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71" r:id="rId8"/>
    <p:sldId id="270" r:id="rId9"/>
    <p:sldId id="261" r:id="rId10"/>
    <p:sldId id="262" r:id="rId11"/>
    <p:sldId id="263" r:id="rId12"/>
    <p:sldId id="272" r:id="rId13"/>
    <p:sldId id="264" r:id="rId14"/>
    <p:sldId id="265" r:id="rId15"/>
    <p:sldId id="273" r:id="rId16"/>
    <p:sldId id="274" r:id="rId17"/>
    <p:sldId id="267" r:id="rId18"/>
    <p:sldId id="268" r:id="rId19"/>
    <p:sldId id="269" r:id="rId20"/>
    <p:sldId id="276" r:id="rId21"/>
    <p:sldId id="277" r:id="rId2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679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509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5122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486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765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653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9655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052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239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6753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001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6B642-831C-444E-99B5-654A649AA518}" type="datetimeFigureOut">
              <a:rPr lang="hu-HU" smtClean="0"/>
              <a:t>2019.02.08.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9F3D0-E81B-4C3A-BFA3-BC0A49A20B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293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Physics</a:t>
            </a:r>
            <a:r>
              <a:rPr lang="hu-HU" dirty="0" smtClean="0"/>
              <a:t> 2 - </a:t>
            </a:r>
            <a:r>
              <a:rPr lang="hu-HU" dirty="0" err="1" smtClean="0"/>
              <a:t>Physics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Sándor Egri</a:t>
            </a:r>
          </a:p>
          <a:p>
            <a:r>
              <a:rPr lang="hu-HU" dirty="0" err="1" smtClean="0"/>
              <a:t>egris</a:t>
            </a:r>
            <a:r>
              <a:rPr lang="hu-HU" dirty="0" smtClean="0"/>
              <a:t>@</a:t>
            </a:r>
            <a:r>
              <a:rPr lang="hu-HU" dirty="0" err="1" smtClean="0"/>
              <a:t>science.unideb.hu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75495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31573" y="0"/>
            <a:ext cx="10515600" cy="902043"/>
          </a:xfrm>
        </p:spPr>
        <p:txBody>
          <a:bodyPr/>
          <a:lstStyle/>
          <a:p>
            <a:r>
              <a:rPr lang="hu-HU" dirty="0" err="1" smtClean="0"/>
              <a:t>Spherical</a:t>
            </a:r>
            <a:r>
              <a:rPr lang="hu-HU" dirty="0" smtClean="0"/>
              <a:t> </a:t>
            </a:r>
            <a:r>
              <a:rPr lang="hu-HU" dirty="0" err="1" smtClean="0"/>
              <a:t>Mirrors</a:t>
            </a:r>
            <a:r>
              <a:rPr lang="hu-HU" dirty="0" smtClean="0"/>
              <a:t> 1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40810" y="930147"/>
            <a:ext cx="3704968" cy="4351338"/>
          </a:xfrm>
        </p:spPr>
        <p:txBody>
          <a:bodyPr/>
          <a:lstStyle/>
          <a:p>
            <a:r>
              <a:rPr lang="hu-HU" dirty="0" err="1" smtClean="0"/>
              <a:t>Concave</a:t>
            </a:r>
            <a:r>
              <a:rPr lang="hu-HU" dirty="0" smtClean="0"/>
              <a:t> </a:t>
            </a:r>
            <a:r>
              <a:rPr lang="hu-HU" dirty="0" err="1" smtClean="0"/>
              <a:t>mirror</a:t>
            </a:r>
            <a:r>
              <a:rPr lang="hu-HU" dirty="0"/>
              <a:t> </a:t>
            </a:r>
            <a:r>
              <a:rPr lang="hu-HU" dirty="0" smtClean="0"/>
              <a:t>has </a:t>
            </a:r>
            <a:r>
              <a:rPr lang="hu-HU" dirty="0" err="1" smtClean="0"/>
              <a:t>real</a:t>
            </a:r>
            <a:r>
              <a:rPr lang="hu-HU" dirty="0" smtClean="0"/>
              <a:t> </a:t>
            </a:r>
            <a:r>
              <a:rPr lang="hu-HU" dirty="0" err="1" smtClean="0"/>
              <a:t>focus</a:t>
            </a:r>
            <a:r>
              <a:rPr lang="hu-HU" dirty="0" smtClean="0"/>
              <a:t> f=r/2</a:t>
            </a:r>
          </a:p>
          <a:p>
            <a:r>
              <a:rPr lang="hu-HU" dirty="0" err="1" smtClean="0"/>
              <a:t>Convex</a:t>
            </a:r>
            <a:r>
              <a:rPr lang="hu-HU" dirty="0" smtClean="0"/>
              <a:t> </a:t>
            </a:r>
            <a:r>
              <a:rPr lang="hu-HU" dirty="0" err="1" smtClean="0"/>
              <a:t>mirror</a:t>
            </a:r>
            <a:r>
              <a:rPr lang="hu-HU" dirty="0" smtClean="0"/>
              <a:t> has a </a:t>
            </a:r>
            <a:r>
              <a:rPr lang="hu-HU" dirty="0" err="1" smtClean="0"/>
              <a:t>virtual</a:t>
            </a:r>
            <a:r>
              <a:rPr lang="hu-HU" dirty="0" smtClean="0"/>
              <a:t> </a:t>
            </a:r>
            <a:r>
              <a:rPr lang="hu-HU" dirty="0" err="1" smtClean="0"/>
              <a:t>focus</a:t>
            </a:r>
            <a:r>
              <a:rPr lang="hu-HU" dirty="0" smtClean="0"/>
              <a:t> f=</a:t>
            </a:r>
            <a:r>
              <a:rPr lang="hu-HU" dirty="0" err="1" smtClean="0"/>
              <a:t>-r</a:t>
            </a:r>
            <a:r>
              <a:rPr lang="hu-HU" dirty="0" smtClean="0"/>
              <a:t>/2</a:t>
            </a:r>
          </a:p>
          <a:p>
            <a:r>
              <a:rPr lang="hu-HU" dirty="0" smtClean="0"/>
              <a:t>R is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radius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sphere</a:t>
            </a:r>
            <a:r>
              <a:rPr lang="hu-HU" dirty="0" smtClean="0"/>
              <a:t> </a:t>
            </a:r>
            <a:r>
              <a:rPr lang="hu-HU" dirty="0" err="1" smtClean="0"/>
              <a:t>from</a:t>
            </a:r>
            <a:r>
              <a:rPr lang="hu-HU" dirty="0" smtClean="0"/>
              <a:t> </a:t>
            </a:r>
            <a:r>
              <a:rPr lang="hu-HU" dirty="0" err="1" smtClean="0"/>
              <a:t>which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mirror</a:t>
            </a:r>
            <a:r>
              <a:rPr lang="hu-HU" dirty="0" smtClean="0"/>
              <a:t> </a:t>
            </a:r>
            <a:r>
              <a:rPr lang="hu-HU" dirty="0" err="1" smtClean="0"/>
              <a:t>was</a:t>
            </a:r>
            <a:r>
              <a:rPr lang="hu-HU" dirty="0" smtClean="0"/>
              <a:t> </a:t>
            </a:r>
            <a:r>
              <a:rPr lang="hu-HU" dirty="0" err="1" smtClean="0"/>
              <a:t>cut</a:t>
            </a:r>
            <a:r>
              <a:rPr lang="hu-HU" dirty="0"/>
              <a:t> </a:t>
            </a:r>
            <a:r>
              <a:rPr lang="hu-HU" dirty="0" smtClean="0"/>
              <a:t>out.</a:t>
            </a:r>
          </a:p>
          <a:p>
            <a:r>
              <a:rPr lang="hu-HU" dirty="0" err="1" smtClean="0"/>
              <a:t>Prove</a:t>
            </a:r>
            <a:r>
              <a:rPr lang="hu-HU" dirty="0" smtClean="0"/>
              <a:t> </a:t>
            </a:r>
            <a:r>
              <a:rPr lang="hu-HU" dirty="0" err="1" smtClean="0"/>
              <a:t>this</a:t>
            </a:r>
            <a:r>
              <a:rPr lang="hu-HU" dirty="0" smtClean="0"/>
              <a:t>! (f=r/2)</a:t>
            </a:r>
            <a:endParaRPr lang="hu-HU" dirty="0" smtClean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573" y="903155"/>
            <a:ext cx="7638535" cy="5108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420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51956" y="117990"/>
            <a:ext cx="10515600" cy="672843"/>
          </a:xfrm>
        </p:spPr>
        <p:txBody>
          <a:bodyPr>
            <a:normAutofit fontScale="90000"/>
          </a:bodyPr>
          <a:lstStyle/>
          <a:p>
            <a:r>
              <a:rPr lang="hu-HU" dirty="0" err="1" smtClean="0"/>
              <a:t>Spherical</a:t>
            </a:r>
            <a:r>
              <a:rPr lang="hu-HU" dirty="0" smtClean="0"/>
              <a:t> </a:t>
            </a:r>
            <a:r>
              <a:rPr lang="hu-HU" dirty="0" err="1" smtClean="0"/>
              <a:t>Mirrors</a:t>
            </a:r>
            <a:r>
              <a:rPr lang="hu-HU" dirty="0" smtClean="0"/>
              <a:t> 2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13" y="790833"/>
            <a:ext cx="12164487" cy="3089189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336" y="4090086"/>
            <a:ext cx="8921339" cy="221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636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2732903" cy="536918"/>
          </a:xfrm>
        </p:spPr>
        <p:txBody>
          <a:bodyPr>
            <a:normAutofit fontScale="90000"/>
          </a:bodyPr>
          <a:lstStyle/>
          <a:p>
            <a:r>
              <a:rPr lang="hu-HU" dirty="0" err="1" smtClean="0"/>
              <a:t>Refraction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837" y="1682705"/>
            <a:ext cx="7872974" cy="4987713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550" y="136566"/>
            <a:ext cx="6870357" cy="224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390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166772" y="365125"/>
            <a:ext cx="7187027" cy="1325563"/>
          </a:xfrm>
        </p:spPr>
        <p:txBody>
          <a:bodyPr/>
          <a:lstStyle/>
          <a:p>
            <a:r>
              <a:rPr lang="hu-HU" dirty="0" err="1" smtClean="0"/>
              <a:t>Spherical</a:t>
            </a:r>
            <a:r>
              <a:rPr lang="hu-HU" dirty="0" smtClean="0"/>
              <a:t> </a:t>
            </a:r>
            <a:r>
              <a:rPr lang="hu-HU" dirty="0" err="1" smtClean="0"/>
              <a:t>refracticng</a:t>
            </a:r>
            <a:r>
              <a:rPr lang="hu-HU" dirty="0" smtClean="0"/>
              <a:t> </a:t>
            </a:r>
            <a:r>
              <a:rPr lang="hu-HU" dirty="0" err="1" smtClean="0"/>
              <a:t>surfaces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255" y="488606"/>
            <a:ext cx="3605026" cy="5905501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6809" y="1811981"/>
            <a:ext cx="7006951" cy="353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152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0994"/>
          </a:xfrm>
        </p:spPr>
        <p:txBody>
          <a:bodyPr>
            <a:normAutofit fontScale="90000"/>
          </a:bodyPr>
          <a:lstStyle/>
          <a:p>
            <a:r>
              <a:rPr lang="hu-HU" dirty="0" err="1" smtClean="0"/>
              <a:t>Thin</a:t>
            </a:r>
            <a:r>
              <a:rPr lang="hu-HU" dirty="0" smtClean="0"/>
              <a:t> </a:t>
            </a:r>
            <a:r>
              <a:rPr lang="hu-HU" dirty="0" err="1" smtClean="0"/>
              <a:t>lenses</a:t>
            </a:r>
            <a:r>
              <a:rPr lang="hu-HU" dirty="0" smtClean="0"/>
              <a:t> 1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28010"/>
            <a:ext cx="10727648" cy="3874185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838200" y="5287031"/>
            <a:ext cx="99739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The </a:t>
            </a:r>
            <a:r>
              <a:rPr lang="hu-HU" sz="2800" dirty="0" err="1" smtClean="0"/>
              <a:t>behaviour</a:t>
            </a:r>
            <a:r>
              <a:rPr lang="hu-HU" sz="2800" dirty="0" smtClean="0"/>
              <a:t> </a:t>
            </a:r>
            <a:r>
              <a:rPr lang="hu-HU" sz="2800" dirty="0"/>
              <a:t>o</a:t>
            </a:r>
            <a:r>
              <a:rPr lang="hu-HU" sz="2800" dirty="0" smtClean="0"/>
              <a:t>f </a:t>
            </a:r>
            <a:r>
              <a:rPr lang="hu-HU" sz="2800" dirty="0" err="1" smtClean="0"/>
              <a:t>Bi-convex</a:t>
            </a:r>
            <a:r>
              <a:rPr lang="hu-HU" sz="2800" dirty="0" smtClean="0"/>
              <a:t> </a:t>
            </a:r>
            <a:r>
              <a:rPr lang="hu-HU" sz="2800" dirty="0" err="1" smtClean="0"/>
              <a:t>lens</a:t>
            </a:r>
            <a:r>
              <a:rPr lang="hu-HU" sz="2800" dirty="0" smtClean="0"/>
              <a:t> </a:t>
            </a:r>
            <a:r>
              <a:rPr lang="hu-HU" sz="2800" dirty="0" err="1" smtClean="0"/>
              <a:t>from</a:t>
            </a:r>
            <a:r>
              <a:rPr lang="hu-HU" sz="2800" dirty="0" smtClean="0"/>
              <a:t> </a:t>
            </a:r>
            <a:r>
              <a:rPr lang="hu-HU" sz="2800" dirty="0" err="1" smtClean="0"/>
              <a:t>glass</a:t>
            </a:r>
            <a:r>
              <a:rPr lang="hu-HU" sz="2800" dirty="0" smtClean="0"/>
              <a:t> </a:t>
            </a:r>
            <a:r>
              <a:rPr lang="hu-HU" sz="2800" dirty="0" err="1" smtClean="0"/>
              <a:t>in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air (</a:t>
            </a:r>
            <a:r>
              <a:rPr lang="hu-HU" sz="2800" dirty="0" err="1" smtClean="0"/>
              <a:t>double</a:t>
            </a:r>
            <a:r>
              <a:rPr lang="hu-HU" sz="2800" dirty="0" smtClean="0"/>
              <a:t> </a:t>
            </a:r>
            <a:r>
              <a:rPr lang="hu-HU" sz="2800" dirty="0" err="1" smtClean="0"/>
              <a:t>refraction</a:t>
            </a:r>
            <a:r>
              <a:rPr lang="hu-HU" sz="2800" dirty="0" smtClean="0"/>
              <a:t>): </a:t>
            </a:r>
            <a:r>
              <a:rPr lang="hu-HU" sz="2800" dirty="0" err="1" smtClean="0"/>
              <a:t>real</a:t>
            </a:r>
            <a:r>
              <a:rPr lang="hu-HU" sz="2800" dirty="0" smtClean="0"/>
              <a:t> </a:t>
            </a:r>
            <a:r>
              <a:rPr lang="hu-HU" sz="2800" dirty="0" err="1" smtClean="0"/>
              <a:t>focus</a:t>
            </a:r>
            <a:r>
              <a:rPr lang="hu-HU" sz="2800" dirty="0" smtClean="0"/>
              <a:t> </a:t>
            </a:r>
            <a:r>
              <a:rPr lang="hu-HU" sz="2800" dirty="0" err="1" smtClean="0"/>
              <a:t>point</a:t>
            </a:r>
            <a:r>
              <a:rPr lang="hu-HU" sz="2800" dirty="0" smtClean="0"/>
              <a:t>, 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490757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7491"/>
          </a:xfrm>
        </p:spPr>
        <p:txBody>
          <a:bodyPr>
            <a:normAutofit fontScale="90000"/>
          </a:bodyPr>
          <a:lstStyle/>
          <a:p>
            <a:r>
              <a:rPr lang="hu-HU" dirty="0" err="1" smtClean="0"/>
              <a:t>Thin</a:t>
            </a:r>
            <a:r>
              <a:rPr lang="hu-HU" dirty="0" smtClean="0"/>
              <a:t> </a:t>
            </a:r>
            <a:r>
              <a:rPr lang="hu-HU" dirty="0" err="1" smtClean="0"/>
              <a:t>lenses</a:t>
            </a:r>
            <a:r>
              <a:rPr lang="hu-HU" dirty="0" smtClean="0"/>
              <a:t> 2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944" y="1519881"/>
            <a:ext cx="10972765" cy="3744097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963827" y="5535826"/>
            <a:ext cx="9700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err="1" smtClean="0"/>
              <a:t>Bi-concave</a:t>
            </a:r>
            <a:r>
              <a:rPr lang="hu-HU" sz="2400" dirty="0" smtClean="0"/>
              <a:t> </a:t>
            </a:r>
            <a:r>
              <a:rPr lang="hu-HU" sz="2400" dirty="0" err="1" smtClean="0"/>
              <a:t>lens</a:t>
            </a:r>
            <a:r>
              <a:rPr lang="hu-HU" sz="2400" dirty="0" smtClean="0"/>
              <a:t> : </a:t>
            </a:r>
            <a:r>
              <a:rPr lang="hu-HU" sz="2400" dirty="0" err="1" smtClean="0"/>
              <a:t>virtual</a:t>
            </a:r>
            <a:r>
              <a:rPr lang="hu-HU" sz="2400" dirty="0" smtClean="0"/>
              <a:t> </a:t>
            </a:r>
            <a:r>
              <a:rPr lang="hu-HU" sz="2400" dirty="0" err="1" smtClean="0"/>
              <a:t>focus</a:t>
            </a:r>
            <a:r>
              <a:rPr lang="hu-HU" sz="2400" dirty="0" smtClean="0"/>
              <a:t> </a:t>
            </a:r>
            <a:r>
              <a:rPr lang="hu-HU" sz="2400" dirty="0" err="1" smtClean="0"/>
              <a:t>point</a:t>
            </a:r>
            <a:r>
              <a:rPr lang="hu-HU" sz="2400" dirty="0" smtClean="0"/>
              <a:t> (f&lt;0)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7106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3994" y="649330"/>
            <a:ext cx="2273644" cy="4874140"/>
          </a:xfrm>
        </p:spPr>
        <p:txBody>
          <a:bodyPr>
            <a:normAutofit/>
          </a:bodyPr>
          <a:lstStyle/>
          <a:p>
            <a:r>
              <a:rPr lang="hu-HU" dirty="0" smtClean="0"/>
              <a:t>The 3 </a:t>
            </a:r>
            <a:r>
              <a:rPr lang="hu-HU" dirty="0" err="1" smtClean="0"/>
              <a:t>principal</a:t>
            </a:r>
            <a:r>
              <a:rPr lang="hu-HU" dirty="0" smtClean="0"/>
              <a:t> </a:t>
            </a:r>
            <a:r>
              <a:rPr lang="hu-HU" dirty="0" err="1" smtClean="0"/>
              <a:t>rays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contruction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image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7638" y="349979"/>
            <a:ext cx="7514701" cy="228600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3563" y="3362755"/>
            <a:ext cx="5483701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858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14632" y="192130"/>
            <a:ext cx="4907692" cy="1325563"/>
          </a:xfrm>
        </p:spPr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equations</a:t>
            </a: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938" y="1661641"/>
            <a:ext cx="2794797" cy="1124548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402" y="3232416"/>
            <a:ext cx="2187360" cy="1003034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5041556" y="1896461"/>
            <a:ext cx="4584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Calculating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focal</a:t>
            </a:r>
            <a:r>
              <a:rPr lang="hu-HU" dirty="0" smtClean="0"/>
              <a:t> </a:t>
            </a:r>
            <a:r>
              <a:rPr lang="hu-HU" dirty="0" err="1" smtClean="0"/>
              <a:t>length</a:t>
            </a:r>
            <a:r>
              <a:rPr lang="hu-HU" dirty="0" smtClean="0"/>
              <a:t> of a </a:t>
            </a:r>
            <a:r>
              <a:rPr lang="hu-HU" dirty="0" err="1" smtClean="0"/>
              <a:t>thin</a:t>
            </a:r>
            <a:r>
              <a:rPr lang="hu-HU" dirty="0" smtClean="0"/>
              <a:t> </a:t>
            </a:r>
            <a:r>
              <a:rPr lang="hu-HU" dirty="0" err="1" smtClean="0"/>
              <a:t>spherical</a:t>
            </a:r>
            <a:r>
              <a:rPr lang="hu-HU" dirty="0" smtClean="0"/>
              <a:t> </a:t>
            </a:r>
            <a:r>
              <a:rPr lang="hu-HU" dirty="0" err="1" smtClean="0"/>
              <a:t>lens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5226907" y="3484605"/>
            <a:ext cx="4399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Thin</a:t>
            </a:r>
            <a:r>
              <a:rPr lang="hu-HU" dirty="0" smtClean="0"/>
              <a:t> </a:t>
            </a:r>
            <a:r>
              <a:rPr lang="hu-HU" dirty="0" err="1" smtClean="0"/>
              <a:t>lens</a:t>
            </a:r>
            <a:r>
              <a:rPr lang="hu-HU" dirty="0" smtClean="0"/>
              <a:t> </a:t>
            </a:r>
            <a:r>
              <a:rPr lang="hu-HU" dirty="0" err="1" smtClean="0"/>
              <a:t>equation</a:t>
            </a:r>
            <a:endParaRPr lang="hu-HU" dirty="0"/>
          </a:p>
        </p:txBody>
      </p:sp>
      <p:sp>
        <p:nvSpPr>
          <p:cNvPr id="9" name="Téglalap 8"/>
          <p:cNvSpPr/>
          <p:nvPr/>
        </p:nvSpPr>
        <p:spPr>
          <a:xfrm>
            <a:off x="852401" y="4355849"/>
            <a:ext cx="109853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Ten-Roman"/>
              </a:rPr>
              <a:t>where </a:t>
            </a:r>
            <a:r>
              <a:rPr lang="en-US" i="1" dirty="0">
                <a:latin typeface="TimesTen-Italic"/>
              </a:rPr>
              <a:t>f </a:t>
            </a:r>
            <a:r>
              <a:rPr lang="en-US" dirty="0">
                <a:latin typeface="TimesTen-Roman"/>
              </a:rPr>
              <a:t>is the lens’s focal length, </a:t>
            </a:r>
            <a:r>
              <a:rPr lang="en-US" i="1" dirty="0">
                <a:latin typeface="TimesTen-Italic"/>
              </a:rPr>
              <a:t>n </a:t>
            </a:r>
            <a:r>
              <a:rPr lang="en-US" dirty="0">
                <a:latin typeface="TimesTen-Roman"/>
              </a:rPr>
              <a:t>is the index of refraction of </a:t>
            </a:r>
            <a:r>
              <a:rPr lang="en-US" dirty="0" smtClean="0">
                <a:latin typeface="TimesTen-Roman"/>
              </a:rPr>
              <a:t>the</a:t>
            </a:r>
            <a:r>
              <a:rPr lang="hu-HU" dirty="0" smtClean="0">
                <a:latin typeface="TimesTen-Roman"/>
              </a:rPr>
              <a:t> </a:t>
            </a:r>
            <a:r>
              <a:rPr lang="en-US" dirty="0" smtClean="0">
                <a:latin typeface="TimesTen-Roman"/>
              </a:rPr>
              <a:t>lens </a:t>
            </a:r>
            <a:r>
              <a:rPr lang="en-US" dirty="0">
                <a:latin typeface="TimesTen-Roman"/>
              </a:rPr>
              <a:t>material, and </a:t>
            </a:r>
            <a:r>
              <a:rPr lang="en-US" i="1" dirty="0">
                <a:latin typeface="TimesTen-Italic"/>
              </a:rPr>
              <a:t>r</a:t>
            </a:r>
            <a:r>
              <a:rPr lang="en-US" sz="800" dirty="0">
                <a:latin typeface="TimesTen-Roman"/>
              </a:rPr>
              <a:t>1 </a:t>
            </a:r>
            <a:r>
              <a:rPr lang="en-US" dirty="0">
                <a:latin typeface="TimesTen-Roman"/>
              </a:rPr>
              <a:t>and </a:t>
            </a:r>
            <a:r>
              <a:rPr lang="en-US" i="1" dirty="0">
                <a:latin typeface="TimesTen-Italic"/>
              </a:rPr>
              <a:t>r</a:t>
            </a:r>
            <a:r>
              <a:rPr lang="en-US" sz="800" dirty="0">
                <a:latin typeface="TimesTen-Roman"/>
              </a:rPr>
              <a:t>2 </a:t>
            </a:r>
            <a:r>
              <a:rPr lang="en-US" dirty="0">
                <a:latin typeface="TimesTen-Roman"/>
              </a:rPr>
              <a:t>are the radii of curvature of the two </a:t>
            </a:r>
            <a:r>
              <a:rPr lang="en-US" dirty="0" smtClean="0">
                <a:latin typeface="TimesTen-Roman"/>
              </a:rPr>
              <a:t>sides</a:t>
            </a:r>
            <a:r>
              <a:rPr lang="hu-HU" dirty="0" smtClean="0">
                <a:latin typeface="TimesTen-Roman"/>
              </a:rPr>
              <a:t> </a:t>
            </a:r>
            <a:r>
              <a:rPr lang="en-US" dirty="0" smtClean="0">
                <a:latin typeface="TimesTen-Roman"/>
              </a:rPr>
              <a:t>of </a:t>
            </a:r>
            <a:r>
              <a:rPr lang="en-US" dirty="0">
                <a:latin typeface="TimesTen-Roman"/>
              </a:rPr>
              <a:t>the lens, which are spherical surfaces</a:t>
            </a:r>
            <a:r>
              <a:rPr lang="en-US" dirty="0" smtClean="0">
                <a:latin typeface="TimesTen-Roman"/>
              </a:rPr>
              <a:t>.</a:t>
            </a:r>
            <a:r>
              <a:rPr lang="hu-HU" dirty="0" smtClean="0">
                <a:latin typeface="TimesTen-Roman"/>
              </a:rPr>
              <a:t> </a:t>
            </a:r>
            <a:r>
              <a:rPr lang="en-US" dirty="0" smtClean="0">
                <a:latin typeface="TimesTen-Roman"/>
              </a:rPr>
              <a:t>A </a:t>
            </a:r>
            <a:r>
              <a:rPr lang="en-US" dirty="0">
                <a:latin typeface="TimesTen-Roman"/>
              </a:rPr>
              <a:t>convex lens surface </a:t>
            </a:r>
            <a:r>
              <a:rPr lang="en-US" dirty="0" smtClean="0">
                <a:latin typeface="TimesTen-Roman"/>
              </a:rPr>
              <a:t>that</a:t>
            </a:r>
            <a:r>
              <a:rPr lang="hu-HU" dirty="0" smtClean="0">
                <a:latin typeface="TimesTen-Roman"/>
              </a:rPr>
              <a:t> </a:t>
            </a:r>
            <a:r>
              <a:rPr lang="en-US" dirty="0">
                <a:latin typeface="TimesTen-Roman"/>
              </a:rPr>
              <a:t>faces the object has a positive radius of curvature; a concave </a:t>
            </a:r>
            <a:r>
              <a:rPr lang="en-US" dirty="0" smtClean="0">
                <a:latin typeface="TimesTen-Roman"/>
              </a:rPr>
              <a:t>lens</a:t>
            </a:r>
            <a:r>
              <a:rPr lang="hu-HU" dirty="0" smtClean="0">
                <a:latin typeface="TimesTen-Roman"/>
              </a:rPr>
              <a:t> </a:t>
            </a:r>
            <a:r>
              <a:rPr lang="en-US" dirty="0" smtClean="0">
                <a:latin typeface="TimesTen-Roman"/>
              </a:rPr>
              <a:t>surface </a:t>
            </a:r>
            <a:r>
              <a:rPr lang="en-US" dirty="0">
                <a:latin typeface="TimesTen-Roman"/>
              </a:rPr>
              <a:t>that faces the object has a negative radius of curvature. </a:t>
            </a:r>
            <a:r>
              <a:rPr lang="en-US" dirty="0" smtClean="0">
                <a:latin typeface="TimesTen-Roman"/>
              </a:rPr>
              <a:t>Real</a:t>
            </a:r>
            <a:r>
              <a:rPr lang="hu-HU" dirty="0" smtClean="0">
                <a:latin typeface="TimesTen-Roman"/>
              </a:rPr>
              <a:t> </a:t>
            </a:r>
            <a:r>
              <a:rPr lang="en-US" dirty="0" smtClean="0">
                <a:latin typeface="TimesTen-Roman"/>
              </a:rPr>
              <a:t>images </a:t>
            </a:r>
            <a:r>
              <a:rPr lang="en-US" dirty="0">
                <a:latin typeface="TimesTen-Roman"/>
              </a:rPr>
              <a:t>form on the side of a lens that is opposite the object, and virtual</a:t>
            </a:r>
          </a:p>
          <a:p>
            <a:pPr algn="just"/>
            <a:r>
              <a:rPr lang="en-US" dirty="0">
                <a:latin typeface="TimesTen-Roman"/>
              </a:rPr>
              <a:t>images form on the same side as the object.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29056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81" y="0"/>
            <a:ext cx="2918254" cy="1325563"/>
          </a:xfrm>
        </p:spPr>
        <p:txBody>
          <a:bodyPr/>
          <a:lstStyle/>
          <a:p>
            <a:r>
              <a:rPr lang="hu-HU" dirty="0" err="1" smtClean="0"/>
              <a:t>Microscope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041" y="1935029"/>
            <a:ext cx="9075436" cy="443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312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21323"/>
            <a:ext cx="2213919" cy="1325563"/>
          </a:xfrm>
        </p:spPr>
        <p:txBody>
          <a:bodyPr/>
          <a:lstStyle/>
          <a:p>
            <a:r>
              <a:rPr lang="hu-HU" dirty="0" err="1" smtClean="0"/>
              <a:t>Practice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7790" y="1346200"/>
            <a:ext cx="9156420" cy="483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073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60737" y="1075037"/>
            <a:ext cx="357728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dirty="0" err="1" smtClean="0"/>
              <a:t>Halliday-Resnick</a:t>
            </a:r>
            <a:r>
              <a:rPr lang="hu-HU" sz="4400" dirty="0" smtClean="0"/>
              <a:t>: Fundamentals of </a:t>
            </a:r>
            <a:r>
              <a:rPr lang="hu-HU" sz="4400" dirty="0" err="1" smtClean="0"/>
              <a:t>physics</a:t>
            </a:r>
            <a:r>
              <a:rPr lang="hu-HU" sz="4400" dirty="0" smtClean="0"/>
              <a:t>, 10th </a:t>
            </a:r>
            <a:r>
              <a:rPr lang="hu-HU" sz="4400" dirty="0" err="1" smtClean="0"/>
              <a:t>edition</a:t>
            </a:r>
            <a:endParaRPr lang="hu-HU" sz="44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5344296" y="302359"/>
            <a:ext cx="51095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hu-HU" sz="3200" dirty="0" err="1" smtClean="0"/>
              <a:t>Geometrical</a:t>
            </a:r>
            <a:r>
              <a:rPr lang="hu-HU" sz="3200" dirty="0" smtClean="0"/>
              <a:t> </a:t>
            </a:r>
            <a:r>
              <a:rPr lang="hu-HU" sz="3200" dirty="0" err="1" smtClean="0"/>
              <a:t>Optics</a:t>
            </a:r>
            <a:endParaRPr lang="hu-HU" sz="3200" dirty="0" smtClean="0"/>
          </a:p>
          <a:p>
            <a:pPr marL="342900" indent="-342900">
              <a:buAutoNum type="arabicPeriod"/>
            </a:pPr>
            <a:r>
              <a:rPr lang="hu-HU" sz="3200" dirty="0" err="1" smtClean="0"/>
              <a:t>Coulombs</a:t>
            </a:r>
            <a:r>
              <a:rPr lang="hu-HU" sz="3200" dirty="0" smtClean="0"/>
              <a:t> Law</a:t>
            </a:r>
          </a:p>
          <a:p>
            <a:pPr marL="342900" indent="-342900">
              <a:buAutoNum type="arabicPeriod"/>
            </a:pPr>
            <a:r>
              <a:rPr lang="hu-HU" sz="3200" dirty="0" err="1" smtClean="0"/>
              <a:t>Electric</a:t>
            </a:r>
            <a:r>
              <a:rPr lang="hu-HU" sz="3200" dirty="0" smtClean="0"/>
              <a:t> </a:t>
            </a:r>
            <a:r>
              <a:rPr lang="hu-HU" sz="3200" dirty="0" err="1" smtClean="0"/>
              <a:t>Field</a:t>
            </a:r>
            <a:r>
              <a:rPr lang="hu-HU" sz="3200" dirty="0" smtClean="0"/>
              <a:t>: Gauss Law</a:t>
            </a:r>
          </a:p>
          <a:p>
            <a:pPr marL="342900" indent="-342900">
              <a:buAutoNum type="arabicPeriod"/>
            </a:pPr>
            <a:r>
              <a:rPr lang="hu-HU" sz="3200" dirty="0" err="1" smtClean="0"/>
              <a:t>Electric</a:t>
            </a:r>
            <a:r>
              <a:rPr lang="hu-HU" sz="3200" dirty="0" smtClean="0"/>
              <a:t> </a:t>
            </a:r>
            <a:r>
              <a:rPr lang="hu-HU" sz="3200" dirty="0" err="1" smtClean="0"/>
              <a:t>Potential</a:t>
            </a:r>
            <a:endParaRPr lang="hu-HU" sz="3200" dirty="0" smtClean="0"/>
          </a:p>
          <a:p>
            <a:pPr marL="342900" indent="-342900">
              <a:buAutoNum type="arabicPeriod"/>
            </a:pPr>
            <a:r>
              <a:rPr lang="hu-HU" sz="3200" dirty="0" err="1" smtClean="0"/>
              <a:t>Capacitor</a:t>
            </a:r>
            <a:endParaRPr lang="hu-HU" sz="3200" dirty="0" smtClean="0"/>
          </a:p>
          <a:p>
            <a:pPr marL="342900" indent="-342900">
              <a:buAutoNum type="arabicPeriod"/>
            </a:pPr>
            <a:r>
              <a:rPr lang="hu-HU" sz="3200" dirty="0" smtClean="0"/>
              <a:t>DC </a:t>
            </a:r>
            <a:r>
              <a:rPr lang="hu-HU" sz="3200" dirty="0" err="1" smtClean="0"/>
              <a:t>circuits</a:t>
            </a:r>
            <a:endParaRPr lang="hu-HU" sz="3200" dirty="0" smtClean="0"/>
          </a:p>
          <a:p>
            <a:pPr marL="342900" indent="-342900">
              <a:buAutoNum type="arabicPeriod"/>
            </a:pPr>
            <a:r>
              <a:rPr lang="hu-HU" sz="3200" dirty="0" err="1" smtClean="0"/>
              <a:t>Magnetic</a:t>
            </a:r>
            <a:r>
              <a:rPr lang="hu-HU" sz="3200" dirty="0" smtClean="0"/>
              <a:t> </a:t>
            </a:r>
            <a:r>
              <a:rPr lang="hu-HU" sz="3200" dirty="0" err="1" smtClean="0"/>
              <a:t>field</a:t>
            </a:r>
            <a:endParaRPr lang="hu-HU" sz="3200" dirty="0" smtClean="0"/>
          </a:p>
          <a:p>
            <a:pPr marL="342900" indent="-342900">
              <a:buAutoNum type="arabicPeriod"/>
            </a:pPr>
            <a:r>
              <a:rPr lang="hu-HU" sz="3200" dirty="0" err="1" smtClean="0"/>
              <a:t>Solenoid</a:t>
            </a:r>
            <a:endParaRPr lang="hu-HU" sz="3200" dirty="0" smtClean="0"/>
          </a:p>
          <a:p>
            <a:pPr marL="342900" indent="-342900">
              <a:buAutoNum type="arabicPeriod"/>
            </a:pPr>
            <a:r>
              <a:rPr lang="hu-HU" sz="3200" dirty="0" err="1" smtClean="0"/>
              <a:t>Induction</a:t>
            </a:r>
            <a:r>
              <a:rPr lang="hu-HU" sz="3200" dirty="0" smtClean="0"/>
              <a:t>: </a:t>
            </a:r>
            <a:r>
              <a:rPr lang="hu-HU" sz="3200" dirty="0" err="1" smtClean="0"/>
              <a:t>Faraday-law</a:t>
            </a:r>
            <a:endParaRPr lang="hu-HU" sz="3200" dirty="0" smtClean="0"/>
          </a:p>
          <a:p>
            <a:pPr marL="342900" indent="-342900">
              <a:buAutoNum type="arabicPeriod"/>
            </a:pPr>
            <a:r>
              <a:rPr lang="hu-HU" sz="3200" dirty="0" smtClean="0"/>
              <a:t>AC </a:t>
            </a:r>
            <a:r>
              <a:rPr lang="hu-HU" sz="3200" dirty="0" err="1" smtClean="0"/>
              <a:t>circuits</a:t>
            </a:r>
            <a:endParaRPr lang="hu-HU" sz="3200" dirty="0" smtClean="0"/>
          </a:p>
          <a:p>
            <a:pPr marL="342900" indent="-342900">
              <a:buAutoNum type="arabicPeriod"/>
            </a:pPr>
            <a:r>
              <a:rPr lang="hu-HU" sz="3200" dirty="0" err="1" smtClean="0"/>
              <a:t>Electromagnetic</a:t>
            </a:r>
            <a:r>
              <a:rPr lang="hu-HU" sz="3200" dirty="0" smtClean="0"/>
              <a:t> </a:t>
            </a:r>
            <a:r>
              <a:rPr lang="hu-HU" sz="3200" dirty="0" err="1" smtClean="0"/>
              <a:t>Waves</a:t>
            </a:r>
            <a:endParaRPr lang="hu-HU" sz="3200" dirty="0" smtClean="0"/>
          </a:p>
          <a:p>
            <a:pPr marL="342900" indent="-342900">
              <a:buAutoNum type="arabicPeriod"/>
            </a:pPr>
            <a:r>
              <a:rPr lang="hu-HU" sz="3200" dirty="0" err="1" smtClean="0"/>
              <a:t>Interference</a:t>
            </a:r>
            <a:endParaRPr lang="hu-HU" sz="3200" dirty="0" smtClean="0"/>
          </a:p>
          <a:p>
            <a:pPr marL="342900" indent="-342900">
              <a:buAutoNum type="arabicPeriod"/>
            </a:pPr>
            <a:endParaRPr lang="hu-HU" dirty="0" smtClean="0"/>
          </a:p>
          <a:p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41405" y="5251621"/>
            <a:ext cx="4015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err="1" smtClean="0"/>
              <a:t>Shrek.unideb.hu</a:t>
            </a:r>
            <a:r>
              <a:rPr lang="hu-HU" sz="2000" dirty="0" smtClean="0"/>
              <a:t>/~</a:t>
            </a:r>
            <a:r>
              <a:rPr lang="hu-HU" sz="2000" dirty="0" err="1" smtClean="0"/>
              <a:t>learner</a:t>
            </a:r>
            <a:r>
              <a:rPr lang="hu-HU" sz="2000" dirty="0" smtClean="0"/>
              <a:t>/</a:t>
            </a:r>
            <a:r>
              <a:rPr lang="hu-HU" sz="2000" dirty="0" err="1" smtClean="0"/>
              <a:t>physics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425111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506" y="351480"/>
            <a:ext cx="8706494" cy="2391719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968" y="2903152"/>
            <a:ext cx="6854626" cy="32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4975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5018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Geometrical</a:t>
            </a:r>
            <a:r>
              <a:rPr lang="hu-HU" dirty="0" smtClean="0"/>
              <a:t> </a:t>
            </a:r>
            <a:r>
              <a:rPr lang="hu-HU" dirty="0" err="1" smtClean="0"/>
              <a:t>Optics</a:t>
            </a:r>
            <a:r>
              <a:rPr lang="hu-HU" dirty="0" smtClean="0"/>
              <a:t> – </a:t>
            </a:r>
            <a:r>
              <a:rPr lang="hu-HU" dirty="0" err="1" smtClean="0"/>
              <a:t>Images</a:t>
            </a:r>
            <a:r>
              <a:rPr lang="hu-HU" dirty="0" smtClean="0"/>
              <a:t> (34)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light</a:t>
            </a:r>
            <a:r>
              <a:rPr lang="hu-HU" dirty="0" smtClean="0"/>
              <a:t> is an </a:t>
            </a:r>
            <a:r>
              <a:rPr lang="hu-HU" dirty="0" err="1" smtClean="0"/>
              <a:t>electromagnetic</a:t>
            </a:r>
            <a:r>
              <a:rPr lang="hu-HU" dirty="0" smtClean="0"/>
              <a:t> </a:t>
            </a:r>
            <a:r>
              <a:rPr lang="hu-HU" dirty="0" err="1" smtClean="0"/>
              <a:t>wave</a:t>
            </a:r>
            <a:r>
              <a:rPr lang="hu-HU" dirty="0" smtClean="0"/>
              <a:t> (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err="1" smtClean="0"/>
              <a:t>wave</a:t>
            </a:r>
            <a:r>
              <a:rPr lang="hu-HU" dirty="0" smtClean="0"/>
              <a:t> </a:t>
            </a:r>
            <a:r>
              <a:rPr lang="hu-HU" dirty="0" err="1" smtClean="0"/>
              <a:t>optics</a:t>
            </a:r>
            <a:r>
              <a:rPr lang="hu-HU" dirty="0" smtClean="0"/>
              <a:t>)</a:t>
            </a:r>
          </a:p>
          <a:p>
            <a:r>
              <a:rPr lang="hu-HU" dirty="0" smtClean="0"/>
              <a:t>The </a:t>
            </a:r>
            <a:r>
              <a:rPr lang="hu-HU" dirty="0" err="1" smtClean="0"/>
              <a:t>light</a:t>
            </a:r>
            <a:r>
              <a:rPr lang="hu-HU" dirty="0" smtClean="0"/>
              <a:t> is </a:t>
            </a:r>
            <a:r>
              <a:rPr lang="hu-HU" dirty="0" err="1" smtClean="0"/>
              <a:t>propagating</a:t>
            </a:r>
            <a:r>
              <a:rPr lang="hu-HU" dirty="0" smtClean="0"/>
              <a:t> </a:t>
            </a:r>
            <a:r>
              <a:rPr lang="hu-HU" dirty="0" err="1" smtClean="0"/>
              <a:t>along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straight</a:t>
            </a:r>
            <a:r>
              <a:rPr lang="hu-HU" dirty="0" smtClean="0"/>
              <a:t> line (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err="1" smtClean="0">
                <a:sym typeface="Wingdings" panose="05000000000000000000" pitchFamily="2" charset="2"/>
              </a:rPr>
              <a:t>light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ray</a:t>
            </a:r>
            <a:r>
              <a:rPr lang="hu-HU" dirty="0" smtClean="0">
                <a:sym typeface="Wingdings" panose="05000000000000000000" pitchFamily="2" charset="2"/>
              </a:rPr>
              <a:t>, 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ray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model</a:t>
            </a:r>
            <a:r>
              <a:rPr lang="hu-HU" dirty="0" smtClean="0">
                <a:sym typeface="Wingdings" panose="05000000000000000000" pitchFamily="2" charset="2"/>
              </a:rPr>
              <a:t> of </a:t>
            </a:r>
            <a:r>
              <a:rPr lang="hu-HU" dirty="0" err="1" smtClean="0">
                <a:sym typeface="Wingdings" panose="05000000000000000000" pitchFamily="2" charset="2"/>
              </a:rPr>
              <a:t>light</a:t>
            </a:r>
            <a:r>
              <a:rPr lang="hu-HU" dirty="0" smtClean="0">
                <a:sym typeface="Wingdings" panose="05000000000000000000" pitchFamily="2" charset="2"/>
              </a:rPr>
              <a:t>)</a:t>
            </a:r>
          </a:p>
          <a:p>
            <a:r>
              <a:rPr lang="hu-HU" dirty="0" err="1" smtClean="0">
                <a:sym typeface="Wingdings" panose="05000000000000000000" pitchFamily="2" charset="2"/>
              </a:rPr>
              <a:t>Small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angles</a:t>
            </a:r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are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present</a:t>
            </a:r>
            <a:r>
              <a:rPr lang="hu-HU" dirty="0" smtClean="0">
                <a:sym typeface="Wingdings" panose="05000000000000000000" pitchFamily="2" charset="2"/>
              </a:rPr>
              <a:t> (5 </a:t>
            </a:r>
            <a:r>
              <a:rPr lang="hu-HU" dirty="0" err="1" smtClean="0">
                <a:sym typeface="Wingdings" panose="05000000000000000000" pitchFamily="2" charset="2"/>
              </a:rPr>
              <a:t>degrees</a:t>
            </a:r>
            <a:r>
              <a:rPr lang="hu-HU" dirty="0" smtClean="0">
                <a:sym typeface="Wingdings" panose="05000000000000000000" pitchFamily="2" charset="2"/>
              </a:rPr>
              <a:t> &gt; </a:t>
            </a:r>
            <a:r>
              <a:rPr lang="el-GR" dirty="0" smtClean="0">
                <a:sym typeface="Wingdings" panose="05000000000000000000" pitchFamily="2" charset="2"/>
              </a:rPr>
              <a:t>Θ</a:t>
            </a:r>
            <a:r>
              <a:rPr lang="hu-HU" dirty="0" smtClean="0">
                <a:sym typeface="Wingdings" panose="05000000000000000000" pitchFamily="2" charset="2"/>
              </a:rPr>
              <a:t> = sin(</a:t>
            </a:r>
            <a:r>
              <a:rPr lang="el-GR" dirty="0" smtClean="0">
                <a:sym typeface="Wingdings" panose="05000000000000000000" pitchFamily="2" charset="2"/>
              </a:rPr>
              <a:t>Θ</a:t>
            </a:r>
            <a:r>
              <a:rPr lang="hu-HU" dirty="0" smtClean="0">
                <a:sym typeface="Wingdings" panose="05000000000000000000" pitchFamily="2" charset="2"/>
              </a:rPr>
              <a:t>) = tan(</a:t>
            </a:r>
            <a:r>
              <a:rPr lang="el-GR" dirty="0" smtClean="0">
                <a:sym typeface="Wingdings" panose="05000000000000000000" pitchFamily="2" charset="2"/>
              </a:rPr>
              <a:t>Θ</a:t>
            </a:r>
            <a:r>
              <a:rPr lang="hu-HU" dirty="0" smtClean="0">
                <a:sym typeface="Wingdings" panose="05000000000000000000" pitchFamily="2" charset="2"/>
              </a:rPr>
              <a:t>))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The </a:t>
            </a:r>
            <a:r>
              <a:rPr lang="hu-HU" dirty="0" err="1" smtClean="0">
                <a:sym typeface="Wingdings" panose="05000000000000000000" pitchFamily="2" charset="2"/>
              </a:rPr>
              <a:t>propagation</a:t>
            </a:r>
            <a:r>
              <a:rPr lang="hu-HU" dirty="0" smtClean="0">
                <a:sym typeface="Wingdings" panose="05000000000000000000" pitchFamily="2" charset="2"/>
              </a:rPr>
              <a:t> of 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light</a:t>
            </a:r>
            <a:r>
              <a:rPr lang="hu-HU" dirty="0" smtClean="0">
                <a:sym typeface="Wingdings" panose="05000000000000000000" pitchFamily="2" charset="2"/>
              </a:rPr>
              <a:t> is </a:t>
            </a:r>
            <a:r>
              <a:rPr lang="hu-HU" dirty="0" err="1" smtClean="0">
                <a:sym typeface="Wingdings" panose="05000000000000000000" pitchFamily="2" charset="2"/>
              </a:rPr>
              <a:t>reversable</a:t>
            </a:r>
            <a:endParaRPr lang="hu-HU" dirty="0" smtClean="0">
              <a:sym typeface="Wingdings" panose="05000000000000000000" pitchFamily="2" charset="2"/>
            </a:endParaRPr>
          </a:p>
          <a:p>
            <a:r>
              <a:rPr lang="hu-HU" dirty="0" err="1" smtClean="0">
                <a:sym typeface="Wingdings" panose="05000000000000000000" pitchFamily="2" charset="2"/>
              </a:rPr>
              <a:t>Microscope</a:t>
            </a:r>
            <a:r>
              <a:rPr lang="hu-HU" dirty="0" smtClean="0">
                <a:sym typeface="Wingdings" panose="05000000000000000000" pitchFamily="2" charset="2"/>
              </a:rPr>
              <a:t>, </a:t>
            </a:r>
            <a:r>
              <a:rPr lang="hu-HU" dirty="0" err="1" smtClean="0">
                <a:sym typeface="Wingdings" panose="05000000000000000000" pitchFamily="2" charset="2"/>
              </a:rPr>
              <a:t>telescope</a:t>
            </a:r>
            <a:r>
              <a:rPr lang="hu-HU" dirty="0" smtClean="0">
                <a:sym typeface="Wingdings" panose="05000000000000000000" pitchFamily="2" charset="2"/>
              </a:rPr>
              <a:t>, </a:t>
            </a:r>
            <a:r>
              <a:rPr lang="hu-HU" dirty="0" err="1" smtClean="0">
                <a:sym typeface="Wingdings" panose="05000000000000000000" pitchFamily="2" charset="2"/>
              </a:rPr>
              <a:t>optical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fibre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00520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481914" y="271849"/>
            <a:ext cx="9934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dirty="0" err="1" smtClean="0"/>
              <a:t>Virtual</a:t>
            </a:r>
            <a:r>
              <a:rPr lang="hu-HU" sz="4400" dirty="0" smtClean="0"/>
              <a:t> </a:t>
            </a:r>
            <a:r>
              <a:rPr lang="hu-HU" sz="4400" dirty="0" smtClean="0"/>
              <a:t>Image</a:t>
            </a:r>
            <a:endParaRPr lang="hu-HU" sz="4400" dirty="0"/>
          </a:p>
        </p:txBody>
      </p:sp>
      <p:sp>
        <p:nvSpPr>
          <p:cNvPr id="5" name="Téglalap 4"/>
          <p:cNvSpPr/>
          <p:nvPr/>
        </p:nvSpPr>
        <p:spPr>
          <a:xfrm>
            <a:off x="304800" y="1333150"/>
            <a:ext cx="549051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2800" dirty="0">
                <a:latin typeface="TimesTen-Roman"/>
              </a:rPr>
              <a:t>I</a:t>
            </a:r>
            <a:r>
              <a:rPr lang="en-US" sz="2800" b="0" i="0" u="none" strike="noStrike" baseline="0" dirty="0" smtClean="0">
                <a:latin typeface="TimesTen-Roman"/>
              </a:rPr>
              <a:t>f the light rays have been reflected toward you from a standard</a:t>
            </a:r>
            <a:r>
              <a:rPr lang="hu-HU" sz="2800" b="0" i="0" u="none" strike="noStrike" baseline="0" dirty="0" smtClean="0">
                <a:latin typeface="TimesTen-Roman"/>
              </a:rPr>
              <a:t> </a:t>
            </a:r>
            <a:r>
              <a:rPr lang="en-US" sz="2800" b="0" i="0" u="none" strike="noStrike" baseline="0" dirty="0" smtClean="0">
                <a:latin typeface="TimesTen-Roman"/>
              </a:rPr>
              <a:t>flat mirror, the penguin appears to be behind the mirror because the rays you</a:t>
            </a:r>
            <a:r>
              <a:rPr lang="hu-HU" sz="2800" b="0" i="0" u="none" strike="noStrike" baseline="0" dirty="0" smtClean="0">
                <a:latin typeface="TimesTen-Roman"/>
              </a:rPr>
              <a:t> </a:t>
            </a:r>
            <a:r>
              <a:rPr lang="en-US" sz="2800" b="0" i="0" u="none" strike="noStrike" baseline="0" dirty="0" smtClean="0">
                <a:latin typeface="TimesTen-Roman"/>
              </a:rPr>
              <a:t>intercept come from that direction. Of course, the penguin is not back </a:t>
            </a:r>
            <a:r>
              <a:rPr lang="en-US" sz="2800" b="0" i="0" u="none" strike="noStrike" baseline="0" dirty="0" err="1" smtClean="0">
                <a:latin typeface="TimesTen-Roman"/>
              </a:rPr>
              <a:t>there.This</a:t>
            </a:r>
            <a:r>
              <a:rPr lang="hu-HU" sz="2800" b="0" i="0" u="none" strike="noStrike" baseline="0" dirty="0" smtClean="0">
                <a:latin typeface="TimesTen-Roman"/>
              </a:rPr>
              <a:t> </a:t>
            </a:r>
            <a:r>
              <a:rPr lang="en-US" sz="2800" b="0" i="0" u="none" strike="noStrike" baseline="0" dirty="0" smtClean="0">
                <a:latin typeface="TimesTen-Roman"/>
              </a:rPr>
              <a:t>type of image, which is called a </a:t>
            </a:r>
            <a:r>
              <a:rPr lang="en-US" sz="2800" b="1" i="0" u="none" strike="noStrike" baseline="0" dirty="0" smtClean="0">
                <a:latin typeface="TimesTen-Bold"/>
              </a:rPr>
              <a:t>virtual image, </a:t>
            </a:r>
            <a:r>
              <a:rPr lang="en-US" sz="2800" b="0" i="0" u="none" strike="noStrike" baseline="0" dirty="0" smtClean="0">
                <a:latin typeface="TimesTen-Roman"/>
              </a:rPr>
              <a:t>truly exists only within the brain</a:t>
            </a:r>
            <a:r>
              <a:rPr lang="hu-HU" sz="2800" b="0" i="0" u="none" strike="noStrike" baseline="0" dirty="0" smtClean="0">
                <a:latin typeface="TimesTen-Roman"/>
              </a:rPr>
              <a:t> </a:t>
            </a:r>
            <a:r>
              <a:rPr lang="en-US" sz="2800" b="0" i="0" u="none" strike="noStrike" baseline="0" dirty="0" smtClean="0">
                <a:latin typeface="TimesTen-Roman"/>
              </a:rPr>
              <a:t>but nevertheless is </a:t>
            </a:r>
            <a:r>
              <a:rPr lang="en-US" sz="2800" b="0" i="1" u="none" strike="noStrike" baseline="0" dirty="0" smtClean="0">
                <a:latin typeface="TimesTen-Italic"/>
              </a:rPr>
              <a:t>said </a:t>
            </a:r>
            <a:r>
              <a:rPr lang="en-US" sz="2800" b="0" i="0" u="none" strike="noStrike" baseline="0" dirty="0" smtClean="0">
                <a:latin typeface="TimesTen-Roman"/>
              </a:rPr>
              <a:t>to exist at the perceived location.</a:t>
            </a:r>
            <a:endParaRPr lang="hu-HU" sz="2800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2846" y="322328"/>
            <a:ext cx="4671301" cy="6273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689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Real Image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26245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real image </a:t>
            </a:r>
            <a:r>
              <a:rPr lang="en-US" dirty="0"/>
              <a:t>differs in that it can be formed on a surface, such as a card or </a:t>
            </a:r>
            <a:r>
              <a:rPr lang="en-US" dirty="0" smtClean="0"/>
              <a:t>a</a:t>
            </a:r>
            <a:r>
              <a:rPr lang="hu-HU" dirty="0" smtClean="0"/>
              <a:t> </a:t>
            </a:r>
            <a:r>
              <a:rPr lang="en-US" dirty="0" smtClean="0"/>
              <a:t>movie </a:t>
            </a:r>
            <a:r>
              <a:rPr lang="en-US" dirty="0"/>
              <a:t>screen. </a:t>
            </a:r>
            <a:endParaRPr lang="hu-HU" dirty="0" smtClean="0"/>
          </a:p>
          <a:p>
            <a:r>
              <a:rPr lang="en-US" dirty="0" smtClean="0"/>
              <a:t>You </a:t>
            </a:r>
            <a:r>
              <a:rPr lang="en-US" dirty="0"/>
              <a:t>can see a real image (otherwise movie theaters would </a:t>
            </a:r>
            <a:r>
              <a:rPr lang="en-US" dirty="0" smtClean="0"/>
              <a:t>be</a:t>
            </a:r>
            <a:r>
              <a:rPr lang="hu-HU" dirty="0" smtClean="0"/>
              <a:t> </a:t>
            </a:r>
            <a:r>
              <a:rPr lang="en-US" dirty="0" smtClean="0"/>
              <a:t>empty</a:t>
            </a:r>
            <a:r>
              <a:rPr lang="en-US" dirty="0"/>
              <a:t>), but the existence of the image does not depend on your seeing it and it </a:t>
            </a:r>
            <a:r>
              <a:rPr lang="en-US" dirty="0" smtClean="0"/>
              <a:t>is</a:t>
            </a:r>
            <a:r>
              <a:rPr lang="hu-HU" dirty="0" smtClean="0"/>
              <a:t> </a:t>
            </a:r>
            <a:r>
              <a:rPr lang="en-US" dirty="0" smtClean="0"/>
              <a:t>present </a:t>
            </a:r>
            <a:r>
              <a:rPr lang="en-US" dirty="0"/>
              <a:t>even if you are not.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4263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85352"/>
            <a:ext cx="10515600" cy="603293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Plane</a:t>
            </a:r>
            <a:r>
              <a:rPr lang="hu-HU" dirty="0" smtClean="0"/>
              <a:t> </a:t>
            </a:r>
            <a:r>
              <a:rPr lang="hu-HU" dirty="0" err="1" smtClean="0"/>
              <a:t>mirror</a:t>
            </a:r>
            <a:r>
              <a:rPr lang="hu-HU" dirty="0" smtClean="0"/>
              <a:t>: </a:t>
            </a:r>
            <a:r>
              <a:rPr lang="hu-HU" dirty="0" err="1" smtClean="0"/>
              <a:t>rules</a:t>
            </a:r>
            <a:r>
              <a:rPr lang="hu-HU" dirty="0" smtClean="0"/>
              <a:t> of </a:t>
            </a:r>
            <a:r>
              <a:rPr lang="hu-HU" dirty="0" err="1" smtClean="0"/>
              <a:t>reflection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50226" y="1825625"/>
            <a:ext cx="4903573" cy="4351338"/>
          </a:xfrm>
        </p:spPr>
        <p:txBody>
          <a:bodyPr/>
          <a:lstStyle/>
          <a:p>
            <a:r>
              <a:rPr lang="hu-HU" dirty="0" err="1" smtClean="0"/>
              <a:t>Rays</a:t>
            </a:r>
            <a:r>
              <a:rPr lang="hu-HU" dirty="0" smtClean="0"/>
              <a:t> of </a:t>
            </a:r>
            <a:r>
              <a:rPr lang="hu-HU" dirty="0" err="1" smtClean="0"/>
              <a:t>light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reflected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flat</a:t>
            </a:r>
            <a:r>
              <a:rPr lang="hu-HU" dirty="0" smtClean="0"/>
              <a:t> </a:t>
            </a:r>
            <a:r>
              <a:rPr lang="hu-HU" dirty="0" err="1" smtClean="0"/>
              <a:t>surface</a:t>
            </a:r>
            <a:r>
              <a:rPr lang="hu-HU" dirty="0" smtClean="0"/>
              <a:t> </a:t>
            </a:r>
            <a:r>
              <a:rPr lang="hu-HU" dirty="0" err="1" smtClean="0"/>
              <a:t>of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mirror</a:t>
            </a:r>
            <a:endParaRPr lang="hu-HU" dirty="0" smtClean="0"/>
          </a:p>
          <a:p>
            <a:r>
              <a:rPr lang="hu-HU" dirty="0" smtClean="0"/>
              <a:t>Law of </a:t>
            </a:r>
            <a:r>
              <a:rPr lang="hu-HU" dirty="0" err="1" smtClean="0"/>
              <a:t>reflection</a:t>
            </a:r>
            <a:endParaRPr lang="hu-HU" dirty="0" smtClean="0"/>
          </a:p>
          <a:p>
            <a:r>
              <a:rPr lang="hu-HU" dirty="0" err="1" smtClean="0"/>
              <a:t>Virtual</a:t>
            </a:r>
            <a:r>
              <a:rPr lang="hu-HU" dirty="0" smtClean="0"/>
              <a:t> image </a:t>
            </a:r>
            <a:r>
              <a:rPr lang="hu-HU" dirty="0" err="1" smtClean="0"/>
              <a:t>behind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mirror</a:t>
            </a:r>
            <a:r>
              <a:rPr lang="hu-HU" dirty="0" smtClean="0"/>
              <a:t> p=i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723728"/>
            <a:ext cx="4549348" cy="44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894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law</a:t>
            </a:r>
            <a:r>
              <a:rPr lang="hu-HU" dirty="0" smtClean="0"/>
              <a:t> of </a:t>
            </a:r>
            <a:r>
              <a:rPr lang="hu-HU" dirty="0" err="1" smtClean="0"/>
              <a:t>reflection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</a:t>
            </a:r>
            <a:r>
              <a:rPr lang="hu-HU" dirty="0" err="1" smtClean="0"/>
              <a:t>fl</a:t>
            </a:r>
            <a:r>
              <a:rPr lang="en-US" dirty="0" err="1" smtClean="0"/>
              <a:t>ected</a:t>
            </a:r>
            <a:r>
              <a:rPr lang="en-US" dirty="0" smtClean="0"/>
              <a:t> </a:t>
            </a:r>
            <a:r>
              <a:rPr lang="en-US" dirty="0"/>
              <a:t>ray lies in the plane of incidence (the plane spanned by the </a:t>
            </a:r>
            <a:r>
              <a:rPr lang="en-US" dirty="0" smtClean="0"/>
              <a:t>incident</a:t>
            </a:r>
            <a:r>
              <a:rPr lang="hu-HU" dirty="0" smtClean="0"/>
              <a:t> </a:t>
            </a:r>
            <a:r>
              <a:rPr lang="en-US" dirty="0" smtClean="0"/>
              <a:t>ray </a:t>
            </a:r>
            <a:r>
              <a:rPr lang="en-US" dirty="0"/>
              <a:t>and the normal of the boundary at the point where the incident ray hits </a:t>
            </a:r>
            <a:r>
              <a:rPr lang="en-US" dirty="0" smtClean="0"/>
              <a:t>the</a:t>
            </a:r>
            <a:r>
              <a:rPr lang="hu-HU" dirty="0" smtClean="0"/>
              <a:t> </a:t>
            </a:r>
            <a:r>
              <a:rPr lang="en-US" dirty="0" smtClean="0"/>
              <a:t>boundary)</a:t>
            </a:r>
            <a:endParaRPr lang="hu-HU" dirty="0" smtClean="0"/>
          </a:p>
          <a:p>
            <a:r>
              <a:rPr lang="en-US" dirty="0" smtClean="0"/>
              <a:t> </a:t>
            </a:r>
            <a:r>
              <a:rPr lang="en-US" dirty="0"/>
              <a:t>the angle of incidence,  (angle between the incident ray and </a:t>
            </a:r>
            <a:r>
              <a:rPr lang="en-US" dirty="0" smtClean="0"/>
              <a:t>the</a:t>
            </a:r>
            <a:r>
              <a:rPr lang="hu-HU" dirty="0" smtClean="0"/>
              <a:t>  </a:t>
            </a:r>
            <a:r>
              <a:rPr lang="en-US" dirty="0" smtClean="0"/>
              <a:t>normal </a:t>
            </a:r>
            <a:r>
              <a:rPr lang="en-US" dirty="0"/>
              <a:t>of the boundary) and the angle of the </a:t>
            </a:r>
            <a:r>
              <a:rPr lang="en-US" dirty="0" smtClean="0"/>
              <a:t>re</a:t>
            </a:r>
            <a:r>
              <a:rPr lang="hu-HU" dirty="0" err="1" smtClean="0"/>
              <a:t>fl</a:t>
            </a:r>
            <a:r>
              <a:rPr lang="en-US" dirty="0" err="1" smtClean="0"/>
              <a:t>ected</a:t>
            </a:r>
            <a:r>
              <a:rPr lang="en-US" dirty="0" smtClean="0"/>
              <a:t> </a:t>
            </a:r>
            <a:r>
              <a:rPr lang="en-US" dirty="0"/>
              <a:t>ray  (angle between </a:t>
            </a:r>
            <a:r>
              <a:rPr lang="en-US" dirty="0" smtClean="0"/>
              <a:t>the</a:t>
            </a:r>
            <a:r>
              <a:rPr lang="hu-HU" dirty="0" smtClean="0"/>
              <a:t> </a:t>
            </a:r>
            <a:r>
              <a:rPr lang="en-US" dirty="0" smtClean="0"/>
              <a:t>re</a:t>
            </a:r>
            <a:r>
              <a:rPr lang="hu-HU" dirty="0" err="1" smtClean="0"/>
              <a:t>fl</a:t>
            </a:r>
            <a:r>
              <a:rPr lang="en-US" dirty="0" err="1" smtClean="0"/>
              <a:t>ected</a:t>
            </a:r>
            <a:r>
              <a:rPr lang="en-US" dirty="0" smtClean="0"/>
              <a:t> </a:t>
            </a:r>
            <a:r>
              <a:rPr lang="en-US" dirty="0"/>
              <a:t>ray and he normal of the boundary) are </a:t>
            </a:r>
            <a:r>
              <a:rPr lang="en-US" dirty="0" smtClean="0"/>
              <a:t>equal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24552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Plane</a:t>
            </a:r>
            <a:r>
              <a:rPr lang="hu-HU" dirty="0" smtClean="0"/>
              <a:t> </a:t>
            </a:r>
            <a:r>
              <a:rPr lang="hu-HU" dirty="0" err="1" smtClean="0"/>
              <a:t>mirror</a:t>
            </a:r>
            <a:r>
              <a:rPr lang="hu-HU" dirty="0" smtClean="0"/>
              <a:t>: </a:t>
            </a:r>
            <a:r>
              <a:rPr lang="hu-HU" dirty="0" err="1" smtClean="0"/>
              <a:t>Extended</a:t>
            </a:r>
            <a:r>
              <a:rPr lang="hu-HU" dirty="0" smtClean="0"/>
              <a:t> </a:t>
            </a:r>
            <a:r>
              <a:rPr lang="hu-HU" dirty="0" err="1" smtClean="0"/>
              <a:t>object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670" y="1797221"/>
            <a:ext cx="9193897" cy="4517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476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622" y="191233"/>
            <a:ext cx="10948086" cy="423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539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557</Words>
  <Application>Microsoft Office PowerPoint</Application>
  <PresentationFormat>Szélesvásznú</PresentationFormat>
  <Paragraphs>56</Paragraphs>
  <Slides>21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TimesTen-Bold</vt:lpstr>
      <vt:lpstr>TimesTen-Italic</vt:lpstr>
      <vt:lpstr>TimesTen-Roman</vt:lpstr>
      <vt:lpstr>Wingdings</vt:lpstr>
      <vt:lpstr>Office-téma</vt:lpstr>
      <vt:lpstr>Physics 2 - Physics</vt:lpstr>
      <vt:lpstr>PowerPoint bemutató</vt:lpstr>
      <vt:lpstr>Geometrical Optics – Images (34)</vt:lpstr>
      <vt:lpstr>PowerPoint bemutató</vt:lpstr>
      <vt:lpstr>Real Image</vt:lpstr>
      <vt:lpstr> Plane mirror: rules of reflection</vt:lpstr>
      <vt:lpstr>The law of reflection</vt:lpstr>
      <vt:lpstr>Plane mirror: Extended object</vt:lpstr>
      <vt:lpstr>PowerPoint bemutató</vt:lpstr>
      <vt:lpstr>Spherical Mirrors 1</vt:lpstr>
      <vt:lpstr>Spherical Mirrors 2</vt:lpstr>
      <vt:lpstr>Refraction</vt:lpstr>
      <vt:lpstr>Spherical refracticng surfaces</vt:lpstr>
      <vt:lpstr>Thin lenses 1</vt:lpstr>
      <vt:lpstr>Thin lenses 2</vt:lpstr>
      <vt:lpstr>The 3 principal rays for contruction the image</vt:lpstr>
      <vt:lpstr>The equations</vt:lpstr>
      <vt:lpstr>Microscope</vt:lpstr>
      <vt:lpstr>Practice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2</dc:title>
  <dc:creator>Egri Sándor</dc:creator>
  <cp:lastModifiedBy>Egri Sándor</cp:lastModifiedBy>
  <cp:revision>16</cp:revision>
  <dcterms:created xsi:type="dcterms:W3CDTF">2019-02-07T13:45:24Z</dcterms:created>
  <dcterms:modified xsi:type="dcterms:W3CDTF">2019-02-08T10:50:25Z</dcterms:modified>
</cp:coreProperties>
</file>