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1"/>
  </p:notesMasterIdLst>
  <p:sldIdLst>
    <p:sldId id="256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03" r:id="rId17"/>
    <p:sldId id="304" r:id="rId18"/>
    <p:sldId id="305" r:id="rId19"/>
    <p:sldId id="306" r:id="rId20"/>
    <p:sldId id="307" r:id="rId21"/>
    <p:sldId id="308" r:id="rId22"/>
    <p:sldId id="309" r:id="rId23"/>
    <p:sldId id="310" r:id="rId24"/>
    <p:sldId id="311" r:id="rId25"/>
    <p:sldId id="312" r:id="rId26"/>
    <p:sldId id="313" r:id="rId27"/>
    <p:sldId id="314" r:id="rId28"/>
    <p:sldId id="315" r:id="rId29"/>
    <p:sldId id="316" r:id="rId30"/>
    <p:sldId id="317" r:id="rId31"/>
    <p:sldId id="318" r:id="rId32"/>
    <p:sldId id="319" r:id="rId33"/>
    <p:sldId id="320" r:id="rId34"/>
    <p:sldId id="321" r:id="rId35"/>
    <p:sldId id="322" r:id="rId36"/>
    <p:sldId id="323" r:id="rId37"/>
    <p:sldId id="324" r:id="rId38"/>
    <p:sldId id="325" r:id="rId39"/>
    <p:sldId id="326" r:id="rId40"/>
  </p:sldIdLst>
  <p:sldSz cx="9144000" cy="6858000" type="screen4x3"/>
  <p:notesSz cx="6772275" cy="9902825"/>
  <p:defaultTextStyle>
    <a:defPPr>
      <a:defRPr lang="en-GB"/>
    </a:defPPr>
    <a:lvl1pPr algn="l" defTabSz="449263" rtl="0" eaLnBrk="0" fontAlgn="base" hangingPunct="0">
      <a:lnSpc>
        <a:spcPct val="69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1pPr>
    <a:lvl2pPr marL="457200" algn="l" defTabSz="449263" rtl="0" eaLnBrk="0" fontAlgn="base" hangingPunct="0">
      <a:lnSpc>
        <a:spcPct val="69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2pPr>
    <a:lvl3pPr marL="914400" algn="l" defTabSz="449263" rtl="0" eaLnBrk="0" fontAlgn="base" hangingPunct="0">
      <a:lnSpc>
        <a:spcPct val="69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3pPr>
    <a:lvl4pPr marL="1371600" algn="l" defTabSz="449263" rtl="0" eaLnBrk="0" fontAlgn="base" hangingPunct="0">
      <a:lnSpc>
        <a:spcPct val="69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4pPr>
    <a:lvl5pPr marL="1828800" algn="l" defTabSz="449263" rtl="0" eaLnBrk="0" fontAlgn="base" hangingPunct="0">
      <a:lnSpc>
        <a:spcPct val="69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336699"/>
    <a:srgbClr val="00FF00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354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u-HU">
              <a:cs typeface="Arial" pitchFamily="34" charset="0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u-HU">
              <a:cs typeface="Arial" pitchFamily="34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u-HU">
              <a:cs typeface="Arial" pitchFamily="34" charset="0"/>
            </a:endParaRP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u-HU">
              <a:cs typeface="Arial" pitchFamily="34" charset="0"/>
            </a:endParaRP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u-HU">
              <a:cs typeface="Arial" pitchFamily="34" charset="0"/>
            </a:endParaRP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u-HU">
              <a:cs typeface="Arial" pitchFamily="34" charset="0"/>
            </a:endParaRPr>
          </a:p>
        </p:txBody>
      </p:sp>
      <p:sp>
        <p:nvSpPr>
          <p:cNvPr id="41992" name="Rectangle 7"/>
          <p:cNvSpPr>
            <a:spLocks noGrp="1" noChangeArrowheads="1"/>
          </p:cNvSpPr>
          <p:nvPr>
            <p:ph type="sldImg"/>
          </p:nvPr>
        </p:nvSpPr>
        <p:spPr bwMode="auto">
          <a:xfrm>
            <a:off x="909638" y="752475"/>
            <a:ext cx="4941887" cy="3709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/>
          </p:nvPr>
        </p:nvSpPr>
        <p:spPr bwMode="auto">
          <a:xfrm>
            <a:off x="677863" y="4703763"/>
            <a:ext cx="5407025" cy="4454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hu-HU" noProof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43011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08612" cy="4456112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4538"/>
            <a:ext cx="4948238" cy="3711575"/>
          </a:xfrm>
          <a:ln w="12700">
            <a:solidFill>
              <a:srgbClr val="000000"/>
            </a:solidFill>
            <a:miter lim="800000"/>
          </a:ln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075" tIns="46038" rIns="92075" bIns="46038"/>
          <a:lstStyle/>
          <a:p>
            <a:r>
              <a:rPr lang="hu-HU" smtClean="0"/>
              <a:t>103-108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4538"/>
            <a:ext cx="4948238" cy="3711575"/>
          </a:xfrm>
          <a:ln w="12700">
            <a:solidFill>
              <a:srgbClr val="000000"/>
            </a:solidFill>
            <a:miter lim="800000"/>
          </a:ln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075" tIns="46038" rIns="92075" bIns="46038"/>
          <a:lstStyle/>
          <a:p>
            <a:r>
              <a:rPr lang="hu-HU" smtClean="0"/>
              <a:t>103-108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4538"/>
            <a:ext cx="4948238" cy="3711575"/>
          </a:xfrm>
          <a:ln w="12700">
            <a:solidFill>
              <a:srgbClr val="000000"/>
            </a:solidFill>
            <a:miter lim="800000"/>
          </a:ln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075" tIns="46038" rIns="92075" bIns="46038"/>
          <a:lstStyle/>
          <a:p>
            <a:r>
              <a:rPr lang="hu-HU" smtClean="0"/>
              <a:t>104-108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4538"/>
            <a:ext cx="4948238" cy="3711575"/>
          </a:xfrm>
          <a:ln w="12700">
            <a:solidFill>
              <a:srgbClr val="000000"/>
            </a:solidFill>
            <a:miter lim="800000"/>
          </a:ln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075" tIns="46038" rIns="92075" bIns="46038"/>
          <a:lstStyle/>
          <a:p>
            <a:r>
              <a:rPr lang="hu-HU" smtClean="0"/>
              <a:t>104-108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4538"/>
            <a:ext cx="4948238" cy="3711575"/>
          </a:xfrm>
          <a:ln w="12700">
            <a:solidFill>
              <a:srgbClr val="000000"/>
            </a:solidFill>
            <a:miter lim="800000"/>
          </a:ln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075" tIns="46038" rIns="92075" bIns="46038"/>
          <a:lstStyle/>
          <a:p>
            <a:r>
              <a:rPr lang="hu-HU" smtClean="0"/>
              <a:t>104-108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108-112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108-112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108-112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108-112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4538"/>
            <a:ext cx="4948238" cy="3711575"/>
          </a:xfrm>
          <a:ln w="12700">
            <a:solidFill>
              <a:srgbClr val="000000"/>
            </a:solidFill>
            <a:miter lim="800000"/>
          </a:ln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075" tIns="46038" rIns="92075" bIns="46038"/>
          <a:lstStyle/>
          <a:p>
            <a:r>
              <a:rPr lang="hu-HU" smtClean="0"/>
              <a:t>112-114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4538"/>
            <a:ext cx="4948238" cy="3711575"/>
          </a:xfrm>
          <a:ln w="12700">
            <a:solidFill>
              <a:srgbClr val="000000"/>
            </a:solidFill>
            <a:miter lim="800000"/>
          </a:ln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075" tIns="46038" rIns="92075" bIns="46038"/>
          <a:lstStyle/>
          <a:p>
            <a:r>
              <a:rPr lang="hu-HU" smtClean="0"/>
              <a:t>97-100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4538"/>
            <a:ext cx="4948238" cy="3711575"/>
          </a:xfrm>
          <a:ln w="12700">
            <a:solidFill>
              <a:srgbClr val="000000"/>
            </a:solidFill>
            <a:miter lim="800000"/>
          </a:ln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075" tIns="46038" rIns="92075" bIns="46038"/>
          <a:lstStyle/>
          <a:p>
            <a:r>
              <a:rPr lang="hu-HU" smtClean="0"/>
              <a:t>114-117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4538"/>
            <a:ext cx="4948238" cy="3711575"/>
          </a:xfrm>
          <a:ln w="12700">
            <a:solidFill>
              <a:srgbClr val="000000"/>
            </a:solidFill>
            <a:miter lim="800000"/>
          </a:ln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075" tIns="46038" rIns="92075" bIns="46038"/>
          <a:lstStyle/>
          <a:p>
            <a:r>
              <a:rPr lang="hu-HU" smtClean="0"/>
              <a:t>117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126-127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127-133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127-133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127-133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127-133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127-133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127-133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121-125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4538"/>
            <a:ext cx="4948238" cy="3711575"/>
          </a:xfrm>
          <a:ln w="12700">
            <a:solidFill>
              <a:srgbClr val="000000"/>
            </a:solidFill>
            <a:miter lim="800000"/>
          </a:ln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075" tIns="46038" rIns="92075" bIns="46038"/>
          <a:lstStyle/>
          <a:p>
            <a:r>
              <a:rPr lang="hu-HU" smtClean="0"/>
              <a:t>97-100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127-133</a:t>
            </a: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125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133-135</a:t>
            </a: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133-135</a:t>
            </a: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133-135</a:t>
            </a: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135-141</a:t>
            </a: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135-141</a:t>
            </a: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135-141</a:t>
            </a: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135-141</a:t>
            </a: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135-141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4538"/>
            <a:ext cx="4948238" cy="3711575"/>
          </a:xfrm>
          <a:ln w="12700">
            <a:solidFill>
              <a:srgbClr val="000000"/>
            </a:solidFill>
            <a:miter lim="800000"/>
          </a:ln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075" tIns="46038" rIns="92075" bIns="46038"/>
          <a:lstStyle/>
          <a:p>
            <a:r>
              <a:rPr lang="hu-HU" smtClean="0"/>
              <a:t>97-100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4538"/>
            <a:ext cx="4948238" cy="3711575"/>
          </a:xfrm>
          <a:ln w="12700">
            <a:solidFill>
              <a:srgbClr val="000000"/>
            </a:solidFill>
            <a:miter lim="800000"/>
          </a:ln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075" tIns="46038" rIns="92075" bIns="46038"/>
          <a:lstStyle/>
          <a:p>
            <a:r>
              <a:rPr lang="hu-HU" smtClean="0"/>
              <a:t>97-100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4538"/>
            <a:ext cx="4948238" cy="3711575"/>
          </a:xfrm>
          <a:ln w="12700">
            <a:solidFill>
              <a:srgbClr val="000000"/>
            </a:solidFill>
            <a:miter lim="800000"/>
          </a:ln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075" tIns="46038" rIns="92075" bIns="46038"/>
          <a:lstStyle/>
          <a:p>
            <a:r>
              <a:rPr lang="hu-HU" smtClean="0"/>
              <a:t>100-101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4538"/>
            <a:ext cx="4948238" cy="3711575"/>
          </a:xfrm>
          <a:ln w="12700">
            <a:solidFill>
              <a:srgbClr val="000000"/>
            </a:solidFill>
            <a:miter lim="800000"/>
          </a:ln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075" tIns="46038" rIns="92075" bIns="46038"/>
          <a:lstStyle/>
          <a:p>
            <a:r>
              <a:rPr lang="hu-HU" smtClean="0"/>
              <a:t>101-102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4538"/>
            <a:ext cx="4948238" cy="3711575"/>
          </a:xfrm>
          <a:ln w="12700">
            <a:solidFill>
              <a:srgbClr val="000000"/>
            </a:solidFill>
            <a:miter lim="800000"/>
          </a:ln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075" tIns="46038" rIns="92075" bIns="46038"/>
          <a:lstStyle/>
          <a:p>
            <a:r>
              <a:rPr lang="hu-HU" smtClean="0"/>
              <a:t>101-102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4538"/>
            <a:ext cx="4948238" cy="3711575"/>
          </a:xfrm>
          <a:ln w="12700">
            <a:solidFill>
              <a:srgbClr val="000000"/>
            </a:solidFill>
            <a:miter lim="800000"/>
          </a:ln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075" tIns="46038" rIns="92075" bIns="46038"/>
          <a:lstStyle/>
          <a:p>
            <a:r>
              <a:rPr lang="hu-HU" smtClean="0"/>
              <a:t>101-102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E3BAE5-1BC4-4F6E-9005-D3C2BBDD4060}" type="datetime10">
              <a:rPr lang="hu-HU"/>
              <a:pPr>
                <a:defRPr/>
              </a:pPr>
              <a:t>16:29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Perifériák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950E6D-59E4-4FB5-A439-75D761F1AF1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80E53B-CB5A-4EFC-AACD-6BDABFE013D8}" type="datetime10">
              <a:rPr lang="hu-HU"/>
              <a:pPr>
                <a:defRPr/>
              </a:pPr>
              <a:t>16:29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Perifériák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60498-A1ED-4594-B879-97311BF636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508750" y="511175"/>
            <a:ext cx="1939925" cy="55832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85800" y="511175"/>
            <a:ext cx="5670550" cy="55832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AE103-0DE3-4A54-9194-7C6F2E786CD1}" type="datetime10">
              <a:rPr lang="hu-HU"/>
              <a:pPr>
                <a:defRPr/>
              </a:pPr>
              <a:t>16:29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Perifériák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2964F-7B05-4DAF-8BDB-799126017E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Cím, szöveg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511175"/>
            <a:ext cx="7762875" cy="1335088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05238" cy="411321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3438" y="1981200"/>
            <a:ext cx="3805237" cy="411321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F5CA7-09FC-4456-BD5A-E693CECD7996}" type="datetime10">
              <a:rPr lang="hu-HU"/>
              <a:pPr>
                <a:defRPr/>
              </a:pPr>
              <a:t>16:29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Perifériák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AAF60-4616-41F3-8A69-1520C741782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Cím, szöveg és 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511175"/>
            <a:ext cx="7762875" cy="1335088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05238" cy="411321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4643438" y="1981200"/>
            <a:ext cx="3805237" cy="197961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3"/>
          </p:nvPr>
        </p:nvSpPr>
        <p:spPr>
          <a:xfrm>
            <a:off x="4643438" y="4113213"/>
            <a:ext cx="3805237" cy="19812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63084B-256D-42F6-866A-168CA69BDE8E}" type="datetime10">
              <a:rPr lang="hu-HU"/>
              <a:pPr>
                <a:defRPr/>
              </a:pPr>
              <a:t>16:29</a:t>
            </a:fld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Perifériák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8C644-DE28-49AF-842C-901611E1A7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159E4-E790-4E37-8D40-9E69164247AA}" type="datetime10">
              <a:rPr lang="hu-HU"/>
              <a:pPr>
                <a:defRPr/>
              </a:pPr>
              <a:t>16:29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Perifériák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79250-4D69-4973-AB20-2788DF16534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6DA0E3-F656-4726-A6E9-1B6642D43168}" type="datetime10">
              <a:rPr lang="hu-HU"/>
              <a:pPr>
                <a:defRPr/>
              </a:pPr>
              <a:t>16:29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Perifériák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C97FC-A6A5-40CE-9FED-CA30719B87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5238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3438" y="1981200"/>
            <a:ext cx="3805237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A3BC28-76D8-476D-959F-DE46E25958BE}" type="datetime10">
              <a:rPr lang="hu-HU"/>
              <a:pPr>
                <a:defRPr/>
              </a:pPr>
              <a:t>16:29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Perifériák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6A6D50-5E00-4EAC-9E60-94A7710974B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6D9A7C-74A3-4D47-8884-A2D74C0E9439}" type="datetime10">
              <a:rPr lang="hu-HU"/>
              <a:pPr>
                <a:defRPr/>
              </a:pPr>
              <a:t>16:29</a:t>
            </a:fld>
            <a:endParaRPr lang="en-GB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Perifériák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2473B1-33D6-41B7-931E-E5EDF2CA8ED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DAC826-7EAA-48CE-A782-7800B3E52746}" type="datetime10">
              <a:rPr lang="hu-HU"/>
              <a:pPr>
                <a:defRPr/>
              </a:pPr>
              <a:t>16:29</a:t>
            </a:fld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Perifériák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267353-E09F-4563-9FA2-4284FFDF4F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52C21-CEBD-4C1E-B93E-99FC490A68F8}" type="datetime10">
              <a:rPr lang="hu-HU"/>
              <a:pPr>
                <a:defRPr/>
              </a:pPr>
              <a:t>16:29</a:t>
            </a:fld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Perifériák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BDAF8-B8A8-422E-8BE5-033C038CD2D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F3565-CFD6-4ADD-A5D0-C241CDCBE382}" type="datetime10">
              <a:rPr lang="hu-HU"/>
              <a:pPr>
                <a:defRPr/>
              </a:pPr>
              <a:t>16:29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Perifériák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DAF139-67FF-4271-B6D5-95531CEC12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B5087E-13C1-4DFC-866C-FE1B2A819177}" type="datetime10">
              <a:rPr lang="hu-HU"/>
              <a:pPr>
                <a:defRPr/>
              </a:pPr>
              <a:t>16:29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Perifériák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02711-7C63-4F40-8109-F2B76745CB7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11175"/>
            <a:ext cx="7762875" cy="1335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Címszöveg formátumának szerkesztése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62875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Vázlatszöveg formátumának szerkesztése</a:t>
            </a:r>
          </a:p>
          <a:p>
            <a:pPr lvl="1"/>
            <a:r>
              <a:rPr lang="en-GB" smtClean="0"/>
              <a:t>Második vázlatszint</a:t>
            </a:r>
          </a:p>
          <a:p>
            <a:pPr lvl="2"/>
            <a:r>
              <a:rPr lang="en-GB" smtClean="0"/>
              <a:t>Harmadik vázlatszint</a:t>
            </a:r>
          </a:p>
          <a:p>
            <a:pPr lvl="3"/>
            <a:r>
              <a:rPr lang="en-GB" smtClean="0"/>
              <a:t>Negyedik vázlatszint</a:t>
            </a:r>
          </a:p>
          <a:p>
            <a:pPr lvl="4"/>
            <a:r>
              <a:rPr lang="en-GB" smtClean="0"/>
              <a:t>Ötödik vázlatszint</a:t>
            </a:r>
          </a:p>
          <a:p>
            <a:pPr lvl="4"/>
            <a:r>
              <a:rPr lang="en-GB" smtClean="0"/>
              <a:t>Hatodik vázlatszint</a:t>
            </a:r>
          </a:p>
          <a:p>
            <a:pPr lvl="4"/>
            <a:r>
              <a:rPr lang="en-GB" smtClean="0"/>
              <a:t>Hetedik vázlatszint</a:t>
            </a:r>
          </a:p>
          <a:p>
            <a:pPr lvl="4"/>
            <a:r>
              <a:rPr lang="en-GB" smtClean="0"/>
              <a:t>Nyolcadik vázlatszint</a:t>
            </a:r>
          </a:p>
          <a:p>
            <a:pPr lvl="4"/>
            <a:r>
              <a:rPr lang="en-GB" smtClean="0"/>
              <a:t>Kilencedik vázlatszint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27763"/>
            <a:ext cx="1895475" cy="490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10D9B15E-EEDC-42C0-9E68-B276348A9E76}" type="datetime10">
              <a:rPr lang="hu-HU"/>
              <a:pPr>
                <a:defRPr/>
              </a:pPr>
              <a:t>16:29</a:t>
            </a:fld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860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ct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Architektúrák -- Perifériák</a:t>
            </a: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3983629D-DE17-482D-AFC7-D3211542B89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dt="0"/>
  <p:txStyles>
    <p:titleStyle>
      <a:lvl1pPr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pitchFamily="34" charset="0"/>
        </a:defRPr>
      </a:lvl2pPr>
      <a:lvl3pPr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pitchFamily="34" charset="0"/>
        </a:defRPr>
      </a:lvl3pPr>
      <a:lvl4pPr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pitchFamily="34" charset="0"/>
        </a:defRPr>
      </a:lvl4pPr>
      <a:lvl5pPr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pitchFamily="34" charset="0"/>
        </a:defRPr>
      </a:lvl5pPr>
      <a:lvl6pPr marL="457200"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pitchFamily="34" charset="0"/>
        </a:defRPr>
      </a:lvl6pPr>
      <a:lvl7pPr marL="914400"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pitchFamily="34" charset="0"/>
        </a:defRPr>
      </a:lvl7pPr>
      <a:lvl8pPr marL="1371600"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pitchFamily="34" charset="0"/>
        </a:defRPr>
      </a:lvl8pPr>
      <a:lvl9pPr marL="1828800"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pitchFamily="34" charset="0"/>
        </a:defRPr>
      </a:lvl9pPr>
    </p:titleStyle>
    <p:bodyStyle>
      <a:lvl1pPr marL="333375" indent="-333375" algn="l" defTabSz="449263" rtl="0" eaLnBrk="0" fontAlgn="base" hangingPunct="0">
        <a:lnSpc>
          <a:spcPct val="69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3425" indent="-276225" algn="l" defTabSz="449263" rtl="0" eaLnBrk="0" fontAlgn="base" hangingPunct="0">
        <a:lnSpc>
          <a:spcPct val="69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lnSpc>
          <a:spcPct val="69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lnSpc>
          <a:spcPct val="69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lnSpc>
          <a:spcPct val="69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lnSpc>
          <a:spcPct val="69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lnSpc>
          <a:spcPct val="69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lnSpc>
          <a:spcPct val="69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lnSpc>
          <a:spcPct val="69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40E982-2971-4CF5-818D-9CC0BD43AF59}" type="slidenum">
              <a:rPr lang="en-GB" smtClean="0">
                <a:cs typeface="Arial" charset="0"/>
              </a:rPr>
              <a:pPr/>
              <a:t>1</a:t>
            </a:fld>
            <a:endParaRPr lang="en-GB" smtClean="0">
              <a:cs typeface="Arial" charset="0"/>
            </a:endParaRPr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body"/>
          </p:nvPr>
        </p:nvSpPr>
        <p:spPr>
          <a:xfrm>
            <a:off x="685800" y="1981200"/>
            <a:ext cx="7772400" cy="4132263"/>
          </a:xfrm>
        </p:spPr>
        <p:txBody>
          <a:bodyPr lIns="92160" tIns="46080" rIns="92160" bIns="46080" anchor="t">
            <a:spAutoFit/>
          </a:bodyPr>
          <a:lstStyle/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/>
              <a:t>Számítógépek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felépítése</a:t>
            </a:r>
            <a:endParaRPr lang="en-GB" sz="2800" b="1" dirty="0" smtClean="0"/>
          </a:p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/>
              <a:t>Digitális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adatábrázolás</a:t>
            </a:r>
            <a:endParaRPr lang="en-GB" sz="2800" b="1" dirty="0" smtClean="0"/>
          </a:p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>
                <a:solidFill>
                  <a:schemeClr val="tx1"/>
                </a:solidFill>
              </a:rPr>
              <a:t>Digitális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logikai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szint</a:t>
            </a:r>
            <a:endParaRPr lang="en-GB" sz="2800" b="1" dirty="0" smtClean="0">
              <a:solidFill>
                <a:schemeClr val="tx1"/>
              </a:solidFill>
            </a:endParaRPr>
          </a:p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>
                <a:solidFill>
                  <a:schemeClr val="tx1"/>
                </a:solidFill>
              </a:rPr>
              <a:t>Mikroarchitektúra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szint</a:t>
            </a:r>
            <a:endParaRPr lang="en-GB" sz="2800" b="1" dirty="0" smtClean="0">
              <a:solidFill>
                <a:schemeClr val="tx1"/>
              </a:solidFill>
            </a:endParaRPr>
          </a:p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>
                <a:solidFill>
                  <a:schemeClr val="tx1"/>
                </a:solidFill>
              </a:rPr>
              <a:t>Gépi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utasítás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szint</a:t>
            </a:r>
            <a:endParaRPr lang="en-GB" sz="2800" b="1" dirty="0" smtClean="0">
              <a:solidFill>
                <a:schemeClr val="tx1"/>
              </a:solidFill>
            </a:endParaRPr>
          </a:p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>
                <a:solidFill>
                  <a:schemeClr val="tx1"/>
                </a:solidFill>
              </a:rPr>
              <a:t>Operációs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rendszer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szint</a:t>
            </a:r>
            <a:endParaRPr lang="en-GB" sz="2800" b="1" dirty="0" smtClean="0">
              <a:solidFill>
                <a:schemeClr val="tx1"/>
              </a:solidFill>
            </a:endParaRPr>
          </a:p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smtClean="0">
                <a:solidFill>
                  <a:schemeClr val="tx1"/>
                </a:solidFill>
              </a:rPr>
              <a:t>Assembly </a:t>
            </a:r>
            <a:r>
              <a:rPr lang="en-GB" sz="2800" b="1" dirty="0" err="1" smtClean="0">
                <a:solidFill>
                  <a:schemeClr val="tx1"/>
                </a:solidFill>
              </a:rPr>
              <a:t>nyelvi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szint</a:t>
            </a:r>
            <a:endParaRPr lang="en-GB" sz="2800" b="1" dirty="0" smtClean="0">
              <a:solidFill>
                <a:schemeClr val="tx1"/>
              </a:solidFill>
            </a:endParaRPr>
          </a:p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>
                <a:solidFill>
                  <a:srgbClr val="5A5A64"/>
                </a:solidFill>
              </a:rPr>
              <a:t>Probléma</a:t>
            </a:r>
            <a:r>
              <a:rPr lang="en-GB" sz="2800" b="1" dirty="0" smtClean="0">
                <a:solidFill>
                  <a:srgbClr val="5A5A64"/>
                </a:solidFill>
              </a:rPr>
              <a:t> </a:t>
            </a:r>
            <a:r>
              <a:rPr lang="en-GB" sz="2800" b="1" dirty="0" err="1" smtClean="0">
                <a:solidFill>
                  <a:srgbClr val="5A5A64"/>
                </a:solidFill>
              </a:rPr>
              <a:t>orientált</a:t>
            </a:r>
            <a:r>
              <a:rPr lang="en-GB" sz="2800" b="1" dirty="0" smtClean="0">
                <a:solidFill>
                  <a:srgbClr val="5A5A64"/>
                </a:solidFill>
              </a:rPr>
              <a:t> (</a:t>
            </a:r>
            <a:r>
              <a:rPr lang="en-GB" sz="2800" b="1" dirty="0" err="1" smtClean="0">
                <a:solidFill>
                  <a:srgbClr val="5A5A64"/>
                </a:solidFill>
              </a:rPr>
              <a:t>magas</a:t>
            </a:r>
            <a:r>
              <a:rPr lang="en-GB" sz="2800" b="1" dirty="0" smtClean="0">
                <a:solidFill>
                  <a:srgbClr val="5A5A64"/>
                </a:solidFill>
              </a:rPr>
              <a:t> </a:t>
            </a:r>
            <a:r>
              <a:rPr lang="en-GB" sz="2800" b="1" dirty="0" err="1" smtClean="0">
                <a:solidFill>
                  <a:srgbClr val="5A5A64"/>
                </a:solidFill>
              </a:rPr>
              <a:t>szintű</a:t>
            </a:r>
            <a:r>
              <a:rPr lang="en-GB" sz="2800" b="1" dirty="0" smtClean="0">
                <a:solidFill>
                  <a:srgbClr val="5A5A64"/>
                </a:solidFill>
              </a:rPr>
              <a:t>) </a:t>
            </a:r>
            <a:r>
              <a:rPr lang="en-GB" sz="2800" b="1" dirty="0" err="1" smtClean="0">
                <a:solidFill>
                  <a:srgbClr val="5A5A64"/>
                </a:solidFill>
              </a:rPr>
              <a:t>nyelvi</a:t>
            </a:r>
            <a:r>
              <a:rPr lang="en-GB" sz="2800" b="1" dirty="0" smtClean="0">
                <a:solidFill>
                  <a:srgbClr val="5A5A64"/>
                </a:solidFill>
              </a:rPr>
              <a:t> </a:t>
            </a:r>
            <a:r>
              <a:rPr lang="en-GB" sz="2800" b="1" dirty="0" err="1" smtClean="0">
                <a:solidFill>
                  <a:srgbClr val="5A5A64"/>
                </a:solidFill>
              </a:rPr>
              <a:t>szint</a:t>
            </a:r>
            <a:endParaRPr lang="en-GB" sz="2800" b="1" dirty="0" smtClean="0">
              <a:solidFill>
                <a:srgbClr val="5A5A64"/>
              </a:solidFill>
            </a:endParaRPr>
          </a:p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>
                <a:solidFill>
                  <a:srgbClr val="CC0000"/>
                </a:solidFill>
              </a:rPr>
              <a:t>Perifériák</a:t>
            </a:r>
            <a:endParaRPr lang="en-GB" sz="2800" b="1" dirty="0" smtClean="0">
              <a:solidFill>
                <a:srgbClr val="CC0000"/>
              </a:solidFill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 idx="1"/>
          </p:nvPr>
        </p:nvSpPr>
        <p:spPr>
          <a:xfrm>
            <a:off x="685800" y="893763"/>
            <a:ext cx="7772400" cy="577850"/>
          </a:xfrm>
        </p:spPr>
        <p:txBody>
          <a:bodyPr anchor="ctr">
            <a:spAutoFit/>
          </a:bodyPr>
          <a:lstStyle/>
          <a:p>
            <a:pPr marL="0" indent="0" algn="ctr">
              <a:lnSpc>
                <a:spcPct val="86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4400" smtClean="0"/>
              <a:t>Számítógép architektúrák</a:t>
            </a:r>
          </a:p>
        </p:txBody>
      </p:sp>
      <p:sp>
        <p:nvSpPr>
          <p:cNvPr id="2053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ABFFB2-769F-48F8-BC43-FC4CC5168FAF}" type="slidenum">
              <a:rPr lang="en-GB" smtClean="0">
                <a:cs typeface="Arial" charset="0"/>
              </a:rPr>
              <a:pPr/>
              <a:t>10</a:t>
            </a:fld>
            <a:endParaRPr lang="en-GB" smtClean="0">
              <a:cs typeface="Arial" charset="0"/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62688"/>
          </a:xfrm>
        </p:spPr>
        <p:txBody>
          <a:bodyPr lIns="92075" tIns="46038" rIns="92075" bIns="46038"/>
          <a:lstStyle/>
          <a:p>
            <a:pPr>
              <a:spcBef>
                <a:spcPct val="10000"/>
              </a:spcBef>
              <a:buFont typeface="Times New Roman" pitchFamily="18" charset="0"/>
              <a:buNone/>
            </a:pPr>
            <a:r>
              <a:rPr lang="hu-HU" b="1" smtClean="0"/>
              <a:t>SCSI </a:t>
            </a:r>
            <a:r>
              <a:rPr lang="hu-HU" smtClean="0"/>
              <a:t>(Small Computer System Interface)</a:t>
            </a:r>
            <a:r>
              <a:rPr lang="hu-HU" b="1" smtClean="0"/>
              <a:t> lemezek:</a:t>
            </a:r>
            <a:r>
              <a:rPr lang="hu-HU" smtClean="0"/>
              <a:t> sokkal gyorsabb átvitelt biztosít (</a:t>
            </a:r>
            <a:r>
              <a:rPr lang="hu-HU" b="1" smtClean="0"/>
              <a:t>2.22. ábra</a:t>
            </a:r>
            <a:r>
              <a:rPr lang="hu-HU" smtClean="0"/>
              <a:t>), drágábbak is. </a:t>
            </a:r>
          </a:p>
          <a:p>
            <a:pPr>
              <a:spcBef>
                <a:spcPct val="10000"/>
              </a:spcBef>
              <a:buFont typeface="Times New Roman" pitchFamily="18" charset="0"/>
              <a:buNone/>
            </a:pPr>
            <a:r>
              <a:rPr lang="hu-HU" b="1" smtClean="0"/>
              <a:t>SCSI:</a:t>
            </a:r>
            <a:r>
              <a:rPr lang="hu-HU" smtClean="0"/>
              <a:t> sín, vezérlő + maximum 7 (15) </a:t>
            </a:r>
            <a:r>
              <a:rPr lang="hu-HU" b="1" smtClean="0"/>
              <a:t>SCSI</a:t>
            </a:r>
            <a:r>
              <a:rPr lang="hu-HU" smtClean="0"/>
              <a:t> eszköz (lemez, nyomtató, CD, …) csatolható. </a:t>
            </a:r>
            <a:br>
              <a:rPr lang="hu-HU" smtClean="0"/>
            </a:br>
            <a:r>
              <a:rPr lang="hu-HU" smtClean="0"/>
              <a:t>A sín „átmegy” az eszközökön: az eszközöknek van egy bemenő és egy kimenő csatlakozója. </a:t>
            </a:r>
            <a:br>
              <a:rPr lang="hu-HU" smtClean="0"/>
            </a:br>
            <a:r>
              <a:rPr lang="hu-HU" smtClean="0"/>
              <a:t>A visszaverődő jelek kiszűrése miatt az utolsó eszközön a sínt le kell zárni. </a:t>
            </a:r>
            <a:br>
              <a:rPr lang="hu-HU" smtClean="0"/>
            </a:br>
            <a:r>
              <a:rPr lang="hu-HU" smtClean="0"/>
              <a:t>Minden eszköznek 0-7 (15) közötti azonosítója van.</a:t>
            </a:r>
            <a:br>
              <a:rPr lang="hu-HU" smtClean="0"/>
            </a:br>
            <a:r>
              <a:rPr lang="hu-HU" smtClean="0"/>
              <a:t>Egyszerre több eszköz is aktív lehet (</a:t>
            </a:r>
            <a:r>
              <a:rPr lang="hu-HU" b="1" smtClean="0"/>
              <a:t>EIDE</a:t>
            </a:r>
            <a:r>
              <a:rPr lang="hu-HU" smtClean="0"/>
              <a:t>: csak egy).</a:t>
            </a:r>
          </a:p>
        </p:txBody>
      </p:sp>
      <p:sp>
        <p:nvSpPr>
          <p:cNvPr id="11268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19D138-33C7-4FBA-A400-AAD560B96E76}" type="slidenum">
              <a:rPr lang="en-GB" smtClean="0">
                <a:cs typeface="Arial" charset="0"/>
              </a:rPr>
              <a:pPr/>
              <a:t>11</a:t>
            </a:fld>
            <a:endParaRPr lang="en-GB" smtClean="0">
              <a:cs typeface="Arial" charset="0"/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62688"/>
          </a:xfrm>
        </p:spPr>
        <p:txBody>
          <a:bodyPr lIns="92075" tIns="46038" rIns="92075" bIns="46038"/>
          <a:lstStyle/>
          <a:p>
            <a:pPr>
              <a:spcBef>
                <a:spcPct val="10000"/>
              </a:spcBef>
              <a:buFont typeface="Times New Roman" pitchFamily="18" charset="0"/>
              <a:buNone/>
            </a:pPr>
            <a:r>
              <a:rPr lang="hu-HU" b="1" smtClean="0"/>
              <a:t>RAID (2.23. ábra):</a:t>
            </a:r>
            <a:r>
              <a:rPr lang="hu-HU" smtClean="0"/>
              <a:t> olcsó lemezek redundáns tömbje - Redundant Array of Inexpensive Disks. </a:t>
            </a:r>
            <a:br>
              <a:rPr lang="hu-HU" smtClean="0"/>
            </a:br>
            <a:r>
              <a:rPr lang="hu-HU" smtClean="0"/>
              <a:t>Több lemezt foglal egységbe, és ezeket úgy kezeli, mintha egyetlen nagyobb lemez lenne.</a:t>
            </a:r>
            <a:br>
              <a:rPr lang="hu-HU" smtClean="0"/>
            </a:br>
            <a:r>
              <a:rPr lang="hu-HU" smtClean="0"/>
              <a:t>A redundancia javítja a megbízhatóságot.</a:t>
            </a:r>
          </a:p>
          <a:p>
            <a:pPr>
              <a:spcBef>
                <a:spcPct val="50000"/>
              </a:spcBef>
              <a:buFont typeface="Times New Roman" pitchFamily="18" charset="0"/>
              <a:buNone/>
            </a:pPr>
            <a:r>
              <a:rPr lang="hu-HU" u="sng" smtClean="0"/>
              <a:t>Ipar:</a:t>
            </a:r>
            <a:r>
              <a:rPr lang="hu-HU" smtClean="0"/>
              <a:t> Inexpensive	 </a:t>
            </a:r>
            <a:r>
              <a:rPr lang="hu-HU" smtClean="0">
                <a:sym typeface="Symbol" pitchFamily="18" charset="2"/>
              </a:rPr>
              <a:t>	Independent</a:t>
            </a:r>
            <a:endParaRPr lang="hu-HU" smtClean="0"/>
          </a:p>
          <a:p>
            <a:pPr>
              <a:spcBef>
                <a:spcPct val="50000"/>
              </a:spcBef>
              <a:buFont typeface="Times New Roman" pitchFamily="18" charset="0"/>
              <a:buNone/>
            </a:pPr>
            <a:r>
              <a:rPr lang="hu-HU" b="1" smtClean="0"/>
              <a:t>SLED:</a:t>
            </a:r>
            <a:r>
              <a:rPr lang="hu-HU" smtClean="0"/>
              <a:t> egyetlen nagy, drága lemez – Single Large Expensive Disk.</a:t>
            </a:r>
          </a:p>
          <a:p>
            <a:pPr>
              <a:spcBef>
                <a:spcPct val="50000"/>
              </a:spcBef>
              <a:buFont typeface="Times New Roman" pitchFamily="18" charset="0"/>
              <a:buNone/>
            </a:pPr>
            <a:r>
              <a:rPr lang="hu-HU" b="1" smtClean="0"/>
              <a:t>RAID</a:t>
            </a:r>
            <a:r>
              <a:rPr lang="hu-HU" smtClean="0"/>
              <a:t> = </a:t>
            </a:r>
            <a:r>
              <a:rPr lang="hu-HU" b="1" smtClean="0"/>
              <a:t>RAID SCSI</a:t>
            </a:r>
            <a:r>
              <a:rPr lang="hu-HU" smtClean="0"/>
              <a:t> vezérlő + több </a:t>
            </a:r>
            <a:r>
              <a:rPr lang="hu-HU" b="1" smtClean="0"/>
              <a:t>SCSI</a:t>
            </a:r>
            <a:r>
              <a:rPr lang="hu-HU" smtClean="0"/>
              <a:t> lemez.</a:t>
            </a:r>
          </a:p>
          <a:p>
            <a:pPr>
              <a:spcBef>
                <a:spcPct val="50000"/>
              </a:spcBef>
              <a:buFont typeface="Times New Roman" pitchFamily="18" charset="0"/>
              <a:buNone/>
            </a:pPr>
            <a:r>
              <a:rPr lang="hu-HU" smtClean="0"/>
              <a:t>Szabványok. Csoport </a:t>
            </a:r>
            <a:r>
              <a:rPr lang="hu-HU" smtClean="0">
                <a:cs typeface="Times New Roman" pitchFamily="18" charset="0"/>
              </a:rPr>
              <a:t>=</a:t>
            </a:r>
            <a:r>
              <a:rPr lang="hu-HU" smtClean="0"/>
              <a:t> </a:t>
            </a:r>
            <a:r>
              <a:rPr lang="hu-HU" i="1" smtClean="0"/>
              <a:t>k</a:t>
            </a:r>
            <a:r>
              <a:rPr lang="hu-HU" smtClean="0"/>
              <a:t> szektor (</a:t>
            </a:r>
            <a:r>
              <a:rPr lang="hu-HU" i="1" smtClean="0"/>
              <a:t>k</a:t>
            </a:r>
            <a:r>
              <a:rPr lang="hu-HU" smtClean="0"/>
              <a:t> </a:t>
            </a:r>
            <a:r>
              <a:rPr lang="hu-HU" smtClean="0">
                <a:cs typeface="Times New Roman" pitchFamily="18" charset="0"/>
              </a:rPr>
              <a:t>≥ 1)</a:t>
            </a:r>
            <a:r>
              <a:rPr lang="hu-HU" smtClean="0"/>
              <a:t>. </a:t>
            </a:r>
          </a:p>
        </p:txBody>
      </p:sp>
      <p:sp>
        <p:nvSpPr>
          <p:cNvPr id="12292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35EFD5F-AD1F-4155-998F-4A3B73A88100}" type="slidenum">
              <a:rPr lang="en-GB" smtClean="0">
                <a:cs typeface="Arial" charset="0"/>
              </a:rPr>
              <a:pPr/>
              <a:t>12</a:t>
            </a:fld>
            <a:endParaRPr lang="en-GB" smtClean="0">
              <a:cs typeface="Arial" charset="0"/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1246188"/>
          </a:xfrm>
        </p:spPr>
        <p:txBody>
          <a:bodyPr lIns="92075" tIns="46038" rIns="92075" bIns="46038"/>
          <a:lstStyle/>
          <a:p>
            <a:pPr marL="609600" indent="-609600" algn="ctr" defTabSz="762000">
              <a:spcBef>
                <a:spcPct val="10000"/>
              </a:spcBef>
              <a:buFont typeface="Times New Roman" pitchFamily="18" charset="0"/>
              <a:buNone/>
            </a:pPr>
            <a:r>
              <a:rPr lang="hu-HU" b="1" smtClean="0"/>
              <a:t>RAID szintek</a:t>
            </a:r>
          </a:p>
        </p:txBody>
      </p:sp>
      <p:grpSp>
        <p:nvGrpSpPr>
          <p:cNvPr id="13316" name="Group 3"/>
          <p:cNvGrpSpPr>
            <a:grpSpLocks/>
          </p:cNvGrpSpPr>
          <p:nvPr/>
        </p:nvGrpSpPr>
        <p:grpSpPr bwMode="auto">
          <a:xfrm>
            <a:off x="752475" y="4210050"/>
            <a:ext cx="7923213" cy="1374775"/>
            <a:chOff x="480" y="2022"/>
            <a:chExt cx="4991" cy="866"/>
          </a:xfrm>
        </p:grpSpPr>
        <p:grpSp>
          <p:nvGrpSpPr>
            <p:cNvPr id="13363" name="Group 4"/>
            <p:cNvGrpSpPr>
              <a:grpSpLocks/>
            </p:cNvGrpSpPr>
            <p:nvPr/>
          </p:nvGrpSpPr>
          <p:grpSpPr bwMode="auto">
            <a:xfrm>
              <a:off x="480" y="2028"/>
              <a:ext cx="2405" cy="860"/>
              <a:chOff x="522" y="1482"/>
              <a:chExt cx="2405" cy="860"/>
            </a:xfrm>
          </p:grpSpPr>
          <p:grpSp>
            <p:nvGrpSpPr>
              <p:cNvPr id="13405" name="Group 5"/>
              <p:cNvGrpSpPr>
                <a:grpSpLocks/>
              </p:cNvGrpSpPr>
              <p:nvPr/>
            </p:nvGrpSpPr>
            <p:grpSpPr bwMode="auto">
              <a:xfrm>
                <a:off x="1152" y="1494"/>
                <a:ext cx="545" cy="842"/>
                <a:chOff x="1152" y="1494"/>
                <a:chExt cx="545" cy="842"/>
              </a:xfrm>
            </p:grpSpPr>
            <p:sp>
              <p:nvSpPr>
                <p:cNvPr id="13436" name="Rectangle 6"/>
                <p:cNvSpPr>
                  <a:spLocks noChangeArrowheads="1"/>
                </p:cNvSpPr>
                <p:nvPr/>
              </p:nvSpPr>
              <p:spPr bwMode="auto">
                <a:xfrm>
                  <a:off x="1153" y="1582"/>
                  <a:ext cx="540" cy="62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437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159" y="2086"/>
                  <a:ext cx="530" cy="13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800">
                      <a:solidFill>
                        <a:schemeClr val="tx1"/>
                      </a:solidFill>
                      <a:latin typeface="Times New Roman CE" charset="0"/>
                    </a:rPr>
                    <a:t> </a:t>
                  </a:r>
                  <a:endParaRPr lang="hu-HU" sz="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3438" name="Oval 8"/>
                <p:cNvSpPr>
                  <a:spLocks noChangeArrowheads="1"/>
                </p:cNvSpPr>
                <p:nvPr/>
              </p:nvSpPr>
              <p:spPr bwMode="auto">
                <a:xfrm>
                  <a:off x="1154" y="1494"/>
                  <a:ext cx="536" cy="163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439" name="Arc 9"/>
                <p:cNvSpPr>
                  <a:spLocks/>
                </p:cNvSpPr>
                <p:nvPr/>
              </p:nvSpPr>
              <p:spPr bwMode="auto">
                <a:xfrm flipV="1">
                  <a:off x="1152" y="1989"/>
                  <a:ext cx="541" cy="91"/>
                </a:xfrm>
                <a:custGeom>
                  <a:avLst/>
                  <a:gdLst>
                    <a:gd name="T0" fmla="*/ 0 w 43179"/>
                    <a:gd name="T1" fmla="*/ 0 h 21600"/>
                    <a:gd name="T2" fmla="*/ 0 w 43179"/>
                    <a:gd name="T3" fmla="*/ 0 h 21600"/>
                    <a:gd name="T4" fmla="*/ 0 w 43179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3179"/>
                    <a:gd name="T10" fmla="*/ 0 h 21600"/>
                    <a:gd name="T11" fmla="*/ 43179 w 43179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79" h="21600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</a:path>
                    <a:path w="43179" h="21600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440" name="Arc 10"/>
                <p:cNvSpPr>
                  <a:spLocks/>
                </p:cNvSpPr>
                <p:nvPr/>
              </p:nvSpPr>
              <p:spPr bwMode="auto">
                <a:xfrm flipV="1">
                  <a:off x="1152" y="1776"/>
                  <a:ext cx="541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441" name="Arc 11"/>
                <p:cNvSpPr>
                  <a:spLocks/>
                </p:cNvSpPr>
                <p:nvPr/>
              </p:nvSpPr>
              <p:spPr bwMode="auto">
                <a:xfrm flipV="1">
                  <a:off x="1153" y="2211"/>
                  <a:ext cx="540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442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1198" y="1601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1.</a:t>
                  </a:r>
                </a:p>
              </p:txBody>
            </p:sp>
            <p:sp>
              <p:nvSpPr>
                <p:cNvPr id="13443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1200" y="1810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5.</a:t>
                  </a:r>
                </a:p>
              </p:txBody>
            </p:sp>
            <p:sp>
              <p:nvSpPr>
                <p:cNvPr id="13444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1157" y="2048"/>
                  <a:ext cx="540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9.</a:t>
                  </a:r>
                </a:p>
              </p:txBody>
            </p:sp>
          </p:grpSp>
          <p:grpSp>
            <p:nvGrpSpPr>
              <p:cNvPr id="13406" name="Group 15"/>
              <p:cNvGrpSpPr>
                <a:grpSpLocks/>
              </p:cNvGrpSpPr>
              <p:nvPr/>
            </p:nvGrpSpPr>
            <p:grpSpPr bwMode="auto">
              <a:xfrm>
                <a:off x="1776" y="1494"/>
                <a:ext cx="541" cy="842"/>
                <a:chOff x="1776" y="1494"/>
                <a:chExt cx="541" cy="842"/>
              </a:xfrm>
            </p:grpSpPr>
            <p:sp>
              <p:nvSpPr>
                <p:cNvPr id="13427" name="Rectangle 16"/>
                <p:cNvSpPr>
                  <a:spLocks noChangeArrowheads="1"/>
                </p:cNvSpPr>
                <p:nvPr/>
              </p:nvSpPr>
              <p:spPr bwMode="auto">
                <a:xfrm>
                  <a:off x="1777" y="1582"/>
                  <a:ext cx="540" cy="62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428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1783" y="2086"/>
                  <a:ext cx="530" cy="13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800">
                      <a:solidFill>
                        <a:schemeClr val="tx1"/>
                      </a:solidFill>
                      <a:latin typeface="Times New Roman CE" charset="0"/>
                    </a:rPr>
                    <a:t> </a:t>
                  </a:r>
                  <a:endParaRPr lang="hu-HU" sz="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3429" name="Oval 18"/>
                <p:cNvSpPr>
                  <a:spLocks noChangeArrowheads="1"/>
                </p:cNvSpPr>
                <p:nvPr/>
              </p:nvSpPr>
              <p:spPr bwMode="auto">
                <a:xfrm>
                  <a:off x="1778" y="1494"/>
                  <a:ext cx="536" cy="163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430" name="Arc 19"/>
                <p:cNvSpPr>
                  <a:spLocks/>
                </p:cNvSpPr>
                <p:nvPr/>
              </p:nvSpPr>
              <p:spPr bwMode="auto">
                <a:xfrm flipV="1">
                  <a:off x="1776" y="1989"/>
                  <a:ext cx="541" cy="91"/>
                </a:xfrm>
                <a:custGeom>
                  <a:avLst/>
                  <a:gdLst>
                    <a:gd name="T0" fmla="*/ 0 w 43179"/>
                    <a:gd name="T1" fmla="*/ 0 h 21600"/>
                    <a:gd name="T2" fmla="*/ 0 w 43179"/>
                    <a:gd name="T3" fmla="*/ 0 h 21600"/>
                    <a:gd name="T4" fmla="*/ 0 w 43179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3179"/>
                    <a:gd name="T10" fmla="*/ 0 h 21600"/>
                    <a:gd name="T11" fmla="*/ 43179 w 43179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79" h="21600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</a:path>
                    <a:path w="43179" h="21600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431" name="Arc 20"/>
                <p:cNvSpPr>
                  <a:spLocks/>
                </p:cNvSpPr>
                <p:nvPr/>
              </p:nvSpPr>
              <p:spPr bwMode="auto">
                <a:xfrm flipV="1">
                  <a:off x="1776" y="1776"/>
                  <a:ext cx="541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432" name="Arc 21"/>
                <p:cNvSpPr>
                  <a:spLocks/>
                </p:cNvSpPr>
                <p:nvPr/>
              </p:nvSpPr>
              <p:spPr bwMode="auto">
                <a:xfrm flipV="1">
                  <a:off x="1777" y="2211"/>
                  <a:ext cx="540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433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1822" y="1601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2.</a:t>
                  </a:r>
                </a:p>
              </p:txBody>
            </p:sp>
            <p:sp>
              <p:nvSpPr>
                <p:cNvPr id="13434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1824" y="1810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6.</a:t>
                  </a:r>
                </a:p>
              </p:txBody>
            </p:sp>
            <p:sp>
              <p:nvSpPr>
                <p:cNvPr id="13435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1787" y="2048"/>
                  <a:ext cx="528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10.</a:t>
                  </a:r>
                </a:p>
              </p:txBody>
            </p:sp>
          </p:grpSp>
          <p:grpSp>
            <p:nvGrpSpPr>
              <p:cNvPr id="13407" name="Group 25"/>
              <p:cNvGrpSpPr>
                <a:grpSpLocks/>
              </p:cNvGrpSpPr>
              <p:nvPr/>
            </p:nvGrpSpPr>
            <p:grpSpPr bwMode="auto">
              <a:xfrm>
                <a:off x="2382" y="1482"/>
                <a:ext cx="545" cy="842"/>
                <a:chOff x="2382" y="1482"/>
                <a:chExt cx="545" cy="842"/>
              </a:xfrm>
            </p:grpSpPr>
            <p:sp>
              <p:nvSpPr>
                <p:cNvPr id="13418" name="Rectangle 26"/>
                <p:cNvSpPr>
                  <a:spLocks noChangeArrowheads="1"/>
                </p:cNvSpPr>
                <p:nvPr/>
              </p:nvSpPr>
              <p:spPr bwMode="auto">
                <a:xfrm>
                  <a:off x="2383" y="1570"/>
                  <a:ext cx="540" cy="62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419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2389" y="2074"/>
                  <a:ext cx="530" cy="13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800">
                      <a:solidFill>
                        <a:schemeClr val="tx1"/>
                      </a:solidFill>
                      <a:latin typeface="Times New Roman CE" charset="0"/>
                    </a:rPr>
                    <a:t> </a:t>
                  </a:r>
                  <a:endParaRPr lang="hu-HU" sz="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3420" name="Oval 28"/>
                <p:cNvSpPr>
                  <a:spLocks noChangeArrowheads="1"/>
                </p:cNvSpPr>
                <p:nvPr/>
              </p:nvSpPr>
              <p:spPr bwMode="auto">
                <a:xfrm>
                  <a:off x="2384" y="1482"/>
                  <a:ext cx="536" cy="163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421" name="Arc 29"/>
                <p:cNvSpPr>
                  <a:spLocks/>
                </p:cNvSpPr>
                <p:nvPr/>
              </p:nvSpPr>
              <p:spPr bwMode="auto">
                <a:xfrm flipV="1">
                  <a:off x="2382" y="1977"/>
                  <a:ext cx="541" cy="91"/>
                </a:xfrm>
                <a:custGeom>
                  <a:avLst/>
                  <a:gdLst>
                    <a:gd name="T0" fmla="*/ 0 w 43179"/>
                    <a:gd name="T1" fmla="*/ 0 h 21600"/>
                    <a:gd name="T2" fmla="*/ 0 w 43179"/>
                    <a:gd name="T3" fmla="*/ 0 h 21600"/>
                    <a:gd name="T4" fmla="*/ 0 w 43179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3179"/>
                    <a:gd name="T10" fmla="*/ 0 h 21600"/>
                    <a:gd name="T11" fmla="*/ 43179 w 43179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79" h="21600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</a:path>
                    <a:path w="43179" h="21600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422" name="Arc 30"/>
                <p:cNvSpPr>
                  <a:spLocks/>
                </p:cNvSpPr>
                <p:nvPr/>
              </p:nvSpPr>
              <p:spPr bwMode="auto">
                <a:xfrm flipV="1">
                  <a:off x="2382" y="1764"/>
                  <a:ext cx="541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423" name="Arc 31"/>
                <p:cNvSpPr>
                  <a:spLocks/>
                </p:cNvSpPr>
                <p:nvPr/>
              </p:nvSpPr>
              <p:spPr bwMode="auto">
                <a:xfrm flipV="1">
                  <a:off x="2383" y="2199"/>
                  <a:ext cx="540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424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2428" y="1589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3.</a:t>
                  </a:r>
                </a:p>
              </p:txBody>
            </p:sp>
            <p:sp>
              <p:nvSpPr>
                <p:cNvPr id="13425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2430" y="1798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7.</a:t>
                  </a:r>
                </a:p>
              </p:txBody>
            </p:sp>
            <p:sp>
              <p:nvSpPr>
                <p:cNvPr id="13426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2387" y="2036"/>
                  <a:ext cx="540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11.</a:t>
                  </a:r>
                </a:p>
              </p:txBody>
            </p:sp>
          </p:grpSp>
          <p:grpSp>
            <p:nvGrpSpPr>
              <p:cNvPr id="13408" name="Group 35"/>
              <p:cNvGrpSpPr>
                <a:grpSpLocks/>
              </p:cNvGrpSpPr>
              <p:nvPr/>
            </p:nvGrpSpPr>
            <p:grpSpPr bwMode="auto">
              <a:xfrm>
                <a:off x="522" y="1500"/>
                <a:ext cx="545" cy="842"/>
                <a:chOff x="522" y="1500"/>
                <a:chExt cx="545" cy="842"/>
              </a:xfrm>
            </p:grpSpPr>
            <p:sp>
              <p:nvSpPr>
                <p:cNvPr id="13409" name="Rectangle 36"/>
                <p:cNvSpPr>
                  <a:spLocks noChangeArrowheads="1"/>
                </p:cNvSpPr>
                <p:nvPr/>
              </p:nvSpPr>
              <p:spPr bwMode="auto">
                <a:xfrm>
                  <a:off x="523" y="1588"/>
                  <a:ext cx="540" cy="62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410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529" y="2092"/>
                  <a:ext cx="530" cy="13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800">
                      <a:solidFill>
                        <a:schemeClr val="tx1"/>
                      </a:solidFill>
                      <a:latin typeface="Times New Roman CE" charset="0"/>
                    </a:rPr>
                    <a:t> </a:t>
                  </a:r>
                  <a:endParaRPr lang="hu-HU" sz="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3411" name="Oval 38"/>
                <p:cNvSpPr>
                  <a:spLocks noChangeArrowheads="1"/>
                </p:cNvSpPr>
                <p:nvPr/>
              </p:nvSpPr>
              <p:spPr bwMode="auto">
                <a:xfrm>
                  <a:off x="524" y="1500"/>
                  <a:ext cx="536" cy="163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412" name="Arc 39"/>
                <p:cNvSpPr>
                  <a:spLocks/>
                </p:cNvSpPr>
                <p:nvPr/>
              </p:nvSpPr>
              <p:spPr bwMode="auto">
                <a:xfrm flipV="1">
                  <a:off x="522" y="1995"/>
                  <a:ext cx="541" cy="91"/>
                </a:xfrm>
                <a:custGeom>
                  <a:avLst/>
                  <a:gdLst>
                    <a:gd name="T0" fmla="*/ 0 w 43179"/>
                    <a:gd name="T1" fmla="*/ 0 h 21600"/>
                    <a:gd name="T2" fmla="*/ 0 w 43179"/>
                    <a:gd name="T3" fmla="*/ 0 h 21600"/>
                    <a:gd name="T4" fmla="*/ 0 w 43179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3179"/>
                    <a:gd name="T10" fmla="*/ 0 h 21600"/>
                    <a:gd name="T11" fmla="*/ 43179 w 43179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79" h="21600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</a:path>
                    <a:path w="43179" h="21600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413" name="Arc 40"/>
                <p:cNvSpPr>
                  <a:spLocks/>
                </p:cNvSpPr>
                <p:nvPr/>
              </p:nvSpPr>
              <p:spPr bwMode="auto">
                <a:xfrm flipV="1">
                  <a:off x="522" y="1782"/>
                  <a:ext cx="541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414" name="Arc 41"/>
                <p:cNvSpPr>
                  <a:spLocks/>
                </p:cNvSpPr>
                <p:nvPr/>
              </p:nvSpPr>
              <p:spPr bwMode="auto">
                <a:xfrm flipV="1">
                  <a:off x="523" y="2217"/>
                  <a:ext cx="540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415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568" y="1607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0.</a:t>
                  </a:r>
                </a:p>
              </p:txBody>
            </p:sp>
            <p:sp>
              <p:nvSpPr>
                <p:cNvPr id="13416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570" y="1816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4.</a:t>
                  </a:r>
                </a:p>
              </p:txBody>
            </p:sp>
            <p:sp>
              <p:nvSpPr>
                <p:cNvPr id="13417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527" y="2054"/>
                  <a:ext cx="540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8.</a:t>
                  </a:r>
                </a:p>
              </p:txBody>
            </p:sp>
          </p:grpSp>
        </p:grpSp>
        <p:grpSp>
          <p:nvGrpSpPr>
            <p:cNvPr id="13364" name="Group 45"/>
            <p:cNvGrpSpPr>
              <a:grpSpLocks/>
            </p:cNvGrpSpPr>
            <p:nvPr/>
          </p:nvGrpSpPr>
          <p:grpSpPr bwMode="auto">
            <a:xfrm>
              <a:off x="3066" y="2022"/>
              <a:ext cx="2405" cy="860"/>
              <a:chOff x="522" y="1482"/>
              <a:chExt cx="2405" cy="860"/>
            </a:xfrm>
          </p:grpSpPr>
          <p:grpSp>
            <p:nvGrpSpPr>
              <p:cNvPr id="13365" name="Group 46"/>
              <p:cNvGrpSpPr>
                <a:grpSpLocks/>
              </p:cNvGrpSpPr>
              <p:nvPr/>
            </p:nvGrpSpPr>
            <p:grpSpPr bwMode="auto">
              <a:xfrm>
                <a:off x="1152" y="1494"/>
                <a:ext cx="545" cy="842"/>
                <a:chOff x="1152" y="1494"/>
                <a:chExt cx="545" cy="842"/>
              </a:xfrm>
            </p:grpSpPr>
            <p:sp>
              <p:nvSpPr>
                <p:cNvPr id="13396" name="Rectangle 47"/>
                <p:cNvSpPr>
                  <a:spLocks noChangeArrowheads="1"/>
                </p:cNvSpPr>
                <p:nvPr/>
              </p:nvSpPr>
              <p:spPr bwMode="auto">
                <a:xfrm>
                  <a:off x="1153" y="1582"/>
                  <a:ext cx="540" cy="62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97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159" y="2086"/>
                  <a:ext cx="530" cy="13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800">
                      <a:solidFill>
                        <a:srgbClr val="FF3300"/>
                      </a:solidFill>
                      <a:latin typeface="Times New Roman CE" charset="0"/>
                    </a:rPr>
                    <a:t> </a:t>
                  </a:r>
                  <a:endParaRPr lang="hu-HU" sz="800">
                    <a:solidFill>
                      <a:srgbClr val="FF3300"/>
                    </a:solidFill>
                  </a:endParaRPr>
                </a:p>
              </p:txBody>
            </p:sp>
            <p:sp>
              <p:nvSpPr>
                <p:cNvPr id="13398" name="Oval 49"/>
                <p:cNvSpPr>
                  <a:spLocks noChangeArrowheads="1"/>
                </p:cNvSpPr>
                <p:nvPr/>
              </p:nvSpPr>
              <p:spPr bwMode="auto">
                <a:xfrm>
                  <a:off x="1154" y="1494"/>
                  <a:ext cx="536" cy="163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99" name="Arc 50"/>
                <p:cNvSpPr>
                  <a:spLocks/>
                </p:cNvSpPr>
                <p:nvPr/>
              </p:nvSpPr>
              <p:spPr bwMode="auto">
                <a:xfrm flipV="1">
                  <a:off x="1152" y="1989"/>
                  <a:ext cx="541" cy="91"/>
                </a:xfrm>
                <a:custGeom>
                  <a:avLst/>
                  <a:gdLst>
                    <a:gd name="T0" fmla="*/ 0 w 43179"/>
                    <a:gd name="T1" fmla="*/ 0 h 21600"/>
                    <a:gd name="T2" fmla="*/ 0 w 43179"/>
                    <a:gd name="T3" fmla="*/ 0 h 21600"/>
                    <a:gd name="T4" fmla="*/ 0 w 43179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3179"/>
                    <a:gd name="T10" fmla="*/ 0 h 21600"/>
                    <a:gd name="T11" fmla="*/ 43179 w 43179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79" h="21600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</a:path>
                    <a:path w="43179" h="21600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400" name="Arc 51"/>
                <p:cNvSpPr>
                  <a:spLocks/>
                </p:cNvSpPr>
                <p:nvPr/>
              </p:nvSpPr>
              <p:spPr bwMode="auto">
                <a:xfrm flipV="1">
                  <a:off x="1152" y="1776"/>
                  <a:ext cx="541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401" name="Arc 52"/>
                <p:cNvSpPr>
                  <a:spLocks/>
                </p:cNvSpPr>
                <p:nvPr/>
              </p:nvSpPr>
              <p:spPr bwMode="auto">
                <a:xfrm flipV="1">
                  <a:off x="1153" y="2211"/>
                  <a:ext cx="540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402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1198" y="1601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i="1">
                      <a:solidFill>
                        <a:schemeClr val="tx1"/>
                      </a:solidFill>
                    </a:rPr>
                    <a:t>1.</a:t>
                  </a:r>
                </a:p>
              </p:txBody>
            </p:sp>
            <p:sp>
              <p:nvSpPr>
                <p:cNvPr id="13403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1200" y="1810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i="1">
                      <a:solidFill>
                        <a:schemeClr val="tx1"/>
                      </a:solidFill>
                    </a:rPr>
                    <a:t>5.</a:t>
                  </a:r>
                </a:p>
              </p:txBody>
            </p:sp>
            <p:sp>
              <p:nvSpPr>
                <p:cNvPr id="13404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157" y="2048"/>
                  <a:ext cx="540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i="1">
                      <a:solidFill>
                        <a:schemeClr val="tx1"/>
                      </a:solidFill>
                    </a:rPr>
                    <a:t>9.</a:t>
                  </a:r>
                </a:p>
              </p:txBody>
            </p:sp>
          </p:grpSp>
          <p:grpSp>
            <p:nvGrpSpPr>
              <p:cNvPr id="13366" name="Group 56"/>
              <p:cNvGrpSpPr>
                <a:grpSpLocks/>
              </p:cNvGrpSpPr>
              <p:nvPr/>
            </p:nvGrpSpPr>
            <p:grpSpPr bwMode="auto">
              <a:xfrm>
                <a:off x="1776" y="1494"/>
                <a:ext cx="541" cy="842"/>
                <a:chOff x="1776" y="1494"/>
                <a:chExt cx="541" cy="842"/>
              </a:xfrm>
            </p:grpSpPr>
            <p:sp>
              <p:nvSpPr>
                <p:cNvPr id="13387" name="Rectangle 57"/>
                <p:cNvSpPr>
                  <a:spLocks noChangeArrowheads="1"/>
                </p:cNvSpPr>
                <p:nvPr/>
              </p:nvSpPr>
              <p:spPr bwMode="auto">
                <a:xfrm>
                  <a:off x="1777" y="1582"/>
                  <a:ext cx="540" cy="62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88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1783" y="2086"/>
                  <a:ext cx="530" cy="13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800">
                      <a:solidFill>
                        <a:srgbClr val="FF3300"/>
                      </a:solidFill>
                      <a:latin typeface="Times New Roman CE" charset="0"/>
                    </a:rPr>
                    <a:t> </a:t>
                  </a:r>
                  <a:endParaRPr lang="hu-HU" sz="800">
                    <a:solidFill>
                      <a:srgbClr val="FF3300"/>
                    </a:solidFill>
                  </a:endParaRPr>
                </a:p>
              </p:txBody>
            </p:sp>
            <p:sp>
              <p:nvSpPr>
                <p:cNvPr id="13389" name="Oval 59"/>
                <p:cNvSpPr>
                  <a:spLocks noChangeArrowheads="1"/>
                </p:cNvSpPr>
                <p:nvPr/>
              </p:nvSpPr>
              <p:spPr bwMode="auto">
                <a:xfrm>
                  <a:off x="1778" y="1494"/>
                  <a:ext cx="536" cy="163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90" name="Arc 60"/>
                <p:cNvSpPr>
                  <a:spLocks/>
                </p:cNvSpPr>
                <p:nvPr/>
              </p:nvSpPr>
              <p:spPr bwMode="auto">
                <a:xfrm flipV="1">
                  <a:off x="1776" y="1989"/>
                  <a:ext cx="541" cy="91"/>
                </a:xfrm>
                <a:custGeom>
                  <a:avLst/>
                  <a:gdLst>
                    <a:gd name="T0" fmla="*/ 0 w 43179"/>
                    <a:gd name="T1" fmla="*/ 0 h 21600"/>
                    <a:gd name="T2" fmla="*/ 0 w 43179"/>
                    <a:gd name="T3" fmla="*/ 0 h 21600"/>
                    <a:gd name="T4" fmla="*/ 0 w 43179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3179"/>
                    <a:gd name="T10" fmla="*/ 0 h 21600"/>
                    <a:gd name="T11" fmla="*/ 43179 w 43179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79" h="21600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</a:path>
                    <a:path w="43179" h="21600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91" name="Arc 61"/>
                <p:cNvSpPr>
                  <a:spLocks/>
                </p:cNvSpPr>
                <p:nvPr/>
              </p:nvSpPr>
              <p:spPr bwMode="auto">
                <a:xfrm flipV="1">
                  <a:off x="1776" y="1776"/>
                  <a:ext cx="541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92" name="Arc 62"/>
                <p:cNvSpPr>
                  <a:spLocks/>
                </p:cNvSpPr>
                <p:nvPr/>
              </p:nvSpPr>
              <p:spPr bwMode="auto">
                <a:xfrm flipV="1">
                  <a:off x="1777" y="2211"/>
                  <a:ext cx="540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93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1822" y="1601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i="1">
                      <a:solidFill>
                        <a:schemeClr val="tx1"/>
                      </a:solidFill>
                    </a:rPr>
                    <a:t>2.</a:t>
                  </a:r>
                </a:p>
              </p:txBody>
            </p:sp>
            <p:sp>
              <p:nvSpPr>
                <p:cNvPr id="13394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824" y="1810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i="1">
                      <a:solidFill>
                        <a:schemeClr val="tx1"/>
                      </a:solidFill>
                    </a:rPr>
                    <a:t>6.</a:t>
                  </a:r>
                </a:p>
              </p:txBody>
            </p:sp>
            <p:sp>
              <p:nvSpPr>
                <p:cNvPr id="13395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1787" y="2048"/>
                  <a:ext cx="528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i="1">
                      <a:solidFill>
                        <a:schemeClr val="tx1"/>
                      </a:solidFill>
                    </a:rPr>
                    <a:t>10.</a:t>
                  </a:r>
                </a:p>
              </p:txBody>
            </p:sp>
          </p:grpSp>
          <p:grpSp>
            <p:nvGrpSpPr>
              <p:cNvPr id="13367" name="Group 66"/>
              <p:cNvGrpSpPr>
                <a:grpSpLocks/>
              </p:cNvGrpSpPr>
              <p:nvPr/>
            </p:nvGrpSpPr>
            <p:grpSpPr bwMode="auto">
              <a:xfrm>
                <a:off x="2382" y="1482"/>
                <a:ext cx="545" cy="842"/>
                <a:chOff x="2382" y="1482"/>
                <a:chExt cx="545" cy="842"/>
              </a:xfrm>
            </p:grpSpPr>
            <p:sp>
              <p:nvSpPr>
                <p:cNvPr id="13378" name="Rectangle 67"/>
                <p:cNvSpPr>
                  <a:spLocks noChangeArrowheads="1"/>
                </p:cNvSpPr>
                <p:nvPr/>
              </p:nvSpPr>
              <p:spPr bwMode="auto">
                <a:xfrm>
                  <a:off x="2383" y="1570"/>
                  <a:ext cx="540" cy="62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79" name="Text Box 68"/>
                <p:cNvSpPr txBox="1">
                  <a:spLocks noChangeArrowheads="1"/>
                </p:cNvSpPr>
                <p:nvPr/>
              </p:nvSpPr>
              <p:spPr bwMode="auto">
                <a:xfrm>
                  <a:off x="2389" y="2074"/>
                  <a:ext cx="530" cy="13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800">
                      <a:solidFill>
                        <a:srgbClr val="FF3300"/>
                      </a:solidFill>
                      <a:latin typeface="Times New Roman CE" charset="0"/>
                    </a:rPr>
                    <a:t> </a:t>
                  </a:r>
                  <a:endParaRPr lang="hu-HU" sz="800">
                    <a:solidFill>
                      <a:srgbClr val="FF3300"/>
                    </a:solidFill>
                  </a:endParaRPr>
                </a:p>
              </p:txBody>
            </p:sp>
            <p:sp>
              <p:nvSpPr>
                <p:cNvPr id="13380" name="Oval 69"/>
                <p:cNvSpPr>
                  <a:spLocks noChangeArrowheads="1"/>
                </p:cNvSpPr>
                <p:nvPr/>
              </p:nvSpPr>
              <p:spPr bwMode="auto">
                <a:xfrm>
                  <a:off x="2384" y="1482"/>
                  <a:ext cx="536" cy="163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81" name="Arc 70"/>
                <p:cNvSpPr>
                  <a:spLocks/>
                </p:cNvSpPr>
                <p:nvPr/>
              </p:nvSpPr>
              <p:spPr bwMode="auto">
                <a:xfrm flipV="1">
                  <a:off x="2382" y="1977"/>
                  <a:ext cx="541" cy="91"/>
                </a:xfrm>
                <a:custGeom>
                  <a:avLst/>
                  <a:gdLst>
                    <a:gd name="T0" fmla="*/ 0 w 43179"/>
                    <a:gd name="T1" fmla="*/ 0 h 21600"/>
                    <a:gd name="T2" fmla="*/ 0 w 43179"/>
                    <a:gd name="T3" fmla="*/ 0 h 21600"/>
                    <a:gd name="T4" fmla="*/ 0 w 43179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3179"/>
                    <a:gd name="T10" fmla="*/ 0 h 21600"/>
                    <a:gd name="T11" fmla="*/ 43179 w 43179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79" h="21600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</a:path>
                    <a:path w="43179" h="21600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82" name="Arc 71"/>
                <p:cNvSpPr>
                  <a:spLocks/>
                </p:cNvSpPr>
                <p:nvPr/>
              </p:nvSpPr>
              <p:spPr bwMode="auto">
                <a:xfrm flipV="1">
                  <a:off x="2382" y="1764"/>
                  <a:ext cx="541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83" name="Arc 72"/>
                <p:cNvSpPr>
                  <a:spLocks/>
                </p:cNvSpPr>
                <p:nvPr/>
              </p:nvSpPr>
              <p:spPr bwMode="auto">
                <a:xfrm flipV="1">
                  <a:off x="2383" y="2199"/>
                  <a:ext cx="540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84" name="Text Box 73"/>
                <p:cNvSpPr txBox="1">
                  <a:spLocks noChangeArrowheads="1"/>
                </p:cNvSpPr>
                <p:nvPr/>
              </p:nvSpPr>
              <p:spPr bwMode="auto">
                <a:xfrm>
                  <a:off x="2428" y="1589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i="1">
                      <a:solidFill>
                        <a:schemeClr val="tx1"/>
                      </a:solidFill>
                    </a:rPr>
                    <a:t>3.</a:t>
                  </a:r>
                </a:p>
              </p:txBody>
            </p:sp>
            <p:sp>
              <p:nvSpPr>
                <p:cNvPr id="13385" name="Text Box 74"/>
                <p:cNvSpPr txBox="1">
                  <a:spLocks noChangeArrowheads="1"/>
                </p:cNvSpPr>
                <p:nvPr/>
              </p:nvSpPr>
              <p:spPr bwMode="auto">
                <a:xfrm>
                  <a:off x="2430" y="1798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i="1">
                      <a:solidFill>
                        <a:schemeClr val="tx1"/>
                      </a:solidFill>
                    </a:rPr>
                    <a:t>7.</a:t>
                  </a:r>
                </a:p>
              </p:txBody>
            </p:sp>
            <p:sp>
              <p:nvSpPr>
                <p:cNvPr id="13386" name="Text Box 75"/>
                <p:cNvSpPr txBox="1">
                  <a:spLocks noChangeArrowheads="1"/>
                </p:cNvSpPr>
                <p:nvPr/>
              </p:nvSpPr>
              <p:spPr bwMode="auto">
                <a:xfrm>
                  <a:off x="2387" y="2036"/>
                  <a:ext cx="540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i="1">
                      <a:solidFill>
                        <a:schemeClr val="tx1"/>
                      </a:solidFill>
                    </a:rPr>
                    <a:t>11.</a:t>
                  </a:r>
                </a:p>
              </p:txBody>
            </p:sp>
          </p:grpSp>
          <p:grpSp>
            <p:nvGrpSpPr>
              <p:cNvPr id="13368" name="Group 76"/>
              <p:cNvGrpSpPr>
                <a:grpSpLocks/>
              </p:cNvGrpSpPr>
              <p:nvPr/>
            </p:nvGrpSpPr>
            <p:grpSpPr bwMode="auto">
              <a:xfrm>
                <a:off x="522" y="1500"/>
                <a:ext cx="545" cy="842"/>
                <a:chOff x="522" y="1500"/>
                <a:chExt cx="545" cy="842"/>
              </a:xfrm>
            </p:grpSpPr>
            <p:sp>
              <p:nvSpPr>
                <p:cNvPr id="13369" name="Rectangle 77"/>
                <p:cNvSpPr>
                  <a:spLocks noChangeArrowheads="1"/>
                </p:cNvSpPr>
                <p:nvPr/>
              </p:nvSpPr>
              <p:spPr bwMode="auto">
                <a:xfrm>
                  <a:off x="523" y="1588"/>
                  <a:ext cx="540" cy="62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70" name="Text Box 78"/>
                <p:cNvSpPr txBox="1">
                  <a:spLocks noChangeArrowheads="1"/>
                </p:cNvSpPr>
                <p:nvPr/>
              </p:nvSpPr>
              <p:spPr bwMode="auto">
                <a:xfrm>
                  <a:off x="529" y="2092"/>
                  <a:ext cx="530" cy="13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800">
                      <a:solidFill>
                        <a:srgbClr val="FF3300"/>
                      </a:solidFill>
                      <a:latin typeface="Times New Roman CE" charset="0"/>
                    </a:rPr>
                    <a:t> </a:t>
                  </a:r>
                  <a:endParaRPr lang="hu-HU" sz="800">
                    <a:solidFill>
                      <a:srgbClr val="FF3300"/>
                    </a:solidFill>
                  </a:endParaRPr>
                </a:p>
              </p:txBody>
            </p:sp>
            <p:sp>
              <p:nvSpPr>
                <p:cNvPr id="13371" name="Oval 79"/>
                <p:cNvSpPr>
                  <a:spLocks noChangeArrowheads="1"/>
                </p:cNvSpPr>
                <p:nvPr/>
              </p:nvSpPr>
              <p:spPr bwMode="auto">
                <a:xfrm>
                  <a:off x="524" y="1500"/>
                  <a:ext cx="536" cy="163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72" name="Arc 80"/>
                <p:cNvSpPr>
                  <a:spLocks/>
                </p:cNvSpPr>
                <p:nvPr/>
              </p:nvSpPr>
              <p:spPr bwMode="auto">
                <a:xfrm flipV="1">
                  <a:off x="522" y="1995"/>
                  <a:ext cx="541" cy="91"/>
                </a:xfrm>
                <a:custGeom>
                  <a:avLst/>
                  <a:gdLst>
                    <a:gd name="T0" fmla="*/ 0 w 43179"/>
                    <a:gd name="T1" fmla="*/ 0 h 21600"/>
                    <a:gd name="T2" fmla="*/ 0 w 43179"/>
                    <a:gd name="T3" fmla="*/ 0 h 21600"/>
                    <a:gd name="T4" fmla="*/ 0 w 43179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3179"/>
                    <a:gd name="T10" fmla="*/ 0 h 21600"/>
                    <a:gd name="T11" fmla="*/ 43179 w 43179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79" h="21600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</a:path>
                    <a:path w="43179" h="21600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73" name="Arc 81"/>
                <p:cNvSpPr>
                  <a:spLocks/>
                </p:cNvSpPr>
                <p:nvPr/>
              </p:nvSpPr>
              <p:spPr bwMode="auto">
                <a:xfrm flipV="1">
                  <a:off x="522" y="1782"/>
                  <a:ext cx="541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74" name="Arc 82"/>
                <p:cNvSpPr>
                  <a:spLocks/>
                </p:cNvSpPr>
                <p:nvPr/>
              </p:nvSpPr>
              <p:spPr bwMode="auto">
                <a:xfrm flipV="1">
                  <a:off x="523" y="2217"/>
                  <a:ext cx="540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75" name="Text Box 83"/>
                <p:cNvSpPr txBox="1">
                  <a:spLocks noChangeArrowheads="1"/>
                </p:cNvSpPr>
                <p:nvPr/>
              </p:nvSpPr>
              <p:spPr bwMode="auto">
                <a:xfrm>
                  <a:off x="568" y="1607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i="1">
                      <a:solidFill>
                        <a:schemeClr val="tx1"/>
                      </a:solidFill>
                    </a:rPr>
                    <a:t>0.</a:t>
                  </a:r>
                </a:p>
              </p:txBody>
            </p:sp>
            <p:sp>
              <p:nvSpPr>
                <p:cNvPr id="13376" name="Text Box 84"/>
                <p:cNvSpPr txBox="1">
                  <a:spLocks noChangeArrowheads="1"/>
                </p:cNvSpPr>
                <p:nvPr/>
              </p:nvSpPr>
              <p:spPr bwMode="auto">
                <a:xfrm>
                  <a:off x="570" y="1816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i="1">
                      <a:solidFill>
                        <a:schemeClr val="tx1"/>
                      </a:solidFill>
                    </a:rPr>
                    <a:t>4.</a:t>
                  </a:r>
                </a:p>
              </p:txBody>
            </p:sp>
            <p:sp>
              <p:nvSpPr>
                <p:cNvPr id="13377" name="Text Box 85"/>
                <p:cNvSpPr txBox="1">
                  <a:spLocks noChangeArrowheads="1"/>
                </p:cNvSpPr>
                <p:nvPr/>
              </p:nvSpPr>
              <p:spPr bwMode="auto">
                <a:xfrm>
                  <a:off x="527" y="2054"/>
                  <a:ext cx="540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i="1">
                      <a:solidFill>
                        <a:schemeClr val="tx1"/>
                      </a:solidFill>
                    </a:rPr>
                    <a:t>8.</a:t>
                  </a:r>
                </a:p>
              </p:txBody>
            </p:sp>
          </p:grpSp>
        </p:grpSp>
      </p:grpSp>
      <p:sp>
        <p:nvSpPr>
          <p:cNvPr id="13317" name="Rectangle 86"/>
          <p:cNvSpPr>
            <a:spLocks noChangeArrowheads="1"/>
          </p:cNvSpPr>
          <p:nvPr/>
        </p:nvSpPr>
        <p:spPr bwMode="auto">
          <a:xfrm>
            <a:off x="0" y="619125"/>
            <a:ext cx="91440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609600" indent="-609600" defTabSz="762000">
              <a:spcBef>
                <a:spcPct val="10000"/>
              </a:spcBef>
              <a:buClr>
                <a:schemeClr val="tx1"/>
              </a:buClr>
            </a:pPr>
            <a:r>
              <a:rPr lang="hu-HU" sz="3200" b="1">
                <a:solidFill>
                  <a:srgbClr val="000000"/>
                </a:solidFill>
              </a:rPr>
              <a:t>0. szint:</a:t>
            </a:r>
            <a:r>
              <a:rPr lang="hu-HU" sz="3200">
                <a:solidFill>
                  <a:srgbClr val="000000"/>
                </a:solidFill>
              </a:rPr>
              <a:t>	Nagy blokkok mozgatása gyorsabb.</a:t>
            </a:r>
          </a:p>
        </p:txBody>
      </p:sp>
      <p:sp>
        <p:nvSpPr>
          <p:cNvPr id="13318" name="Rectangle 87"/>
          <p:cNvSpPr>
            <a:spLocks noChangeArrowheads="1"/>
          </p:cNvSpPr>
          <p:nvPr/>
        </p:nvSpPr>
        <p:spPr bwMode="auto">
          <a:xfrm>
            <a:off x="0" y="3038475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609600" indent="-609600" defTabSz="762000">
              <a:spcBef>
                <a:spcPct val="10000"/>
              </a:spcBef>
              <a:buClr>
                <a:schemeClr val="tx1"/>
              </a:buClr>
            </a:pPr>
            <a:r>
              <a:rPr lang="hu-HU" sz="3200" b="1">
                <a:solidFill>
                  <a:srgbClr val="000000"/>
                </a:solidFill>
              </a:rPr>
              <a:t>1. szint:</a:t>
            </a:r>
            <a:r>
              <a:rPr lang="hu-HU" sz="3200">
                <a:solidFill>
                  <a:srgbClr val="000000"/>
                </a:solidFill>
              </a:rPr>
              <a:t>	Írás két példányban. Nagyobb biztonság, olvasás gyorsabb.</a:t>
            </a:r>
          </a:p>
        </p:txBody>
      </p:sp>
      <p:grpSp>
        <p:nvGrpSpPr>
          <p:cNvPr id="13319" name="Group 88"/>
          <p:cNvGrpSpPr>
            <a:grpSpLocks/>
          </p:cNvGrpSpPr>
          <p:nvPr/>
        </p:nvGrpSpPr>
        <p:grpSpPr bwMode="auto">
          <a:xfrm>
            <a:off x="790575" y="1362075"/>
            <a:ext cx="7762875" cy="1365250"/>
            <a:chOff x="498" y="858"/>
            <a:chExt cx="4890" cy="860"/>
          </a:xfrm>
        </p:grpSpPr>
        <p:grpSp>
          <p:nvGrpSpPr>
            <p:cNvPr id="13321" name="Group 89"/>
            <p:cNvGrpSpPr>
              <a:grpSpLocks/>
            </p:cNvGrpSpPr>
            <p:nvPr/>
          </p:nvGrpSpPr>
          <p:grpSpPr bwMode="auto">
            <a:xfrm>
              <a:off x="498" y="858"/>
              <a:ext cx="2405" cy="860"/>
              <a:chOff x="498" y="858"/>
              <a:chExt cx="2405" cy="860"/>
            </a:xfrm>
          </p:grpSpPr>
          <p:grpSp>
            <p:nvGrpSpPr>
              <p:cNvPr id="13323" name="Group 90"/>
              <p:cNvGrpSpPr>
                <a:grpSpLocks/>
              </p:cNvGrpSpPr>
              <p:nvPr/>
            </p:nvGrpSpPr>
            <p:grpSpPr bwMode="auto">
              <a:xfrm>
                <a:off x="1128" y="870"/>
                <a:ext cx="545" cy="842"/>
                <a:chOff x="1152" y="1494"/>
                <a:chExt cx="545" cy="842"/>
              </a:xfrm>
            </p:grpSpPr>
            <p:sp>
              <p:nvSpPr>
                <p:cNvPr id="13354" name="Rectangle 91"/>
                <p:cNvSpPr>
                  <a:spLocks noChangeArrowheads="1"/>
                </p:cNvSpPr>
                <p:nvPr/>
              </p:nvSpPr>
              <p:spPr bwMode="auto">
                <a:xfrm>
                  <a:off x="1153" y="1582"/>
                  <a:ext cx="540" cy="62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55" name="Text Box 92"/>
                <p:cNvSpPr txBox="1">
                  <a:spLocks noChangeArrowheads="1"/>
                </p:cNvSpPr>
                <p:nvPr/>
              </p:nvSpPr>
              <p:spPr bwMode="auto">
                <a:xfrm>
                  <a:off x="1159" y="2086"/>
                  <a:ext cx="530" cy="13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800">
                      <a:solidFill>
                        <a:schemeClr val="tx1"/>
                      </a:solidFill>
                      <a:latin typeface="Times New Roman CE" charset="0"/>
                    </a:rPr>
                    <a:t> </a:t>
                  </a:r>
                  <a:endParaRPr lang="hu-HU" sz="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3356" name="Oval 93"/>
                <p:cNvSpPr>
                  <a:spLocks noChangeArrowheads="1"/>
                </p:cNvSpPr>
                <p:nvPr/>
              </p:nvSpPr>
              <p:spPr bwMode="auto">
                <a:xfrm>
                  <a:off x="1154" y="1494"/>
                  <a:ext cx="536" cy="163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57" name="Arc 94"/>
                <p:cNvSpPr>
                  <a:spLocks/>
                </p:cNvSpPr>
                <p:nvPr/>
              </p:nvSpPr>
              <p:spPr bwMode="auto">
                <a:xfrm flipV="1">
                  <a:off x="1152" y="1989"/>
                  <a:ext cx="541" cy="91"/>
                </a:xfrm>
                <a:custGeom>
                  <a:avLst/>
                  <a:gdLst>
                    <a:gd name="T0" fmla="*/ 0 w 43179"/>
                    <a:gd name="T1" fmla="*/ 0 h 21600"/>
                    <a:gd name="T2" fmla="*/ 0 w 43179"/>
                    <a:gd name="T3" fmla="*/ 0 h 21600"/>
                    <a:gd name="T4" fmla="*/ 0 w 43179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3179"/>
                    <a:gd name="T10" fmla="*/ 0 h 21600"/>
                    <a:gd name="T11" fmla="*/ 43179 w 43179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79" h="21600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</a:path>
                    <a:path w="43179" h="21600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58" name="Arc 95"/>
                <p:cNvSpPr>
                  <a:spLocks/>
                </p:cNvSpPr>
                <p:nvPr/>
              </p:nvSpPr>
              <p:spPr bwMode="auto">
                <a:xfrm flipV="1">
                  <a:off x="1152" y="1776"/>
                  <a:ext cx="541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59" name="Arc 96"/>
                <p:cNvSpPr>
                  <a:spLocks/>
                </p:cNvSpPr>
                <p:nvPr/>
              </p:nvSpPr>
              <p:spPr bwMode="auto">
                <a:xfrm flipV="1">
                  <a:off x="1153" y="2211"/>
                  <a:ext cx="540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60" name="Text Box 97"/>
                <p:cNvSpPr txBox="1">
                  <a:spLocks noChangeArrowheads="1"/>
                </p:cNvSpPr>
                <p:nvPr/>
              </p:nvSpPr>
              <p:spPr bwMode="auto">
                <a:xfrm>
                  <a:off x="1198" y="1601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1.</a:t>
                  </a:r>
                </a:p>
              </p:txBody>
            </p:sp>
            <p:sp>
              <p:nvSpPr>
                <p:cNvPr id="13361" name="Text Box 98"/>
                <p:cNvSpPr txBox="1">
                  <a:spLocks noChangeArrowheads="1"/>
                </p:cNvSpPr>
                <p:nvPr/>
              </p:nvSpPr>
              <p:spPr bwMode="auto">
                <a:xfrm>
                  <a:off x="1200" y="1810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5.</a:t>
                  </a:r>
                </a:p>
              </p:txBody>
            </p:sp>
            <p:sp>
              <p:nvSpPr>
                <p:cNvPr id="13362" name="Text Box 99"/>
                <p:cNvSpPr txBox="1">
                  <a:spLocks noChangeArrowheads="1"/>
                </p:cNvSpPr>
                <p:nvPr/>
              </p:nvSpPr>
              <p:spPr bwMode="auto">
                <a:xfrm>
                  <a:off x="1157" y="2048"/>
                  <a:ext cx="540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9.</a:t>
                  </a:r>
                </a:p>
              </p:txBody>
            </p:sp>
          </p:grpSp>
          <p:grpSp>
            <p:nvGrpSpPr>
              <p:cNvPr id="13324" name="Group 100"/>
              <p:cNvGrpSpPr>
                <a:grpSpLocks/>
              </p:cNvGrpSpPr>
              <p:nvPr/>
            </p:nvGrpSpPr>
            <p:grpSpPr bwMode="auto">
              <a:xfrm>
                <a:off x="1752" y="870"/>
                <a:ext cx="541" cy="842"/>
                <a:chOff x="1776" y="1494"/>
                <a:chExt cx="541" cy="842"/>
              </a:xfrm>
            </p:grpSpPr>
            <p:sp>
              <p:nvSpPr>
                <p:cNvPr id="13345" name="Rectangle 101"/>
                <p:cNvSpPr>
                  <a:spLocks noChangeArrowheads="1"/>
                </p:cNvSpPr>
                <p:nvPr/>
              </p:nvSpPr>
              <p:spPr bwMode="auto">
                <a:xfrm>
                  <a:off x="1777" y="1582"/>
                  <a:ext cx="540" cy="62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46" name="Text Box 102"/>
                <p:cNvSpPr txBox="1">
                  <a:spLocks noChangeArrowheads="1"/>
                </p:cNvSpPr>
                <p:nvPr/>
              </p:nvSpPr>
              <p:spPr bwMode="auto">
                <a:xfrm>
                  <a:off x="1783" y="2086"/>
                  <a:ext cx="530" cy="13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800">
                      <a:solidFill>
                        <a:schemeClr val="tx1"/>
                      </a:solidFill>
                      <a:latin typeface="Times New Roman CE" charset="0"/>
                    </a:rPr>
                    <a:t> </a:t>
                  </a:r>
                  <a:endParaRPr lang="hu-HU" sz="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3347" name="Oval 103"/>
                <p:cNvSpPr>
                  <a:spLocks noChangeArrowheads="1"/>
                </p:cNvSpPr>
                <p:nvPr/>
              </p:nvSpPr>
              <p:spPr bwMode="auto">
                <a:xfrm>
                  <a:off x="1778" y="1494"/>
                  <a:ext cx="536" cy="163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48" name="Arc 104"/>
                <p:cNvSpPr>
                  <a:spLocks/>
                </p:cNvSpPr>
                <p:nvPr/>
              </p:nvSpPr>
              <p:spPr bwMode="auto">
                <a:xfrm flipV="1">
                  <a:off x="1776" y="1989"/>
                  <a:ext cx="541" cy="91"/>
                </a:xfrm>
                <a:custGeom>
                  <a:avLst/>
                  <a:gdLst>
                    <a:gd name="T0" fmla="*/ 0 w 43179"/>
                    <a:gd name="T1" fmla="*/ 0 h 21600"/>
                    <a:gd name="T2" fmla="*/ 0 w 43179"/>
                    <a:gd name="T3" fmla="*/ 0 h 21600"/>
                    <a:gd name="T4" fmla="*/ 0 w 43179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3179"/>
                    <a:gd name="T10" fmla="*/ 0 h 21600"/>
                    <a:gd name="T11" fmla="*/ 43179 w 43179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79" h="21600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</a:path>
                    <a:path w="43179" h="21600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49" name="Arc 105"/>
                <p:cNvSpPr>
                  <a:spLocks/>
                </p:cNvSpPr>
                <p:nvPr/>
              </p:nvSpPr>
              <p:spPr bwMode="auto">
                <a:xfrm flipV="1">
                  <a:off x="1776" y="1776"/>
                  <a:ext cx="541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50" name="Arc 106"/>
                <p:cNvSpPr>
                  <a:spLocks/>
                </p:cNvSpPr>
                <p:nvPr/>
              </p:nvSpPr>
              <p:spPr bwMode="auto">
                <a:xfrm flipV="1">
                  <a:off x="1777" y="2211"/>
                  <a:ext cx="540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51" name="Text Box 107"/>
                <p:cNvSpPr txBox="1">
                  <a:spLocks noChangeArrowheads="1"/>
                </p:cNvSpPr>
                <p:nvPr/>
              </p:nvSpPr>
              <p:spPr bwMode="auto">
                <a:xfrm>
                  <a:off x="1822" y="1601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2.</a:t>
                  </a:r>
                </a:p>
              </p:txBody>
            </p:sp>
            <p:sp>
              <p:nvSpPr>
                <p:cNvPr id="13352" name="Text Box 108"/>
                <p:cNvSpPr txBox="1">
                  <a:spLocks noChangeArrowheads="1"/>
                </p:cNvSpPr>
                <p:nvPr/>
              </p:nvSpPr>
              <p:spPr bwMode="auto">
                <a:xfrm>
                  <a:off x="1824" y="1810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6.</a:t>
                  </a:r>
                </a:p>
              </p:txBody>
            </p:sp>
            <p:sp>
              <p:nvSpPr>
                <p:cNvPr id="13353" name="Text Box 109"/>
                <p:cNvSpPr txBox="1">
                  <a:spLocks noChangeArrowheads="1"/>
                </p:cNvSpPr>
                <p:nvPr/>
              </p:nvSpPr>
              <p:spPr bwMode="auto">
                <a:xfrm>
                  <a:off x="1787" y="2048"/>
                  <a:ext cx="528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10.</a:t>
                  </a:r>
                </a:p>
              </p:txBody>
            </p:sp>
          </p:grpSp>
          <p:grpSp>
            <p:nvGrpSpPr>
              <p:cNvPr id="13325" name="Group 110"/>
              <p:cNvGrpSpPr>
                <a:grpSpLocks/>
              </p:cNvGrpSpPr>
              <p:nvPr/>
            </p:nvGrpSpPr>
            <p:grpSpPr bwMode="auto">
              <a:xfrm>
                <a:off x="2358" y="858"/>
                <a:ext cx="545" cy="842"/>
                <a:chOff x="2382" y="1482"/>
                <a:chExt cx="545" cy="842"/>
              </a:xfrm>
            </p:grpSpPr>
            <p:sp>
              <p:nvSpPr>
                <p:cNvPr id="13336" name="Rectangle 111"/>
                <p:cNvSpPr>
                  <a:spLocks noChangeArrowheads="1"/>
                </p:cNvSpPr>
                <p:nvPr/>
              </p:nvSpPr>
              <p:spPr bwMode="auto">
                <a:xfrm>
                  <a:off x="2383" y="1570"/>
                  <a:ext cx="540" cy="62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37" name="Text Box 112"/>
                <p:cNvSpPr txBox="1">
                  <a:spLocks noChangeArrowheads="1"/>
                </p:cNvSpPr>
                <p:nvPr/>
              </p:nvSpPr>
              <p:spPr bwMode="auto">
                <a:xfrm>
                  <a:off x="2389" y="2074"/>
                  <a:ext cx="530" cy="13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800">
                      <a:solidFill>
                        <a:schemeClr val="tx1"/>
                      </a:solidFill>
                      <a:latin typeface="Times New Roman CE" charset="0"/>
                    </a:rPr>
                    <a:t> </a:t>
                  </a:r>
                  <a:endParaRPr lang="hu-HU" sz="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3338" name="Oval 113"/>
                <p:cNvSpPr>
                  <a:spLocks noChangeArrowheads="1"/>
                </p:cNvSpPr>
                <p:nvPr/>
              </p:nvSpPr>
              <p:spPr bwMode="auto">
                <a:xfrm>
                  <a:off x="2384" y="1482"/>
                  <a:ext cx="536" cy="163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39" name="Arc 114"/>
                <p:cNvSpPr>
                  <a:spLocks/>
                </p:cNvSpPr>
                <p:nvPr/>
              </p:nvSpPr>
              <p:spPr bwMode="auto">
                <a:xfrm flipV="1">
                  <a:off x="2382" y="1977"/>
                  <a:ext cx="541" cy="91"/>
                </a:xfrm>
                <a:custGeom>
                  <a:avLst/>
                  <a:gdLst>
                    <a:gd name="T0" fmla="*/ 0 w 43179"/>
                    <a:gd name="T1" fmla="*/ 0 h 21600"/>
                    <a:gd name="T2" fmla="*/ 0 w 43179"/>
                    <a:gd name="T3" fmla="*/ 0 h 21600"/>
                    <a:gd name="T4" fmla="*/ 0 w 43179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3179"/>
                    <a:gd name="T10" fmla="*/ 0 h 21600"/>
                    <a:gd name="T11" fmla="*/ 43179 w 43179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79" h="21600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</a:path>
                    <a:path w="43179" h="21600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40" name="Arc 115"/>
                <p:cNvSpPr>
                  <a:spLocks/>
                </p:cNvSpPr>
                <p:nvPr/>
              </p:nvSpPr>
              <p:spPr bwMode="auto">
                <a:xfrm flipV="1">
                  <a:off x="2382" y="1764"/>
                  <a:ext cx="541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41" name="Arc 116"/>
                <p:cNvSpPr>
                  <a:spLocks/>
                </p:cNvSpPr>
                <p:nvPr/>
              </p:nvSpPr>
              <p:spPr bwMode="auto">
                <a:xfrm flipV="1">
                  <a:off x="2383" y="2199"/>
                  <a:ext cx="540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42" name="Text Box 117"/>
                <p:cNvSpPr txBox="1">
                  <a:spLocks noChangeArrowheads="1"/>
                </p:cNvSpPr>
                <p:nvPr/>
              </p:nvSpPr>
              <p:spPr bwMode="auto">
                <a:xfrm>
                  <a:off x="2428" y="1589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3.</a:t>
                  </a:r>
                </a:p>
              </p:txBody>
            </p:sp>
            <p:sp>
              <p:nvSpPr>
                <p:cNvPr id="13343" name="Text Box 118"/>
                <p:cNvSpPr txBox="1">
                  <a:spLocks noChangeArrowheads="1"/>
                </p:cNvSpPr>
                <p:nvPr/>
              </p:nvSpPr>
              <p:spPr bwMode="auto">
                <a:xfrm>
                  <a:off x="2430" y="1798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7.</a:t>
                  </a:r>
                </a:p>
              </p:txBody>
            </p:sp>
            <p:sp>
              <p:nvSpPr>
                <p:cNvPr id="13344" name="Text Box 119"/>
                <p:cNvSpPr txBox="1">
                  <a:spLocks noChangeArrowheads="1"/>
                </p:cNvSpPr>
                <p:nvPr/>
              </p:nvSpPr>
              <p:spPr bwMode="auto">
                <a:xfrm>
                  <a:off x="2387" y="2036"/>
                  <a:ext cx="540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11.</a:t>
                  </a:r>
                </a:p>
              </p:txBody>
            </p:sp>
          </p:grpSp>
          <p:grpSp>
            <p:nvGrpSpPr>
              <p:cNvPr id="13326" name="Group 120"/>
              <p:cNvGrpSpPr>
                <a:grpSpLocks/>
              </p:cNvGrpSpPr>
              <p:nvPr/>
            </p:nvGrpSpPr>
            <p:grpSpPr bwMode="auto">
              <a:xfrm>
                <a:off x="498" y="876"/>
                <a:ext cx="545" cy="842"/>
                <a:chOff x="498" y="876"/>
                <a:chExt cx="545" cy="842"/>
              </a:xfrm>
            </p:grpSpPr>
            <p:sp>
              <p:nvSpPr>
                <p:cNvPr id="13327" name="Rectangle 121"/>
                <p:cNvSpPr>
                  <a:spLocks noChangeArrowheads="1"/>
                </p:cNvSpPr>
                <p:nvPr/>
              </p:nvSpPr>
              <p:spPr bwMode="auto">
                <a:xfrm>
                  <a:off x="499" y="964"/>
                  <a:ext cx="540" cy="62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28" name="Text Box 122"/>
                <p:cNvSpPr txBox="1">
                  <a:spLocks noChangeArrowheads="1"/>
                </p:cNvSpPr>
                <p:nvPr/>
              </p:nvSpPr>
              <p:spPr bwMode="auto">
                <a:xfrm>
                  <a:off x="505" y="1468"/>
                  <a:ext cx="530" cy="13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800">
                      <a:solidFill>
                        <a:schemeClr val="tx1"/>
                      </a:solidFill>
                      <a:latin typeface="Times New Roman CE" charset="0"/>
                    </a:rPr>
                    <a:t> </a:t>
                  </a:r>
                  <a:endParaRPr lang="hu-HU" sz="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3329" name="Oval 123"/>
                <p:cNvSpPr>
                  <a:spLocks noChangeArrowheads="1"/>
                </p:cNvSpPr>
                <p:nvPr/>
              </p:nvSpPr>
              <p:spPr bwMode="auto">
                <a:xfrm>
                  <a:off x="500" y="876"/>
                  <a:ext cx="536" cy="163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30" name="Arc 124"/>
                <p:cNvSpPr>
                  <a:spLocks/>
                </p:cNvSpPr>
                <p:nvPr/>
              </p:nvSpPr>
              <p:spPr bwMode="auto">
                <a:xfrm flipV="1">
                  <a:off x="498" y="1371"/>
                  <a:ext cx="541" cy="91"/>
                </a:xfrm>
                <a:custGeom>
                  <a:avLst/>
                  <a:gdLst>
                    <a:gd name="T0" fmla="*/ 0 w 43179"/>
                    <a:gd name="T1" fmla="*/ 0 h 21600"/>
                    <a:gd name="T2" fmla="*/ 0 w 43179"/>
                    <a:gd name="T3" fmla="*/ 0 h 21600"/>
                    <a:gd name="T4" fmla="*/ 0 w 43179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3179"/>
                    <a:gd name="T10" fmla="*/ 0 h 21600"/>
                    <a:gd name="T11" fmla="*/ 43179 w 43179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79" h="21600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</a:path>
                    <a:path w="43179" h="21600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31" name="Arc 125"/>
                <p:cNvSpPr>
                  <a:spLocks/>
                </p:cNvSpPr>
                <p:nvPr/>
              </p:nvSpPr>
              <p:spPr bwMode="auto">
                <a:xfrm flipV="1">
                  <a:off x="498" y="1158"/>
                  <a:ext cx="541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32" name="Arc 126"/>
                <p:cNvSpPr>
                  <a:spLocks/>
                </p:cNvSpPr>
                <p:nvPr/>
              </p:nvSpPr>
              <p:spPr bwMode="auto">
                <a:xfrm flipV="1">
                  <a:off x="499" y="1593"/>
                  <a:ext cx="540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3333" name="Text Box 127"/>
                <p:cNvSpPr txBox="1">
                  <a:spLocks noChangeArrowheads="1"/>
                </p:cNvSpPr>
                <p:nvPr/>
              </p:nvSpPr>
              <p:spPr bwMode="auto">
                <a:xfrm>
                  <a:off x="544" y="983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0.</a:t>
                  </a:r>
                </a:p>
              </p:txBody>
            </p:sp>
            <p:sp>
              <p:nvSpPr>
                <p:cNvPr id="13334" name="Text Box 128"/>
                <p:cNvSpPr txBox="1">
                  <a:spLocks noChangeArrowheads="1"/>
                </p:cNvSpPr>
                <p:nvPr/>
              </p:nvSpPr>
              <p:spPr bwMode="auto">
                <a:xfrm>
                  <a:off x="546" y="1192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4.</a:t>
                  </a:r>
                </a:p>
              </p:txBody>
            </p:sp>
            <p:sp>
              <p:nvSpPr>
                <p:cNvPr id="13335" name="Text Box 129"/>
                <p:cNvSpPr txBox="1">
                  <a:spLocks noChangeArrowheads="1"/>
                </p:cNvSpPr>
                <p:nvPr/>
              </p:nvSpPr>
              <p:spPr bwMode="auto">
                <a:xfrm>
                  <a:off x="503" y="1430"/>
                  <a:ext cx="540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8.</a:t>
                  </a:r>
                </a:p>
              </p:txBody>
            </p:sp>
          </p:grpSp>
        </p:grpSp>
        <p:sp>
          <p:nvSpPr>
            <p:cNvPr id="13322" name="Text Box 130"/>
            <p:cNvSpPr txBox="1">
              <a:spLocks noChangeArrowheads="1"/>
            </p:cNvSpPr>
            <p:nvPr/>
          </p:nvSpPr>
          <p:spPr bwMode="auto">
            <a:xfrm>
              <a:off x="3120" y="978"/>
              <a:ext cx="2268" cy="67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3200">
                  <a:solidFill>
                    <a:schemeClr val="tx1"/>
                  </a:solidFill>
                </a:rPr>
                <a:t>Csoportok </a:t>
              </a:r>
              <a:br>
                <a:rPr lang="hu-HU" sz="3200">
                  <a:solidFill>
                    <a:schemeClr val="tx1"/>
                  </a:solidFill>
                </a:rPr>
              </a:br>
              <a:r>
                <a:rPr lang="hu-HU" sz="3200">
                  <a:solidFill>
                    <a:schemeClr val="tx1"/>
                  </a:solidFill>
                </a:rPr>
                <a:t>Csíkozás (striping).</a:t>
              </a:r>
            </a:p>
          </p:txBody>
        </p:sp>
      </p:grpSp>
      <p:sp>
        <p:nvSpPr>
          <p:cNvPr id="13320" name="Élőláb helye 13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B1B8A5-AF4A-439A-B20B-142AA2B8C078}" type="slidenum">
              <a:rPr lang="en-GB" smtClean="0">
                <a:cs typeface="Arial" charset="0"/>
              </a:rPr>
              <a:pPr/>
              <a:t>13</a:t>
            </a:fld>
            <a:endParaRPr lang="en-GB" smtClean="0">
              <a:cs typeface="Arial" charset="0"/>
            </a:endParaRPr>
          </a:p>
        </p:txBody>
      </p:sp>
      <p:grpSp>
        <p:nvGrpSpPr>
          <p:cNvPr id="14339" name="Group 2"/>
          <p:cNvGrpSpPr>
            <a:grpSpLocks/>
          </p:cNvGrpSpPr>
          <p:nvPr/>
        </p:nvGrpSpPr>
        <p:grpSpPr bwMode="auto">
          <a:xfrm>
            <a:off x="733425" y="1971675"/>
            <a:ext cx="6954838" cy="1365250"/>
            <a:chOff x="450" y="450"/>
            <a:chExt cx="4381" cy="860"/>
          </a:xfrm>
        </p:grpSpPr>
        <p:grpSp>
          <p:nvGrpSpPr>
            <p:cNvPr id="14396" name="Group 3"/>
            <p:cNvGrpSpPr>
              <a:grpSpLocks/>
            </p:cNvGrpSpPr>
            <p:nvPr/>
          </p:nvGrpSpPr>
          <p:grpSpPr bwMode="auto">
            <a:xfrm>
              <a:off x="450" y="450"/>
              <a:ext cx="2405" cy="860"/>
              <a:chOff x="522" y="1482"/>
              <a:chExt cx="2405" cy="860"/>
            </a:xfrm>
          </p:grpSpPr>
          <p:grpSp>
            <p:nvGrpSpPr>
              <p:cNvPr id="14428" name="Group 4"/>
              <p:cNvGrpSpPr>
                <a:grpSpLocks/>
              </p:cNvGrpSpPr>
              <p:nvPr/>
            </p:nvGrpSpPr>
            <p:grpSpPr bwMode="auto">
              <a:xfrm>
                <a:off x="1152" y="1494"/>
                <a:ext cx="545" cy="842"/>
                <a:chOff x="1152" y="1494"/>
                <a:chExt cx="545" cy="842"/>
              </a:xfrm>
            </p:grpSpPr>
            <p:sp>
              <p:nvSpPr>
                <p:cNvPr id="14459" name="Rectangle 5"/>
                <p:cNvSpPr>
                  <a:spLocks noChangeArrowheads="1"/>
                </p:cNvSpPr>
                <p:nvPr/>
              </p:nvSpPr>
              <p:spPr bwMode="auto">
                <a:xfrm>
                  <a:off x="1153" y="1582"/>
                  <a:ext cx="540" cy="62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60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1159" y="2086"/>
                  <a:ext cx="530" cy="13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800">
                      <a:solidFill>
                        <a:schemeClr val="tx1"/>
                      </a:solidFill>
                      <a:latin typeface="Times New Roman CE" charset="0"/>
                    </a:rPr>
                    <a:t> </a:t>
                  </a:r>
                  <a:endParaRPr lang="hu-HU" sz="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461" name="Oval 7"/>
                <p:cNvSpPr>
                  <a:spLocks noChangeArrowheads="1"/>
                </p:cNvSpPr>
                <p:nvPr/>
              </p:nvSpPr>
              <p:spPr bwMode="auto">
                <a:xfrm>
                  <a:off x="1154" y="1494"/>
                  <a:ext cx="536" cy="163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62" name="Arc 8"/>
                <p:cNvSpPr>
                  <a:spLocks/>
                </p:cNvSpPr>
                <p:nvPr/>
              </p:nvSpPr>
              <p:spPr bwMode="auto">
                <a:xfrm flipV="1">
                  <a:off x="1152" y="1989"/>
                  <a:ext cx="541" cy="91"/>
                </a:xfrm>
                <a:custGeom>
                  <a:avLst/>
                  <a:gdLst>
                    <a:gd name="T0" fmla="*/ 0 w 43179"/>
                    <a:gd name="T1" fmla="*/ 0 h 21600"/>
                    <a:gd name="T2" fmla="*/ 0 w 43179"/>
                    <a:gd name="T3" fmla="*/ 0 h 21600"/>
                    <a:gd name="T4" fmla="*/ 0 w 43179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3179"/>
                    <a:gd name="T10" fmla="*/ 0 h 21600"/>
                    <a:gd name="T11" fmla="*/ 43179 w 43179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79" h="21600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</a:path>
                    <a:path w="43179" h="21600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63" name="Arc 9"/>
                <p:cNvSpPr>
                  <a:spLocks/>
                </p:cNvSpPr>
                <p:nvPr/>
              </p:nvSpPr>
              <p:spPr bwMode="auto">
                <a:xfrm flipV="1">
                  <a:off x="1152" y="1776"/>
                  <a:ext cx="541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64" name="Arc 10"/>
                <p:cNvSpPr>
                  <a:spLocks/>
                </p:cNvSpPr>
                <p:nvPr/>
              </p:nvSpPr>
              <p:spPr bwMode="auto">
                <a:xfrm flipV="1">
                  <a:off x="1153" y="2211"/>
                  <a:ext cx="540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65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1198" y="1601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lIns="0" rIns="0"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bit 2</a:t>
                  </a:r>
                </a:p>
              </p:txBody>
            </p:sp>
            <p:sp>
              <p:nvSpPr>
                <p:cNvPr id="14466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1200" y="1810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hu-HU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467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1157" y="2048"/>
                  <a:ext cx="540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hu-HU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14429" name="Group 14"/>
              <p:cNvGrpSpPr>
                <a:grpSpLocks/>
              </p:cNvGrpSpPr>
              <p:nvPr/>
            </p:nvGrpSpPr>
            <p:grpSpPr bwMode="auto">
              <a:xfrm>
                <a:off x="1776" y="1494"/>
                <a:ext cx="541" cy="842"/>
                <a:chOff x="1776" y="1494"/>
                <a:chExt cx="541" cy="842"/>
              </a:xfrm>
            </p:grpSpPr>
            <p:sp>
              <p:nvSpPr>
                <p:cNvPr id="14450" name="Rectangle 15"/>
                <p:cNvSpPr>
                  <a:spLocks noChangeArrowheads="1"/>
                </p:cNvSpPr>
                <p:nvPr/>
              </p:nvSpPr>
              <p:spPr bwMode="auto">
                <a:xfrm>
                  <a:off x="1777" y="1582"/>
                  <a:ext cx="540" cy="62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51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1783" y="2086"/>
                  <a:ext cx="530" cy="13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800">
                      <a:solidFill>
                        <a:schemeClr val="tx1"/>
                      </a:solidFill>
                      <a:latin typeface="Times New Roman CE" charset="0"/>
                    </a:rPr>
                    <a:t> </a:t>
                  </a:r>
                  <a:endParaRPr lang="hu-HU" sz="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452" name="Oval 17"/>
                <p:cNvSpPr>
                  <a:spLocks noChangeArrowheads="1"/>
                </p:cNvSpPr>
                <p:nvPr/>
              </p:nvSpPr>
              <p:spPr bwMode="auto">
                <a:xfrm>
                  <a:off x="1778" y="1494"/>
                  <a:ext cx="536" cy="163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53" name="Arc 18"/>
                <p:cNvSpPr>
                  <a:spLocks/>
                </p:cNvSpPr>
                <p:nvPr/>
              </p:nvSpPr>
              <p:spPr bwMode="auto">
                <a:xfrm flipV="1">
                  <a:off x="1776" y="1989"/>
                  <a:ext cx="541" cy="91"/>
                </a:xfrm>
                <a:custGeom>
                  <a:avLst/>
                  <a:gdLst>
                    <a:gd name="T0" fmla="*/ 0 w 43179"/>
                    <a:gd name="T1" fmla="*/ 0 h 21600"/>
                    <a:gd name="T2" fmla="*/ 0 w 43179"/>
                    <a:gd name="T3" fmla="*/ 0 h 21600"/>
                    <a:gd name="T4" fmla="*/ 0 w 43179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3179"/>
                    <a:gd name="T10" fmla="*/ 0 h 21600"/>
                    <a:gd name="T11" fmla="*/ 43179 w 43179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79" h="21600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</a:path>
                    <a:path w="43179" h="21600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54" name="Arc 19"/>
                <p:cNvSpPr>
                  <a:spLocks/>
                </p:cNvSpPr>
                <p:nvPr/>
              </p:nvSpPr>
              <p:spPr bwMode="auto">
                <a:xfrm flipV="1">
                  <a:off x="1776" y="1776"/>
                  <a:ext cx="541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55" name="Arc 20"/>
                <p:cNvSpPr>
                  <a:spLocks/>
                </p:cNvSpPr>
                <p:nvPr/>
              </p:nvSpPr>
              <p:spPr bwMode="auto">
                <a:xfrm flipV="1">
                  <a:off x="1777" y="2211"/>
                  <a:ext cx="540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56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1822" y="1601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bit </a:t>
                  </a:r>
                  <a:r>
                    <a:rPr lang="hu-HU" sz="200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14457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1824" y="1810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hu-HU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458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1787" y="2048"/>
                  <a:ext cx="528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hu-HU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14430" name="Group 24"/>
              <p:cNvGrpSpPr>
                <a:grpSpLocks/>
              </p:cNvGrpSpPr>
              <p:nvPr/>
            </p:nvGrpSpPr>
            <p:grpSpPr bwMode="auto">
              <a:xfrm>
                <a:off x="2382" y="1482"/>
                <a:ext cx="545" cy="842"/>
                <a:chOff x="2382" y="1482"/>
                <a:chExt cx="545" cy="842"/>
              </a:xfrm>
            </p:grpSpPr>
            <p:sp>
              <p:nvSpPr>
                <p:cNvPr id="14441" name="Rectangle 25"/>
                <p:cNvSpPr>
                  <a:spLocks noChangeArrowheads="1"/>
                </p:cNvSpPr>
                <p:nvPr/>
              </p:nvSpPr>
              <p:spPr bwMode="auto">
                <a:xfrm>
                  <a:off x="2383" y="1570"/>
                  <a:ext cx="540" cy="62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42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2389" y="2074"/>
                  <a:ext cx="530" cy="13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800">
                      <a:solidFill>
                        <a:schemeClr val="tx1"/>
                      </a:solidFill>
                      <a:latin typeface="Times New Roman CE" charset="0"/>
                    </a:rPr>
                    <a:t> </a:t>
                  </a:r>
                  <a:endParaRPr lang="hu-HU" sz="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443" name="Oval 27"/>
                <p:cNvSpPr>
                  <a:spLocks noChangeArrowheads="1"/>
                </p:cNvSpPr>
                <p:nvPr/>
              </p:nvSpPr>
              <p:spPr bwMode="auto">
                <a:xfrm>
                  <a:off x="2384" y="1482"/>
                  <a:ext cx="536" cy="163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44" name="Arc 28"/>
                <p:cNvSpPr>
                  <a:spLocks/>
                </p:cNvSpPr>
                <p:nvPr/>
              </p:nvSpPr>
              <p:spPr bwMode="auto">
                <a:xfrm flipV="1">
                  <a:off x="2382" y="1977"/>
                  <a:ext cx="541" cy="91"/>
                </a:xfrm>
                <a:custGeom>
                  <a:avLst/>
                  <a:gdLst>
                    <a:gd name="T0" fmla="*/ 0 w 43179"/>
                    <a:gd name="T1" fmla="*/ 0 h 21600"/>
                    <a:gd name="T2" fmla="*/ 0 w 43179"/>
                    <a:gd name="T3" fmla="*/ 0 h 21600"/>
                    <a:gd name="T4" fmla="*/ 0 w 43179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3179"/>
                    <a:gd name="T10" fmla="*/ 0 h 21600"/>
                    <a:gd name="T11" fmla="*/ 43179 w 43179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79" h="21600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</a:path>
                    <a:path w="43179" h="21600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45" name="Arc 29"/>
                <p:cNvSpPr>
                  <a:spLocks/>
                </p:cNvSpPr>
                <p:nvPr/>
              </p:nvSpPr>
              <p:spPr bwMode="auto">
                <a:xfrm flipV="1">
                  <a:off x="2382" y="1764"/>
                  <a:ext cx="541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46" name="Arc 30"/>
                <p:cNvSpPr>
                  <a:spLocks/>
                </p:cNvSpPr>
                <p:nvPr/>
              </p:nvSpPr>
              <p:spPr bwMode="auto">
                <a:xfrm flipV="1">
                  <a:off x="2383" y="2199"/>
                  <a:ext cx="540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47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2428" y="1589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bit </a:t>
                  </a:r>
                  <a:r>
                    <a:rPr lang="hu-HU" sz="200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14448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2430" y="1798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hu-HU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449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2387" y="2036"/>
                  <a:ext cx="540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hu-HU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14431" name="Group 34"/>
              <p:cNvGrpSpPr>
                <a:grpSpLocks/>
              </p:cNvGrpSpPr>
              <p:nvPr/>
            </p:nvGrpSpPr>
            <p:grpSpPr bwMode="auto">
              <a:xfrm>
                <a:off x="522" y="1500"/>
                <a:ext cx="545" cy="842"/>
                <a:chOff x="522" y="1500"/>
                <a:chExt cx="545" cy="842"/>
              </a:xfrm>
            </p:grpSpPr>
            <p:sp>
              <p:nvSpPr>
                <p:cNvPr id="14432" name="Rectangle 35"/>
                <p:cNvSpPr>
                  <a:spLocks noChangeArrowheads="1"/>
                </p:cNvSpPr>
                <p:nvPr/>
              </p:nvSpPr>
              <p:spPr bwMode="auto">
                <a:xfrm>
                  <a:off x="523" y="1588"/>
                  <a:ext cx="540" cy="62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33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529" y="2092"/>
                  <a:ext cx="530" cy="13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800">
                      <a:solidFill>
                        <a:schemeClr val="tx1"/>
                      </a:solidFill>
                      <a:latin typeface="Times New Roman CE" charset="0"/>
                    </a:rPr>
                    <a:t> </a:t>
                  </a:r>
                  <a:endParaRPr lang="hu-HU" sz="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434" name="Oval 37"/>
                <p:cNvSpPr>
                  <a:spLocks noChangeArrowheads="1"/>
                </p:cNvSpPr>
                <p:nvPr/>
              </p:nvSpPr>
              <p:spPr bwMode="auto">
                <a:xfrm>
                  <a:off x="524" y="1500"/>
                  <a:ext cx="536" cy="163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35" name="Arc 38"/>
                <p:cNvSpPr>
                  <a:spLocks/>
                </p:cNvSpPr>
                <p:nvPr/>
              </p:nvSpPr>
              <p:spPr bwMode="auto">
                <a:xfrm flipV="1">
                  <a:off x="522" y="1995"/>
                  <a:ext cx="541" cy="91"/>
                </a:xfrm>
                <a:custGeom>
                  <a:avLst/>
                  <a:gdLst>
                    <a:gd name="T0" fmla="*/ 0 w 43179"/>
                    <a:gd name="T1" fmla="*/ 0 h 21600"/>
                    <a:gd name="T2" fmla="*/ 0 w 43179"/>
                    <a:gd name="T3" fmla="*/ 0 h 21600"/>
                    <a:gd name="T4" fmla="*/ 0 w 43179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3179"/>
                    <a:gd name="T10" fmla="*/ 0 h 21600"/>
                    <a:gd name="T11" fmla="*/ 43179 w 43179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79" h="21600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</a:path>
                    <a:path w="43179" h="21600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36" name="Arc 39"/>
                <p:cNvSpPr>
                  <a:spLocks/>
                </p:cNvSpPr>
                <p:nvPr/>
              </p:nvSpPr>
              <p:spPr bwMode="auto">
                <a:xfrm flipV="1">
                  <a:off x="522" y="1782"/>
                  <a:ext cx="541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37" name="Arc 40"/>
                <p:cNvSpPr>
                  <a:spLocks/>
                </p:cNvSpPr>
                <p:nvPr/>
              </p:nvSpPr>
              <p:spPr bwMode="auto">
                <a:xfrm flipV="1">
                  <a:off x="523" y="2217"/>
                  <a:ext cx="540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38" name="Text Box 41"/>
                <p:cNvSpPr txBox="1">
                  <a:spLocks noChangeArrowheads="1"/>
                </p:cNvSpPr>
                <p:nvPr/>
              </p:nvSpPr>
              <p:spPr bwMode="auto">
                <a:xfrm>
                  <a:off x="568" y="1607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lIns="0" rIns="0"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bit 1</a:t>
                  </a:r>
                </a:p>
              </p:txBody>
            </p:sp>
            <p:sp>
              <p:nvSpPr>
                <p:cNvPr id="14439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570" y="1816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hu-HU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440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527" y="2054"/>
                  <a:ext cx="540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hu-HU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14397" name="Group 44"/>
            <p:cNvGrpSpPr>
              <a:grpSpLocks/>
            </p:cNvGrpSpPr>
            <p:nvPr/>
          </p:nvGrpSpPr>
          <p:grpSpPr bwMode="auto">
            <a:xfrm>
              <a:off x="3036" y="456"/>
              <a:ext cx="1795" cy="848"/>
              <a:chOff x="3036" y="456"/>
              <a:chExt cx="1795" cy="848"/>
            </a:xfrm>
          </p:grpSpPr>
          <p:grpSp>
            <p:nvGrpSpPr>
              <p:cNvPr id="14398" name="Group 45"/>
              <p:cNvGrpSpPr>
                <a:grpSpLocks/>
              </p:cNvGrpSpPr>
              <p:nvPr/>
            </p:nvGrpSpPr>
            <p:grpSpPr bwMode="auto">
              <a:xfrm>
                <a:off x="3666" y="456"/>
                <a:ext cx="545" cy="842"/>
                <a:chOff x="1152" y="1494"/>
                <a:chExt cx="545" cy="842"/>
              </a:xfrm>
            </p:grpSpPr>
            <p:sp>
              <p:nvSpPr>
                <p:cNvPr id="14419" name="Rectangle 46"/>
                <p:cNvSpPr>
                  <a:spLocks noChangeArrowheads="1"/>
                </p:cNvSpPr>
                <p:nvPr/>
              </p:nvSpPr>
              <p:spPr bwMode="auto">
                <a:xfrm>
                  <a:off x="1153" y="1582"/>
                  <a:ext cx="540" cy="62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20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1159" y="2086"/>
                  <a:ext cx="530" cy="13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800">
                      <a:solidFill>
                        <a:srgbClr val="FF3300"/>
                      </a:solidFill>
                      <a:latin typeface="Times New Roman CE" charset="0"/>
                    </a:rPr>
                    <a:t> </a:t>
                  </a:r>
                  <a:endParaRPr lang="hu-HU" sz="800">
                    <a:solidFill>
                      <a:srgbClr val="FF3300"/>
                    </a:solidFill>
                  </a:endParaRPr>
                </a:p>
              </p:txBody>
            </p:sp>
            <p:sp>
              <p:nvSpPr>
                <p:cNvPr id="14421" name="Oval 48"/>
                <p:cNvSpPr>
                  <a:spLocks noChangeArrowheads="1"/>
                </p:cNvSpPr>
                <p:nvPr/>
              </p:nvSpPr>
              <p:spPr bwMode="auto">
                <a:xfrm>
                  <a:off x="1154" y="1494"/>
                  <a:ext cx="536" cy="163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22" name="Arc 49"/>
                <p:cNvSpPr>
                  <a:spLocks/>
                </p:cNvSpPr>
                <p:nvPr/>
              </p:nvSpPr>
              <p:spPr bwMode="auto">
                <a:xfrm flipV="1">
                  <a:off x="1152" y="1989"/>
                  <a:ext cx="541" cy="91"/>
                </a:xfrm>
                <a:custGeom>
                  <a:avLst/>
                  <a:gdLst>
                    <a:gd name="T0" fmla="*/ 0 w 43179"/>
                    <a:gd name="T1" fmla="*/ 0 h 21600"/>
                    <a:gd name="T2" fmla="*/ 0 w 43179"/>
                    <a:gd name="T3" fmla="*/ 0 h 21600"/>
                    <a:gd name="T4" fmla="*/ 0 w 43179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3179"/>
                    <a:gd name="T10" fmla="*/ 0 h 21600"/>
                    <a:gd name="T11" fmla="*/ 43179 w 43179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79" h="21600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</a:path>
                    <a:path w="43179" h="21600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23" name="Arc 50"/>
                <p:cNvSpPr>
                  <a:spLocks/>
                </p:cNvSpPr>
                <p:nvPr/>
              </p:nvSpPr>
              <p:spPr bwMode="auto">
                <a:xfrm flipV="1">
                  <a:off x="1152" y="1776"/>
                  <a:ext cx="541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24" name="Arc 51"/>
                <p:cNvSpPr>
                  <a:spLocks/>
                </p:cNvSpPr>
                <p:nvPr/>
              </p:nvSpPr>
              <p:spPr bwMode="auto">
                <a:xfrm flipV="1">
                  <a:off x="1153" y="2211"/>
                  <a:ext cx="540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25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1198" y="1601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i="1">
                      <a:solidFill>
                        <a:schemeClr val="tx1"/>
                      </a:solidFill>
                    </a:rPr>
                    <a:t>bit </a:t>
                  </a:r>
                  <a:r>
                    <a:rPr lang="hu-HU" sz="2000" i="1">
                      <a:solidFill>
                        <a:schemeClr val="tx1"/>
                      </a:solidFill>
                    </a:rPr>
                    <a:t>6</a:t>
                  </a:r>
                </a:p>
              </p:txBody>
            </p:sp>
            <p:sp>
              <p:nvSpPr>
                <p:cNvPr id="14426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1200" y="1810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hu-HU">
                    <a:solidFill>
                      <a:srgbClr val="FF3300"/>
                    </a:solidFill>
                  </a:endParaRPr>
                </a:p>
              </p:txBody>
            </p:sp>
            <p:sp>
              <p:nvSpPr>
                <p:cNvPr id="14427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1157" y="2048"/>
                  <a:ext cx="540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hu-HU">
                    <a:solidFill>
                      <a:srgbClr val="FF3300"/>
                    </a:solidFill>
                  </a:endParaRPr>
                </a:p>
              </p:txBody>
            </p:sp>
          </p:grpSp>
          <p:grpSp>
            <p:nvGrpSpPr>
              <p:cNvPr id="14399" name="Group 55"/>
              <p:cNvGrpSpPr>
                <a:grpSpLocks/>
              </p:cNvGrpSpPr>
              <p:nvPr/>
            </p:nvGrpSpPr>
            <p:grpSpPr bwMode="auto">
              <a:xfrm>
                <a:off x="4290" y="456"/>
                <a:ext cx="541" cy="842"/>
                <a:chOff x="1776" y="1494"/>
                <a:chExt cx="541" cy="842"/>
              </a:xfrm>
            </p:grpSpPr>
            <p:sp>
              <p:nvSpPr>
                <p:cNvPr id="14410" name="Rectangle 56"/>
                <p:cNvSpPr>
                  <a:spLocks noChangeArrowheads="1"/>
                </p:cNvSpPr>
                <p:nvPr/>
              </p:nvSpPr>
              <p:spPr bwMode="auto">
                <a:xfrm>
                  <a:off x="1777" y="1582"/>
                  <a:ext cx="540" cy="62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11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1783" y="2086"/>
                  <a:ext cx="530" cy="13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800">
                      <a:solidFill>
                        <a:srgbClr val="FF3300"/>
                      </a:solidFill>
                      <a:latin typeface="Times New Roman CE" charset="0"/>
                    </a:rPr>
                    <a:t> </a:t>
                  </a:r>
                  <a:endParaRPr lang="hu-HU" sz="800">
                    <a:solidFill>
                      <a:srgbClr val="FF3300"/>
                    </a:solidFill>
                  </a:endParaRPr>
                </a:p>
              </p:txBody>
            </p:sp>
            <p:sp>
              <p:nvSpPr>
                <p:cNvPr id="14412" name="Oval 58"/>
                <p:cNvSpPr>
                  <a:spLocks noChangeArrowheads="1"/>
                </p:cNvSpPr>
                <p:nvPr/>
              </p:nvSpPr>
              <p:spPr bwMode="auto">
                <a:xfrm>
                  <a:off x="1778" y="1494"/>
                  <a:ext cx="536" cy="163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13" name="Arc 59"/>
                <p:cNvSpPr>
                  <a:spLocks/>
                </p:cNvSpPr>
                <p:nvPr/>
              </p:nvSpPr>
              <p:spPr bwMode="auto">
                <a:xfrm flipV="1">
                  <a:off x="1776" y="1989"/>
                  <a:ext cx="541" cy="91"/>
                </a:xfrm>
                <a:custGeom>
                  <a:avLst/>
                  <a:gdLst>
                    <a:gd name="T0" fmla="*/ 0 w 43179"/>
                    <a:gd name="T1" fmla="*/ 0 h 21600"/>
                    <a:gd name="T2" fmla="*/ 0 w 43179"/>
                    <a:gd name="T3" fmla="*/ 0 h 21600"/>
                    <a:gd name="T4" fmla="*/ 0 w 43179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3179"/>
                    <a:gd name="T10" fmla="*/ 0 h 21600"/>
                    <a:gd name="T11" fmla="*/ 43179 w 43179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79" h="21600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</a:path>
                    <a:path w="43179" h="21600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14" name="Arc 60"/>
                <p:cNvSpPr>
                  <a:spLocks/>
                </p:cNvSpPr>
                <p:nvPr/>
              </p:nvSpPr>
              <p:spPr bwMode="auto">
                <a:xfrm flipV="1">
                  <a:off x="1776" y="1776"/>
                  <a:ext cx="541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15" name="Arc 61"/>
                <p:cNvSpPr>
                  <a:spLocks/>
                </p:cNvSpPr>
                <p:nvPr/>
              </p:nvSpPr>
              <p:spPr bwMode="auto">
                <a:xfrm flipV="1">
                  <a:off x="1777" y="2211"/>
                  <a:ext cx="540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16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1822" y="1601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i="1">
                      <a:solidFill>
                        <a:schemeClr val="tx1"/>
                      </a:solidFill>
                    </a:rPr>
                    <a:t>bit </a:t>
                  </a:r>
                  <a:r>
                    <a:rPr lang="hu-HU" sz="2000" i="1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14417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1824" y="1810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hu-HU">
                    <a:solidFill>
                      <a:srgbClr val="FF3300"/>
                    </a:solidFill>
                  </a:endParaRPr>
                </a:p>
              </p:txBody>
            </p:sp>
            <p:sp>
              <p:nvSpPr>
                <p:cNvPr id="14418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787" y="2048"/>
                  <a:ext cx="528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hu-HU">
                    <a:solidFill>
                      <a:srgbClr val="FF3300"/>
                    </a:solidFill>
                  </a:endParaRPr>
                </a:p>
              </p:txBody>
            </p:sp>
          </p:grpSp>
          <p:grpSp>
            <p:nvGrpSpPr>
              <p:cNvPr id="14400" name="Group 65"/>
              <p:cNvGrpSpPr>
                <a:grpSpLocks/>
              </p:cNvGrpSpPr>
              <p:nvPr/>
            </p:nvGrpSpPr>
            <p:grpSpPr bwMode="auto">
              <a:xfrm>
                <a:off x="3036" y="462"/>
                <a:ext cx="545" cy="842"/>
                <a:chOff x="522" y="1500"/>
                <a:chExt cx="545" cy="842"/>
              </a:xfrm>
            </p:grpSpPr>
            <p:sp>
              <p:nvSpPr>
                <p:cNvPr id="14401" name="Rectangle 66"/>
                <p:cNvSpPr>
                  <a:spLocks noChangeArrowheads="1"/>
                </p:cNvSpPr>
                <p:nvPr/>
              </p:nvSpPr>
              <p:spPr bwMode="auto">
                <a:xfrm>
                  <a:off x="523" y="1588"/>
                  <a:ext cx="540" cy="62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02" name="Text Box 67"/>
                <p:cNvSpPr txBox="1">
                  <a:spLocks noChangeArrowheads="1"/>
                </p:cNvSpPr>
                <p:nvPr/>
              </p:nvSpPr>
              <p:spPr bwMode="auto">
                <a:xfrm>
                  <a:off x="529" y="2092"/>
                  <a:ext cx="530" cy="13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800">
                      <a:solidFill>
                        <a:srgbClr val="FF3300"/>
                      </a:solidFill>
                      <a:latin typeface="Times New Roman CE" charset="0"/>
                    </a:rPr>
                    <a:t> </a:t>
                  </a:r>
                  <a:endParaRPr lang="hu-HU" sz="800">
                    <a:solidFill>
                      <a:srgbClr val="FF3300"/>
                    </a:solidFill>
                  </a:endParaRPr>
                </a:p>
              </p:txBody>
            </p:sp>
            <p:sp>
              <p:nvSpPr>
                <p:cNvPr id="14403" name="Oval 68"/>
                <p:cNvSpPr>
                  <a:spLocks noChangeArrowheads="1"/>
                </p:cNvSpPr>
                <p:nvPr/>
              </p:nvSpPr>
              <p:spPr bwMode="auto">
                <a:xfrm>
                  <a:off x="524" y="1500"/>
                  <a:ext cx="536" cy="163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04" name="Arc 69"/>
                <p:cNvSpPr>
                  <a:spLocks/>
                </p:cNvSpPr>
                <p:nvPr/>
              </p:nvSpPr>
              <p:spPr bwMode="auto">
                <a:xfrm flipV="1">
                  <a:off x="522" y="1995"/>
                  <a:ext cx="541" cy="91"/>
                </a:xfrm>
                <a:custGeom>
                  <a:avLst/>
                  <a:gdLst>
                    <a:gd name="T0" fmla="*/ 0 w 43179"/>
                    <a:gd name="T1" fmla="*/ 0 h 21600"/>
                    <a:gd name="T2" fmla="*/ 0 w 43179"/>
                    <a:gd name="T3" fmla="*/ 0 h 21600"/>
                    <a:gd name="T4" fmla="*/ 0 w 43179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3179"/>
                    <a:gd name="T10" fmla="*/ 0 h 21600"/>
                    <a:gd name="T11" fmla="*/ 43179 w 43179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79" h="21600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</a:path>
                    <a:path w="43179" h="21600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05" name="Arc 70"/>
                <p:cNvSpPr>
                  <a:spLocks/>
                </p:cNvSpPr>
                <p:nvPr/>
              </p:nvSpPr>
              <p:spPr bwMode="auto">
                <a:xfrm flipV="1">
                  <a:off x="522" y="1782"/>
                  <a:ext cx="541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06" name="Arc 71"/>
                <p:cNvSpPr>
                  <a:spLocks/>
                </p:cNvSpPr>
                <p:nvPr/>
              </p:nvSpPr>
              <p:spPr bwMode="auto">
                <a:xfrm flipV="1">
                  <a:off x="523" y="2217"/>
                  <a:ext cx="540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407" name="Text Box 72"/>
                <p:cNvSpPr txBox="1">
                  <a:spLocks noChangeArrowheads="1"/>
                </p:cNvSpPr>
                <p:nvPr/>
              </p:nvSpPr>
              <p:spPr bwMode="auto">
                <a:xfrm>
                  <a:off x="568" y="1607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i="1">
                      <a:solidFill>
                        <a:schemeClr val="tx1"/>
                      </a:solidFill>
                    </a:rPr>
                    <a:t>bit </a:t>
                  </a:r>
                  <a:r>
                    <a:rPr lang="hu-HU" sz="2000" i="1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14408" name="Text Box 73"/>
                <p:cNvSpPr txBox="1">
                  <a:spLocks noChangeArrowheads="1"/>
                </p:cNvSpPr>
                <p:nvPr/>
              </p:nvSpPr>
              <p:spPr bwMode="auto">
                <a:xfrm>
                  <a:off x="570" y="1816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hu-HU">
                    <a:solidFill>
                      <a:srgbClr val="FF3300"/>
                    </a:solidFill>
                  </a:endParaRPr>
                </a:p>
              </p:txBody>
            </p:sp>
            <p:sp>
              <p:nvSpPr>
                <p:cNvPr id="14409" name="Text Box 74"/>
                <p:cNvSpPr txBox="1">
                  <a:spLocks noChangeArrowheads="1"/>
                </p:cNvSpPr>
                <p:nvPr/>
              </p:nvSpPr>
              <p:spPr bwMode="auto">
                <a:xfrm>
                  <a:off x="527" y="2054"/>
                  <a:ext cx="540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hu-HU">
                    <a:solidFill>
                      <a:srgbClr val="FF3300"/>
                    </a:solidFill>
                  </a:endParaRPr>
                </a:p>
              </p:txBody>
            </p:sp>
          </p:grpSp>
        </p:grpSp>
      </p:grpSp>
      <p:sp>
        <p:nvSpPr>
          <p:cNvPr id="14340" name="Rectangle 75"/>
          <p:cNvSpPr>
            <a:spLocks noChangeArrowheads="1"/>
          </p:cNvSpPr>
          <p:nvPr/>
        </p:nvSpPr>
        <p:spPr bwMode="auto">
          <a:xfrm>
            <a:off x="0" y="123825"/>
            <a:ext cx="9144000" cy="154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609600" indent="-609600" defTabSz="762000">
              <a:spcBef>
                <a:spcPct val="10000"/>
              </a:spcBef>
              <a:buClr>
                <a:schemeClr val="tx1"/>
              </a:buClr>
            </a:pPr>
            <a:r>
              <a:rPr lang="hu-HU" sz="3200" b="1">
                <a:solidFill>
                  <a:srgbClr val="000000"/>
                </a:solidFill>
              </a:rPr>
              <a:t>2. szint:</a:t>
            </a:r>
            <a:r>
              <a:rPr lang="hu-HU" sz="3200">
                <a:solidFill>
                  <a:srgbClr val="000000"/>
                </a:solidFill>
              </a:rPr>
              <a:t>	 Hamming kód: 4 adat bit + 3 ellenőrző bit. Nagyobb biztonság. Nagy átviteli sebesség. </a:t>
            </a:r>
            <a:br>
              <a:rPr lang="hu-HU" sz="3200">
                <a:solidFill>
                  <a:srgbClr val="000000"/>
                </a:solidFill>
              </a:rPr>
            </a:br>
            <a:r>
              <a:rPr lang="hu-HU" sz="3200">
                <a:solidFill>
                  <a:srgbClr val="000000"/>
                </a:solidFill>
              </a:rPr>
              <a:t>A diszkeknek szinkronban kell forogni.</a:t>
            </a:r>
          </a:p>
        </p:txBody>
      </p:sp>
      <p:sp>
        <p:nvSpPr>
          <p:cNvPr id="14341" name="Rectangle 76"/>
          <p:cNvSpPr>
            <a:spLocks noChangeArrowheads="1"/>
          </p:cNvSpPr>
          <p:nvPr/>
        </p:nvSpPr>
        <p:spPr bwMode="auto">
          <a:xfrm>
            <a:off x="0" y="3390900"/>
            <a:ext cx="9144000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609600" indent="-609600" defTabSz="762000">
              <a:spcBef>
                <a:spcPct val="10000"/>
              </a:spcBef>
              <a:buClr>
                <a:schemeClr val="tx1"/>
              </a:buClr>
            </a:pPr>
            <a:r>
              <a:rPr lang="hu-HU" sz="3200" b="1">
                <a:solidFill>
                  <a:srgbClr val="000000"/>
                </a:solidFill>
              </a:rPr>
              <a:t>3. szint:</a:t>
            </a:r>
            <a:r>
              <a:rPr lang="hu-HU" sz="3200">
                <a:solidFill>
                  <a:srgbClr val="000000"/>
                </a:solidFill>
              </a:rPr>
              <a:t>	 Ha egy diszk kiesik, nincs adatvesztés.</a:t>
            </a:r>
          </a:p>
        </p:txBody>
      </p:sp>
      <p:grpSp>
        <p:nvGrpSpPr>
          <p:cNvPr id="14342" name="Group 77"/>
          <p:cNvGrpSpPr>
            <a:grpSpLocks/>
          </p:cNvGrpSpPr>
          <p:nvPr/>
        </p:nvGrpSpPr>
        <p:grpSpPr bwMode="auto">
          <a:xfrm>
            <a:off x="742950" y="4229100"/>
            <a:ext cx="5495925" cy="1814513"/>
            <a:chOff x="468" y="1884"/>
            <a:chExt cx="3462" cy="1143"/>
          </a:xfrm>
        </p:grpSpPr>
        <p:grpSp>
          <p:nvGrpSpPr>
            <p:cNvPr id="14344" name="Group 78"/>
            <p:cNvGrpSpPr>
              <a:grpSpLocks/>
            </p:cNvGrpSpPr>
            <p:nvPr/>
          </p:nvGrpSpPr>
          <p:grpSpPr bwMode="auto">
            <a:xfrm>
              <a:off x="468" y="1884"/>
              <a:ext cx="2405" cy="860"/>
              <a:chOff x="522" y="1482"/>
              <a:chExt cx="2405" cy="860"/>
            </a:xfrm>
          </p:grpSpPr>
          <p:grpSp>
            <p:nvGrpSpPr>
              <p:cNvPr id="14356" name="Group 79"/>
              <p:cNvGrpSpPr>
                <a:grpSpLocks/>
              </p:cNvGrpSpPr>
              <p:nvPr/>
            </p:nvGrpSpPr>
            <p:grpSpPr bwMode="auto">
              <a:xfrm>
                <a:off x="1152" y="1494"/>
                <a:ext cx="545" cy="842"/>
                <a:chOff x="1152" y="1494"/>
                <a:chExt cx="545" cy="842"/>
              </a:xfrm>
            </p:grpSpPr>
            <p:sp>
              <p:nvSpPr>
                <p:cNvPr id="14387" name="Rectangle 80"/>
                <p:cNvSpPr>
                  <a:spLocks noChangeArrowheads="1"/>
                </p:cNvSpPr>
                <p:nvPr/>
              </p:nvSpPr>
              <p:spPr bwMode="auto">
                <a:xfrm>
                  <a:off x="1153" y="1582"/>
                  <a:ext cx="540" cy="62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388" name="Text Box 81"/>
                <p:cNvSpPr txBox="1">
                  <a:spLocks noChangeArrowheads="1"/>
                </p:cNvSpPr>
                <p:nvPr/>
              </p:nvSpPr>
              <p:spPr bwMode="auto">
                <a:xfrm>
                  <a:off x="1159" y="2086"/>
                  <a:ext cx="530" cy="13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800">
                      <a:solidFill>
                        <a:schemeClr val="tx1"/>
                      </a:solidFill>
                      <a:latin typeface="Times New Roman CE" charset="0"/>
                    </a:rPr>
                    <a:t> </a:t>
                  </a:r>
                  <a:endParaRPr lang="hu-HU" sz="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389" name="Oval 82"/>
                <p:cNvSpPr>
                  <a:spLocks noChangeArrowheads="1"/>
                </p:cNvSpPr>
                <p:nvPr/>
              </p:nvSpPr>
              <p:spPr bwMode="auto">
                <a:xfrm>
                  <a:off x="1154" y="1494"/>
                  <a:ext cx="536" cy="163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390" name="Arc 83"/>
                <p:cNvSpPr>
                  <a:spLocks/>
                </p:cNvSpPr>
                <p:nvPr/>
              </p:nvSpPr>
              <p:spPr bwMode="auto">
                <a:xfrm flipV="1">
                  <a:off x="1152" y="1989"/>
                  <a:ext cx="541" cy="91"/>
                </a:xfrm>
                <a:custGeom>
                  <a:avLst/>
                  <a:gdLst>
                    <a:gd name="T0" fmla="*/ 0 w 43179"/>
                    <a:gd name="T1" fmla="*/ 0 h 21600"/>
                    <a:gd name="T2" fmla="*/ 0 w 43179"/>
                    <a:gd name="T3" fmla="*/ 0 h 21600"/>
                    <a:gd name="T4" fmla="*/ 0 w 43179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3179"/>
                    <a:gd name="T10" fmla="*/ 0 h 21600"/>
                    <a:gd name="T11" fmla="*/ 43179 w 43179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79" h="21600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</a:path>
                    <a:path w="43179" h="21600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391" name="Arc 84"/>
                <p:cNvSpPr>
                  <a:spLocks/>
                </p:cNvSpPr>
                <p:nvPr/>
              </p:nvSpPr>
              <p:spPr bwMode="auto">
                <a:xfrm flipV="1">
                  <a:off x="1152" y="1776"/>
                  <a:ext cx="541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392" name="Arc 85"/>
                <p:cNvSpPr>
                  <a:spLocks/>
                </p:cNvSpPr>
                <p:nvPr/>
              </p:nvSpPr>
              <p:spPr bwMode="auto">
                <a:xfrm flipV="1">
                  <a:off x="1153" y="2211"/>
                  <a:ext cx="540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393" name="Text Box 86"/>
                <p:cNvSpPr txBox="1">
                  <a:spLocks noChangeArrowheads="1"/>
                </p:cNvSpPr>
                <p:nvPr/>
              </p:nvSpPr>
              <p:spPr bwMode="auto">
                <a:xfrm>
                  <a:off x="1198" y="1601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lIns="0" rIns="0"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bit 2</a:t>
                  </a:r>
                </a:p>
              </p:txBody>
            </p:sp>
            <p:sp>
              <p:nvSpPr>
                <p:cNvPr id="14394" name="Text Box 87"/>
                <p:cNvSpPr txBox="1">
                  <a:spLocks noChangeArrowheads="1"/>
                </p:cNvSpPr>
                <p:nvPr/>
              </p:nvSpPr>
              <p:spPr bwMode="auto">
                <a:xfrm>
                  <a:off x="1200" y="1810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hu-HU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395" name="Text Box 88"/>
                <p:cNvSpPr txBox="1">
                  <a:spLocks noChangeArrowheads="1"/>
                </p:cNvSpPr>
                <p:nvPr/>
              </p:nvSpPr>
              <p:spPr bwMode="auto">
                <a:xfrm>
                  <a:off x="1157" y="2048"/>
                  <a:ext cx="540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hu-HU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14357" name="Group 89"/>
              <p:cNvGrpSpPr>
                <a:grpSpLocks/>
              </p:cNvGrpSpPr>
              <p:nvPr/>
            </p:nvGrpSpPr>
            <p:grpSpPr bwMode="auto">
              <a:xfrm>
                <a:off x="1776" y="1494"/>
                <a:ext cx="541" cy="842"/>
                <a:chOff x="1776" y="1494"/>
                <a:chExt cx="541" cy="842"/>
              </a:xfrm>
            </p:grpSpPr>
            <p:sp>
              <p:nvSpPr>
                <p:cNvPr id="14378" name="Rectangle 90"/>
                <p:cNvSpPr>
                  <a:spLocks noChangeArrowheads="1"/>
                </p:cNvSpPr>
                <p:nvPr/>
              </p:nvSpPr>
              <p:spPr bwMode="auto">
                <a:xfrm>
                  <a:off x="1777" y="1582"/>
                  <a:ext cx="540" cy="62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379" name="Text Box 91"/>
                <p:cNvSpPr txBox="1">
                  <a:spLocks noChangeArrowheads="1"/>
                </p:cNvSpPr>
                <p:nvPr/>
              </p:nvSpPr>
              <p:spPr bwMode="auto">
                <a:xfrm>
                  <a:off x="1783" y="2086"/>
                  <a:ext cx="530" cy="13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800">
                      <a:solidFill>
                        <a:schemeClr val="tx1"/>
                      </a:solidFill>
                      <a:latin typeface="Times New Roman CE" charset="0"/>
                    </a:rPr>
                    <a:t> </a:t>
                  </a:r>
                  <a:endParaRPr lang="hu-HU" sz="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380" name="Oval 92"/>
                <p:cNvSpPr>
                  <a:spLocks noChangeArrowheads="1"/>
                </p:cNvSpPr>
                <p:nvPr/>
              </p:nvSpPr>
              <p:spPr bwMode="auto">
                <a:xfrm>
                  <a:off x="1778" y="1494"/>
                  <a:ext cx="536" cy="163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381" name="Arc 93"/>
                <p:cNvSpPr>
                  <a:spLocks/>
                </p:cNvSpPr>
                <p:nvPr/>
              </p:nvSpPr>
              <p:spPr bwMode="auto">
                <a:xfrm flipV="1">
                  <a:off x="1776" y="1989"/>
                  <a:ext cx="541" cy="91"/>
                </a:xfrm>
                <a:custGeom>
                  <a:avLst/>
                  <a:gdLst>
                    <a:gd name="T0" fmla="*/ 0 w 43179"/>
                    <a:gd name="T1" fmla="*/ 0 h 21600"/>
                    <a:gd name="T2" fmla="*/ 0 w 43179"/>
                    <a:gd name="T3" fmla="*/ 0 h 21600"/>
                    <a:gd name="T4" fmla="*/ 0 w 43179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3179"/>
                    <a:gd name="T10" fmla="*/ 0 h 21600"/>
                    <a:gd name="T11" fmla="*/ 43179 w 43179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79" h="21600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</a:path>
                    <a:path w="43179" h="21600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382" name="Arc 94"/>
                <p:cNvSpPr>
                  <a:spLocks/>
                </p:cNvSpPr>
                <p:nvPr/>
              </p:nvSpPr>
              <p:spPr bwMode="auto">
                <a:xfrm flipV="1">
                  <a:off x="1776" y="1776"/>
                  <a:ext cx="541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383" name="Arc 95"/>
                <p:cNvSpPr>
                  <a:spLocks/>
                </p:cNvSpPr>
                <p:nvPr/>
              </p:nvSpPr>
              <p:spPr bwMode="auto">
                <a:xfrm flipV="1">
                  <a:off x="1777" y="2211"/>
                  <a:ext cx="540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384" name="Text Box 96"/>
                <p:cNvSpPr txBox="1">
                  <a:spLocks noChangeArrowheads="1"/>
                </p:cNvSpPr>
                <p:nvPr/>
              </p:nvSpPr>
              <p:spPr bwMode="auto">
                <a:xfrm>
                  <a:off x="1822" y="1601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bit </a:t>
                  </a:r>
                  <a:r>
                    <a:rPr lang="hu-HU" sz="200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14385" name="Text Box 97"/>
                <p:cNvSpPr txBox="1">
                  <a:spLocks noChangeArrowheads="1"/>
                </p:cNvSpPr>
                <p:nvPr/>
              </p:nvSpPr>
              <p:spPr bwMode="auto">
                <a:xfrm>
                  <a:off x="1824" y="1810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hu-HU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386" name="Text Box 98"/>
                <p:cNvSpPr txBox="1">
                  <a:spLocks noChangeArrowheads="1"/>
                </p:cNvSpPr>
                <p:nvPr/>
              </p:nvSpPr>
              <p:spPr bwMode="auto">
                <a:xfrm>
                  <a:off x="1787" y="2048"/>
                  <a:ext cx="528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hu-HU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14358" name="Group 99"/>
              <p:cNvGrpSpPr>
                <a:grpSpLocks/>
              </p:cNvGrpSpPr>
              <p:nvPr/>
            </p:nvGrpSpPr>
            <p:grpSpPr bwMode="auto">
              <a:xfrm>
                <a:off x="2382" y="1482"/>
                <a:ext cx="545" cy="842"/>
                <a:chOff x="2382" y="1482"/>
                <a:chExt cx="545" cy="842"/>
              </a:xfrm>
            </p:grpSpPr>
            <p:sp>
              <p:nvSpPr>
                <p:cNvPr id="14369" name="Rectangle 100"/>
                <p:cNvSpPr>
                  <a:spLocks noChangeArrowheads="1"/>
                </p:cNvSpPr>
                <p:nvPr/>
              </p:nvSpPr>
              <p:spPr bwMode="auto">
                <a:xfrm>
                  <a:off x="2383" y="1570"/>
                  <a:ext cx="540" cy="62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370" name="Text Box 101"/>
                <p:cNvSpPr txBox="1">
                  <a:spLocks noChangeArrowheads="1"/>
                </p:cNvSpPr>
                <p:nvPr/>
              </p:nvSpPr>
              <p:spPr bwMode="auto">
                <a:xfrm>
                  <a:off x="2389" y="2074"/>
                  <a:ext cx="530" cy="13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800">
                      <a:solidFill>
                        <a:schemeClr val="tx1"/>
                      </a:solidFill>
                      <a:latin typeface="Times New Roman CE" charset="0"/>
                    </a:rPr>
                    <a:t> </a:t>
                  </a:r>
                  <a:endParaRPr lang="hu-HU" sz="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371" name="Oval 102"/>
                <p:cNvSpPr>
                  <a:spLocks noChangeArrowheads="1"/>
                </p:cNvSpPr>
                <p:nvPr/>
              </p:nvSpPr>
              <p:spPr bwMode="auto">
                <a:xfrm>
                  <a:off x="2384" y="1482"/>
                  <a:ext cx="536" cy="163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372" name="Arc 103"/>
                <p:cNvSpPr>
                  <a:spLocks/>
                </p:cNvSpPr>
                <p:nvPr/>
              </p:nvSpPr>
              <p:spPr bwMode="auto">
                <a:xfrm flipV="1">
                  <a:off x="2382" y="1977"/>
                  <a:ext cx="541" cy="91"/>
                </a:xfrm>
                <a:custGeom>
                  <a:avLst/>
                  <a:gdLst>
                    <a:gd name="T0" fmla="*/ 0 w 43179"/>
                    <a:gd name="T1" fmla="*/ 0 h 21600"/>
                    <a:gd name="T2" fmla="*/ 0 w 43179"/>
                    <a:gd name="T3" fmla="*/ 0 h 21600"/>
                    <a:gd name="T4" fmla="*/ 0 w 43179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3179"/>
                    <a:gd name="T10" fmla="*/ 0 h 21600"/>
                    <a:gd name="T11" fmla="*/ 43179 w 43179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79" h="21600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</a:path>
                    <a:path w="43179" h="21600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373" name="Arc 104"/>
                <p:cNvSpPr>
                  <a:spLocks/>
                </p:cNvSpPr>
                <p:nvPr/>
              </p:nvSpPr>
              <p:spPr bwMode="auto">
                <a:xfrm flipV="1">
                  <a:off x="2382" y="1764"/>
                  <a:ext cx="541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374" name="Arc 105"/>
                <p:cNvSpPr>
                  <a:spLocks/>
                </p:cNvSpPr>
                <p:nvPr/>
              </p:nvSpPr>
              <p:spPr bwMode="auto">
                <a:xfrm flipV="1">
                  <a:off x="2383" y="2199"/>
                  <a:ext cx="540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375" name="Text Box 106"/>
                <p:cNvSpPr txBox="1">
                  <a:spLocks noChangeArrowheads="1"/>
                </p:cNvSpPr>
                <p:nvPr/>
              </p:nvSpPr>
              <p:spPr bwMode="auto">
                <a:xfrm>
                  <a:off x="2428" y="1589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bit </a:t>
                  </a:r>
                  <a:r>
                    <a:rPr lang="hu-HU" sz="200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  <p:sp>
              <p:nvSpPr>
                <p:cNvPr id="14376" name="Text Box 107"/>
                <p:cNvSpPr txBox="1">
                  <a:spLocks noChangeArrowheads="1"/>
                </p:cNvSpPr>
                <p:nvPr/>
              </p:nvSpPr>
              <p:spPr bwMode="auto">
                <a:xfrm>
                  <a:off x="2430" y="1798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hu-HU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377" name="Text Box 108"/>
                <p:cNvSpPr txBox="1">
                  <a:spLocks noChangeArrowheads="1"/>
                </p:cNvSpPr>
                <p:nvPr/>
              </p:nvSpPr>
              <p:spPr bwMode="auto">
                <a:xfrm>
                  <a:off x="2387" y="2036"/>
                  <a:ext cx="540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hu-HU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14359" name="Group 109"/>
              <p:cNvGrpSpPr>
                <a:grpSpLocks/>
              </p:cNvGrpSpPr>
              <p:nvPr/>
            </p:nvGrpSpPr>
            <p:grpSpPr bwMode="auto">
              <a:xfrm>
                <a:off x="522" y="1500"/>
                <a:ext cx="545" cy="842"/>
                <a:chOff x="522" y="1500"/>
                <a:chExt cx="545" cy="842"/>
              </a:xfrm>
            </p:grpSpPr>
            <p:sp>
              <p:nvSpPr>
                <p:cNvPr id="14360" name="Rectangle 110"/>
                <p:cNvSpPr>
                  <a:spLocks noChangeArrowheads="1"/>
                </p:cNvSpPr>
                <p:nvPr/>
              </p:nvSpPr>
              <p:spPr bwMode="auto">
                <a:xfrm>
                  <a:off x="523" y="1588"/>
                  <a:ext cx="540" cy="62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361" name="Text Box 111"/>
                <p:cNvSpPr txBox="1">
                  <a:spLocks noChangeArrowheads="1"/>
                </p:cNvSpPr>
                <p:nvPr/>
              </p:nvSpPr>
              <p:spPr bwMode="auto">
                <a:xfrm>
                  <a:off x="529" y="2092"/>
                  <a:ext cx="530" cy="13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800">
                      <a:solidFill>
                        <a:schemeClr val="tx1"/>
                      </a:solidFill>
                      <a:latin typeface="Times New Roman CE" charset="0"/>
                    </a:rPr>
                    <a:t> </a:t>
                  </a:r>
                  <a:endParaRPr lang="hu-HU" sz="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362" name="Oval 112"/>
                <p:cNvSpPr>
                  <a:spLocks noChangeArrowheads="1"/>
                </p:cNvSpPr>
                <p:nvPr/>
              </p:nvSpPr>
              <p:spPr bwMode="auto">
                <a:xfrm>
                  <a:off x="524" y="1500"/>
                  <a:ext cx="536" cy="163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363" name="Arc 113"/>
                <p:cNvSpPr>
                  <a:spLocks/>
                </p:cNvSpPr>
                <p:nvPr/>
              </p:nvSpPr>
              <p:spPr bwMode="auto">
                <a:xfrm flipV="1">
                  <a:off x="522" y="1995"/>
                  <a:ext cx="541" cy="91"/>
                </a:xfrm>
                <a:custGeom>
                  <a:avLst/>
                  <a:gdLst>
                    <a:gd name="T0" fmla="*/ 0 w 43179"/>
                    <a:gd name="T1" fmla="*/ 0 h 21600"/>
                    <a:gd name="T2" fmla="*/ 0 w 43179"/>
                    <a:gd name="T3" fmla="*/ 0 h 21600"/>
                    <a:gd name="T4" fmla="*/ 0 w 43179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3179"/>
                    <a:gd name="T10" fmla="*/ 0 h 21600"/>
                    <a:gd name="T11" fmla="*/ 43179 w 43179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79" h="21600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</a:path>
                    <a:path w="43179" h="21600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364" name="Arc 114"/>
                <p:cNvSpPr>
                  <a:spLocks/>
                </p:cNvSpPr>
                <p:nvPr/>
              </p:nvSpPr>
              <p:spPr bwMode="auto">
                <a:xfrm flipV="1">
                  <a:off x="522" y="1782"/>
                  <a:ext cx="541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365" name="Arc 115"/>
                <p:cNvSpPr>
                  <a:spLocks/>
                </p:cNvSpPr>
                <p:nvPr/>
              </p:nvSpPr>
              <p:spPr bwMode="auto">
                <a:xfrm flipV="1">
                  <a:off x="523" y="2217"/>
                  <a:ext cx="540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4366" name="Text Box 116"/>
                <p:cNvSpPr txBox="1">
                  <a:spLocks noChangeArrowheads="1"/>
                </p:cNvSpPr>
                <p:nvPr/>
              </p:nvSpPr>
              <p:spPr bwMode="auto">
                <a:xfrm>
                  <a:off x="568" y="1607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lIns="0" rIns="0"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bit 1</a:t>
                  </a:r>
                </a:p>
              </p:txBody>
            </p:sp>
            <p:sp>
              <p:nvSpPr>
                <p:cNvPr id="14367" name="Text Box 117"/>
                <p:cNvSpPr txBox="1">
                  <a:spLocks noChangeArrowheads="1"/>
                </p:cNvSpPr>
                <p:nvPr/>
              </p:nvSpPr>
              <p:spPr bwMode="auto">
                <a:xfrm>
                  <a:off x="570" y="1816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hu-HU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368" name="Text Box 118"/>
                <p:cNvSpPr txBox="1">
                  <a:spLocks noChangeArrowheads="1"/>
                </p:cNvSpPr>
                <p:nvPr/>
              </p:nvSpPr>
              <p:spPr bwMode="auto">
                <a:xfrm>
                  <a:off x="527" y="2054"/>
                  <a:ext cx="540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hu-HU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14345" name="Group 119"/>
            <p:cNvGrpSpPr>
              <a:grpSpLocks/>
            </p:cNvGrpSpPr>
            <p:nvPr/>
          </p:nvGrpSpPr>
          <p:grpSpPr bwMode="auto">
            <a:xfrm>
              <a:off x="3054" y="1896"/>
              <a:ext cx="545" cy="842"/>
              <a:chOff x="522" y="1500"/>
              <a:chExt cx="545" cy="842"/>
            </a:xfrm>
          </p:grpSpPr>
          <p:sp>
            <p:nvSpPr>
              <p:cNvPr id="14347" name="Rectangle 120"/>
              <p:cNvSpPr>
                <a:spLocks noChangeArrowheads="1"/>
              </p:cNvSpPr>
              <p:nvPr/>
            </p:nvSpPr>
            <p:spPr bwMode="auto">
              <a:xfrm>
                <a:off x="523" y="1588"/>
                <a:ext cx="540" cy="62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4348" name="Text Box 121"/>
              <p:cNvSpPr txBox="1">
                <a:spLocks noChangeArrowheads="1"/>
              </p:cNvSpPr>
              <p:nvPr/>
            </p:nvSpPr>
            <p:spPr bwMode="auto">
              <a:xfrm>
                <a:off x="529" y="2092"/>
                <a:ext cx="530" cy="135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800">
                    <a:solidFill>
                      <a:srgbClr val="FF3300"/>
                    </a:solidFill>
                    <a:latin typeface="Times New Roman CE" charset="0"/>
                  </a:rPr>
                  <a:t> </a:t>
                </a:r>
                <a:endParaRPr lang="hu-HU" sz="800">
                  <a:solidFill>
                    <a:srgbClr val="FF3300"/>
                  </a:solidFill>
                </a:endParaRPr>
              </a:p>
            </p:txBody>
          </p:sp>
          <p:sp>
            <p:nvSpPr>
              <p:cNvPr id="14349" name="Oval 122"/>
              <p:cNvSpPr>
                <a:spLocks noChangeArrowheads="1"/>
              </p:cNvSpPr>
              <p:nvPr/>
            </p:nvSpPr>
            <p:spPr bwMode="auto">
              <a:xfrm>
                <a:off x="524" y="1500"/>
                <a:ext cx="536" cy="163"/>
              </a:xfrm>
              <a:prstGeom prst="ellipse">
                <a:avLst/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4350" name="Arc 123"/>
              <p:cNvSpPr>
                <a:spLocks/>
              </p:cNvSpPr>
              <p:nvPr/>
            </p:nvSpPr>
            <p:spPr bwMode="auto">
              <a:xfrm flipV="1">
                <a:off x="522" y="1995"/>
                <a:ext cx="541" cy="91"/>
              </a:xfrm>
              <a:custGeom>
                <a:avLst/>
                <a:gdLst>
                  <a:gd name="T0" fmla="*/ 0 w 43179"/>
                  <a:gd name="T1" fmla="*/ 0 h 21600"/>
                  <a:gd name="T2" fmla="*/ 0 w 43179"/>
                  <a:gd name="T3" fmla="*/ 0 h 21600"/>
                  <a:gd name="T4" fmla="*/ 0 w 43179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3179"/>
                  <a:gd name="T10" fmla="*/ 0 h 21600"/>
                  <a:gd name="T11" fmla="*/ 43179 w 43179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179" h="21600" fill="none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156" y="0"/>
                      <a:pt x="42665" y="9095"/>
                      <a:pt x="43178" y="20640"/>
                    </a:cubicBezTo>
                  </a:path>
                  <a:path w="43179" h="21600" stroke="0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156" y="0"/>
                      <a:pt x="42665" y="9095"/>
                      <a:pt x="43178" y="2064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4351" name="Arc 124"/>
              <p:cNvSpPr>
                <a:spLocks/>
              </p:cNvSpPr>
              <p:nvPr/>
            </p:nvSpPr>
            <p:spPr bwMode="auto">
              <a:xfrm flipV="1">
                <a:off x="522" y="1782"/>
                <a:ext cx="541" cy="92"/>
              </a:xfrm>
              <a:custGeom>
                <a:avLst/>
                <a:gdLst>
                  <a:gd name="T0" fmla="*/ 0 w 43200"/>
                  <a:gd name="T1" fmla="*/ 0 h 21838"/>
                  <a:gd name="T2" fmla="*/ 0 w 43200"/>
                  <a:gd name="T3" fmla="*/ 0 h 21838"/>
                  <a:gd name="T4" fmla="*/ 0 w 43200"/>
                  <a:gd name="T5" fmla="*/ 0 h 21838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1838"/>
                  <a:gd name="T11" fmla="*/ 43200 w 43200"/>
                  <a:gd name="T12" fmla="*/ 21838 h 2183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1838" fill="none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</a:path>
                  <a:path w="43200" h="21838" stroke="0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4352" name="Arc 125"/>
              <p:cNvSpPr>
                <a:spLocks/>
              </p:cNvSpPr>
              <p:nvPr/>
            </p:nvSpPr>
            <p:spPr bwMode="auto">
              <a:xfrm flipV="1">
                <a:off x="523" y="2217"/>
                <a:ext cx="540" cy="92"/>
              </a:xfrm>
              <a:custGeom>
                <a:avLst/>
                <a:gdLst>
                  <a:gd name="T0" fmla="*/ 0 w 43200"/>
                  <a:gd name="T1" fmla="*/ 0 h 21838"/>
                  <a:gd name="T2" fmla="*/ 0 w 43200"/>
                  <a:gd name="T3" fmla="*/ 0 h 21838"/>
                  <a:gd name="T4" fmla="*/ 0 w 43200"/>
                  <a:gd name="T5" fmla="*/ 0 h 21838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1838"/>
                  <a:gd name="T11" fmla="*/ 43200 w 43200"/>
                  <a:gd name="T12" fmla="*/ 21838 h 2183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1838" fill="none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</a:path>
                  <a:path w="43200" h="21838" stroke="0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4353" name="Text Box 126"/>
              <p:cNvSpPr txBox="1">
                <a:spLocks noChangeArrowheads="1"/>
              </p:cNvSpPr>
              <p:nvPr/>
            </p:nvSpPr>
            <p:spPr bwMode="auto">
              <a:xfrm>
                <a:off x="568" y="1607"/>
                <a:ext cx="462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rgbClr val="FF3300"/>
                    </a:solidFill>
                  </a:rPr>
                  <a:t> </a:t>
                </a:r>
              </a:p>
            </p:txBody>
          </p:sp>
          <p:sp>
            <p:nvSpPr>
              <p:cNvPr id="14354" name="Text Box 127"/>
              <p:cNvSpPr txBox="1">
                <a:spLocks noChangeArrowheads="1"/>
              </p:cNvSpPr>
              <p:nvPr/>
            </p:nvSpPr>
            <p:spPr bwMode="auto">
              <a:xfrm>
                <a:off x="570" y="1816"/>
                <a:ext cx="462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lang="hu-HU">
                  <a:solidFill>
                    <a:srgbClr val="FF3300"/>
                  </a:solidFill>
                </a:endParaRPr>
              </a:p>
            </p:txBody>
          </p:sp>
          <p:sp>
            <p:nvSpPr>
              <p:cNvPr id="14355" name="Text Box 128"/>
              <p:cNvSpPr txBox="1">
                <a:spLocks noChangeArrowheads="1"/>
              </p:cNvSpPr>
              <p:nvPr/>
            </p:nvSpPr>
            <p:spPr bwMode="auto">
              <a:xfrm>
                <a:off x="527" y="2054"/>
                <a:ext cx="540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lang="hu-HU">
                  <a:solidFill>
                    <a:srgbClr val="FF3300"/>
                  </a:solidFill>
                </a:endParaRPr>
              </a:p>
            </p:txBody>
          </p:sp>
        </p:grpSp>
        <p:sp>
          <p:nvSpPr>
            <p:cNvPr id="14346" name="Text Box 129"/>
            <p:cNvSpPr txBox="1">
              <a:spLocks noChangeArrowheads="1"/>
            </p:cNvSpPr>
            <p:nvPr/>
          </p:nvSpPr>
          <p:spPr bwMode="auto">
            <a:xfrm>
              <a:off x="2718" y="2700"/>
              <a:ext cx="1212" cy="32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800" i="1">
                  <a:solidFill>
                    <a:schemeClr val="tx1"/>
                  </a:solidFill>
                </a:rPr>
                <a:t>paritás</a:t>
              </a:r>
            </a:p>
          </p:txBody>
        </p:sp>
      </p:grpSp>
      <p:sp>
        <p:nvSpPr>
          <p:cNvPr id="14343" name="Élőláb helye 13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0AFD043-07B2-4846-B56A-7BC7631032FA}" type="slidenum">
              <a:rPr lang="en-GB" smtClean="0">
                <a:cs typeface="Arial" charset="0"/>
              </a:rPr>
              <a:pPr/>
              <a:t>14</a:t>
            </a:fld>
            <a:endParaRPr lang="en-GB" smtClean="0">
              <a:cs typeface="Arial" charset="0"/>
            </a:endParaRPr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0" y="0"/>
            <a:ext cx="9144000" cy="159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609600" indent="-609600" defTabSz="762000">
              <a:spcBef>
                <a:spcPct val="10000"/>
              </a:spcBef>
              <a:buClr>
                <a:schemeClr val="tx1"/>
              </a:buClr>
            </a:pPr>
            <a:r>
              <a:rPr lang="hu-HU" sz="3200" b="1">
                <a:solidFill>
                  <a:srgbClr val="000000"/>
                </a:solidFill>
              </a:rPr>
              <a:t>4. szint:</a:t>
            </a:r>
            <a:r>
              <a:rPr lang="hu-HU" sz="3200">
                <a:solidFill>
                  <a:srgbClr val="000000"/>
                </a:solidFill>
              </a:rPr>
              <a:t>	 Az összetartozó csoportokhoz paritás csoport. Íráshoz olvasni is kell mindegyik diszkről. Nagyon terheli a paritás diszket.</a:t>
            </a:r>
          </a:p>
        </p:txBody>
      </p:sp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0" y="3343275"/>
            <a:ext cx="9144000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609600" indent="-609600" defTabSz="762000">
              <a:spcBef>
                <a:spcPct val="10000"/>
              </a:spcBef>
              <a:buClr>
                <a:schemeClr val="tx1"/>
              </a:buClr>
            </a:pPr>
            <a:r>
              <a:rPr lang="hu-HU" sz="3200" b="1">
                <a:solidFill>
                  <a:srgbClr val="000000"/>
                </a:solidFill>
              </a:rPr>
              <a:t>5. szint:</a:t>
            </a:r>
            <a:r>
              <a:rPr lang="hu-HU" sz="3200">
                <a:solidFill>
                  <a:srgbClr val="000000"/>
                </a:solidFill>
              </a:rPr>
              <a:t>	 Elosztja a paritás diszk terhelését.</a:t>
            </a:r>
          </a:p>
        </p:txBody>
      </p:sp>
      <p:grpSp>
        <p:nvGrpSpPr>
          <p:cNvPr id="15365" name="Group 4"/>
          <p:cNvGrpSpPr>
            <a:grpSpLocks/>
          </p:cNvGrpSpPr>
          <p:nvPr/>
        </p:nvGrpSpPr>
        <p:grpSpPr bwMode="auto">
          <a:xfrm>
            <a:off x="828675" y="1609725"/>
            <a:ext cx="7105650" cy="1804988"/>
            <a:chOff x="516" y="108"/>
            <a:chExt cx="4476" cy="1137"/>
          </a:xfrm>
        </p:grpSpPr>
        <p:grpSp>
          <p:nvGrpSpPr>
            <p:cNvPr id="15440" name="Group 5"/>
            <p:cNvGrpSpPr>
              <a:grpSpLocks/>
            </p:cNvGrpSpPr>
            <p:nvPr/>
          </p:nvGrpSpPr>
          <p:grpSpPr bwMode="auto">
            <a:xfrm>
              <a:off x="3024" y="114"/>
              <a:ext cx="545" cy="842"/>
              <a:chOff x="522" y="1500"/>
              <a:chExt cx="545" cy="842"/>
            </a:xfrm>
          </p:grpSpPr>
          <p:sp>
            <p:nvSpPr>
              <p:cNvPr id="15484" name="Rectangle 6"/>
              <p:cNvSpPr>
                <a:spLocks noChangeArrowheads="1"/>
              </p:cNvSpPr>
              <p:nvPr/>
            </p:nvSpPr>
            <p:spPr bwMode="auto">
              <a:xfrm>
                <a:off x="523" y="1588"/>
                <a:ext cx="540" cy="62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485" name="Text Box 7"/>
              <p:cNvSpPr txBox="1">
                <a:spLocks noChangeArrowheads="1"/>
              </p:cNvSpPr>
              <p:nvPr/>
            </p:nvSpPr>
            <p:spPr bwMode="auto">
              <a:xfrm>
                <a:off x="529" y="2092"/>
                <a:ext cx="530" cy="135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800">
                    <a:solidFill>
                      <a:srgbClr val="FF3300"/>
                    </a:solidFill>
                    <a:latin typeface="Times New Roman CE" charset="0"/>
                  </a:rPr>
                  <a:t> </a:t>
                </a:r>
                <a:endParaRPr lang="hu-HU" sz="800">
                  <a:solidFill>
                    <a:srgbClr val="FF3300"/>
                  </a:solidFill>
                </a:endParaRPr>
              </a:p>
            </p:txBody>
          </p:sp>
          <p:sp>
            <p:nvSpPr>
              <p:cNvPr id="15486" name="Oval 8"/>
              <p:cNvSpPr>
                <a:spLocks noChangeArrowheads="1"/>
              </p:cNvSpPr>
              <p:nvPr/>
            </p:nvSpPr>
            <p:spPr bwMode="auto">
              <a:xfrm>
                <a:off x="524" y="1500"/>
                <a:ext cx="536" cy="163"/>
              </a:xfrm>
              <a:prstGeom prst="ellipse">
                <a:avLst/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487" name="Arc 9"/>
              <p:cNvSpPr>
                <a:spLocks/>
              </p:cNvSpPr>
              <p:nvPr/>
            </p:nvSpPr>
            <p:spPr bwMode="auto">
              <a:xfrm flipV="1">
                <a:off x="522" y="1995"/>
                <a:ext cx="541" cy="91"/>
              </a:xfrm>
              <a:custGeom>
                <a:avLst/>
                <a:gdLst>
                  <a:gd name="T0" fmla="*/ 0 w 43179"/>
                  <a:gd name="T1" fmla="*/ 0 h 21600"/>
                  <a:gd name="T2" fmla="*/ 0 w 43179"/>
                  <a:gd name="T3" fmla="*/ 0 h 21600"/>
                  <a:gd name="T4" fmla="*/ 0 w 43179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3179"/>
                  <a:gd name="T10" fmla="*/ 0 h 21600"/>
                  <a:gd name="T11" fmla="*/ 43179 w 43179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179" h="21600" fill="none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156" y="0"/>
                      <a:pt x="42665" y="9095"/>
                      <a:pt x="43178" y="20640"/>
                    </a:cubicBezTo>
                  </a:path>
                  <a:path w="43179" h="21600" stroke="0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156" y="0"/>
                      <a:pt x="42665" y="9095"/>
                      <a:pt x="43178" y="2064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488" name="Arc 10"/>
              <p:cNvSpPr>
                <a:spLocks/>
              </p:cNvSpPr>
              <p:nvPr/>
            </p:nvSpPr>
            <p:spPr bwMode="auto">
              <a:xfrm flipV="1">
                <a:off x="522" y="1782"/>
                <a:ext cx="541" cy="92"/>
              </a:xfrm>
              <a:custGeom>
                <a:avLst/>
                <a:gdLst>
                  <a:gd name="T0" fmla="*/ 0 w 43200"/>
                  <a:gd name="T1" fmla="*/ 0 h 21838"/>
                  <a:gd name="T2" fmla="*/ 0 w 43200"/>
                  <a:gd name="T3" fmla="*/ 0 h 21838"/>
                  <a:gd name="T4" fmla="*/ 0 w 43200"/>
                  <a:gd name="T5" fmla="*/ 0 h 21838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1838"/>
                  <a:gd name="T11" fmla="*/ 43200 w 43200"/>
                  <a:gd name="T12" fmla="*/ 21838 h 2183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1838" fill="none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</a:path>
                  <a:path w="43200" h="21838" stroke="0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489" name="Arc 11"/>
              <p:cNvSpPr>
                <a:spLocks/>
              </p:cNvSpPr>
              <p:nvPr/>
            </p:nvSpPr>
            <p:spPr bwMode="auto">
              <a:xfrm flipV="1">
                <a:off x="523" y="2217"/>
                <a:ext cx="540" cy="92"/>
              </a:xfrm>
              <a:custGeom>
                <a:avLst/>
                <a:gdLst>
                  <a:gd name="T0" fmla="*/ 0 w 43200"/>
                  <a:gd name="T1" fmla="*/ 0 h 21838"/>
                  <a:gd name="T2" fmla="*/ 0 w 43200"/>
                  <a:gd name="T3" fmla="*/ 0 h 21838"/>
                  <a:gd name="T4" fmla="*/ 0 w 43200"/>
                  <a:gd name="T5" fmla="*/ 0 h 21838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1838"/>
                  <a:gd name="T11" fmla="*/ 43200 w 43200"/>
                  <a:gd name="T12" fmla="*/ 21838 h 2183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1838" fill="none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</a:path>
                  <a:path w="43200" h="21838" stroke="0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490" name="Text Box 12"/>
              <p:cNvSpPr txBox="1">
                <a:spLocks noChangeArrowheads="1"/>
              </p:cNvSpPr>
              <p:nvPr/>
            </p:nvSpPr>
            <p:spPr bwMode="auto">
              <a:xfrm>
                <a:off x="568" y="1607"/>
                <a:ext cx="462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i="1">
                    <a:solidFill>
                      <a:schemeClr val="tx1"/>
                    </a:solidFill>
                  </a:rPr>
                  <a:t>0-3</a:t>
                </a:r>
                <a:r>
                  <a:rPr lang="hu-HU">
                    <a:solidFill>
                      <a:srgbClr val="FF3300"/>
                    </a:solidFill>
                  </a:rPr>
                  <a:t> </a:t>
                </a:r>
              </a:p>
            </p:txBody>
          </p:sp>
          <p:sp>
            <p:nvSpPr>
              <p:cNvPr id="15491" name="Text Box 13"/>
              <p:cNvSpPr txBox="1">
                <a:spLocks noChangeArrowheads="1"/>
              </p:cNvSpPr>
              <p:nvPr/>
            </p:nvSpPr>
            <p:spPr bwMode="auto">
              <a:xfrm>
                <a:off x="570" y="1816"/>
                <a:ext cx="462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i="1">
                    <a:solidFill>
                      <a:schemeClr val="tx1"/>
                    </a:solidFill>
                  </a:rPr>
                  <a:t>4-7</a:t>
                </a:r>
              </a:p>
            </p:txBody>
          </p:sp>
          <p:sp>
            <p:nvSpPr>
              <p:cNvPr id="15492" name="Text Box 14"/>
              <p:cNvSpPr txBox="1">
                <a:spLocks noChangeArrowheads="1"/>
              </p:cNvSpPr>
              <p:nvPr/>
            </p:nvSpPr>
            <p:spPr bwMode="auto">
              <a:xfrm>
                <a:off x="527" y="2054"/>
                <a:ext cx="540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i="1">
                    <a:solidFill>
                      <a:schemeClr val="tx1"/>
                    </a:solidFill>
                  </a:rPr>
                  <a:t>8-11</a:t>
                </a:r>
              </a:p>
            </p:txBody>
          </p:sp>
        </p:grpSp>
        <p:sp>
          <p:nvSpPr>
            <p:cNvPr id="15441" name="Text Box 15"/>
            <p:cNvSpPr txBox="1">
              <a:spLocks noChangeArrowheads="1"/>
            </p:cNvSpPr>
            <p:nvPr/>
          </p:nvSpPr>
          <p:spPr bwMode="auto">
            <a:xfrm>
              <a:off x="2688" y="918"/>
              <a:ext cx="1212" cy="32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800" i="1">
                  <a:solidFill>
                    <a:schemeClr val="tx1"/>
                  </a:solidFill>
                </a:rPr>
                <a:t>paritás</a:t>
              </a:r>
            </a:p>
          </p:txBody>
        </p:sp>
        <p:grpSp>
          <p:nvGrpSpPr>
            <p:cNvPr id="15442" name="Group 16"/>
            <p:cNvGrpSpPr>
              <a:grpSpLocks/>
            </p:cNvGrpSpPr>
            <p:nvPr/>
          </p:nvGrpSpPr>
          <p:grpSpPr bwMode="auto">
            <a:xfrm>
              <a:off x="516" y="108"/>
              <a:ext cx="2405" cy="860"/>
              <a:chOff x="522" y="1482"/>
              <a:chExt cx="2405" cy="860"/>
            </a:xfrm>
          </p:grpSpPr>
          <p:grpSp>
            <p:nvGrpSpPr>
              <p:cNvPr id="15444" name="Group 17"/>
              <p:cNvGrpSpPr>
                <a:grpSpLocks/>
              </p:cNvGrpSpPr>
              <p:nvPr/>
            </p:nvGrpSpPr>
            <p:grpSpPr bwMode="auto">
              <a:xfrm>
                <a:off x="1152" y="1494"/>
                <a:ext cx="545" cy="842"/>
                <a:chOff x="1152" y="1494"/>
                <a:chExt cx="545" cy="842"/>
              </a:xfrm>
            </p:grpSpPr>
            <p:sp>
              <p:nvSpPr>
                <p:cNvPr id="15475" name="Rectangle 18"/>
                <p:cNvSpPr>
                  <a:spLocks noChangeArrowheads="1"/>
                </p:cNvSpPr>
                <p:nvPr/>
              </p:nvSpPr>
              <p:spPr bwMode="auto">
                <a:xfrm>
                  <a:off x="1153" y="1582"/>
                  <a:ext cx="540" cy="62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5476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1159" y="2086"/>
                  <a:ext cx="530" cy="13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800">
                      <a:solidFill>
                        <a:schemeClr val="tx1"/>
                      </a:solidFill>
                      <a:latin typeface="Times New Roman CE" charset="0"/>
                    </a:rPr>
                    <a:t> </a:t>
                  </a:r>
                  <a:endParaRPr lang="hu-HU" sz="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5477" name="Oval 20"/>
                <p:cNvSpPr>
                  <a:spLocks noChangeArrowheads="1"/>
                </p:cNvSpPr>
                <p:nvPr/>
              </p:nvSpPr>
              <p:spPr bwMode="auto">
                <a:xfrm>
                  <a:off x="1154" y="1494"/>
                  <a:ext cx="536" cy="163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5478" name="Arc 21"/>
                <p:cNvSpPr>
                  <a:spLocks/>
                </p:cNvSpPr>
                <p:nvPr/>
              </p:nvSpPr>
              <p:spPr bwMode="auto">
                <a:xfrm flipV="1">
                  <a:off x="1152" y="1989"/>
                  <a:ext cx="541" cy="91"/>
                </a:xfrm>
                <a:custGeom>
                  <a:avLst/>
                  <a:gdLst>
                    <a:gd name="T0" fmla="*/ 0 w 43179"/>
                    <a:gd name="T1" fmla="*/ 0 h 21600"/>
                    <a:gd name="T2" fmla="*/ 0 w 43179"/>
                    <a:gd name="T3" fmla="*/ 0 h 21600"/>
                    <a:gd name="T4" fmla="*/ 0 w 43179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3179"/>
                    <a:gd name="T10" fmla="*/ 0 h 21600"/>
                    <a:gd name="T11" fmla="*/ 43179 w 43179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79" h="21600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</a:path>
                    <a:path w="43179" h="21600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5479" name="Arc 22"/>
                <p:cNvSpPr>
                  <a:spLocks/>
                </p:cNvSpPr>
                <p:nvPr/>
              </p:nvSpPr>
              <p:spPr bwMode="auto">
                <a:xfrm flipV="1">
                  <a:off x="1152" y="1776"/>
                  <a:ext cx="541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5480" name="Arc 23"/>
                <p:cNvSpPr>
                  <a:spLocks/>
                </p:cNvSpPr>
                <p:nvPr/>
              </p:nvSpPr>
              <p:spPr bwMode="auto">
                <a:xfrm flipV="1">
                  <a:off x="1153" y="2211"/>
                  <a:ext cx="540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5481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1198" y="1601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1.</a:t>
                  </a:r>
                </a:p>
              </p:txBody>
            </p:sp>
            <p:sp>
              <p:nvSpPr>
                <p:cNvPr id="15482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1200" y="1810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5.</a:t>
                  </a:r>
                </a:p>
              </p:txBody>
            </p:sp>
            <p:sp>
              <p:nvSpPr>
                <p:cNvPr id="15483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1157" y="2048"/>
                  <a:ext cx="540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9.</a:t>
                  </a:r>
                </a:p>
              </p:txBody>
            </p:sp>
          </p:grpSp>
          <p:grpSp>
            <p:nvGrpSpPr>
              <p:cNvPr id="15445" name="Group 27"/>
              <p:cNvGrpSpPr>
                <a:grpSpLocks/>
              </p:cNvGrpSpPr>
              <p:nvPr/>
            </p:nvGrpSpPr>
            <p:grpSpPr bwMode="auto">
              <a:xfrm>
                <a:off x="1776" y="1494"/>
                <a:ext cx="541" cy="842"/>
                <a:chOff x="1776" y="1494"/>
                <a:chExt cx="541" cy="842"/>
              </a:xfrm>
            </p:grpSpPr>
            <p:sp>
              <p:nvSpPr>
                <p:cNvPr id="15466" name="Rectangle 28"/>
                <p:cNvSpPr>
                  <a:spLocks noChangeArrowheads="1"/>
                </p:cNvSpPr>
                <p:nvPr/>
              </p:nvSpPr>
              <p:spPr bwMode="auto">
                <a:xfrm>
                  <a:off x="1777" y="1582"/>
                  <a:ext cx="540" cy="62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5467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1783" y="2086"/>
                  <a:ext cx="530" cy="13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800">
                      <a:solidFill>
                        <a:schemeClr val="tx1"/>
                      </a:solidFill>
                      <a:latin typeface="Times New Roman CE" charset="0"/>
                    </a:rPr>
                    <a:t> </a:t>
                  </a:r>
                  <a:endParaRPr lang="hu-HU" sz="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5468" name="Oval 30"/>
                <p:cNvSpPr>
                  <a:spLocks noChangeArrowheads="1"/>
                </p:cNvSpPr>
                <p:nvPr/>
              </p:nvSpPr>
              <p:spPr bwMode="auto">
                <a:xfrm>
                  <a:off x="1778" y="1494"/>
                  <a:ext cx="536" cy="163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5469" name="Arc 31"/>
                <p:cNvSpPr>
                  <a:spLocks/>
                </p:cNvSpPr>
                <p:nvPr/>
              </p:nvSpPr>
              <p:spPr bwMode="auto">
                <a:xfrm flipV="1">
                  <a:off x="1776" y="1989"/>
                  <a:ext cx="541" cy="91"/>
                </a:xfrm>
                <a:custGeom>
                  <a:avLst/>
                  <a:gdLst>
                    <a:gd name="T0" fmla="*/ 0 w 43179"/>
                    <a:gd name="T1" fmla="*/ 0 h 21600"/>
                    <a:gd name="T2" fmla="*/ 0 w 43179"/>
                    <a:gd name="T3" fmla="*/ 0 h 21600"/>
                    <a:gd name="T4" fmla="*/ 0 w 43179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3179"/>
                    <a:gd name="T10" fmla="*/ 0 h 21600"/>
                    <a:gd name="T11" fmla="*/ 43179 w 43179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79" h="21600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</a:path>
                    <a:path w="43179" h="21600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5470" name="Arc 32"/>
                <p:cNvSpPr>
                  <a:spLocks/>
                </p:cNvSpPr>
                <p:nvPr/>
              </p:nvSpPr>
              <p:spPr bwMode="auto">
                <a:xfrm flipV="1">
                  <a:off x="1776" y="1776"/>
                  <a:ext cx="541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5471" name="Arc 33"/>
                <p:cNvSpPr>
                  <a:spLocks/>
                </p:cNvSpPr>
                <p:nvPr/>
              </p:nvSpPr>
              <p:spPr bwMode="auto">
                <a:xfrm flipV="1">
                  <a:off x="1777" y="2211"/>
                  <a:ext cx="540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5472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1822" y="1601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2.</a:t>
                  </a:r>
                </a:p>
              </p:txBody>
            </p:sp>
            <p:sp>
              <p:nvSpPr>
                <p:cNvPr id="15473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1824" y="1810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6.</a:t>
                  </a:r>
                </a:p>
              </p:txBody>
            </p:sp>
            <p:sp>
              <p:nvSpPr>
                <p:cNvPr id="15474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1787" y="2048"/>
                  <a:ext cx="528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10.</a:t>
                  </a:r>
                </a:p>
              </p:txBody>
            </p:sp>
          </p:grpSp>
          <p:grpSp>
            <p:nvGrpSpPr>
              <p:cNvPr id="15446" name="Group 37"/>
              <p:cNvGrpSpPr>
                <a:grpSpLocks/>
              </p:cNvGrpSpPr>
              <p:nvPr/>
            </p:nvGrpSpPr>
            <p:grpSpPr bwMode="auto">
              <a:xfrm>
                <a:off x="2382" y="1482"/>
                <a:ext cx="545" cy="842"/>
                <a:chOff x="2382" y="1482"/>
                <a:chExt cx="545" cy="842"/>
              </a:xfrm>
            </p:grpSpPr>
            <p:sp>
              <p:nvSpPr>
                <p:cNvPr id="15457" name="Rectangle 38"/>
                <p:cNvSpPr>
                  <a:spLocks noChangeArrowheads="1"/>
                </p:cNvSpPr>
                <p:nvPr/>
              </p:nvSpPr>
              <p:spPr bwMode="auto">
                <a:xfrm>
                  <a:off x="2383" y="1570"/>
                  <a:ext cx="540" cy="62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5458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2389" y="2074"/>
                  <a:ext cx="530" cy="13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800">
                      <a:solidFill>
                        <a:schemeClr val="tx1"/>
                      </a:solidFill>
                      <a:latin typeface="Times New Roman CE" charset="0"/>
                    </a:rPr>
                    <a:t> </a:t>
                  </a:r>
                  <a:endParaRPr lang="hu-HU" sz="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5459" name="Oval 40"/>
                <p:cNvSpPr>
                  <a:spLocks noChangeArrowheads="1"/>
                </p:cNvSpPr>
                <p:nvPr/>
              </p:nvSpPr>
              <p:spPr bwMode="auto">
                <a:xfrm>
                  <a:off x="2384" y="1482"/>
                  <a:ext cx="536" cy="163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5460" name="Arc 41"/>
                <p:cNvSpPr>
                  <a:spLocks/>
                </p:cNvSpPr>
                <p:nvPr/>
              </p:nvSpPr>
              <p:spPr bwMode="auto">
                <a:xfrm flipV="1">
                  <a:off x="2382" y="1977"/>
                  <a:ext cx="541" cy="91"/>
                </a:xfrm>
                <a:custGeom>
                  <a:avLst/>
                  <a:gdLst>
                    <a:gd name="T0" fmla="*/ 0 w 43179"/>
                    <a:gd name="T1" fmla="*/ 0 h 21600"/>
                    <a:gd name="T2" fmla="*/ 0 w 43179"/>
                    <a:gd name="T3" fmla="*/ 0 h 21600"/>
                    <a:gd name="T4" fmla="*/ 0 w 43179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3179"/>
                    <a:gd name="T10" fmla="*/ 0 h 21600"/>
                    <a:gd name="T11" fmla="*/ 43179 w 43179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79" h="21600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</a:path>
                    <a:path w="43179" h="21600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5461" name="Arc 42"/>
                <p:cNvSpPr>
                  <a:spLocks/>
                </p:cNvSpPr>
                <p:nvPr/>
              </p:nvSpPr>
              <p:spPr bwMode="auto">
                <a:xfrm flipV="1">
                  <a:off x="2382" y="1764"/>
                  <a:ext cx="541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5462" name="Arc 43"/>
                <p:cNvSpPr>
                  <a:spLocks/>
                </p:cNvSpPr>
                <p:nvPr/>
              </p:nvSpPr>
              <p:spPr bwMode="auto">
                <a:xfrm flipV="1">
                  <a:off x="2383" y="2199"/>
                  <a:ext cx="540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5463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2428" y="1589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3.</a:t>
                  </a:r>
                </a:p>
              </p:txBody>
            </p:sp>
            <p:sp>
              <p:nvSpPr>
                <p:cNvPr id="15464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430" y="1798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7.</a:t>
                  </a:r>
                </a:p>
              </p:txBody>
            </p:sp>
            <p:sp>
              <p:nvSpPr>
                <p:cNvPr id="15465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2387" y="2036"/>
                  <a:ext cx="540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11.</a:t>
                  </a:r>
                </a:p>
              </p:txBody>
            </p:sp>
          </p:grpSp>
          <p:grpSp>
            <p:nvGrpSpPr>
              <p:cNvPr id="15447" name="Group 47"/>
              <p:cNvGrpSpPr>
                <a:grpSpLocks/>
              </p:cNvGrpSpPr>
              <p:nvPr/>
            </p:nvGrpSpPr>
            <p:grpSpPr bwMode="auto">
              <a:xfrm>
                <a:off x="522" y="1500"/>
                <a:ext cx="545" cy="842"/>
                <a:chOff x="522" y="1500"/>
                <a:chExt cx="545" cy="842"/>
              </a:xfrm>
            </p:grpSpPr>
            <p:sp>
              <p:nvSpPr>
                <p:cNvPr id="15448" name="Rectangle 48"/>
                <p:cNvSpPr>
                  <a:spLocks noChangeArrowheads="1"/>
                </p:cNvSpPr>
                <p:nvPr/>
              </p:nvSpPr>
              <p:spPr bwMode="auto">
                <a:xfrm>
                  <a:off x="523" y="1588"/>
                  <a:ext cx="540" cy="62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5449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529" y="2092"/>
                  <a:ext cx="530" cy="13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800">
                      <a:solidFill>
                        <a:schemeClr val="tx1"/>
                      </a:solidFill>
                      <a:latin typeface="Times New Roman CE" charset="0"/>
                    </a:rPr>
                    <a:t> </a:t>
                  </a:r>
                  <a:endParaRPr lang="hu-HU" sz="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5450" name="Oval 50"/>
                <p:cNvSpPr>
                  <a:spLocks noChangeArrowheads="1"/>
                </p:cNvSpPr>
                <p:nvPr/>
              </p:nvSpPr>
              <p:spPr bwMode="auto">
                <a:xfrm>
                  <a:off x="524" y="1500"/>
                  <a:ext cx="536" cy="163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5451" name="Arc 51"/>
                <p:cNvSpPr>
                  <a:spLocks/>
                </p:cNvSpPr>
                <p:nvPr/>
              </p:nvSpPr>
              <p:spPr bwMode="auto">
                <a:xfrm flipV="1">
                  <a:off x="522" y="1995"/>
                  <a:ext cx="541" cy="91"/>
                </a:xfrm>
                <a:custGeom>
                  <a:avLst/>
                  <a:gdLst>
                    <a:gd name="T0" fmla="*/ 0 w 43179"/>
                    <a:gd name="T1" fmla="*/ 0 h 21600"/>
                    <a:gd name="T2" fmla="*/ 0 w 43179"/>
                    <a:gd name="T3" fmla="*/ 0 h 21600"/>
                    <a:gd name="T4" fmla="*/ 0 w 43179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3179"/>
                    <a:gd name="T10" fmla="*/ 0 h 21600"/>
                    <a:gd name="T11" fmla="*/ 43179 w 43179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79" h="21600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</a:path>
                    <a:path w="43179" h="21600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156" y="0"/>
                        <a:pt x="42665" y="9095"/>
                        <a:pt x="43178" y="2064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5452" name="Arc 52"/>
                <p:cNvSpPr>
                  <a:spLocks/>
                </p:cNvSpPr>
                <p:nvPr/>
              </p:nvSpPr>
              <p:spPr bwMode="auto">
                <a:xfrm flipV="1">
                  <a:off x="522" y="1782"/>
                  <a:ext cx="541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5453" name="Arc 53"/>
                <p:cNvSpPr>
                  <a:spLocks/>
                </p:cNvSpPr>
                <p:nvPr/>
              </p:nvSpPr>
              <p:spPr bwMode="auto">
                <a:xfrm flipV="1">
                  <a:off x="523" y="2217"/>
                  <a:ext cx="540" cy="92"/>
                </a:xfrm>
                <a:custGeom>
                  <a:avLst/>
                  <a:gdLst>
                    <a:gd name="T0" fmla="*/ 0 w 43200"/>
                    <a:gd name="T1" fmla="*/ 0 h 21838"/>
                    <a:gd name="T2" fmla="*/ 0 w 43200"/>
                    <a:gd name="T3" fmla="*/ 0 h 21838"/>
                    <a:gd name="T4" fmla="*/ 0 w 43200"/>
                    <a:gd name="T5" fmla="*/ 0 h 21838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1838"/>
                    <a:gd name="T11" fmla="*/ 43200 w 43200"/>
                    <a:gd name="T12" fmla="*/ 21838 h 2183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1838" fill="none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</a:path>
                    <a:path w="43200" h="21838" stroke="0" extrusionOk="0">
                      <a:moveTo>
                        <a:pt x="0" y="21582"/>
                      </a:moveTo>
                      <a:cubicBezTo>
                        <a:pt x="9" y="9659"/>
                        <a:pt x="9677" y="-1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679"/>
                        <a:pt x="43199" y="21758"/>
                        <a:pt x="43198" y="2183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5454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568" y="1607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0.</a:t>
                  </a:r>
                </a:p>
              </p:txBody>
            </p:sp>
            <p:sp>
              <p:nvSpPr>
                <p:cNvPr id="15455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570" y="1816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4.</a:t>
                  </a:r>
                </a:p>
              </p:txBody>
            </p:sp>
            <p:sp>
              <p:nvSpPr>
                <p:cNvPr id="15456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527" y="2054"/>
                  <a:ext cx="540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8.</a:t>
                  </a:r>
                </a:p>
              </p:txBody>
            </p:sp>
          </p:grpSp>
        </p:grpSp>
        <p:sp>
          <p:nvSpPr>
            <p:cNvPr id="15443" name="Text Box 57"/>
            <p:cNvSpPr txBox="1">
              <a:spLocks noChangeArrowheads="1"/>
            </p:cNvSpPr>
            <p:nvPr/>
          </p:nvSpPr>
          <p:spPr bwMode="auto">
            <a:xfrm>
              <a:off x="3780" y="336"/>
              <a:ext cx="1212" cy="32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800">
                  <a:solidFill>
                    <a:schemeClr val="tx1"/>
                  </a:solidFill>
                </a:rPr>
                <a:t>csoportok</a:t>
              </a:r>
            </a:p>
          </p:txBody>
        </p:sp>
      </p:grpSp>
      <p:grpSp>
        <p:nvGrpSpPr>
          <p:cNvPr id="15366" name="Group 58"/>
          <p:cNvGrpSpPr>
            <a:grpSpLocks/>
          </p:cNvGrpSpPr>
          <p:nvPr/>
        </p:nvGrpSpPr>
        <p:grpSpPr bwMode="auto">
          <a:xfrm>
            <a:off x="590550" y="4048125"/>
            <a:ext cx="7248525" cy="2079625"/>
            <a:chOff x="396" y="2154"/>
            <a:chExt cx="4566" cy="1310"/>
          </a:xfrm>
        </p:grpSpPr>
        <p:sp>
          <p:nvSpPr>
            <p:cNvPr id="15368" name="Text Box 59"/>
            <p:cNvSpPr txBox="1">
              <a:spLocks noChangeArrowheads="1"/>
            </p:cNvSpPr>
            <p:nvPr/>
          </p:nvSpPr>
          <p:spPr bwMode="auto">
            <a:xfrm>
              <a:off x="3750" y="2400"/>
              <a:ext cx="1212" cy="32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800">
                  <a:solidFill>
                    <a:schemeClr val="tx1"/>
                  </a:solidFill>
                </a:rPr>
                <a:t>csoportok</a:t>
              </a:r>
            </a:p>
          </p:txBody>
        </p:sp>
        <p:grpSp>
          <p:nvGrpSpPr>
            <p:cNvPr id="15369" name="Group 60"/>
            <p:cNvGrpSpPr>
              <a:grpSpLocks/>
            </p:cNvGrpSpPr>
            <p:nvPr/>
          </p:nvGrpSpPr>
          <p:grpSpPr bwMode="auto">
            <a:xfrm>
              <a:off x="396" y="2178"/>
              <a:ext cx="545" cy="1286"/>
              <a:chOff x="396" y="2178"/>
              <a:chExt cx="545" cy="1286"/>
            </a:xfrm>
          </p:grpSpPr>
          <p:sp>
            <p:nvSpPr>
              <p:cNvPr id="15427" name="Rectangle 61"/>
              <p:cNvSpPr>
                <a:spLocks noChangeArrowheads="1"/>
              </p:cNvSpPr>
              <p:nvPr/>
            </p:nvSpPr>
            <p:spPr bwMode="auto">
              <a:xfrm>
                <a:off x="397" y="2260"/>
                <a:ext cx="540" cy="108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428" name="Text Box 62"/>
              <p:cNvSpPr txBox="1">
                <a:spLocks noChangeArrowheads="1"/>
              </p:cNvSpPr>
              <p:nvPr/>
            </p:nvSpPr>
            <p:spPr bwMode="auto">
              <a:xfrm>
                <a:off x="403" y="3226"/>
                <a:ext cx="530" cy="135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800">
                    <a:solidFill>
                      <a:srgbClr val="FF3300"/>
                    </a:solidFill>
                    <a:latin typeface="Times New Roman CE" charset="0"/>
                  </a:rPr>
                  <a:t> </a:t>
                </a:r>
                <a:endParaRPr lang="hu-HU" sz="800">
                  <a:solidFill>
                    <a:srgbClr val="FF3300"/>
                  </a:solidFill>
                </a:endParaRPr>
              </a:p>
            </p:txBody>
          </p:sp>
          <p:sp>
            <p:nvSpPr>
              <p:cNvPr id="15429" name="Oval 63"/>
              <p:cNvSpPr>
                <a:spLocks noChangeArrowheads="1"/>
              </p:cNvSpPr>
              <p:nvPr/>
            </p:nvSpPr>
            <p:spPr bwMode="auto">
              <a:xfrm>
                <a:off x="398" y="2178"/>
                <a:ext cx="539" cy="163"/>
              </a:xfrm>
              <a:prstGeom prst="ellipse">
                <a:avLst/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430" name="Arc 64"/>
              <p:cNvSpPr>
                <a:spLocks/>
              </p:cNvSpPr>
              <p:nvPr/>
            </p:nvSpPr>
            <p:spPr bwMode="auto">
              <a:xfrm flipV="1">
                <a:off x="396" y="3129"/>
                <a:ext cx="541" cy="91"/>
              </a:xfrm>
              <a:custGeom>
                <a:avLst/>
                <a:gdLst>
                  <a:gd name="T0" fmla="*/ 0 w 43179"/>
                  <a:gd name="T1" fmla="*/ 0 h 21600"/>
                  <a:gd name="T2" fmla="*/ 0 w 43179"/>
                  <a:gd name="T3" fmla="*/ 0 h 21600"/>
                  <a:gd name="T4" fmla="*/ 0 w 43179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3179"/>
                  <a:gd name="T10" fmla="*/ 0 h 21600"/>
                  <a:gd name="T11" fmla="*/ 43179 w 43179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179" h="21600" fill="none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156" y="0"/>
                      <a:pt x="42665" y="9095"/>
                      <a:pt x="43178" y="20640"/>
                    </a:cubicBezTo>
                  </a:path>
                  <a:path w="43179" h="21600" stroke="0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156" y="0"/>
                      <a:pt x="42665" y="9095"/>
                      <a:pt x="43178" y="2064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431" name="Arc 65"/>
              <p:cNvSpPr>
                <a:spLocks/>
              </p:cNvSpPr>
              <p:nvPr/>
            </p:nvSpPr>
            <p:spPr bwMode="auto">
              <a:xfrm flipV="1">
                <a:off x="396" y="2916"/>
                <a:ext cx="541" cy="92"/>
              </a:xfrm>
              <a:custGeom>
                <a:avLst/>
                <a:gdLst>
                  <a:gd name="T0" fmla="*/ 0 w 43200"/>
                  <a:gd name="T1" fmla="*/ 0 h 21838"/>
                  <a:gd name="T2" fmla="*/ 0 w 43200"/>
                  <a:gd name="T3" fmla="*/ 0 h 21838"/>
                  <a:gd name="T4" fmla="*/ 0 w 43200"/>
                  <a:gd name="T5" fmla="*/ 0 h 21838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1838"/>
                  <a:gd name="T11" fmla="*/ 43200 w 43200"/>
                  <a:gd name="T12" fmla="*/ 21838 h 2183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1838" fill="none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</a:path>
                  <a:path w="43200" h="21838" stroke="0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432" name="Arc 66"/>
              <p:cNvSpPr>
                <a:spLocks/>
              </p:cNvSpPr>
              <p:nvPr/>
            </p:nvSpPr>
            <p:spPr bwMode="auto">
              <a:xfrm flipV="1">
                <a:off x="397" y="3351"/>
                <a:ext cx="540" cy="92"/>
              </a:xfrm>
              <a:custGeom>
                <a:avLst/>
                <a:gdLst>
                  <a:gd name="T0" fmla="*/ 0 w 43200"/>
                  <a:gd name="T1" fmla="*/ 0 h 21838"/>
                  <a:gd name="T2" fmla="*/ 0 w 43200"/>
                  <a:gd name="T3" fmla="*/ 0 h 21838"/>
                  <a:gd name="T4" fmla="*/ 0 w 43200"/>
                  <a:gd name="T5" fmla="*/ 0 h 21838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1838"/>
                  <a:gd name="T11" fmla="*/ 43200 w 43200"/>
                  <a:gd name="T12" fmla="*/ 21838 h 2183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1838" fill="none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</a:path>
                  <a:path w="43200" h="21838" stroke="0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433" name="Text Box 67"/>
              <p:cNvSpPr txBox="1">
                <a:spLocks noChangeArrowheads="1"/>
              </p:cNvSpPr>
              <p:nvPr/>
            </p:nvSpPr>
            <p:spPr bwMode="auto">
              <a:xfrm>
                <a:off x="412" y="2741"/>
                <a:ext cx="528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8.</a:t>
                </a:r>
              </a:p>
            </p:txBody>
          </p:sp>
          <p:sp>
            <p:nvSpPr>
              <p:cNvPr id="15434" name="Text Box 68"/>
              <p:cNvSpPr txBox="1">
                <a:spLocks noChangeArrowheads="1"/>
              </p:cNvSpPr>
              <p:nvPr/>
            </p:nvSpPr>
            <p:spPr bwMode="auto">
              <a:xfrm>
                <a:off x="444" y="2950"/>
                <a:ext cx="462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12.</a:t>
                </a:r>
              </a:p>
            </p:txBody>
          </p:sp>
          <p:sp>
            <p:nvSpPr>
              <p:cNvPr id="15435" name="Text Box 69"/>
              <p:cNvSpPr txBox="1">
                <a:spLocks noChangeArrowheads="1"/>
              </p:cNvSpPr>
              <p:nvPr/>
            </p:nvSpPr>
            <p:spPr bwMode="auto">
              <a:xfrm>
                <a:off x="401" y="3176"/>
                <a:ext cx="540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0" rIns="0"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i="1">
                    <a:solidFill>
                      <a:schemeClr val="tx1"/>
                    </a:solidFill>
                  </a:rPr>
                  <a:t>16-19</a:t>
                </a:r>
                <a:r>
                  <a:rPr lang="hu-HU" i="1">
                    <a:solidFill>
                      <a:schemeClr val="tx1"/>
                    </a:solidFill>
                  </a:rPr>
                  <a:t>.</a:t>
                </a:r>
              </a:p>
            </p:txBody>
          </p:sp>
          <p:sp>
            <p:nvSpPr>
              <p:cNvPr id="15436" name="Arc 70"/>
              <p:cNvSpPr>
                <a:spLocks/>
              </p:cNvSpPr>
              <p:nvPr/>
            </p:nvSpPr>
            <p:spPr bwMode="auto">
              <a:xfrm flipV="1">
                <a:off x="397" y="2700"/>
                <a:ext cx="541" cy="92"/>
              </a:xfrm>
              <a:custGeom>
                <a:avLst/>
                <a:gdLst>
                  <a:gd name="T0" fmla="*/ 0 w 43200"/>
                  <a:gd name="T1" fmla="*/ 0 h 21838"/>
                  <a:gd name="T2" fmla="*/ 0 w 43200"/>
                  <a:gd name="T3" fmla="*/ 0 h 21838"/>
                  <a:gd name="T4" fmla="*/ 0 w 43200"/>
                  <a:gd name="T5" fmla="*/ 0 h 21838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1838"/>
                  <a:gd name="T11" fmla="*/ 43200 w 43200"/>
                  <a:gd name="T12" fmla="*/ 21838 h 2183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1838" fill="none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</a:path>
                  <a:path w="43200" h="21838" stroke="0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437" name="Arc 71"/>
              <p:cNvSpPr>
                <a:spLocks/>
              </p:cNvSpPr>
              <p:nvPr/>
            </p:nvSpPr>
            <p:spPr bwMode="auto">
              <a:xfrm flipV="1">
                <a:off x="396" y="2484"/>
                <a:ext cx="541" cy="92"/>
              </a:xfrm>
              <a:custGeom>
                <a:avLst/>
                <a:gdLst>
                  <a:gd name="T0" fmla="*/ 0 w 43200"/>
                  <a:gd name="T1" fmla="*/ 0 h 21838"/>
                  <a:gd name="T2" fmla="*/ 0 w 43200"/>
                  <a:gd name="T3" fmla="*/ 0 h 21838"/>
                  <a:gd name="T4" fmla="*/ 0 w 43200"/>
                  <a:gd name="T5" fmla="*/ 0 h 21838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1838"/>
                  <a:gd name="T11" fmla="*/ 43200 w 43200"/>
                  <a:gd name="T12" fmla="*/ 21838 h 2183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1838" fill="none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</a:path>
                  <a:path w="43200" h="21838" stroke="0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438" name="Text Box 72"/>
              <p:cNvSpPr txBox="1">
                <a:spLocks noChangeArrowheads="1"/>
              </p:cNvSpPr>
              <p:nvPr/>
            </p:nvSpPr>
            <p:spPr bwMode="auto">
              <a:xfrm>
                <a:off x="400" y="2321"/>
                <a:ext cx="540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0. </a:t>
                </a:r>
              </a:p>
            </p:txBody>
          </p:sp>
          <p:sp>
            <p:nvSpPr>
              <p:cNvPr id="15439" name="Text Box 73"/>
              <p:cNvSpPr txBox="1">
                <a:spLocks noChangeArrowheads="1"/>
              </p:cNvSpPr>
              <p:nvPr/>
            </p:nvSpPr>
            <p:spPr bwMode="auto">
              <a:xfrm>
                <a:off x="400" y="2543"/>
                <a:ext cx="540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4.</a:t>
                </a:r>
                <a:r>
                  <a:rPr lang="hu-HU">
                    <a:solidFill>
                      <a:srgbClr val="FF3300"/>
                    </a:solidFill>
                  </a:rPr>
                  <a:t> </a:t>
                </a:r>
              </a:p>
            </p:txBody>
          </p:sp>
        </p:grpSp>
        <p:grpSp>
          <p:nvGrpSpPr>
            <p:cNvPr id="15370" name="Group 74"/>
            <p:cNvGrpSpPr>
              <a:grpSpLocks/>
            </p:cNvGrpSpPr>
            <p:nvPr/>
          </p:nvGrpSpPr>
          <p:grpSpPr bwMode="auto">
            <a:xfrm>
              <a:off x="1050" y="2166"/>
              <a:ext cx="545" cy="1298"/>
              <a:chOff x="1050" y="2166"/>
              <a:chExt cx="545" cy="1298"/>
            </a:xfrm>
          </p:grpSpPr>
          <p:sp>
            <p:nvSpPr>
              <p:cNvPr id="15414" name="Rectangle 75"/>
              <p:cNvSpPr>
                <a:spLocks noChangeArrowheads="1"/>
              </p:cNvSpPr>
              <p:nvPr/>
            </p:nvSpPr>
            <p:spPr bwMode="auto">
              <a:xfrm>
                <a:off x="1051" y="2248"/>
                <a:ext cx="540" cy="108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415" name="Text Box 76"/>
              <p:cNvSpPr txBox="1">
                <a:spLocks noChangeArrowheads="1"/>
              </p:cNvSpPr>
              <p:nvPr/>
            </p:nvSpPr>
            <p:spPr bwMode="auto">
              <a:xfrm>
                <a:off x="1057" y="3214"/>
                <a:ext cx="530" cy="135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800">
                    <a:solidFill>
                      <a:srgbClr val="FF3300"/>
                    </a:solidFill>
                    <a:latin typeface="Times New Roman CE" charset="0"/>
                  </a:rPr>
                  <a:t> </a:t>
                </a:r>
                <a:endParaRPr lang="hu-HU" sz="800">
                  <a:solidFill>
                    <a:srgbClr val="FF3300"/>
                  </a:solidFill>
                </a:endParaRPr>
              </a:p>
            </p:txBody>
          </p:sp>
          <p:sp>
            <p:nvSpPr>
              <p:cNvPr id="15416" name="Oval 77"/>
              <p:cNvSpPr>
                <a:spLocks noChangeArrowheads="1"/>
              </p:cNvSpPr>
              <p:nvPr/>
            </p:nvSpPr>
            <p:spPr bwMode="auto">
              <a:xfrm>
                <a:off x="1052" y="2166"/>
                <a:ext cx="539" cy="163"/>
              </a:xfrm>
              <a:prstGeom prst="ellipse">
                <a:avLst/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417" name="Arc 78"/>
              <p:cNvSpPr>
                <a:spLocks/>
              </p:cNvSpPr>
              <p:nvPr/>
            </p:nvSpPr>
            <p:spPr bwMode="auto">
              <a:xfrm flipV="1">
                <a:off x="1050" y="3117"/>
                <a:ext cx="541" cy="91"/>
              </a:xfrm>
              <a:custGeom>
                <a:avLst/>
                <a:gdLst>
                  <a:gd name="T0" fmla="*/ 0 w 43179"/>
                  <a:gd name="T1" fmla="*/ 0 h 21600"/>
                  <a:gd name="T2" fmla="*/ 0 w 43179"/>
                  <a:gd name="T3" fmla="*/ 0 h 21600"/>
                  <a:gd name="T4" fmla="*/ 0 w 43179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3179"/>
                  <a:gd name="T10" fmla="*/ 0 h 21600"/>
                  <a:gd name="T11" fmla="*/ 43179 w 43179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179" h="21600" fill="none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156" y="0"/>
                      <a:pt x="42665" y="9095"/>
                      <a:pt x="43178" y="20640"/>
                    </a:cubicBezTo>
                  </a:path>
                  <a:path w="43179" h="21600" stroke="0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156" y="0"/>
                      <a:pt x="42665" y="9095"/>
                      <a:pt x="43178" y="2064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418" name="Arc 79"/>
              <p:cNvSpPr>
                <a:spLocks/>
              </p:cNvSpPr>
              <p:nvPr/>
            </p:nvSpPr>
            <p:spPr bwMode="auto">
              <a:xfrm flipV="1">
                <a:off x="1050" y="2904"/>
                <a:ext cx="541" cy="92"/>
              </a:xfrm>
              <a:custGeom>
                <a:avLst/>
                <a:gdLst>
                  <a:gd name="T0" fmla="*/ 0 w 43200"/>
                  <a:gd name="T1" fmla="*/ 0 h 21838"/>
                  <a:gd name="T2" fmla="*/ 0 w 43200"/>
                  <a:gd name="T3" fmla="*/ 0 h 21838"/>
                  <a:gd name="T4" fmla="*/ 0 w 43200"/>
                  <a:gd name="T5" fmla="*/ 0 h 21838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1838"/>
                  <a:gd name="T11" fmla="*/ 43200 w 43200"/>
                  <a:gd name="T12" fmla="*/ 21838 h 2183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1838" fill="none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</a:path>
                  <a:path w="43200" h="21838" stroke="0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419" name="Arc 80"/>
              <p:cNvSpPr>
                <a:spLocks/>
              </p:cNvSpPr>
              <p:nvPr/>
            </p:nvSpPr>
            <p:spPr bwMode="auto">
              <a:xfrm flipV="1">
                <a:off x="1051" y="3339"/>
                <a:ext cx="540" cy="92"/>
              </a:xfrm>
              <a:custGeom>
                <a:avLst/>
                <a:gdLst>
                  <a:gd name="T0" fmla="*/ 0 w 43200"/>
                  <a:gd name="T1" fmla="*/ 0 h 21838"/>
                  <a:gd name="T2" fmla="*/ 0 w 43200"/>
                  <a:gd name="T3" fmla="*/ 0 h 21838"/>
                  <a:gd name="T4" fmla="*/ 0 w 43200"/>
                  <a:gd name="T5" fmla="*/ 0 h 21838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1838"/>
                  <a:gd name="T11" fmla="*/ 43200 w 43200"/>
                  <a:gd name="T12" fmla="*/ 21838 h 2183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1838" fill="none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</a:path>
                  <a:path w="43200" h="21838" stroke="0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420" name="Text Box 81"/>
              <p:cNvSpPr txBox="1">
                <a:spLocks noChangeArrowheads="1"/>
              </p:cNvSpPr>
              <p:nvPr/>
            </p:nvSpPr>
            <p:spPr bwMode="auto">
              <a:xfrm>
                <a:off x="1066" y="2729"/>
                <a:ext cx="528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9.</a:t>
                </a:r>
              </a:p>
            </p:txBody>
          </p:sp>
          <p:sp>
            <p:nvSpPr>
              <p:cNvPr id="15421" name="Text Box 82"/>
              <p:cNvSpPr txBox="1">
                <a:spLocks noChangeArrowheads="1"/>
              </p:cNvSpPr>
              <p:nvPr/>
            </p:nvSpPr>
            <p:spPr bwMode="auto">
              <a:xfrm>
                <a:off x="1050" y="2938"/>
                <a:ext cx="516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0" rIns="0"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i="1">
                    <a:solidFill>
                      <a:schemeClr val="tx1"/>
                    </a:solidFill>
                  </a:rPr>
                  <a:t>12-15</a:t>
                </a:r>
                <a:r>
                  <a:rPr lang="hu-HU" i="1">
                    <a:solidFill>
                      <a:schemeClr val="tx1"/>
                    </a:solidFill>
                  </a:rPr>
                  <a:t>.</a:t>
                </a:r>
              </a:p>
            </p:txBody>
          </p:sp>
          <p:sp>
            <p:nvSpPr>
              <p:cNvPr id="15422" name="Text Box 83"/>
              <p:cNvSpPr txBox="1">
                <a:spLocks noChangeArrowheads="1"/>
              </p:cNvSpPr>
              <p:nvPr/>
            </p:nvSpPr>
            <p:spPr bwMode="auto">
              <a:xfrm>
                <a:off x="1055" y="3176"/>
                <a:ext cx="540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0" rIns="0"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16.</a:t>
                </a:r>
              </a:p>
            </p:txBody>
          </p:sp>
          <p:sp>
            <p:nvSpPr>
              <p:cNvPr id="15423" name="Arc 84"/>
              <p:cNvSpPr>
                <a:spLocks/>
              </p:cNvSpPr>
              <p:nvPr/>
            </p:nvSpPr>
            <p:spPr bwMode="auto">
              <a:xfrm flipV="1">
                <a:off x="1051" y="2688"/>
                <a:ext cx="541" cy="92"/>
              </a:xfrm>
              <a:custGeom>
                <a:avLst/>
                <a:gdLst>
                  <a:gd name="T0" fmla="*/ 0 w 43200"/>
                  <a:gd name="T1" fmla="*/ 0 h 21838"/>
                  <a:gd name="T2" fmla="*/ 0 w 43200"/>
                  <a:gd name="T3" fmla="*/ 0 h 21838"/>
                  <a:gd name="T4" fmla="*/ 0 w 43200"/>
                  <a:gd name="T5" fmla="*/ 0 h 21838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1838"/>
                  <a:gd name="T11" fmla="*/ 43200 w 43200"/>
                  <a:gd name="T12" fmla="*/ 21838 h 2183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1838" fill="none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</a:path>
                  <a:path w="43200" h="21838" stroke="0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424" name="Arc 85"/>
              <p:cNvSpPr>
                <a:spLocks/>
              </p:cNvSpPr>
              <p:nvPr/>
            </p:nvSpPr>
            <p:spPr bwMode="auto">
              <a:xfrm flipV="1">
                <a:off x="1050" y="2472"/>
                <a:ext cx="541" cy="92"/>
              </a:xfrm>
              <a:custGeom>
                <a:avLst/>
                <a:gdLst>
                  <a:gd name="T0" fmla="*/ 0 w 43200"/>
                  <a:gd name="T1" fmla="*/ 0 h 21838"/>
                  <a:gd name="T2" fmla="*/ 0 w 43200"/>
                  <a:gd name="T3" fmla="*/ 0 h 21838"/>
                  <a:gd name="T4" fmla="*/ 0 w 43200"/>
                  <a:gd name="T5" fmla="*/ 0 h 21838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1838"/>
                  <a:gd name="T11" fmla="*/ 43200 w 43200"/>
                  <a:gd name="T12" fmla="*/ 21838 h 2183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1838" fill="none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</a:path>
                  <a:path w="43200" h="21838" stroke="0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425" name="Text Box 86"/>
              <p:cNvSpPr txBox="1">
                <a:spLocks noChangeArrowheads="1"/>
              </p:cNvSpPr>
              <p:nvPr/>
            </p:nvSpPr>
            <p:spPr bwMode="auto">
              <a:xfrm>
                <a:off x="1054" y="2309"/>
                <a:ext cx="540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1. </a:t>
                </a:r>
              </a:p>
            </p:txBody>
          </p:sp>
          <p:sp>
            <p:nvSpPr>
              <p:cNvPr id="15426" name="Text Box 87"/>
              <p:cNvSpPr txBox="1">
                <a:spLocks noChangeArrowheads="1"/>
              </p:cNvSpPr>
              <p:nvPr/>
            </p:nvSpPr>
            <p:spPr bwMode="auto">
              <a:xfrm>
                <a:off x="1054" y="2531"/>
                <a:ext cx="540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5.</a:t>
                </a:r>
                <a:r>
                  <a:rPr lang="hu-HU">
                    <a:solidFill>
                      <a:srgbClr val="FF3300"/>
                    </a:solidFill>
                  </a:rPr>
                  <a:t> </a:t>
                </a:r>
              </a:p>
            </p:txBody>
          </p:sp>
        </p:grpSp>
        <p:grpSp>
          <p:nvGrpSpPr>
            <p:cNvPr id="15371" name="Group 88"/>
            <p:cNvGrpSpPr>
              <a:grpSpLocks/>
            </p:cNvGrpSpPr>
            <p:nvPr/>
          </p:nvGrpSpPr>
          <p:grpSpPr bwMode="auto">
            <a:xfrm>
              <a:off x="1710" y="2160"/>
              <a:ext cx="545" cy="1298"/>
              <a:chOff x="396" y="2178"/>
              <a:chExt cx="545" cy="1298"/>
            </a:xfrm>
          </p:grpSpPr>
          <p:sp>
            <p:nvSpPr>
              <p:cNvPr id="15401" name="Rectangle 89"/>
              <p:cNvSpPr>
                <a:spLocks noChangeArrowheads="1"/>
              </p:cNvSpPr>
              <p:nvPr/>
            </p:nvSpPr>
            <p:spPr bwMode="auto">
              <a:xfrm>
                <a:off x="397" y="2260"/>
                <a:ext cx="540" cy="108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402" name="Text Box 90"/>
              <p:cNvSpPr txBox="1">
                <a:spLocks noChangeArrowheads="1"/>
              </p:cNvSpPr>
              <p:nvPr/>
            </p:nvSpPr>
            <p:spPr bwMode="auto">
              <a:xfrm>
                <a:off x="403" y="3226"/>
                <a:ext cx="530" cy="135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800">
                    <a:solidFill>
                      <a:srgbClr val="FF3300"/>
                    </a:solidFill>
                    <a:latin typeface="Times New Roman CE" charset="0"/>
                  </a:rPr>
                  <a:t> </a:t>
                </a:r>
                <a:endParaRPr lang="hu-HU" sz="800">
                  <a:solidFill>
                    <a:srgbClr val="FF3300"/>
                  </a:solidFill>
                </a:endParaRPr>
              </a:p>
            </p:txBody>
          </p:sp>
          <p:sp>
            <p:nvSpPr>
              <p:cNvPr id="15403" name="Oval 91"/>
              <p:cNvSpPr>
                <a:spLocks noChangeArrowheads="1"/>
              </p:cNvSpPr>
              <p:nvPr/>
            </p:nvSpPr>
            <p:spPr bwMode="auto">
              <a:xfrm>
                <a:off x="398" y="2178"/>
                <a:ext cx="539" cy="163"/>
              </a:xfrm>
              <a:prstGeom prst="ellipse">
                <a:avLst/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404" name="Arc 92"/>
              <p:cNvSpPr>
                <a:spLocks/>
              </p:cNvSpPr>
              <p:nvPr/>
            </p:nvSpPr>
            <p:spPr bwMode="auto">
              <a:xfrm flipV="1">
                <a:off x="396" y="3129"/>
                <a:ext cx="541" cy="91"/>
              </a:xfrm>
              <a:custGeom>
                <a:avLst/>
                <a:gdLst>
                  <a:gd name="T0" fmla="*/ 0 w 43179"/>
                  <a:gd name="T1" fmla="*/ 0 h 21600"/>
                  <a:gd name="T2" fmla="*/ 0 w 43179"/>
                  <a:gd name="T3" fmla="*/ 0 h 21600"/>
                  <a:gd name="T4" fmla="*/ 0 w 43179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3179"/>
                  <a:gd name="T10" fmla="*/ 0 h 21600"/>
                  <a:gd name="T11" fmla="*/ 43179 w 43179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179" h="21600" fill="none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156" y="0"/>
                      <a:pt x="42665" y="9095"/>
                      <a:pt x="43178" y="20640"/>
                    </a:cubicBezTo>
                  </a:path>
                  <a:path w="43179" h="21600" stroke="0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156" y="0"/>
                      <a:pt x="42665" y="9095"/>
                      <a:pt x="43178" y="2064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405" name="Arc 93"/>
              <p:cNvSpPr>
                <a:spLocks/>
              </p:cNvSpPr>
              <p:nvPr/>
            </p:nvSpPr>
            <p:spPr bwMode="auto">
              <a:xfrm flipV="1">
                <a:off x="396" y="2916"/>
                <a:ext cx="541" cy="92"/>
              </a:xfrm>
              <a:custGeom>
                <a:avLst/>
                <a:gdLst>
                  <a:gd name="T0" fmla="*/ 0 w 43200"/>
                  <a:gd name="T1" fmla="*/ 0 h 21838"/>
                  <a:gd name="T2" fmla="*/ 0 w 43200"/>
                  <a:gd name="T3" fmla="*/ 0 h 21838"/>
                  <a:gd name="T4" fmla="*/ 0 w 43200"/>
                  <a:gd name="T5" fmla="*/ 0 h 21838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1838"/>
                  <a:gd name="T11" fmla="*/ 43200 w 43200"/>
                  <a:gd name="T12" fmla="*/ 21838 h 2183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1838" fill="none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</a:path>
                  <a:path w="43200" h="21838" stroke="0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406" name="Arc 94"/>
              <p:cNvSpPr>
                <a:spLocks/>
              </p:cNvSpPr>
              <p:nvPr/>
            </p:nvSpPr>
            <p:spPr bwMode="auto">
              <a:xfrm flipV="1">
                <a:off x="397" y="3351"/>
                <a:ext cx="540" cy="92"/>
              </a:xfrm>
              <a:custGeom>
                <a:avLst/>
                <a:gdLst>
                  <a:gd name="T0" fmla="*/ 0 w 43200"/>
                  <a:gd name="T1" fmla="*/ 0 h 21838"/>
                  <a:gd name="T2" fmla="*/ 0 w 43200"/>
                  <a:gd name="T3" fmla="*/ 0 h 21838"/>
                  <a:gd name="T4" fmla="*/ 0 w 43200"/>
                  <a:gd name="T5" fmla="*/ 0 h 21838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1838"/>
                  <a:gd name="T11" fmla="*/ 43200 w 43200"/>
                  <a:gd name="T12" fmla="*/ 21838 h 2183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1838" fill="none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</a:path>
                  <a:path w="43200" h="21838" stroke="0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407" name="Text Box 95"/>
              <p:cNvSpPr txBox="1">
                <a:spLocks noChangeArrowheads="1"/>
              </p:cNvSpPr>
              <p:nvPr/>
            </p:nvSpPr>
            <p:spPr bwMode="auto">
              <a:xfrm>
                <a:off x="412" y="2741"/>
                <a:ext cx="528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i="1">
                    <a:solidFill>
                      <a:schemeClr val="tx1"/>
                    </a:solidFill>
                  </a:rPr>
                  <a:t>8-11</a:t>
                </a:r>
                <a:r>
                  <a:rPr lang="hu-HU" i="1">
                    <a:solidFill>
                      <a:schemeClr val="tx1"/>
                    </a:solidFill>
                  </a:rPr>
                  <a:t>.</a:t>
                </a:r>
              </a:p>
            </p:txBody>
          </p:sp>
          <p:sp>
            <p:nvSpPr>
              <p:cNvPr id="15408" name="Text Box 96"/>
              <p:cNvSpPr txBox="1">
                <a:spLocks noChangeArrowheads="1"/>
              </p:cNvSpPr>
              <p:nvPr/>
            </p:nvSpPr>
            <p:spPr bwMode="auto">
              <a:xfrm>
                <a:off x="444" y="2950"/>
                <a:ext cx="462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13.</a:t>
                </a:r>
              </a:p>
            </p:txBody>
          </p:sp>
          <p:sp>
            <p:nvSpPr>
              <p:cNvPr id="15409" name="Text Box 97"/>
              <p:cNvSpPr txBox="1">
                <a:spLocks noChangeArrowheads="1"/>
              </p:cNvSpPr>
              <p:nvPr/>
            </p:nvSpPr>
            <p:spPr bwMode="auto">
              <a:xfrm>
                <a:off x="401" y="3188"/>
                <a:ext cx="540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0" rIns="0"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17.</a:t>
                </a:r>
              </a:p>
            </p:txBody>
          </p:sp>
          <p:sp>
            <p:nvSpPr>
              <p:cNvPr id="15410" name="Arc 98"/>
              <p:cNvSpPr>
                <a:spLocks/>
              </p:cNvSpPr>
              <p:nvPr/>
            </p:nvSpPr>
            <p:spPr bwMode="auto">
              <a:xfrm flipV="1">
                <a:off x="397" y="2700"/>
                <a:ext cx="541" cy="92"/>
              </a:xfrm>
              <a:custGeom>
                <a:avLst/>
                <a:gdLst>
                  <a:gd name="T0" fmla="*/ 0 w 43200"/>
                  <a:gd name="T1" fmla="*/ 0 h 21838"/>
                  <a:gd name="T2" fmla="*/ 0 w 43200"/>
                  <a:gd name="T3" fmla="*/ 0 h 21838"/>
                  <a:gd name="T4" fmla="*/ 0 w 43200"/>
                  <a:gd name="T5" fmla="*/ 0 h 21838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1838"/>
                  <a:gd name="T11" fmla="*/ 43200 w 43200"/>
                  <a:gd name="T12" fmla="*/ 21838 h 2183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1838" fill="none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</a:path>
                  <a:path w="43200" h="21838" stroke="0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411" name="Arc 99"/>
              <p:cNvSpPr>
                <a:spLocks/>
              </p:cNvSpPr>
              <p:nvPr/>
            </p:nvSpPr>
            <p:spPr bwMode="auto">
              <a:xfrm flipV="1">
                <a:off x="396" y="2484"/>
                <a:ext cx="541" cy="92"/>
              </a:xfrm>
              <a:custGeom>
                <a:avLst/>
                <a:gdLst>
                  <a:gd name="T0" fmla="*/ 0 w 43200"/>
                  <a:gd name="T1" fmla="*/ 0 h 21838"/>
                  <a:gd name="T2" fmla="*/ 0 w 43200"/>
                  <a:gd name="T3" fmla="*/ 0 h 21838"/>
                  <a:gd name="T4" fmla="*/ 0 w 43200"/>
                  <a:gd name="T5" fmla="*/ 0 h 21838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1838"/>
                  <a:gd name="T11" fmla="*/ 43200 w 43200"/>
                  <a:gd name="T12" fmla="*/ 21838 h 2183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1838" fill="none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</a:path>
                  <a:path w="43200" h="21838" stroke="0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412" name="Text Box 100"/>
              <p:cNvSpPr txBox="1">
                <a:spLocks noChangeArrowheads="1"/>
              </p:cNvSpPr>
              <p:nvPr/>
            </p:nvSpPr>
            <p:spPr bwMode="auto">
              <a:xfrm>
                <a:off x="400" y="2321"/>
                <a:ext cx="540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2. </a:t>
                </a:r>
              </a:p>
            </p:txBody>
          </p:sp>
          <p:sp>
            <p:nvSpPr>
              <p:cNvPr id="15413" name="Text Box 101"/>
              <p:cNvSpPr txBox="1">
                <a:spLocks noChangeArrowheads="1"/>
              </p:cNvSpPr>
              <p:nvPr/>
            </p:nvSpPr>
            <p:spPr bwMode="auto">
              <a:xfrm>
                <a:off x="400" y="2543"/>
                <a:ext cx="540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6.</a:t>
                </a:r>
                <a:r>
                  <a:rPr lang="hu-HU">
                    <a:solidFill>
                      <a:srgbClr val="FF3300"/>
                    </a:solidFill>
                  </a:rPr>
                  <a:t> </a:t>
                </a:r>
              </a:p>
            </p:txBody>
          </p:sp>
        </p:grpSp>
        <p:grpSp>
          <p:nvGrpSpPr>
            <p:cNvPr id="15372" name="Group 102"/>
            <p:cNvGrpSpPr>
              <a:grpSpLocks/>
            </p:cNvGrpSpPr>
            <p:nvPr/>
          </p:nvGrpSpPr>
          <p:grpSpPr bwMode="auto">
            <a:xfrm>
              <a:off x="2364" y="2154"/>
              <a:ext cx="545" cy="1298"/>
              <a:chOff x="396" y="2178"/>
              <a:chExt cx="545" cy="1298"/>
            </a:xfrm>
          </p:grpSpPr>
          <p:sp>
            <p:nvSpPr>
              <p:cNvPr id="15388" name="Rectangle 103"/>
              <p:cNvSpPr>
                <a:spLocks noChangeArrowheads="1"/>
              </p:cNvSpPr>
              <p:nvPr/>
            </p:nvSpPr>
            <p:spPr bwMode="auto">
              <a:xfrm>
                <a:off x="397" y="2260"/>
                <a:ext cx="540" cy="108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389" name="Text Box 104"/>
              <p:cNvSpPr txBox="1">
                <a:spLocks noChangeArrowheads="1"/>
              </p:cNvSpPr>
              <p:nvPr/>
            </p:nvSpPr>
            <p:spPr bwMode="auto">
              <a:xfrm>
                <a:off x="403" y="3226"/>
                <a:ext cx="530" cy="135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800">
                    <a:solidFill>
                      <a:srgbClr val="FF3300"/>
                    </a:solidFill>
                    <a:latin typeface="Times New Roman CE" charset="0"/>
                  </a:rPr>
                  <a:t> </a:t>
                </a:r>
                <a:endParaRPr lang="hu-HU" sz="800">
                  <a:solidFill>
                    <a:srgbClr val="FF3300"/>
                  </a:solidFill>
                </a:endParaRPr>
              </a:p>
            </p:txBody>
          </p:sp>
          <p:sp>
            <p:nvSpPr>
              <p:cNvPr id="15390" name="Oval 105"/>
              <p:cNvSpPr>
                <a:spLocks noChangeArrowheads="1"/>
              </p:cNvSpPr>
              <p:nvPr/>
            </p:nvSpPr>
            <p:spPr bwMode="auto">
              <a:xfrm>
                <a:off x="398" y="2178"/>
                <a:ext cx="539" cy="163"/>
              </a:xfrm>
              <a:prstGeom prst="ellipse">
                <a:avLst/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391" name="Arc 106"/>
              <p:cNvSpPr>
                <a:spLocks/>
              </p:cNvSpPr>
              <p:nvPr/>
            </p:nvSpPr>
            <p:spPr bwMode="auto">
              <a:xfrm flipV="1">
                <a:off x="396" y="3129"/>
                <a:ext cx="541" cy="91"/>
              </a:xfrm>
              <a:custGeom>
                <a:avLst/>
                <a:gdLst>
                  <a:gd name="T0" fmla="*/ 0 w 43179"/>
                  <a:gd name="T1" fmla="*/ 0 h 21600"/>
                  <a:gd name="T2" fmla="*/ 0 w 43179"/>
                  <a:gd name="T3" fmla="*/ 0 h 21600"/>
                  <a:gd name="T4" fmla="*/ 0 w 43179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3179"/>
                  <a:gd name="T10" fmla="*/ 0 h 21600"/>
                  <a:gd name="T11" fmla="*/ 43179 w 43179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179" h="21600" fill="none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156" y="0"/>
                      <a:pt x="42665" y="9095"/>
                      <a:pt x="43178" y="20640"/>
                    </a:cubicBezTo>
                  </a:path>
                  <a:path w="43179" h="21600" stroke="0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156" y="0"/>
                      <a:pt x="42665" y="9095"/>
                      <a:pt x="43178" y="2064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392" name="Arc 107"/>
              <p:cNvSpPr>
                <a:spLocks/>
              </p:cNvSpPr>
              <p:nvPr/>
            </p:nvSpPr>
            <p:spPr bwMode="auto">
              <a:xfrm flipV="1">
                <a:off x="396" y="2916"/>
                <a:ext cx="541" cy="92"/>
              </a:xfrm>
              <a:custGeom>
                <a:avLst/>
                <a:gdLst>
                  <a:gd name="T0" fmla="*/ 0 w 43200"/>
                  <a:gd name="T1" fmla="*/ 0 h 21838"/>
                  <a:gd name="T2" fmla="*/ 0 w 43200"/>
                  <a:gd name="T3" fmla="*/ 0 h 21838"/>
                  <a:gd name="T4" fmla="*/ 0 w 43200"/>
                  <a:gd name="T5" fmla="*/ 0 h 21838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1838"/>
                  <a:gd name="T11" fmla="*/ 43200 w 43200"/>
                  <a:gd name="T12" fmla="*/ 21838 h 2183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1838" fill="none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</a:path>
                  <a:path w="43200" h="21838" stroke="0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393" name="Arc 108"/>
              <p:cNvSpPr>
                <a:spLocks/>
              </p:cNvSpPr>
              <p:nvPr/>
            </p:nvSpPr>
            <p:spPr bwMode="auto">
              <a:xfrm flipV="1">
                <a:off x="397" y="3351"/>
                <a:ext cx="540" cy="92"/>
              </a:xfrm>
              <a:custGeom>
                <a:avLst/>
                <a:gdLst>
                  <a:gd name="T0" fmla="*/ 0 w 43200"/>
                  <a:gd name="T1" fmla="*/ 0 h 21838"/>
                  <a:gd name="T2" fmla="*/ 0 w 43200"/>
                  <a:gd name="T3" fmla="*/ 0 h 21838"/>
                  <a:gd name="T4" fmla="*/ 0 w 43200"/>
                  <a:gd name="T5" fmla="*/ 0 h 21838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1838"/>
                  <a:gd name="T11" fmla="*/ 43200 w 43200"/>
                  <a:gd name="T12" fmla="*/ 21838 h 2183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1838" fill="none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</a:path>
                  <a:path w="43200" h="21838" stroke="0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394" name="Text Box 109"/>
              <p:cNvSpPr txBox="1">
                <a:spLocks noChangeArrowheads="1"/>
              </p:cNvSpPr>
              <p:nvPr/>
            </p:nvSpPr>
            <p:spPr bwMode="auto">
              <a:xfrm>
                <a:off x="412" y="2741"/>
                <a:ext cx="528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10.</a:t>
                </a:r>
              </a:p>
            </p:txBody>
          </p:sp>
          <p:sp>
            <p:nvSpPr>
              <p:cNvPr id="15395" name="Text Box 110"/>
              <p:cNvSpPr txBox="1">
                <a:spLocks noChangeArrowheads="1"/>
              </p:cNvSpPr>
              <p:nvPr/>
            </p:nvSpPr>
            <p:spPr bwMode="auto">
              <a:xfrm>
                <a:off x="444" y="2950"/>
                <a:ext cx="462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14.</a:t>
                </a:r>
              </a:p>
            </p:txBody>
          </p:sp>
          <p:sp>
            <p:nvSpPr>
              <p:cNvPr id="15396" name="Text Box 111"/>
              <p:cNvSpPr txBox="1">
                <a:spLocks noChangeArrowheads="1"/>
              </p:cNvSpPr>
              <p:nvPr/>
            </p:nvSpPr>
            <p:spPr bwMode="auto">
              <a:xfrm>
                <a:off x="401" y="3188"/>
                <a:ext cx="540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0" rIns="0"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18.</a:t>
                </a:r>
              </a:p>
            </p:txBody>
          </p:sp>
          <p:sp>
            <p:nvSpPr>
              <p:cNvPr id="15397" name="Arc 112"/>
              <p:cNvSpPr>
                <a:spLocks/>
              </p:cNvSpPr>
              <p:nvPr/>
            </p:nvSpPr>
            <p:spPr bwMode="auto">
              <a:xfrm flipV="1">
                <a:off x="397" y="2700"/>
                <a:ext cx="541" cy="92"/>
              </a:xfrm>
              <a:custGeom>
                <a:avLst/>
                <a:gdLst>
                  <a:gd name="T0" fmla="*/ 0 w 43200"/>
                  <a:gd name="T1" fmla="*/ 0 h 21838"/>
                  <a:gd name="T2" fmla="*/ 0 w 43200"/>
                  <a:gd name="T3" fmla="*/ 0 h 21838"/>
                  <a:gd name="T4" fmla="*/ 0 w 43200"/>
                  <a:gd name="T5" fmla="*/ 0 h 21838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1838"/>
                  <a:gd name="T11" fmla="*/ 43200 w 43200"/>
                  <a:gd name="T12" fmla="*/ 21838 h 2183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1838" fill="none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</a:path>
                  <a:path w="43200" h="21838" stroke="0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398" name="Arc 113"/>
              <p:cNvSpPr>
                <a:spLocks/>
              </p:cNvSpPr>
              <p:nvPr/>
            </p:nvSpPr>
            <p:spPr bwMode="auto">
              <a:xfrm flipV="1">
                <a:off x="396" y="2484"/>
                <a:ext cx="541" cy="92"/>
              </a:xfrm>
              <a:custGeom>
                <a:avLst/>
                <a:gdLst>
                  <a:gd name="T0" fmla="*/ 0 w 43200"/>
                  <a:gd name="T1" fmla="*/ 0 h 21838"/>
                  <a:gd name="T2" fmla="*/ 0 w 43200"/>
                  <a:gd name="T3" fmla="*/ 0 h 21838"/>
                  <a:gd name="T4" fmla="*/ 0 w 43200"/>
                  <a:gd name="T5" fmla="*/ 0 h 21838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1838"/>
                  <a:gd name="T11" fmla="*/ 43200 w 43200"/>
                  <a:gd name="T12" fmla="*/ 21838 h 2183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1838" fill="none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</a:path>
                  <a:path w="43200" h="21838" stroke="0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399" name="Text Box 114"/>
              <p:cNvSpPr txBox="1">
                <a:spLocks noChangeArrowheads="1"/>
              </p:cNvSpPr>
              <p:nvPr/>
            </p:nvSpPr>
            <p:spPr bwMode="auto">
              <a:xfrm>
                <a:off x="400" y="2321"/>
                <a:ext cx="540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3. </a:t>
                </a:r>
              </a:p>
            </p:txBody>
          </p:sp>
          <p:sp>
            <p:nvSpPr>
              <p:cNvPr id="15400" name="Text Box 115"/>
              <p:cNvSpPr txBox="1">
                <a:spLocks noChangeArrowheads="1"/>
              </p:cNvSpPr>
              <p:nvPr/>
            </p:nvSpPr>
            <p:spPr bwMode="auto">
              <a:xfrm>
                <a:off x="400" y="2543"/>
                <a:ext cx="540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i="1">
                    <a:solidFill>
                      <a:schemeClr val="tx1"/>
                    </a:solidFill>
                  </a:rPr>
                  <a:t>4-7.</a:t>
                </a:r>
                <a:r>
                  <a:rPr lang="hu-HU">
                    <a:solidFill>
                      <a:srgbClr val="FF3300"/>
                    </a:solidFill>
                  </a:rPr>
                  <a:t> </a:t>
                </a:r>
              </a:p>
            </p:txBody>
          </p:sp>
        </p:grpSp>
        <p:grpSp>
          <p:nvGrpSpPr>
            <p:cNvPr id="15373" name="Group 116"/>
            <p:cNvGrpSpPr>
              <a:grpSpLocks/>
            </p:cNvGrpSpPr>
            <p:nvPr/>
          </p:nvGrpSpPr>
          <p:grpSpPr bwMode="auto">
            <a:xfrm>
              <a:off x="3012" y="2154"/>
              <a:ext cx="545" cy="1298"/>
              <a:chOff x="396" y="2178"/>
              <a:chExt cx="545" cy="1298"/>
            </a:xfrm>
          </p:grpSpPr>
          <p:sp>
            <p:nvSpPr>
              <p:cNvPr id="15375" name="Rectangle 117"/>
              <p:cNvSpPr>
                <a:spLocks noChangeArrowheads="1"/>
              </p:cNvSpPr>
              <p:nvPr/>
            </p:nvSpPr>
            <p:spPr bwMode="auto">
              <a:xfrm>
                <a:off x="397" y="2260"/>
                <a:ext cx="540" cy="108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376" name="Text Box 118"/>
              <p:cNvSpPr txBox="1">
                <a:spLocks noChangeArrowheads="1"/>
              </p:cNvSpPr>
              <p:nvPr/>
            </p:nvSpPr>
            <p:spPr bwMode="auto">
              <a:xfrm>
                <a:off x="403" y="3226"/>
                <a:ext cx="530" cy="135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800">
                    <a:solidFill>
                      <a:srgbClr val="FF3300"/>
                    </a:solidFill>
                    <a:latin typeface="Times New Roman CE" charset="0"/>
                  </a:rPr>
                  <a:t> </a:t>
                </a:r>
                <a:endParaRPr lang="hu-HU" sz="800">
                  <a:solidFill>
                    <a:srgbClr val="FF3300"/>
                  </a:solidFill>
                </a:endParaRPr>
              </a:p>
            </p:txBody>
          </p:sp>
          <p:sp>
            <p:nvSpPr>
              <p:cNvPr id="15377" name="Oval 119"/>
              <p:cNvSpPr>
                <a:spLocks noChangeArrowheads="1"/>
              </p:cNvSpPr>
              <p:nvPr/>
            </p:nvSpPr>
            <p:spPr bwMode="auto">
              <a:xfrm>
                <a:off x="398" y="2178"/>
                <a:ext cx="539" cy="163"/>
              </a:xfrm>
              <a:prstGeom prst="ellipse">
                <a:avLst/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378" name="Arc 120"/>
              <p:cNvSpPr>
                <a:spLocks/>
              </p:cNvSpPr>
              <p:nvPr/>
            </p:nvSpPr>
            <p:spPr bwMode="auto">
              <a:xfrm flipV="1">
                <a:off x="396" y="3129"/>
                <a:ext cx="541" cy="91"/>
              </a:xfrm>
              <a:custGeom>
                <a:avLst/>
                <a:gdLst>
                  <a:gd name="T0" fmla="*/ 0 w 43179"/>
                  <a:gd name="T1" fmla="*/ 0 h 21600"/>
                  <a:gd name="T2" fmla="*/ 0 w 43179"/>
                  <a:gd name="T3" fmla="*/ 0 h 21600"/>
                  <a:gd name="T4" fmla="*/ 0 w 43179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3179"/>
                  <a:gd name="T10" fmla="*/ 0 h 21600"/>
                  <a:gd name="T11" fmla="*/ 43179 w 43179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179" h="21600" fill="none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156" y="0"/>
                      <a:pt x="42665" y="9095"/>
                      <a:pt x="43178" y="20640"/>
                    </a:cubicBezTo>
                  </a:path>
                  <a:path w="43179" h="21600" stroke="0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156" y="0"/>
                      <a:pt x="42665" y="9095"/>
                      <a:pt x="43178" y="2064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379" name="Arc 121"/>
              <p:cNvSpPr>
                <a:spLocks/>
              </p:cNvSpPr>
              <p:nvPr/>
            </p:nvSpPr>
            <p:spPr bwMode="auto">
              <a:xfrm flipV="1">
                <a:off x="396" y="2916"/>
                <a:ext cx="541" cy="92"/>
              </a:xfrm>
              <a:custGeom>
                <a:avLst/>
                <a:gdLst>
                  <a:gd name="T0" fmla="*/ 0 w 43200"/>
                  <a:gd name="T1" fmla="*/ 0 h 21838"/>
                  <a:gd name="T2" fmla="*/ 0 w 43200"/>
                  <a:gd name="T3" fmla="*/ 0 h 21838"/>
                  <a:gd name="T4" fmla="*/ 0 w 43200"/>
                  <a:gd name="T5" fmla="*/ 0 h 21838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1838"/>
                  <a:gd name="T11" fmla="*/ 43200 w 43200"/>
                  <a:gd name="T12" fmla="*/ 21838 h 2183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1838" fill="none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</a:path>
                  <a:path w="43200" h="21838" stroke="0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380" name="Arc 122"/>
              <p:cNvSpPr>
                <a:spLocks/>
              </p:cNvSpPr>
              <p:nvPr/>
            </p:nvSpPr>
            <p:spPr bwMode="auto">
              <a:xfrm flipV="1">
                <a:off x="397" y="3351"/>
                <a:ext cx="540" cy="92"/>
              </a:xfrm>
              <a:custGeom>
                <a:avLst/>
                <a:gdLst>
                  <a:gd name="T0" fmla="*/ 0 w 43200"/>
                  <a:gd name="T1" fmla="*/ 0 h 21838"/>
                  <a:gd name="T2" fmla="*/ 0 w 43200"/>
                  <a:gd name="T3" fmla="*/ 0 h 21838"/>
                  <a:gd name="T4" fmla="*/ 0 w 43200"/>
                  <a:gd name="T5" fmla="*/ 0 h 21838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1838"/>
                  <a:gd name="T11" fmla="*/ 43200 w 43200"/>
                  <a:gd name="T12" fmla="*/ 21838 h 2183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1838" fill="none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</a:path>
                  <a:path w="43200" h="21838" stroke="0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381" name="Text Box 123"/>
              <p:cNvSpPr txBox="1">
                <a:spLocks noChangeArrowheads="1"/>
              </p:cNvSpPr>
              <p:nvPr/>
            </p:nvSpPr>
            <p:spPr bwMode="auto">
              <a:xfrm>
                <a:off x="412" y="2741"/>
                <a:ext cx="528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11.</a:t>
                </a:r>
              </a:p>
            </p:txBody>
          </p:sp>
          <p:sp>
            <p:nvSpPr>
              <p:cNvPr id="15382" name="Text Box 124"/>
              <p:cNvSpPr txBox="1">
                <a:spLocks noChangeArrowheads="1"/>
              </p:cNvSpPr>
              <p:nvPr/>
            </p:nvSpPr>
            <p:spPr bwMode="auto">
              <a:xfrm>
                <a:off x="444" y="2950"/>
                <a:ext cx="462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15.</a:t>
                </a:r>
              </a:p>
            </p:txBody>
          </p:sp>
          <p:sp>
            <p:nvSpPr>
              <p:cNvPr id="15383" name="Text Box 125"/>
              <p:cNvSpPr txBox="1">
                <a:spLocks noChangeArrowheads="1"/>
              </p:cNvSpPr>
              <p:nvPr/>
            </p:nvSpPr>
            <p:spPr bwMode="auto">
              <a:xfrm>
                <a:off x="401" y="3188"/>
                <a:ext cx="540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0" rIns="0"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19.</a:t>
                </a:r>
              </a:p>
            </p:txBody>
          </p:sp>
          <p:sp>
            <p:nvSpPr>
              <p:cNvPr id="15384" name="Arc 126"/>
              <p:cNvSpPr>
                <a:spLocks/>
              </p:cNvSpPr>
              <p:nvPr/>
            </p:nvSpPr>
            <p:spPr bwMode="auto">
              <a:xfrm flipV="1">
                <a:off x="397" y="2700"/>
                <a:ext cx="541" cy="92"/>
              </a:xfrm>
              <a:custGeom>
                <a:avLst/>
                <a:gdLst>
                  <a:gd name="T0" fmla="*/ 0 w 43200"/>
                  <a:gd name="T1" fmla="*/ 0 h 21838"/>
                  <a:gd name="T2" fmla="*/ 0 w 43200"/>
                  <a:gd name="T3" fmla="*/ 0 h 21838"/>
                  <a:gd name="T4" fmla="*/ 0 w 43200"/>
                  <a:gd name="T5" fmla="*/ 0 h 21838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1838"/>
                  <a:gd name="T11" fmla="*/ 43200 w 43200"/>
                  <a:gd name="T12" fmla="*/ 21838 h 2183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1838" fill="none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</a:path>
                  <a:path w="43200" h="21838" stroke="0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385" name="Arc 127"/>
              <p:cNvSpPr>
                <a:spLocks/>
              </p:cNvSpPr>
              <p:nvPr/>
            </p:nvSpPr>
            <p:spPr bwMode="auto">
              <a:xfrm flipV="1">
                <a:off x="396" y="2484"/>
                <a:ext cx="541" cy="92"/>
              </a:xfrm>
              <a:custGeom>
                <a:avLst/>
                <a:gdLst>
                  <a:gd name="T0" fmla="*/ 0 w 43200"/>
                  <a:gd name="T1" fmla="*/ 0 h 21838"/>
                  <a:gd name="T2" fmla="*/ 0 w 43200"/>
                  <a:gd name="T3" fmla="*/ 0 h 21838"/>
                  <a:gd name="T4" fmla="*/ 0 w 43200"/>
                  <a:gd name="T5" fmla="*/ 0 h 21838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1838"/>
                  <a:gd name="T11" fmla="*/ 43200 w 43200"/>
                  <a:gd name="T12" fmla="*/ 21838 h 2183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1838" fill="none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</a:path>
                  <a:path w="43200" h="21838" stroke="0" extrusionOk="0">
                    <a:moveTo>
                      <a:pt x="0" y="21582"/>
                    </a:moveTo>
                    <a:cubicBezTo>
                      <a:pt x="9" y="9659"/>
                      <a:pt x="9677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679"/>
                      <a:pt x="43199" y="21758"/>
                      <a:pt x="43198" y="21837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386" name="Text Box 128"/>
              <p:cNvSpPr txBox="1">
                <a:spLocks noChangeArrowheads="1"/>
              </p:cNvSpPr>
              <p:nvPr/>
            </p:nvSpPr>
            <p:spPr bwMode="auto">
              <a:xfrm>
                <a:off x="400" y="2321"/>
                <a:ext cx="540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i="1">
                    <a:solidFill>
                      <a:schemeClr val="tx1"/>
                    </a:solidFill>
                  </a:rPr>
                  <a:t>0-3.</a:t>
                </a:r>
                <a:r>
                  <a:rPr lang="hu-HU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15387" name="Text Box 129"/>
              <p:cNvSpPr txBox="1">
                <a:spLocks noChangeArrowheads="1"/>
              </p:cNvSpPr>
              <p:nvPr/>
            </p:nvSpPr>
            <p:spPr bwMode="auto">
              <a:xfrm>
                <a:off x="400" y="2543"/>
                <a:ext cx="540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7</a:t>
                </a:r>
                <a:r>
                  <a:rPr lang="hu-HU">
                    <a:solidFill>
                      <a:srgbClr val="FF3300"/>
                    </a:solidFill>
                  </a:rPr>
                  <a:t> </a:t>
                </a:r>
              </a:p>
            </p:txBody>
          </p:sp>
        </p:grpSp>
        <p:sp>
          <p:nvSpPr>
            <p:cNvPr id="15374" name="Text Box 130"/>
            <p:cNvSpPr txBox="1">
              <a:spLocks noChangeArrowheads="1"/>
            </p:cNvSpPr>
            <p:nvPr/>
          </p:nvSpPr>
          <p:spPr bwMode="auto">
            <a:xfrm>
              <a:off x="3714" y="2958"/>
              <a:ext cx="1212" cy="32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800" i="1">
                  <a:solidFill>
                    <a:schemeClr val="tx1"/>
                  </a:solidFill>
                </a:rPr>
                <a:t>paritás</a:t>
              </a:r>
            </a:p>
          </p:txBody>
        </p:sp>
      </p:grpSp>
      <p:sp>
        <p:nvSpPr>
          <p:cNvPr id="15367" name="Élőláb helye 13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28B1F5E-5ED7-42C6-AEFA-ED1B76828A8A}" type="slidenum">
              <a:rPr lang="en-GB" smtClean="0">
                <a:cs typeface="Arial" charset="0"/>
              </a:rPr>
              <a:pPr/>
              <a:t>15</a:t>
            </a:fld>
            <a:endParaRPr lang="en-GB" smtClean="0">
              <a:cs typeface="Arial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308725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15000"/>
              </a:spcBef>
              <a:buFont typeface="Times New Roman" pitchFamily="18" charset="0"/>
              <a:buNone/>
            </a:pPr>
            <a:r>
              <a:rPr lang="hu-HU" b="1" smtClean="0"/>
              <a:t>Optikus lemezek:</a:t>
            </a:r>
            <a:r>
              <a:rPr lang="hu-HU" smtClean="0"/>
              <a:t> (</a:t>
            </a:r>
            <a:r>
              <a:rPr lang="hu-HU" b="1" smtClean="0"/>
              <a:t>2.24. ábra</a:t>
            </a:r>
            <a:r>
              <a:rPr lang="hu-HU" smtClean="0"/>
              <a:t>).</a:t>
            </a:r>
          </a:p>
          <a:p>
            <a:pPr>
              <a:lnSpc>
                <a:spcPct val="95000"/>
              </a:lnSpc>
              <a:spcBef>
                <a:spcPct val="15000"/>
              </a:spcBef>
              <a:buFont typeface="Times New Roman" pitchFamily="18" charset="0"/>
              <a:buNone/>
            </a:pPr>
            <a:r>
              <a:rPr lang="hu-HU" u="sng" smtClean="0"/>
              <a:t>CD:</a:t>
            </a:r>
            <a:r>
              <a:rPr lang="hu-HU" smtClean="0"/>
              <a:t> 1980, Philips, Sony: </a:t>
            </a:r>
            <a:r>
              <a:rPr lang="hu-HU" b="1" smtClean="0"/>
              <a:t>Red Book</a:t>
            </a:r>
            <a:r>
              <a:rPr lang="hu-HU" smtClean="0"/>
              <a:t>. </a:t>
            </a:r>
          </a:p>
          <a:p>
            <a:pPr>
              <a:lnSpc>
                <a:spcPct val="95000"/>
              </a:lnSpc>
              <a:spcBef>
                <a:spcPct val="15000"/>
              </a:spcBef>
            </a:pPr>
            <a:r>
              <a:rPr lang="hu-HU" smtClean="0"/>
              <a:t>Üveg mesterlemez: írás nagy energiájú lézerrel, </a:t>
            </a:r>
            <a:br>
              <a:rPr lang="hu-HU" smtClean="0"/>
            </a:br>
            <a:r>
              <a:rPr lang="hu-HU" smtClean="0"/>
              <a:t>üreg (pit, </a:t>
            </a:r>
            <a:r>
              <a:rPr lang="en-US" smtClean="0">
                <a:cs typeface="Times New Roman" pitchFamily="18" charset="0"/>
              </a:rPr>
              <a:t>Ø</a:t>
            </a:r>
            <a:r>
              <a:rPr lang="hu-HU" smtClean="0">
                <a:cs typeface="Times New Roman" pitchFamily="18" charset="0"/>
              </a:rPr>
              <a:t>=8</a:t>
            </a:r>
            <a:r>
              <a:rPr lang="el-GR" smtClean="0">
                <a:cs typeface="Times New Roman" pitchFamily="18" charset="0"/>
              </a:rPr>
              <a:t>μ</a:t>
            </a:r>
            <a:r>
              <a:rPr lang="hu-HU" smtClean="0"/>
              <a:t>, </a:t>
            </a:r>
            <a:r>
              <a:rPr lang="en-US" smtClean="0">
                <a:cs typeface="Times New Roman" pitchFamily="18" charset="0"/>
              </a:rPr>
              <a:t>¼</a:t>
            </a:r>
            <a:r>
              <a:rPr lang="el-GR" smtClean="0">
                <a:cs typeface="Times New Roman" pitchFamily="18" charset="0"/>
              </a:rPr>
              <a:t>λ</a:t>
            </a:r>
            <a:r>
              <a:rPr lang="hu-HU" smtClean="0"/>
              <a:t> mély) – szint (land).</a:t>
            </a:r>
          </a:p>
          <a:p>
            <a:pPr>
              <a:lnSpc>
                <a:spcPct val="95000"/>
              </a:lnSpc>
              <a:spcBef>
                <a:spcPct val="15000"/>
              </a:spcBef>
            </a:pPr>
            <a:r>
              <a:rPr lang="hu-HU" smtClean="0"/>
              <a:t>A mesterlemezről negatív öntőforma készül.</a:t>
            </a:r>
          </a:p>
          <a:p>
            <a:pPr>
              <a:lnSpc>
                <a:spcPct val="95000"/>
              </a:lnSpc>
              <a:spcBef>
                <a:spcPct val="15000"/>
              </a:spcBef>
            </a:pPr>
            <a:r>
              <a:rPr lang="hu-HU" smtClean="0"/>
              <a:t>A negatív öntőformába olvadt polikarbonát gyantát öntenek. </a:t>
            </a:r>
          </a:p>
          <a:p>
            <a:pPr>
              <a:lnSpc>
                <a:spcPct val="95000"/>
              </a:lnSpc>
              <a:spcBef>
                <a:spcPct val="15000"/>
              </a:spcBef>
            </a:pPr>
            <a:r>
              <a:rPr lang="hu-HU" smtClean="0"/>
              <a:t>Megszilárdulás után tükröző alumínium réteget visznek rá.</a:t>
            </a:r>
          </a:p>
          <a:p>
            <a:pPr>
              <a:lnSpc>
                <a:spcPct val="95000"/>
              </a:lnSpc>
              <a:spcBef>
                <a:spcPct val="15000"/>
              </a:spcBef>
            </a:pPr>
            <a:r>
              <a:rPr lang="hu-HU" smtClean="0"/>
              <a:t>Ezt védő lakk réteggel vonják be és erre nyomtatják a címkét. </a:t>
            </a:r>
          </a:p>
          <a:p>
            <a:pPr>
              <a:lnSpc>
                <a:spcPct val="95000"/>
              </a:lnSpc>
              <a:spcBef>
                <a:spcPct val="30000"/>
              </a:spcBef>
              <a:buFont typeface="Times New Roman" pitchFamily="18" charset="0"/>
              <a:buNone/>
            </a:pPr>
            <a:r>
              <a:rPr lang="hu-HU" smtClean="0"/>
              <a:t>Olvasás kis energiájú </a:t>
            </a:r>
            <a:r>
              <a:rPr lang="hu-HU" smtClean="0">
                <a:cs typeface="Times New Roman" pitchFamily="18" charset="0"/>
              </a:rPr>
              <a:t>infravörös</a:t>
            </a:r>
            <a:r>
              <a:rPr lang="hu-HU" smtClean="0"/>
              <a:t> lézerrel (</a:t>
            </a:r>
            <a:r>
              <a:rPr lang="el-GR" smtClean="0">
                <a:cs typeface="Times New Roman" pitchFamily="18" charset="0"/>
              </a:rPr>
              <a:t>λ</a:t>
            </a:r>
            <a:r>
              <a:rPr lang="hu-HU" smtClean="0">
                <a:cs typeface="Times New Roman" pitchFamily="18" charset="0"/>
              </a:rPr>
              <a:t>=0,78</a:t>
            </a:r>
            <a:r>
              <a:rPr lang="el-GR" smtClean="0">
                <a:cs typeface="Times New Roman" pitchFamily="18" charset="0"/>
              </a:rPr>
              <a:t>μ</a:t>
            </a:r>
            <a:r>
              <a:rPr lang="hu-HU" smtClean="0">
                <a:cs typeface="Times New Roman" pitchFamily="18" charset="0"/>
              </a:rPr>
              <a:t>)</a:t>
            </a:r>
            <a:endParaRPr lang="el-GR" smtClean="0">
              <a:cs typeface="Times New Roman" pitchFamily="18" charset="0"/>
            </a:endParaRPr>
          </a:p>
        </p:txBody>
      </p:sp>
      <p:sp>
        <p:nvSpPr>
          <p:cNvPr id="16388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6007A6-5A3F-4681-994C-74EA06C93F0E}" type="slidenum">
              <a:rPr lang="en-GB" smtClean="0">
                <a:cs typeface="Arial" charset="0"/>
              </a:rPr>
              <a:pPr/>
              <a:t>16</a:t>
            </a:fld>
            <a:endParaRPr lang="en-GB" smtClean="0">
              <a:cs typeface="Arial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936625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15000"/>
              </a:spcBef>
              <a:buFont typeface="Times New Roman" pitchFamily="18" charset="0"/>
              <a:buNone/>
            </a:pPr>
            <a:r>
              <a:rPr lang="hu-HU" b="1" smtClean="0"/>
              <a:t>Optikus lemezek:</a:t>
            </a:r>
            <a:r>
              <a:rPr lang="hu-HU" smtClean="0"/>
              <a:t> (~</a:t>
            </a:r>
            <a:r>
              <a:rPr lang="hu-HU" b="1" smtClean="0"/>
              <a:t>2.26. ábra</a:t>
            </a:r>
            <a:r>
              <a:rPr lang="hu-HU" smtClean="0"/>
              <a:t>).</a:t>
            </a:r>
          </a:p>
        </p:txBody>
      </p:sp>
      <p:sp>
        <p:nvSpPr>
          <p:cNvPr id="17412" name="Rectangle 3"/>
          <p:cNvSpPr>
            <a:spLocks noChangeArrowheads="1"/>
          </p:cNvSpPr>
          <p:nvPr/>
        </p:nvSpPr>
        <p:spPr bwMode="auto">
          <a:xfrm>
            <a:off x="504825" y="857250"/>
            <a:ext cx="3743325" cy="16097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17413" name="Line 4"/>
          <p:cNvSpPr>
            <a:spLocks noChangeShapeType="1"/>
          </p:cNvSpPr>
          <p:nvPr/>
        </p:nvSpPr>
        <p:spPr bwMode="auto">
          <a:xfrm>
            <a:off x="504825" y="1069975"/>
            <a:ext cx="37433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7414" name="Line 5"/>
          <p:cNvSpPr>
            <a:spLocks noChangeShapeType="1"/>
          </p:cNvSpPr>
          <p:nvPr/>
        </p:nvSpPr>
        <p:spPr bwMode="auto">
          <a:xfrm>
            <a:off x="508000" y="1576388"/>
            <a:ext cx="2524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7415" name="Line 6"/>
          <p:cNvSpPr>
            <a:spLocks noChangeShapeType="1"/>
          </p:cNvSpPr>
          <p:nvPr/>
        </p:nvSpPr>
        <p:spPr bwMode="auto">
          <a:xfrm>
            <a:off x="766763" y="1358900"/>
            <a:ext cx="2524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7416" name="Line 7"/>
          <p:cNvSpPr>
            <a:spLocks noChangeShapeType="1"/>
          </p:cNvSpPr>
          <p:nvPr/>
        </p:nvSpPr>
        <p:spPr bwMode="auto">
          <a:xfrm>
            <a:off x="1025525" y="1576388"/>
            <a:ext cx="498475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7417" name="Line 8"/>
          <p:cNvSpPr>
            <a:spLocks noChangeShapeType="1"/>
          </p:cNvSpPr>
          <p:nvPr/>
        </p:nvSpPr>
        <p:spPr bwMode="auto">
          <a:xfrm>
            <a:off x="1528763" y="1362075"/>
            <a:ext cx="2524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7418" name="Line 9"/>
          <p:cNvSpPr>
            <a:spLocks noChangeShapeType="1"/>
          </p:cNvSpPr>
          <p:nvPr/>
        </p:nvSpPr>
        <p:spPr bwMode="auto">
          <a:xfrm>
            <a:off x="766763" y="1344613"/>
            <a:ext cx="0" cy="2444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7419" name="Line 10"/>
          <p:cNvSpPr>
            <a:spLocks noChangeShapeType="1"/>
          </p:cNvSpPr>
          <p:nvPr/>
        </p:nvSpPr>
        <p:spPr bwMode="auto">
          <a:xfrm>
            <a:off x="1019175" y="1347788"/>
            <a:ext cx="0" cy="2428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7420" name="Line 11"/>
          <p:cNvSpPr>
            <a:spLocks noChangeShapeType="1"/>
          </p:cNvSpPr>
          <p:nvPr/>
        </p:nvSpPr>
        <p:spPr bwMode="auto">
          <a:xfrm>
            <a:off x="1525588" y="1347788"/>
            <a:ext cx="0" cy="2428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7421" name="Line 12"/>
          <p:cNvSpPr>
            <a:spLocks noChangeShapeType="1"/>
          </p:cNvSpPr>
          <p:nvPr/>
        </p:nvSpPr>
        <p:spPr bwMode="auto">
          <a:xfrm>
            <a:off x="1782763" y="1349375"/>
            <a:ext cx="0" cy="2365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7422" name="Line 13"/>
          <p:cNvSpPr>
            <a:spLocks noChangeShapeType="1"/>
          </p:cNvSpPr>
          <p:nvPr/>
        </p:nvSpPr>
        <p:spPr bwMode="auto">
          <a:xfrm>
            <a:off x="1787525" y="1573213"/>
            <a:ext cx="12160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7423" name="Line 14"/>
          <p:cNvSpPr>
            <a:spLocks noChangeShapeType="1"/>
          </p:cNvSpPr>
          <p:nvPr/>
        </p:nvSpPr>
        <p:spPr bwMode="auto">
          <a:xfrm>
            <a:off x="3003550" y="1360488"/>
            <a:ext cx="2524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7424" name="Line 15"/>
          <p:cNvSpPr>
            <a:spLocks noChangeShapeType="1"/>
          </p:cNvSpPr>
          <p:nvPr/>
        </p:nvSpPr>
        <p:spPr bwMode="auto">
          <a:xfrm>
            <a:off x="3000375" y="1347788"/>
            <a:ext cx="0" cy="2349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7425" name="Line 16"/>
          <p:cNvSpPr>
            <a:spLocks noChangeShapeType="1"/>
          </p:cNvSpPr>
          <p:nvPr/>
        </p:nvSpPr>
        <p:spPr bwMode="auto">
          <a:xfrm>
            <a:off x="3257550" y="1347788"/>
            <a:ext cx="0" cy="2428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7426" name="Line 17"/>
          <p:cNvSpPr>
            <a:spLocks noChangeShapeType="1"/>
          </p:cNvSpPr>
          <p:nvPr/>
        </p:nvSpPr>
        <p:spPr bwMode="auto">
          <a:xfrm>
            <a:off x="3259138" y="1576388"/>
            <a:ext cx="987425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7427" name="Text Box 18"/>
          <p:cNvSpPr txBox="1">
            <a:spLocks noChangeArrowheads="1"/>
          </p:cNvSpPr>
          <p:nvPr/>
        </p:nvSpPr>
        <p:spPr bwMode="auto">
          <a:xfrm>
            <a:off x="5191125" y="666750"/>
            <a:ext cx="3648075" cy="18002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Nyomtatott címke</a:t>
            </a:r>
          </a:p>
          <a:p>
            <a:pPr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Védő lakk réteg</a:t>
            </a:r>
          </a:p>
          <a:p>
            <a:pPr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Fény visszaverő réteg</a:t>
            </a:r>
          </a:p>
          <a:p>
            <a:pPr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Polikarbonát alap</a:t>
            </a:r>
          </a:p>
        </p:txBody>
      </p:sp>
      <p:sp>
        <p:nvSpPr>
          <p:cNvPr id="17428" name="Text Box 19"/>
          <p:cNvSpPr txBox="1">
            <a:spLocks noChangeArrowheads="1"/>
          </p:cNvSpPr>
          <p:nvPr/>
        </p:nvSpPr>
        <p:spPr bwMode="auto">
          <a:xfrm>
            <a:off x="4286250" y="2686050"/>
            <a:ext cx="3867150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Üreg, a mélysége </a:t>
            </a:r>
            <a:r>
              <a:rPr lang="en-US" sz="2800">
                <a:solidFill>
                  <a:schemeClr val="tx1"/>
                </a:solidFill>
              </a:rPr>
              <a:t>¼</a:t>
            </a:r>
            <a:r>
              <a:rPr lang="el-GR" sz="2800">
                <a:solidFill>
                  <a:schemeClr val="tx1"/>
                </a:solidFill>
              </a:rPr>
              <a:t>λ</a:t>
            </a:r>
            <a:r>
              <a:rPr lang="hu-HU" sz="3200">
                <a:solidFill>
                  <a:schemeClr val="tx1"/>
                </a:solidFill>
                <a:latin typeface="Times New Roman CE" charset="0"/>
              </a:rPr>
              <a:t> </a:t>
            </a:r>
          </a:p>
        </p:txBody>
      </p:sp>
      <p:sp>
        <p:nvSpPr>
          <p:cNvPr id="17429" name="Line 20"/>
          <p:cNvSpPr>
            <a:spLocks noChangeShapeType="1"/>
          </p:cNvSpPr>
          <p:nvPr/>
        </p:nvSpPr>
        <p:spPr bwMode="auto">
          <a:xfrm flipH="1">
            <a:off x="4124325" y="933450"/>
            <a:ext cx="10763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7430" name="Line 21"/>
          <p:cNvSpPr>
            <a:spLocks noChangeShapeType="1"/>
          </p:cNvSpPr>
          <p:nvPr/>
        </p:nvSpPr>
        <p:spPr bwMode="auto">
          <a:xfrm flipH="1">
            <a:off x="4124325" y="1333500"/>
            <a:ext cx="10763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7431" name="Line 22"/>
          <p:cNvSpPr>
            <a:spLocks noChangeShapeType="1"/>
          </p:cNvSpPr>
          <p:nvPr/>
        </p:nvSpPr>
        <p:spPr bwMode="auto">
          <a:xfrm flipH="1" flipV="1">
            <a:off x="3267075" y="1371600"/>
            <a:ext cx="196215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7432" name="Line 23"/>
          <p:cNvSpPr>
            <a:spLocks noChangeShapeType="1"/>
          </p:cNvSpPr>
          <p:nvPr/>
        </p:nvSpPr>
        <p:spPr bwMode="auto">
          <a:xfrm flipH="1">
            <a:off x="4124325" y="2200275"/>
            <a:ext cx="10763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7433" name="Line 24"/>
          <p:cNvSpPr>
            <a:spLocks noChangeShapeType="1"/>
          </p:cNvSpPr>
          <p:nvPr/>
        </p:nvSpPr>
        <p:spPr bwMode="auto">
          <a:xfrm flipH="1" flipV="1">
            <a:off x="3086100" y="1514475"/>
            <a:ext cx="1228725" cy="1266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7434" name="Rectangle 25"/>
          <p:cNvSpPr>
            <a:spLocks noChangeArrowheads="1"/>
          </p:cNvSpPr>
          <p:nvPr/>
        </p:nvSpPr>
        <p:spPr bwMode="auto">
          <a:xfrm>
            <a:off x="1295400" y="3067050"/>
            <a:ext cx="200025" cy="9048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grpSp>
        <p:nvGrpSpPr>
          <p:cNvPr id="17435" name="Group 26"/>
          <p:cNvGrpSpPr>
            <a:grpSpLocks/>
          </p:cNvGrpSpPr>
          <p:nvPr/>
        </p:nvGrpSpPr>
        <p:grpSpPr bwMode="auto">
          <a:xfrm>
            <a:off x="2038350" y="3295650"/>
            <a:ext cx="428625" cy="428625"/>
            <a:chOff x="1284" y="2322"/>
            <a:chExt cx="264" cy="258"/>
          </a:xfrm>
        </p:grpSpPr>
        <p:sp>
          <p:nvSpPr>
            <p:cNvPr id="17451" name="Rectangle 27"/>
            <p:cNvSpPr>
              <a:spLocks noChangeArrowheads="1"/>
            </p:cNvSpPr>
            <p:nvPr/>
          </p:nvSpPr>
          <p:spPr bwMode="auto">
            <a:xfrm>
              <a:off x="1284" y="2322"/>
              <a:ext cx="264" cy="25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7452" name="Line 28"/>
            <p:cNvSpPr>
              <a:spLocks noChangeShapeType="1"/>
            </p:cNvSpPr>
            <p:nvPr/>
          </p:nvSpPr>
          <p:spPr bwMode="auto">
            <a:xfrm flipV="1">
              <a:off x="1284" y="2322"/>
              <a:ext cx="264" cy="2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17436" name="Rectangle 29"/>
          <p:cNvSpPr>
            <a:spLocks noChangeArrowheads="1"/>
          </p:cNvSpPr>
          <p:nvPr/>
        </p:nvSpPr>
        <p:spPr bwMode="auto">
          <a:xfrm>
            <a:off x="2130425" y="4514850"/>
            <a:ext cx="419100" cy="9937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17437" name="Text Box 30"/>
          <p:cNvSpPr txBox="1">
            <a:spLocks noChangeArrowheads="1"/>
          </p:cNvSpPr>
          <p:nvPr/>
        </p:nvSpPr>
        <p:spPr bwMode="auto">
          <a:xfrm>
            <a:off x="2138363" y="5310188"/>
            <a:ext cx="406400" cy="214312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800">
                <a:solidFill>
                  <a:schemeClr val="tx1"/>
                </a:solidFill>
                <a:latin typeface="Times New Roman CE" charset="0"/>
              </a:rPr>
              <a:t> </a:t>
            </a:r>
            <a:endParaRPr lang="hu-HU" sz="800">
              <a:solidFill>
                <a:schemeClr val="tx1"/>
              </a:solidFill>
            </a:endParaRPr>
          </a:p>
        </p:txBody>
      </p:sp>
      <p:sp>
        <p:nvSpPr>
          <p:cNvPr id="17438" name="Oval 31"/>
          <p:cNvSpPr>
            <a:spLocks noChangeArrowheads="1"/>
          </p:cNvSpPr>
          <p:nvPr/>
        </p:nvSpPr>
        <p:spPr bwMode="auto">
          <a:xfrm>
            <a:off x="2130425" y="4430713"/>
            <a:ext cx="417513" cy="1349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17439" name="Arc 32"/>
          <p:cNvSpPr>
            <a:spLocks/>
          </p:cNvSpPr>
          <p:nvPr/>
        </p:nvSpPr>
        <p:spPr bwMode="auto">
          <a:xfrm flipV="1">
            <a:off x="2130425" y="5513388"/>
            <a:ext cx="419100" cy="98425"/>
          </a:xfrm>
          <a:custGeom>
            <a:avLst/>
            <a:gdLst>
              <a:gd name="T0" fmla="*/ 0 w 43200"/>
              <a:gd name="T1" fmla="*/ 1975914 h 21838"/>
              <a:gd name="T2" fmla="*/ 39443456 w 43200"/>
              <a:gd name="T3" fmla="*/ 1999360 h 21838"/>
              <a:gd name="T4" fmla="*/ 19722203 w 43200"/>
              <a:gd name="T5" fmla="*/ 1977564 h 21838"/>
              <a:gd name="T6" fmla="*/ 0 60000 65536"/>
              <a:gd name="T7" fmla="*/ 0 60000 65536"/>
              <a:gd name="T8" fmla="*/ 0 60000 65536"/>
              <a:gd name="T9" fmla="*/ 0 w 43200"/>
              <a:gd name="T10" fmla="*/ 0 h 21838"/>
              <a:gd name="T11" fmla="*/ 43200 w 43200"/>
              <a:gd name="T12" fmla="*/ 21838 h 2183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1838" fill="none" extrusionOk="0">
                <a:moveTo>
                  <a:pt x="0" y="21582"/>
                </a:moveTo>
                <a:cubicBezTo>
                  <a:pt x="9" y="9659"/>
                  <a:pt x="9677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1679"/>
                  <a:pt x="43199" y="21758"/>
                  <a:pt x="43198" y="21837"/>
                </a:cubicBezTo>
              </a:path>
              <a:path w="43200" h="21838" stroke="0" extrusionOk="0">
                <a:moveTo>
                  <a:pt x="0" y="21582"/>
                </a:moveTo>
                <a:cubicBezTo>
                  <a:pt x="9" y="9659"/>
                  <a:pt x="9677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1679"/>
                  <a:pt x="43199" y="21758"/>
                  <a:pt x="43198" y="21837"/>
                </a:cubicBezTo>
                <a:lnTo>
                  <a:pt x="2160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17440" name="Line 33"/>
          <p:cNvSpPr>
            <a:spLocks noChangeShapeType="1"/>
          </p:cNvSpPr>
          <p:nvPr/>
        </p:nvSpPr>
        <p:spPr bwMode="auto">
          <a:xfrm flipV="1">
            <a:off x="2238375" y="1581150"/>
            <a:ext cx="0" cy="19240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7441" name="Line 34"/>
          <p:cNvSpPr>
            <a:spLocks noChangeShapeType="1"/>
          </p:cNvSpPr>
          <p:nvPr/>
        </p:nvSpPr>
        <p:spPr bwMode="auto">
          <a:xfrm flipV="1">
            <a:off x="2333625" y="1581150"/>
            <a:ext cx="0" cy="29146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7442" name="Line 35"/>
          <p:cNvSpPr>
            <a:spLocks noChangeShapeType="1"/>
          </p:cNvSpPr>
          <p:nvPr/>
        </p:nvSpPr>
        <p:spPr bwMode="auto">
          <a:xfrm flipH="1">
            <a:off x="1495425" y="3505200"/>
            <a:ext cx="7429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7443" name="Text Box 36"/>
          <p:cNvSpPr txBox="1">
            <a:spLocks noChangeArrowheads="1"/>
          </p:cNvSpPr>
          <p:nvPr/>
        </p:nvSpPr>
        <p:spPr bwMode="auto">
          <a:xfrm>
            <a:off x="179388" y="3886200"/>
            <a:ext cx="1849437" cy="94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Fény érzékelő</a:t>
            </a:r>
            <a:endParaRPr lang="hu-HU" sz="3200">
              <a:solidFill>
                <a:schemeClr val="tx1"/>
              </a:solidFill>
              <a:latin typeface="Times New Roman CE" charset="0"/>
            </a:endParaRPr>
          </a:p>
        </p:txBody>
      </p:sp>
      <p:sp>
        <p:nvSpPr>
          <p:cNvPr id="17444" name="Text Box 37"/>
          <p:cNvSpPr txBox="1">
            <a:spLocks noChangeArrowheads="1"/>
          </p:cNvSpPr>
          <p:nvPr/>
        </p:nvSpPr>
        <p:spPr bwMode="auto">
          <a:xfrm>
            <a:off x="2657475" y="3267075"/>
            <a:ext cx="139065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Prizma</a:t>
            </a:r>
            <a:endParaRPr lang="hu-HU" sz="3200">
              <a:solidFill>
                <a:schemeClr val="tx1"/>
              </a:solidFill>
              <a:latin typeface="Times New Roman CE" charset="0"/>
            </a:endParaRPr>
          </a:p>
        </p:txBody>
      </p:sp>
      <p:sp>
        <p:nvSpPr>
          <p:cNvPr id="17445" name="Text Box 38"/>
          <p:cNvSpPr txBox="1">
            <a:spLocks noChangeArrowheads="1"/>
          </p:cNvSpPr>
          <p:nvPr/>
        </p:nvSpPr>
        <p:spPr bwMode="auto">
          <a:xfrm>
            <a:off x="2590800" y="4800600"/>
            <a:ext cx="200025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Lézer dióda</a:t>
            </a:r>
            <a:endParaRPr lang="hu-HU" sz="3200">
              <a:solidFill>
                <a:schemeClr val="tx1"/>
              </a:solidFill>
              <a:latin typeface="Times New Roman CE" charset="0"/>
            </a:endParaRPr>
          </a:p>
        </p:txBody>
      </p:sp>
      <p:sp>
        <p:nvSpPr>
          <p:cNvPr id="17446" name="Oval 39"/>
          <p:cNvSpPr>
            <a:spLocks noChangeArrowheads="1"/>
          </p:cNvSpPr>
          <p:nvPr/>
        </p:nvSpPr>
        <p:spPr bwMode="auto">
          <a:xfrm>
            <a:off x="2047875" y="2771775"/>
            <a:ext cx="466725" cy="104775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17447" name="Text Box 40"/>
          <p:cNvSpPr txBox="1">
            <a:spLocks noChangeArrowheads="1"/>
          </p:cNvSpPr>
          <p:nvPr/>
        </p:nvSpPr>
        <p:spPr bwMode="auto">
          <a:xfrm>
            <a:off x="2543175" y="2552700"/>
            <a:ext cx="139065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Lencse</a:t>
            </a:r>
            <a:endParaRPr lang="hu-HU" sz="3200">
              <a:solidFill>
                <a:schemeClr val="tx1"/>
              </a:solidFill>
              <a:latin typeface="Times New Roman CE" charset="0"/>
            </a:endParaRPr>
          </a:p>
        </p:txBody>
      </p:sp>
      <p:sp>
        <p:nvSpPr>
          <p:cNvPr id="17448" name="Text Box 41"/>
          <p:cNvSpPr txBox="1">
            <a:spLocks noChangeArrowheads="1"/>
          </p:cNvSpPr>
          <p:nvPr/>
        </p:nvSpPr>
        <p:spPr bwMode="auto">
          <a:xfrm>
            <a:off x="4857750" y="3505200"/>
            <a:ext cx="4286250" cy="2227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Az üregből visszavert fény </a:t>
            </a:r>
            <a:br>
              <a:rPr lang="hu-HU" sz="2800">
                <a:solidFill>
                  <a:schemeClr val="tx1"/>
                </a:solidFill>
              </a:rPr>
            </a:br>
            <a:r>
              <a:rPr lang="hu-HU" sz="2800">
                <a:solidFill>
                  <a:schemeClr val="tx1"/>
                </a:solidFill>
              </a:rPr>
              <a:t> </a:t>
            </a:r>
            <a:r>
              <a:rPr lang="el-GR" sz="2800">
                <a:solidFill>
                  <a:schemeClr val="tx1"/>
                </a:solidFill>
              </a:rPr>
              <a:t>λ</a:t>
            </a:r>
            <a:r>
              <a:rPr lang="hu-HU" sz="2800">
                <a:solidFill>
                  <a:schemeClr val="tx1"/>
                </a:solidFill>
              </a:rPr>
              <a:t>/2 –vel hosszabb utat tesz meg, mint az üreg pereméről visszavert, ezért gyengíteni fogják egymást.</a:t>
            </a:r>
          </a:p>
        </p:txBody>
      </p:sp>
      <p:sp>
        <p:nvSpPr>
          <p:cNvPr id="17449" name="Line 42"/>
          <p:cNvSpPr>
            <a:spLocks noChangeShapeType="1"/>
          </p:cNvSpPr>
          <p:nvPr/>
        </p:nvSpPr>
        <p:spPr bwMode="auto">
          <a:xfrm flipH="1" flipV="1">
            <a:off x="4267200" y="1600200"/>
            <a:ext cx="962025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7450" name="Élőláb helye 4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D3364BA-4FF0-4BEC-883F-DBB8B92F10B3}" type="slidenum">
              <a:rPr lang="en-GB" smtClean="0">
                <a:cs typeface="Arial" charset="0"/>
              </a:rPr>
              <a:pPr/>
              <a:t>17</a:t>
            </a:fld>
            <a:endParaRPr lang="en-GB" smtClean="0">
              <a:cs typeface="Arial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308725"/>
          </a:xfrm>
        </p:spPr>
        <p:txBody>
          <a:bodyPr/>
          <a:lstStyle/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Optikus lemezek:</a:t>
            </a:r>
            <a:r>
              <a:rPr lang="hu-HU" smtClean="0"/>
              <a:t> (</a:t>
            </a:r>
            <a:r>
              <a:rPr lang="hu-HU" b="1" smtClean="0"/>
              <a:t>2.24. ábra</a:t>
            </a:r>
            <a:r>
              <a:rPr lang="hu-HU" smtClean="0"/>
              <a:t>).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mtClean="0"/>
              <a:t>Belűről induló 22188 fordulatú kb. 5,6 km hosszú spirál 35 mm-es sávban, kb. 600 menet/mm. 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mtClean="0"/>
              <a:t>A jel sűrűség a spirál mentén állandó. 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mtClean="0"/>
              <a:t>A fordulatszám 530 és 200 fordulat/perc között változik, hogy a kerületi sebesség állandó legyen (120 cm/s). 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mtClean="0"/>
              <a:t>Ábrázolás: </a:t>
            </a:r>
            <a:br>
              <a:rPr lang="hu-HU" smtClean="0"/>
            </a:br>
            <a:r>
              <a:rPr lang="hu-HU" smtClean="0"/>
              <a:t>1: üreg – szint és szint – üreg átmenet,</a:t>
            </a:r>
            <a:br>
              <a:rPr lang="hu-HU" smtClean="0"/>
            </a:br>
            <a:r>
              <a:rPr lang="hu-HU" smtClean="0"/>
              <a:t>0: átmenet hiánya.</a:t>
            </a:r>
          </a:p>
          <a:p>
            <a:pPr algn="ctr">
              <a:lnSpc>
                <a:spcPct val="90000"/>
              </a:lnSpc>
              <a:spcBef>
                <a:spcPct val="40000"/>
              </a:spcBef>
              <a:buFont typeface="Times New Roman" pitchFamily="18" charset="0"/>
              <a:buNone/>
            </a:pPr>
            <a:endParaRPr lang="hu-HU" smtClean="0"/>
          </a:p>
          <a:p>
            <a:pPr algn="ctr">
              <a:lnSpc>
                <a:spcPct val="90000"/>
              </a:lnSpc>
              <a:spcBef>
                <a:spcPct val="40000"/>
              </a:spcBef>
              <a:buFont typeface="Times New Roman" pitchFamily="18" charset="0"/>
              <a:buNone/>
            </a:pPr>
            <a:r>
              <a:rPr lang="hu-HU" smtClean="0"/>
              <a:t>Nincs redundancia, javítási lehetőség!</a:t>
            </a:r>
          </a:p>
        </p:txBody>
      </p:sp>
      <p:sp>
        <p:nvSpPr>
          <p:cNvPr id="18436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88717F6-8B4B-4874-87CF-A90AF22ABA08}" type="slidenum">
              <a:rPr lang="en-GB" smtClean="0">
                <a:cs typeface="Arial" charset="0"/>
              </a:rPr>
              <a:pPr/>
              <a:t>18</a:t>
            </a:fld>
            <a:endParaRPr lang="en-GB" smtClean="0">
              <a:cs typeface="Arial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37288"/>
          </a:xfrm>
        </p:spPr>
        <p:txBody>
          <a:bodyPr/>
          <a:lstStyle/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u="sng" smtClean="0"/>
              <a:t>CD-ROM </a:t>
            </a:r>
            <a:r>
              <a:rPr lang="hu-HU" smtClean="0"/>
              <a:t>(</a:t>
            </a:r>
            <a:r>
              <a:rPr lang="hu-HU" b="1" smtClean="0"/>
              <a:t>2.25. ábra</a:t>
            </a:r>
            <a:r>
              <a:rPr lang="hu-HU" smtClean="0"/>
              <a:t>)</a:t>
            </a:r>
            <a:r>
              <a:rPr lang="hu-HU" u="sng" smtClean="0"/>
              <a:t>:</a:t>
            </a:r>
            <a:r>
              <a:rPr lang="hu-HU" smtClean="0"/>
              <a:t> 1984, </a:t>
            </a:r>
            <a:r>
              <a:rPr lang="hu-HU" b="1" smtClean="0"/>
              <a:t>Yellow Book</a:t>
            </a:r>
            <a:r>
              <a:rPr lang="hu-HU" smtClean="0"/>
              <a:t>. 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b="1" smtClean="0"/>
              <a:t>Több szintű hibajavítás</a:t>
            </a:r>
            <a:r>
              <a:rPr lang="hu-HU" sz="2800" smtClean="0"/>
              <a:t>: kihasználtság 28%: 650 MB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hu-HU" sz="2800" smtClean="0"/>
              <a:t>szimbólum: 14 biten ábrázol 1 bájtot,  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hu-HU" sz="2800" smtClean="0"/>
              <a:t>keret: 42 szimbólum (588 bit), ebből 24 az adat bájt, 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hu-HU" sz="2800" smtClean="0"/>
              <a:t>szektor: 98 db keret, ebből 16 bájt fejléc </a:t>
            </a:r>
            <a:br>
              <a:rPr lang="hu-HU" sz="2800" smtClean="0"/>
            </a:br>
            <a:r>
              <a:rPr lang="hu-HU" sz="2800" smtClean="0"/>
              <a:t>fejléc: 	00FFFFFFFFFFFFFFFFFFFF00 (12 bájt) +</a:t>
            </a:r>
            <a:br>
              <a:rPr lang="hu-HU" sz="2800" smtClean="0"/>
            </a:br>
            <a:r>
              <a:rPr lang="hu-HU" sz="2800" smtClean="0"/>
              <a:t>		3  bájt szektor szám + 1 bájt mód: 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smtClean="0"/>
              <a:t>				mód = 1: 2048 adat + 288 ECC bájt, </a:t>
            </a:r>
            <a:br>
              <a:rPr lang="hu-HU" sz="2800" smtClean="0"/>
            </a:br>
            <a:r>
              <a:rPr lang="hu-HU" sz="2800" smtClean="0"/>
              <a:t>			mód = 2: 2336 adat bájt.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smtClean="0"/>
              <a:t>ECC: Error Correction Code (Reed-Solomon)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b="1" smtClean="0"/>
              <a:t>Forgási sebesség</a:t>
            </a:r>
            <a:r>
              <a:rPr lang="hu-HU" sz="2800" smtClean="0"/>
              <a:t>: 1-szeres (75 szektor/s) – 32-szeres. 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b="1" smtClean="0"/>
              <a:t>Keresési idő</a:t>
            </a:r>
            <a:r>
              <a:rPr lang="hu-HU" sz="2800" smtClean="0"/>
              <a:t>: több 100 msec, sebesség &lt; 5 MB/sec.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smtClean="0"/>
              <a:t>1986: </a:t>
            </a:r>
            <a:r>
              <a:rPr lang="hu-HU" sz="2800" b="1" smtClean="0"/>
              <a:t>Green Book</a:t>
            </a:r>
            <a:r>
              <a:rPr lang="hu-HU" sz="2800" smtClean="0"/>
              <a:t>, multimédiás alkalmazásokhoz.</a:t>
            </a:r>
          </a:p>
        </p:txBody>
      </p:sp>
      <p:sp>
        <p:nvSpPr>
          <p:cNvPr id="19460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D0C6BD4-416B-4B21-AE0C-EE9B79D199B2}" type="slidenum">
              <a:rPr lang="en-GB" smtClean="0">
                <a:cs typeface="Arial" charset="0"/>
              </a:rPr>
              <a:pPr/>
              <a:t>19</a:t>
            </a:fld>
            <a:endParaRPr lang="en-GB" smtClean="0">
              <a:cs typeface="Arial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183313"/>
          </a:xfrm>
        </p:spPr>
        <p:txBody>
          <a:bodyPr lIns="92075" tIns="46038" rIns="92075" bIns="46038"/>
          <a:lstStyle/>
          <a:p>
            <a:pPr>
              <a:lnSpc>
                <a:spcPct val="85000"/>
              </a:lnSpc>
              <a:buFont typeface="Times New Roman" pitchFamily="18" charset="0"/>
              <a:buNone/>
            </a:pPr>
            <a:r>
              <a:rPr lang="hu-HU" sz="2800" u="sng" smtClean="0"/>
              <a:t>CD-R (írható CD – CD Recordable, </a:t>
            </a:r>
            <a:r>
              <a:rPr lang="hu-HU" sz="2800" b="1" u="sng" smtClean="0"/>
              <a:t>2.26. ábra</a:t>
            </a:r>
            <a:r>
              <a:rPr lang="hu-HU" sz="2800" u="sng" smtClean="0"/>
              <a:t>):</a:t>
            </a:r>
            <a:r>
              <a:rPr lang="hu-HU" sz="2800" smtClean="0"/>
              <a:t> </a:t>
            </a:r>
            <a:br>
              <a:rPr lang="hu-HU" sz="2800" smtClean="0"/>
            </a:br>
            <a:r>
              <a:rPr lang="hu-HU" sz="2800" smtClean="0"/>
              <a:t>1989: </a:t>
            </a:r>
            <a:r>
              <a:rPr lang="hu-HU" sz="2800" b="1" smtClean="0"/>
              <a:t>Orange Book</a:t>
            </a:r>
            <a:r>
              <a:rPr lang="hu-HU" sz="2800" smtClean="0"/>
              <a:t>. </a:t>
            </a:r>
          </a:p>
          <a:p>
            <a:pPr>
              <a:lnSpc>
                <a:spcPct val="85000"/>
              </a:lnSpc>
              <a:buFont typeface="Times New Roman" pitchFamily="18" charset="0"/>
              <a:buNone/>
            </a:pPr>
            <a:r>
              <a:rPr lang="hu-HU" sz="2800" smtClean="0"/>
              <a:t>Spirál: 0,6 </a:t>
            </a:r>
            <a:r>
              <a:rPr lang="en-US" sz="2800" smtClean="0">
                <a:cs typeface="Times New Roman" pitchFamily="18" charset="0"/>
              </a:rPr>
              <a:t>µ</a:t>
            </a:r>
            <a:r>
              <a:rPr lang="hu-HU" sz="2800" smtClean="0"/>
              <a:t>m széles vájat mutatja, ezen egy 22,05 kHz frekvenciájú 0,3 </a:t>
            </a:r>
            <a:r>
              <a:rPr lang="en-US" sz="2800" smtClean="0">
                <a:cs typeface="Times New Roman" pitchFamily="18" charset="0"/>
              </a:rPr>
              <a:t>µ</a:t>
            </a:r>
            <a:r>
              <a:rPr lang="hu-HU" sz="2800" smtClean="0"/>
              <a:t>m amplitúdójú szinusz hullám szolgál a pontos forgási frekvencia ellenőrzésére.</a:t>
            </a:r>
          </a:p>
          <a:p>
            <a:pPr>
              <a:lnSpc>
                <a:spcPct val="85000"/>
              </a:lnSpc>
              <a:buFont typeface="Times New Roman" pitchFamily="18" charset="0"/>
              <a:buNone/>
            </a:pPr>
            <a:r>
              <a:rPr lang="hu-HU" sz="2800" smtClean="0"/>
              <a:t>Alumínium helyett arany, üreg helyett sötét pont.</a:t>
            </a:r>
            <a:br>
              <a:rPr lang="hu-HU" sz="2800" smtClean="0"/>
            </a:br>
            <a:r>
              <a:rPr lang="hu-HU" sz="2800" smtClean="0"/>
              <a:t>Az eredetileg átlátszó festéket a nagyobb energiára kapcsolt lézer sötétre változtatja.</a:t>
            </a:r>
          </a:p>
          <a:p>
            <a:pPr>
              <a:lnSpc>
                <a:spcPct val="85000"/>
              </a:lnSpc>
              <a:buFont typeface="Times New Roman" pitchFamily="18" charset="0"/>
              <a:buNone/>
            </a:pPr>
            <a:r>
              <a:rPr lang="hu-HU" sz="2800" smtClean="0"/>
              <a:t>Felírás több részletben történhet, az egyszerre felírt szektorokat </a:t>
            </a:r>
            <a:r>
              <a:rPr lang="hu-HU" sz="2800" b="1" smtClean="0"/>
              <a:t>CD-ROM</a:t>
            </a:r>
            <a:r>
              <a:rPr lang="hu-HU" sz="2800" smtClean="0"/>
              <a:t> sávnak (track) nevezzük. Minden sávot megszakítás nélkül, folyamatosan kell felírni!</a:t>
            </a:r>
          </a:p>
          <a:p>
            <a:pPr>
              <a:lnSpc>
                <a:spcPct val="85000"/>
              </a:lnSpc>
              <a:buFont typeface="Times New Roman" pitchFamily="18" charset="0"/>
              <a:buNone/>
            </a:pPr>
            <a:r>
              <a:rPr lang="hu-HU" sz="2800" smtClean="0"/>
              <a:t>Mindig az utolsó katalógus (</a:t>
            </a:r>
            <a:r>
              <a:rPr lang="hu-HU" sz="2800" b="1" smtClean="0"/>
              <a:t>VTOC</a:t>
            </a:r>
            <a:r>
              <a:rPr lang="hu-HU" sz="2800" smtClean="0"/>
              <a:t>, Volume Table of Contents) az aktuális. </a:t>
            </a:r>
          </a:p>
          <a:p>
            <a:pPr>
              <a:lnSpc>
                <a:spcPct val="85000"/>
              </a:lnSpc>
              <a:buFont typeface="Times New Roman" pitchFamily="18" charset="0"/>
              <a:buNone/>
            </a:pPr>
            <a:r>
              <a:rPr lang="hu-HU" sz="2800" smtClean="0"/>
              <a:t>Trükkök az illegális másolat készítés nehezítésére: </a:t>
            </a:r>
            <a:br>
              <a:rPr lang="hu-HU" sz="2800" smtClean="0"/>
            </a:br>
            <a:r>
              <a:rPr lang="hu-HU" sz="2800" smtClean="0"/>
              <a:t>pl. szándékosan hibás ECC-k.</a:t>
            </a:r>
          </a:p>
        </p:txBody>
      </p:sp>
      <p:sp>
        <p:nvSpPr>
          <p:cNvPr id="20484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67DAA2-423E-49A0-844A-1E929F37DF09}" type="slidenum">
              <a:rPr lang="en-GB" smtClean="0">
                <a:cs typeface="Arial" charset="0"/>
              </a:rPr>
              <a:pPr/>
              <a:t>2</a:t>
            </a:fld>
            <a:endParaRPr lang="en-GB" smtClean="0">
              <a:cs typeface="Arial" charset="0"/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1123950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b="1" smtClean="0"/>
              <a:t>Mágneslemez (2.19. ábra)</a:t>
            </a:r>
            <a:r>
              <a:rPr lang="hu-HU" smtClean="0"/>
              <a:t> </a:t>
            </a:r>
          </a:p>
          <a:p>
            <a:pPr>
              <a:spcBef>
                <a:spcPct val="10000"/>
              </a:spcBef>
              <a:buFont typeface="Times New Roman" pitchFamily="18" charset="0"/>
              <a:buNone/>
            </a:pPr>
            <a:r>
              <a:rPr lang="hu-HU" b="1" smtClean="0"/>
              <a:t>I/O fej: </a:t>
            </a:r>
            <a:r>
              <a:rPr lang="hu-HU" smtClean="0"/>
              <a:t>vékony légrés választja el a lemeztől.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4391025"/>
            <a:ext cx="914400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33375" indent="-333375">
              <a:lnSpc>
                <a:spcPct val="90000"/>
              </a:lnSpc>
              <a:spcBef>
                <a:spcPct val="10000"/>
              </a:spcBef>
            </a:pPr>
            <a:r>
              <a:rPr lang="hu-HU" sz="3200" b="1">
                <a:solidFill>
                  <a:srgbClr val="000000"/>
                </a:solidFill>
              </a:rPr>
              <a:t>Sáv</a:t>
            </a:r>
            <a:r>
              <a:rPr lang="hu-HU" sz="3200">
                <a:solidFill>
                  <a:srgbClr val="000000"/>
                </a:solidFill>
              </a:rPr>
              <a:t> (track, 5000-10000 sáv/cm), </a:t>
            </a:r>
          </a:p>
          <a:p>
            <a:pPr marL="333375" indent="-333375">
              <a:lnSpc>
                <a:spcPct val="90000"/>
              </a:lnSpc>
              <a:spcBef>
                <a:spcPct val="10000"/>
              </a:spcBef>
            </a:pPr>
            <a:r>
              <a:rPr lang="hu-HU" sz="3200" b="1">
                <a:solidFill>
                  <a:srgbClr val="000000"/>
                </a:solidFill>
              </a:rPr>
              <a:t>Szektor</a:t>
            </a:r>
            <a:r>
              <a:rPr lang="hu-HU" sz="3200">
                <a:solidFill>
                  <a:srgbClr val="000000"/>
                </a:solidFill>
              </a:rPr>
              <a:t> (tipikusan 512B, 50.000-100.000 bit/cm), pl.:</a:t>
            </a:r>
            <a:br>
              <a:rPr lang="hu-HU" sz="3200">
                <a:solidFill>
                  <a:srgbClr val="000000"/>
                </a:solidFill>
              </a:rPr>
            </a:br>
            <a:r>
              <a:rPr lang="hu-HU" sz="3200">
                <a:solidFill>
                  <a:srgbClr val="000000"/>
                </a:solidFill>
              </a:rPr>
              <a:t>fejléc + 4096 bit (= 512B) adat + hibajavító kód (Hamming vagy </a:t>
            </a:r>
            <a:r>
              <a:rPr lang="hu-HU" sz="3200" b="1">
                <a:solidFill>
                  <a:srgbClr val="000000"/>
                </a:solidFill>
              </a:rPr>
              <a:t>Reed-Solomon</a:t>
            </a:r>
            <a:r>
              <a:rPr lang="hu-HU" sz="3200">
                <a:solidFill>
                  <a:srgbClr val="000000"/>
                </a:solidFill>
              </a:rPr>
              <a:t>). </a:t>
            </a:r>
          </a:p>
        </p:txBody>
      </p:sp>
      <p:pic>
        <p:nvPicPr>
          <p:cNvPr id="3077" name="Picture 5" descr="Kép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52513"/>
            <a:ext cx="9144000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B071549-2F30-44EB-A06D-377E5EB39AE6}" type="slidenum">
              <a:rPr lang="en-GB" smtClean="0">
                <a:cs typeface="Arial" charset="0"/>
              </a:rPr>
              <a:pPr/>
              <a:t>20</a:t>
            </a:fld>
            <a:endParaRPr lang="en-GB" smtClean="0">
              <a:cs typeface="Arial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183313"/>
          </a:xfrm>
        </p:spPr>
        <p:txBody>
          <a:bodyPr lIns="92075" tIns="46038" rIns="92075" bIns="46038"/>
          <a:lstStyle/>
          <a:p>
            <a:pPr>
              <a:lnSpc>
                <a:spcPct val="90000"/>
              </a:lnSpc>
              <a:spcBef>
                <a:spcPct val="40000"/>
              </a:spcBef>
              <a:buFont typeface="Times New Roman" pitchFamily="18" charset="0"/>
              <a:buNone/>
            </a:pPr>
            <a:r>
              <a:rPr lang="hu-HU" u="sng" smtClean="0"/>
              <a:t>CD-RW (újraírható CD – CD-ReWritable):</a:t>
            </a:r>
            <a:r>
              <a:rPr lang="hu-HU" smtClean="0"/>
              <a:t> három </a:t>
            </a:r>
            <a:r>
              <a:rPr lang="hu-HU" sz="2800" smtClean="0"/>
              <a:t>különböző energiájú lézer (törlő, író, olvasó). Viszonylag drága, és néha hátrány, hogy újra írható.</a:t>
            </a:r>
          </a:p>
          <a:p>
            <a:pPr>
              <a:lnSpc>
                <a:spcPct val="90000"/>
              </a:lnSpc>
              <a:spcBef>
                <a:spcPct val="40000"/>
              </a:spcBef>
              <a:buFont typeface="Times New Roman" pitchFamily="18" charset="0"/>
              <a:buNone/>
            </a:pPr>
            <a:r>
              <a:rPr lang="hu-HU" u="sng" smtClean="0"/>
              <a:t>DVD (Digital Versatile Disk, </a:t>
            </a:r>
            <a:r>
              <a:rPr lang="hu-HU" b="1" u="sng" smtClean="0"/>
              <a:t>2.27. ábra</a:t>
            </a:r>
            <a:r>
              <a:rPr lang="hu-HU" u="sng" smtClean="0"/>
              <a:t>):</a:t>
            </a:r>
            <a:r>
              <a:rPr lang="hu-HU" smtClean="0"/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hu-HU" sz="2800" smtClean="0"/>
              <a:t>precízebb mechanika,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hu-HU" sz="2800" smtClean="0"/>
              <a:t>kisebb üreg: 		0.4 </a:t>
            </a:r>
            <a:r>
              <a:rPr lang="el-GR" sz="2800" smtClean="0">
                <a:cs typeface="Times New Roman" pitchFamily="18" charset="0"/>
              </a:rPr>
              <a:t>μ</a:t>
            </a:r>
            <a:r>
              <a:rPr lang="hu-HU" sz="2800" smtClean="0">
                <a:cs typeface="Times New Roman" pitchFamily="18" charset="0"/>
              </a:rPr>
              <a:t>	(0.8 </a:t>
            </a:r>
            <a:r>
              <a:rPr lang="el-GR" sz="2800" smtClean="0">
                <a:cs typeface="Times New Roman" pitchFamily="18" charset="0"/>
              </a:rPr>
              <a:t>μ</a:t>
            </a:r>
            <a:r>
              <a:rPr lang="hu-HU" sz="2800" smtClean="0">
                <a:cs typeface="Times New Roman" pitchFamily="18" charset="0"/>
              </a:rPr>
              <a:t> helyett)</a:t>
            </a:r>
            <a:r>
              <a:rPr lang="hu-HU" sz="2800" smtClean="0"/>
              <a:t>, 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hu-HU" sz="2800" smtClean="0"/>
              <a:t>szorosabb spirál:	0.74 </a:t>
            </a:r>
            <a:r>
              <a:rPr lang="el-GR" sz="2800" smtClean="0">
                <a:cs typeface="Times New Roman" pitchFamily="18" charset="0"/>
              </a:rPr>
              <a:t>μ</a:t>
            </a:r>
            <a:r>
              <a:rPr lang="hu-HU" sz="2800" smtClean="0">
                <a:cs typeface="Times New Roman" pitchFamily="18" charset="0"/>
              </a:rPr>
              <a:t>	(1.6 </a:t>
            </a:r>
            <a:r>
              <a:rPr lang="el-GR" sz="2800" smtClean="0">
                <a:cs typeface="Times New Roman" pitchFamily="18" charset="0"/>
              </a:rPr>
              <a:t>μ</a:t>
            </a:r>
            <a:r>
              <a:rPr lang="hu-HU" sz="2800" smtClean="0"/>
              <a:t> helyett),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hu-HU" sz="2800" smtClean="0"/>
              <a:t>vörös lézer:			</a:t>
            </a:r>
            <a:r>
              <a:rPr lang="el-GR" sz="2800" smtClean="0">
                <a:cs typeface="Times New Roman" pitchFamily="18" charset="0"/>
              </a:rPr>
              <a:t>λ</a:t>
            </a:r>
            <a:r>
              <a:rPr lang="hu-HU" sz="2800" smtClean="0">
                <a:cs typeface="Times New Roman" pitchFamily="18" charset="0"/>
              </a:rPr>
              <a:t>=0.65 </a:t>
            </a:r>
            <a:r>
              <a:rPr lang="el-GR" sz="2800" smtClean="0">
                <a:cs typeface="Times New Roman" pitchFamily="18" charset="0"/>
              </a:rPr>
              <a:t>μ</a:t>
            </a:r>
            <a:r>
              <a:rPr lang="hu-HU" sz="2800" smtClean="0">
                <a:cs typeface="Times New Roman" pitchFamily="18" charset="0"/>
              </a:rPr>
              <a:t>	(0.78 </a:t>
            </a:r>
            <a:r>
              <a:rPr lang="el-GR" sz="2800" smtClean="0">
                <a:cs typeface="Times New Roman" pitchFamily="18" charset="0"/>
              </a:rPr>
              <a:t>μ</a:t>
            </a:r>
            <a:r>
              <a:rPr lang="hu-HU" sz="2800" smtClean="0"/>
              <a:t> helyett),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smtClean="0"/>
              <a:t>Ezek együtt</a:t>
            </a:r>
            <a:r>
              <a:rPr lang="hu-HU" sz="2800" smtClean="0">
                <a:sym typeface="Symbol" pitchFamily="18" charset="2"/>
              </a:rPr>
              <a:t> </a:t>
            </a:r>
            <a:r>
              <a:rPr lang="hu-HU" sz="2800" smtClean="0"/>
              <a:t>nagyobb jelsűrűséget engednek meg.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smtClean="0"/>
              <a:t>Kapacitás: 4.7 Gbyte (133 perces video elfér rajta).</a:t>
            </a:r>
          </a:p>
          <a:p>
            <a:pPr>
              <a:lnSpc>
                <a:spcPct val="90000"/>
              </a:lnSpc>
              <a:spcBef>
                <a:spcPct val="40000"/>
              </a:spcBef>
              <a:buFont typeface="Times New Roman" pitchFamily="18" charset="0"/>
              <a:buNone/>
            </a:pPr>
            <a:r>
              <a:rPr lang="hu-HU" sz="2800" smtClean="0"/>
              <a:t>Kétoldalas kétrétegű: 17 GB. </a:t>
            </a:r>
            <a:br>
              <a:rPr lang="hu-HU" sz="2800" smtClean="0"/>
            </a:br>
            <a:r>
              <a:rPr lang="hu-HU" sz="2800" smtClean="0"/>
              <a:t>A lézer fókuszálásával választják ki a kívánt réteget. </a:t>
            </a:r>
            <a:br>
              <a:rPr lang="hu-HU" sz="2800" smtClean="0"/>
            </a:br>
            <a:r>
              <a:rPr lang="hu-HU" sz="2800" smtClean="0"/>
              <a:t>Az alsó réteg kapacitása kisebb.</a:t>
            </a:r>
          </a:p>
        </p:txBody>
      </p:sp>
      <p:sp>
        <p:nvSpPr>
          <p:cNvPr id="21508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49D27FF-059B-40D0-9E54-0F6233E9E57A}" type="slidenum">
              <a:rPr lang="en-GB" smtClean="0">
                <a:cs typeface="Arial" charset="0"/>
              </a:rPr>
              <a:pPr/>
              <a:t>21</a:t>
            </a:fld>
            <a:endParaRPr lang="en-GB" smtClean="0">
              <a:cs typeface="Arial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183313"/>
          </a:xfrm>
        </p:spPr>
        <p:txBody>
          <a:bodyPr lIns="92075" tIns="46038" rIns="92075" bIns="46038"/>
          <a:lstStyle/>
          <a:p>
            <a:pPr>
              <a:spcBef>
                <a:spcPct val="40000"/>
              </a:spcBef>
              <a:buFont typeface="Times New Roman" pitchFamily="18" charset="0"/>
              <a:buNone/>
            </a:pPr>
            <a:r>
              <a:rPr lang="hu-HU" u="sng" smtClean="0"/>
              <a:t>Blu-Ray</a:t>
            </a:r>
            <a:r>
              <a:rPr lang="hu-HU" smtClean="0"/>
              <a:t> Kék lézert használ a DVD-ben használt piros lézer helyett.</a:t>
            </a:r>
          </a:p>
          <a:p>
            <a:pPr>
              <a:spcBef>
                <a:spcPct val="40000"/>
              </a:spcBef>
              <a:buFont typeface="Times New Roman" pitchFamily="18" charset="0"/>
              <a:buNone/>
            </a:pPr>
            <a:r>
              <a:rPr lang="hu-HU" smtClean="0"/>
              <a:t>Egyoldalas: 25 GB</a:t>
            </a:r>
          </a:p>
          <a:p>
            <a:pPr>
              <a:spcBef>
                <a:spcPct val="40000"/>
              </a:spcBef>
              <a:buFont typeface="Times New Roman" pitchFamily="18" charset="0"/>
              <a:buNone/>
            </a:pPr>
            <a:r>
              <a:rPr lang="hu-HU" smtClean="0"/>
              <a:t>Kétoldalas: 50 GB</a:t>
            </a:r>
          </a:p>
          <a:p>
            <a:pPr>
              <a:spcBef>
                <a:spcPct val="40000"/>
              </a:spcBef>
              <a:buFont typeface="Times New Roman" pitchFamily="18" charset="0"/>
              <a:buNone/>
            </a:pPr>
            <a:r>
              <a:rPr lang="hu-HU" smtClean="0"/>
              <a:t>Átviteli sebesség: 4,5 MB/s</a:t>
            </a:r>
          </a:p>
          <a:p>
            <a:pPr>
              <a:spcBef>
                <a:spcPct val="40000"/>
              </a:spcBef>
              <a:buFont typeface="Times New Roman" pitchFamily="18" charset="0"/>
              <a:buNone/>
            </a:pPr>
            <a:endParaRPr lang="hu-HU" smtClean="0"/>
          </a:p>
          <a:p>
            <a:pPr>
              <a:spcBef>
                <a:spcPct val="40000"/>
              </a:spcBef>
              <a:buFont typeface="Times New Roman" pitchFamily="18" charset="0"/>
              <a:buNone/>
            </a:pPr>
            <a:r>
              <a:rPr lang="hu-HU" smtClean="0"/>
              <a:t>Arra számítanak, hogy le fogja váltani a CD-ROM-ot és a DVD-t.</a:t>
            </a:r>
          </a:p>
        </p:txBody>
      </p:sp>
      <p:sp>
        <p:nvSpPr>
          <p:cNvPr id="22532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9861DCE-0561-420C-B495-D37ED76D5D9A}" type="slidenum">
              <a:rPr lang="en-GB" smtClean="0">
                <a:cs typeface="Arial" charset="0"/>
              </a:rPr>
              <a:pPr/>
              <a:t>22</a:t>
            </a:fld>
            <a:endParaRPr lang="en-GB" smtClean="0">
              <a:cs typeface="Arial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5943600"/>
          </a:xfrm>
        </p:spPr>
        <p:txBody>
          <a:bodyPr lIns="92075" tIns="46038" rIns="92075" bIns="46038"/>
          <a:lstStyle/>
          <a:p>
            <a:pPr>
              <a:buFont typeface="Times New Roman" pitchFamily="18" charset="0"/>
              <a:buNone/>
            </a:pPr>
            <a:r>
              <a:rPr lang="hu-HU" b="1" smtClean="0"/>
              <a:t>Egér</a:t>
            </a:r>
            <a:r>
              <a:rPr lang="hu-HU" smtClean="0"/>
              <a:t> (mice, mouse, </a:t>
            </a:r>
            <a:r>
              <a:rPr lang="hu-HU" b="1" smtClean="0"/>
              <a:t>2.33. ábra</a:t>
            </a:r>
            <a:r>
              <a:rPr lang="hu-HU" smtClean="0"/>
              <a:t>): az egér mozgatása egy mutató mozgását váltja ki a képernyőn.</a:t>
            </a:r>
          </a:p>
          <a:p>
            <a:r>
              <a:rPr lang="hu-HU" b="1" smtClean="0"/>
              <a:t>Mechanikus:</a:t>
            </a:r>
            <a:r>
              <a:rPr lang="hu-HU" smtClean="0"/>
              <a:t> gumi golyó, potenciométerek. </a:t>
            </a:r>
          </a:p>
          <a:p>
            <a:r>
              <a:rPr lang="hu-HU" b="1" smtClean="0"/>
              <a:t>Optikai:</a:t>
            </a:r>
            <a:r>
              <a:rPr lang="hu-HU" smtClean="0"/>
              <a:t> </a:t>
            </a:r>
            <a:r>
              <a:rPr lang="hu-HU" b="1" smtClean="0"/>
              <a:t>LED</a:t>
            </a:r>
            <a:r>
              <a:rPr lang="hu-HU" smtClean="0"/>
              <a:t> (Light Emitting Diode), rácsozott „asztal”, fényérzékelő. </a:t>
            </a:r>
          </a:p>
          <a:p>
            <a:r>
              <a:rPr lang="hu-HU" b="1" smtClean="0"/>
              <a:t>Optomechanikus:</a:t>
            </a:r>
            <a:r>
              <a:rPr lang="hu-HU" smtClean="0"/>
              <a:t> gumi golyó, résekkel ellátott tárcsák, LED, fényérzékelő. </a:t>
            </a:r>
          </a:p>
          <a:p>
            <a:pPr>
              <a:buFont typeface="Times New Roman" pitchFamily="18" charset="0"/>
              <a:buNone/>
            </a:pPr>
            <a:r>
              <a:rPr lang="hu-HU" b="1" smtClean="0"/>
              <a:t>Működése:</a:t>
            </a:r>
            <a:r>
              <a:rPr lang="hu-HU" smtClean="0"/>
              <a:t> bizonyos időnként (pl. 0,1 sec) vagy esemény hatására 3 adatos (általában 3 bájtos) üzenetet küld a soros vonalon a számítógépnek: </a:t>
            </a:r>
            <a:br>
              <a:rPr lang="hu-HU" smtClean="0"/>
            </a:br>
            <a:r>
              <a:rPr lang="hu-HU" smtClean="0"/>
              <a:t>x, y irányú elmozdulás + az egér gombok állapota. </a:t>
            </a:r>
          </a:p>
        </p:txBody>
      </p:sp>
      <p:sp>
        <p:nvSpPr>
          <p:cNvPr id="23556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876F33-E6D3-4B7D-B1A0-06F431F6ADCF}" type="slidenum">
              <a:rPr lang="en-GB" smtClean="0">
                <a:cs typeface="Arial" charset="0"/>
              </a:rPr>
              <a:pPr/>
              <a:t>23</a:t>
            </a:fld>
            <a:endParaRPr lang="en-GB" smtClean="0">
              <a:cs typeface="Arial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1781175"/>
          </a:xfrm>
        </p:spPr>
        <p:txBody>
          <a:bodyPr lIns="92075" tIns="46038" rIns="92075" bIns="46038"/>
          <a:lstStyle/>
          <a:p>
            <a:pPr marL="342900" indent="-342900" algn="ctr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b="1" smtClean="0"/>
              <a:t>Nyomtatók</a:t>
            </a:r>
            <a:r>
              <a:rPr lang="hu-HU" smtClean="0"/>
              <a:t> 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b="1" smtClean="0"/>
              <a:t>Mátrixnyomtató</a:t>
            </a:r>
            <a:r>
              <a:rPr lang="hu-HU" smtClean="0"/>
              <a:t> (</a:t>
            </a:r>
            <a:r>
              <a:rPr lang="hu-HU" b="1" smtClean="0"/>
              <a:t>2.34. ábra</a:t>
            </a:r>
            <a:r>
              <a:rPr lang="hu-HU" smtClean="0"/>
              <a:t>): 7-24 tű, olcsó, lassú, zajos, több példányos nyomtatás (pénztár gépek …). 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endParaRPr lang="hu-HU" smtClean="0"/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0" y="5300663"/>
            <a:ext cx="91440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33375" indent="-333375">
              <a:spcBef>
                <a:spcPts val="800"/>
              </a:spcBef>
            </a:pPr>
            <a:r>
              <a:rPr lang="hu-HU" sz="3200">
                <a:solidFill>
                  <a:srgbClr val="000000"/>
                </a:solidFill>
              </a:rPr>
              <a:t>Egy soron többször is végigmehet az írófej, egy picit változtatva a pozíción: vastagított betűk.</a:t>
            </a:r>
          </a:p>
          <a:p>
            <a:pPr marL="333375" indent="-333375">
              <a:spcBef>
                <a:spcPts val="800"/>
              </a:spcBef>
            </a:pPr>
            <a:endParaRPr lang="hu-HU" sz="3200">
              <a:solidFill>
                <a:srgbClr val="000000"/>
              </a:solidFill>
            </a:endParaRPr>
          </a:p>
        </p:txBody>
      </p:sp>
      <p:pic>
        <p:nvPicPr>
          <p:cNvPr id="24581" name="Picture 4" descr="matrixnyomtato_AX"/>
          <p:cNvPicPr>
            <a:picLocks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268538" y="2133600"/>
            <a:ext cx="3876675" cy="3070225"/>
          </a:xfrm>
        </p:spPr>
      </p:pic>
      <p:pic>
        <p:nvPicPr>
          <p:cNvPr id="24582" name="Picture 5" descr="matrixnyomtato_AX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73913" y="3070225"/>
            <a:ext cx="388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3" name="Élőláb helye 7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94ACFF-473D-4195-84CB-D60CEBD68579}" type="slidenum">
              <a:rPr lang="en-GB" smtClean="0">
                <a:cs typeface="Arial" charset="0"/>
              </a:rPr>
              <a:pPr/>
              <a:t>24</a:t>
            </a:fld>
            <a:endParaRPr lang="en-GB" smtClean="0">
              <a:cs typeface="Arial" charset="0"/>
            </a:endParaRPr>
          </a:p>
        </p:txBody>
      </p:sp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0" y="0"/>
            <a:ext cx="9144000" cy="530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33375" indent="-333375">
              <a:spcBef>
                <a:spcPts val="800"/>
              </a:spcBef>
            </a:pPr>
            <a:r>
              <a:rPr lang="hu-HU" sz="3200" b="1">
                <a:solidFill>
                  <a:srgbClr val="000000"/>
                </a:solidFill>
              </a:rPr>
              <a:t>Tintasugaras nyomtató:</a:t>
            </a:r>
            <a:r>
              <a:rPr lang="hu-HU" sz="3200">
                <a:solidFill>
                  <a:srgbClr val="000000"/>
                </a:solidFill>
              </a:rPr>
              <a:t> - olcsó, lassú, </a:t>
            </a:r>
            <a:br>
              <a:rPr lang="hu-HU" sz="3200">
                <a:solidFill>
                  <a:srgbClr val="000000"/>
                </a:solidFill>
              </a:rPr>
            </a:br>
            <a:r>
              <a:rPr lang="hu-HU" sz="3200">
                <a:solidFill>
                  <a:srgbClr val="000000"/>
                </a:solidFill>
              </a:rPr>
              <a:t>1200-4800 dpi. </a:t>
            </a:r>
            <a:br>
              <a:rPr lang="hu-HU" sz="3200">
                <a:solidFill>
                  <a:srgbClr val="000000"/>
                </a:solidFill>
              </a:rPr>
            </a:br>
            <a:r>
              <a:rPr lang="hu-HU" sz="3200">
                <a:solidFill>
                  <a:srgbClr val="000000"/>
                </a:solidFill>
              </a:rPr>
              <a:t>dpi = dot per inch (pont / 2.54 cm).</a:t>
            </a:r>
          </a:p>
          <a:p>
            <a:pPr marL="333375" indent="-333375">
              <a:spcBef>
                <a:spcPts val="800"/>
              </a:spcBef>
            </a:pPr>
            <a:r>
              <a:rPr lang="hu-HU" sz="3200">
                <a:solidFill>
                  <a:srgbClr val="000000"/>
                </a:solidFill>
              </a:rPr>
              <a:t>Piezoelektromos. Piezoelektromos hatás: Feszültség hatására bizonyos kristályok bizonyos irányban összehúzódnak/kitágulnak.</a:t>
            </a:r>
          </a:p>
          <a:p>
            <a:pPr marL="333375" indent="-333375">
              <a:spcBef>
                <a:spcPts val="800"/>
              </a:spcBef>
            </a:pPr>
            <a:r>
              <a:rPr lang="hu-HU" sz="3200">
                <a:solidFill>
                  <a:srgbClr val="000000"/>
                </a:solidFill>
              </a:rPr>
              <a:t>Hő vezérlésű (bubblejet, festékbuborékos): A fúvókát hevítik/hűtik. </a:t>
            </a:r>
          </a:p>
          <a:p>
            <a:pPr marL="333375" indent="-333375">
              <a:spcBef>
                <a:spcPts val="800"/>
              </a:spcBef>
            </a:pPr>
            <a:endParaRPr lang="hu-HU" sz="3200">
              <a:solidFill>
                <a:srgbClr val="000000"/>
              </a:solidFill>
            </a:endParaRPr>
          </a:p>
        </p:txBody>
      </p:sp>
      <p:sp>
        <p:nvSpPr>
          <p:cNvPr id="25604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1E1366D-048C-475B-A2D4-C96E0F23B0C5}" type="slidenum">
              <a:rPr lang="en-GB" smtClean="0">
                <a:cs typeface="Arial" charset="0"/>
              </a:rPr>
              <a:pPr/>
              <a:t>25</a:t>
            </a:fld>
            <a:endParaRPr lang="en-GB" smtClean="0">
              <a:cs typeface="Arial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1647825"/>
          </a:xfrm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800" b="1" smtClean="0"/>
              <a:t>Lézernyomtató</a:t>
            </a:r>
            <a:r>
              <a:rPr lang="hu-HU" sz="2800" smtClean="0"/>
              <a:t> (</a:t>
            </a:r>
            <a:r>
              <a:rPr lang="hu-HU" sz="2800" b="1" smtClean="0"/>
              <a:t>2.35. ábra</a:t>
            </a:r>
            <a:r>
              <a:rPr lang="hu-HU" sz="2800" smtClean="0"/>
              <a:t>): </a:t>
            </a:r>
            <a:r>
              <a:rPr lang="hu-HU" sz="2400" smtClean="0"/>
              <a:t>a hengert feltöltik 1000 voltra, lézerrel modulálják (ahol fény éri a hengert, ott elveszti a töltését), a töltött részre rátapad a festék, ezt a papírra égetik. Saját CPU, memória.</a:t>
            </a:r>
          </a:p>
        </p:txBody>
      </p:sp>
      <p:pic>
        <p:nvPicPr>
          <p:cNvPr id="26628" name="Picture 3" descr="laserny"/>
          <p:cNvPicPr>
            <a:picLocks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54038" y="1577975"/>
            <a:ext cx="7608887" cy="4781550"/>
          </a:xfrm>
        </p:spPr>
      </p:pic>
      <p:sp>
        <p:nvSpPr>
          <p:cNvPr id="26629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8EA1374-BF44-482E-948F-4CC7C9056AD0}" type="slidenum">
              <a:rPr lang="en-GB" smtClean="0">
                <a:cs typeface="Arial" charset="0"/>
              </a:rPr>
              <a:pPr/>
              <a:t>26</a:t>
            </a:fld>
            <a:endParaRPr lang="en-GB" smtClean="0">
              <a:cs typeface="Arial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1038225"/>
          </a:xfrm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3600" smtClean="0"/>
              <a:t>Szürke pont nem nyomtatható, helyette szürkésítés (half-toning) </a:t>
            </a:r>
            <a:r>
              <a:rPr lang="hu-HU" sz="3600" b="1" smtClean="0"/>
              <a:t>2.36. ábra</a:t>
            </a:r>
            <a:r>
              <a:rPr lang="hu-HU" sz="3600" smtClean="0"/>
              <a:t>. </a:t>
            </a:r>
          </a:p>
        </p:txBody>
      </p:sp>
      <p:graphicFrame>
        <p:nvGraphicFramePr>
          <p:cNvPr id="970755" name="Group 3"/>
          <p:cNvGraphicFramePr>
            <a:graphicFrameLocks noGrp="1"/>
          </p:cNvGraphicFramePr>
          <p:nvPr/>
        </p:nvGraphicFramePr>
        <p:xfrm>
          <a:off x="314325" y="1219200"/>
          <a:ext cx="1249363" cy="1054100"/>
        </p:xfrm>
        <a:graphic>
          <a:graphicData uri="http://schemas.openxmlformats.org/drawingml/2006/table">
            <a:tbl>
              <a:tblPr/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0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0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0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70806" name="Group 54"/>
          <p:cNvGraphicFramePr>
            <a:graphicFrameLocks noGrp="1"/>
          </p:cNvGraphicFramePr>
          <p:nvPr/>
        </p:nvGraphicFramePr>
        <p:xfrm>
          <a:off x="3228975" y="1227138"/>
          <a:ext cx="1249363" cy="1054100"/>
        </p:xfrm>
        <a:graphic>
          <a:graphicData uri="http://schemas.openxmlformats.org/drawingml/2006/table">
            <a:tbl>
              <a:tblPr/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0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0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0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70857" name="Group 105"/>
          <p:cNvGraphicFramePr>
            <a:graphicFrameLocks noGrp="1"/>
          </p:cNvGraphicFramePr>
          <p:nvPr/>
        </p:nvGraphicFramePr>
        <p:xfrm>
          <a:off x="4695825" y="1227138"/>
          <a:ext cx="1271588" cy="1054100"/>
        </p:xfrm>
        <a:graphic>
          <a:graphicData uri="http://schemas.openxmlformats.org/drawingml/2006/table">
            <a:tbl>
              <a:tblPr/>
              <a:tblGrid>
                <a:gridCol w="208280"/>
                <a:gridCol w="208280"/>
                <a:gridCol w="208280"/>
                <a:gridCol w="208280"/>
                <a:gridCol w="230188"/>
                <a:gridCol w="208280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0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0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0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70908" name="Group 156"/>
          <p:cNvGraphicFramePr>
            <a:graphicFrameLocks noGrp="1"/>
          </p:cNvGraphicFramePr>
          <p:nvPr/>
        </p:nvGraphicFramePr>
        <p:xfrm>
          <a:off x="6172200" y="1227138"/>
          <a:ext cx="1249363" cy="1054100"/>
        </p:xfrm>
        <a:graphic>
          <a:graphicData uri="http://schemas.openxmlformats.org/drawingml/2006/table">
            <a:tbl>
              <a:tblPr/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0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0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0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70959" name="Group 207"/>
          <p:cNvGraphicFramePr>
            <a:graphicFrameLocks noGrp="1"/>
          </p:cNvGraphicFramePr>
          <p:nvPr/>
        </p:nvGraphicFramePr>
        <p:xfrm>
          <a:off x="7629525" y="1227138"/>
          <a:ext cx="1249363" cy="1054100"/>
        </p:xfrm>
        <a:graphic>
          <a:graphicData uri="http://schemas.openxmlformats.org/drawingml/2006/table">
            <a:tbl>
              <a:tblPr/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0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1190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1190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71010" name="Group 258"/>
          <p:cNvGraphicFramePr>
            <a:graphicFrameLocks noGrp="1"/>
          </p:cNvGraphicFramePr>
          <p:nvPr/>
        </p:nvGraphicFramePr>
        <p:xfrm>
          <a:off x="1790700" y="1219200"/>
          <a:ext cx="1249363" cy="1054100"/>
        </p:xfrm>
        <a:graphic>
          <a:graphicData uri="http://schemas.openxmlformats.org/drawingml/2006/table">
            <a:tbl>
              <a:tblPr/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0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0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0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7958" name="Picture 309" descr="Halftoning"/>
          <p:cNvPicPr>
            <a:picLocks noChangeAspect="1" noChangeArrowheads="1"/>
          </p:cNvPicPr>
          <p:nvPr>
            <p:ph sz="half" idx="2"/>
          </p:nvPr>
        </p:nvPicPr>
        <p:blipFill>
          <a:blip r:embed="rId3" cstate="print"/>
          <a:srcRect t="3038" r="4288"/>
          <a:stretch>
            <a:fillRect/>
          </a:stretch>
        </p:blipFill>
        <p:spPr>
          <a:xfrm>
            <a:off x="323850" y="2582863"/>
            <a:ext cx="5121275" cy="3660775"/>
          </a:xfrm>
        </p:spPr>
      </p:pic>
      <p:pic>
        <p:nvPicPr>
          <p:cNvPr id="27959" name="Picture 310" descr="Halftoning"/>
          <p:cNvPicPr>
            <a:picLocks noChangeAspect="1" noChangeArrowheads="1"/>
          </p:cNvPicPr>
          <p:nvPr/>
        </p:nvPicPr>
        <p:blipFill>
          <a:blip r:embed="rId3" cstate="print"/>
          <a:srcRect t="3038" r="4288"/>
          <a:stretch>
            <a:fillRect/>
          </a:stretch>
        </p:blipFill>
        <p:spPr bwMode="auto">
          <a:xfrm>
            <a:off x="7113588" y="3484563"/>
            <a:ext cx="714375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960" name="Picture 311" descr="Halftoning"/>
          <p:cNvPicPr>
            <a:picLocks noChangeAspect="1" noChangeArrowheads="1"/>
          </p:cNvPicPr>
          <p:nvPr/>
        </p:nvPicPr>
        <p:blipFill>
          <a:blip r:embed="rId3" cstate="print"/>
          <a:srcRect t="3038" r="4288"/>
          <a:stretch>
            <a:fillRect/>
          </a:stretch>
        </p:blipFill>
        <p:spPr bwMode="auto">
          <a:xfrm>
            <a:off x="7323138" y="4729163"/>
            <a:ext cx="411162" cy="29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961" name="Élőláb helye 1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60559C0-C464-46E6-84C6-4B90898446CA}" type="slidenum">
              <a:rPr lang="en-GB" smtClean="0">
                <a:cs typeface="Arial" charset="0"/>
              </a:rPr>
              <a:pPr/>
              <a:t>27</a:t>
            </a:fld>
            <a:endParaRPr lang="en-GB" smtClean="0">
              <a:cs typeface="Arial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5943600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b="1" smtClean="0"/>
              <a:t>Szín keverés</a:t>
            </a:r>
          </a:p>
          <a:p>
            <a:pPr>
              <a:buFont typeface="Times New Roman" pitchFamily="18" charset="0"/>
              <a:buNone/>
            </a:pPr>
            <a:r>
              <a:rPr lang="hu-HU" u="sng" smtClean="0"/>
              <a:t>Színösszeadás:</a:t>
            </a:r>
            <a:r>
              <a:rPr lang="hu-HU" smtClean="0"/>
              <a:t> kibocsátott fény, alapszínek: </a:t>
            </a:r>
            <a:r>
              <a:rPr lang="hu-HU" b="1" smtClean="0"/>
              <a:t>RGB</a:t>
            </a:r>
            <a:r>
              <a:rPr lang="hu-HU" smtClean="0"/>
              <a:t>  (Red, Green, Blue – vörös, zöld, kék), színes képernyők, </a:t>
            </a:r>
          </a:p>
          <a:p>
            <a:pPr>
              <a:buFont typeface="Times New Roman" pitchFamily="18" charset="0"/>
              <a:buNone/>
            </a:pPr>
            <a:r>
              <a:rPr lang="hu-HU" u="sng" smtClean="0"/>
              <a:t>Színkivonás:</a:t>
            </a:r>
            <a:r>
              <a:rPr lang="hu-HU" smtClean="0"/>
              <a:t> visszavert fény, a komplementer színek + fekete (jó feketét nehéz előállítani az alapszínekből): </a:t>
            </a:r>
            <a:r>
              <a:rPr lang="hu-HU" b="1" smtClean="0"/>
              <a:t>CYMK</a:t>
            </a:r>
            <a:r>
              <a:rPr lang="hu-HU" smtClean="0"/>
              <a:t> nyomtatók (Cyan, Yellow, Magenta, blacK – cián, sárga, bíborvörös, fekete).</a:t>
            </a:r>
          </a:p>
          <a:p>
            <a:pPr>
              <a:buFont typeface="Times New Roman" pitchFamily="18" charset="0"/>
              <a:buNone/>
            </a:pPr>
            <a:endParaRPr lang="hu-HU" sz="1000" smtClean="0"/>
          </a:p>
          <a:p>
            <a:pPr>
              <a:buFont typeface="Times New Roman" pitchFamily="18" charset="0"/>
              <a:buNone/>
            </a:pPr>
            <a:r>
              <a:rPr lang="hu-HU" b="1" smtClean="0"/>
              <a:t>Gamut:</a:t>
            </a:r>
            <a:r>
              <a:rPr lang="hu-HU" smtClean="0"/>
              <a:t> előállítható színek összessége. </a:t>
            </a:r>
          </a:p>
          <a:p>
            <a:pPr>
              <a:buFont typeface="Times New Roman" pitchFamily="18" charset="0"/>
              <a:buNone/>
            </a:pPr>
            <a:endParaRPr lang="hu-HU" sz="1000" smtClean="0"/>
          </a:p>
          <a:p>
            <a:pPr>
              <a:buFont typeface="Times New Roman" pitchFamily="18" charset="0"/>
              <a:buNone/>
            </a:pPr>
            <a:r>
              <a:rPr lang="hu-HU" smtClean="0"/>
              <a:t>A két elv egymásba való átalakítása nehéz lehet.</a:t>
            </a:r>
          </a:p>
        </p:txBody>
      </p:sp>
      <p:sp>
        <p:nvSpPr>
          <p:cNvPr id="28676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1B6F686-7FC2-4081-B18E-7C0257DE9981}" type="slidenum">
              <a:rPr lang="en-GB" smtClean="0">
                <a:cs typeface="Arial" charset="0"/>
              </a:rPr>
              <a:pPr/>
              <a:t>28</a:t>
            </a:fld>
            <a:endParaRPr lang="en-GB" smtClean="0">
              <a:cs typeface="Arial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019800"/>
          </a:xfrm>
        </p:spPr>
        <p:txBody>
          <a:bodyPr lIns="92075" tIns="46038" rIns="92075" bIns="46038"/>
          <a:lstStyle/>
          <a:p>
            <a:pPr algn="ctr"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Színes nyomtatók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b="1" smtClean="0"/>
              <a:t>Tintasugaras</a:t>
            </a:r>
            <a:r>
              <a:rPr lang="hu-HU" sz="2800" smtClean="0"/>
              <a:t> (</a:t>
            </a:r>
            <a:r>
              <a:rPr lang="hu-HU" sz="2800" b="1" smtClean="0"/>
              <a:t>festék alapú</a:t>
            </a:r>
            <a:r>
              <a:rPr lang="hu-HU" sz="2800" smtClean="0"/>
              <a:t>: élénk színek, de könnyen fakul, </a:t>
            </a:r>
            <a:r>
              <a:rPr lang="hu-HU" sz="2800" b="1" smtClean="0"/>
              <a:t>pigment alapú</a:t>
            </a:r>
            <a:r>
              <a:rPr lang="hu-HU" sz="2800" smtClean="0"/>
              <a:t>: nem olyan élénk, nem fakul). 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b="1" smtClean="0"/>
              <a:t>Szilárd tintás</a:t>
            </a:r>
            <a:r>
              <a:rPr lang="hu-HU" sz="2800" smtClean="0"/>
              <a:t>: meg kell olvasztani a tintát, néha a bekapcsolás után 10 percig is eltart. 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b="1" smtClean="0"/>
              <a:t>Lézernyomtatók</a:t>
            </a:r>
            <a:r>
              <a:rPr lang="hu-HU" sz="2800" smtClean="0"/>
              <a:t>: nagy a memória igénye, pl. egy </a:t>
            </a:r>
            <a:br>
              <a:rPr lang="hu-HU" sz="2800" smtClean="0"/>
            </a:br>
            <a:r>
              <a:rPr lang="hu-HU" sz="2800" smtClean="0"/>
              <a:t>A4-es 1200*1200 dpi képen 115 millió pixel van.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b="1" smtClean="0"/>
              <a:t>Viasznyomtatók</a:t>
            </a:r>
            <a:r>
              <a:rPr lang="hu-HU" sz="2800" smtClean="0"/>
              <a:t>: 4 lapról olvasztja a színes viaszt a papírra. Drága az üzemeltetése.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b="1" smtClean="0"/>
              <a:t>Festék szublimációs</a:t>
            </a:r>
            <a:r>
              <a:rPr lang="hu-HU" sz="2800" smtClean="0"/>
              <a:t>: sok fokozatú fűtéssel szublimált CYMK festék kicsapódik a speciális (drága) papírra. Nagyon szép, </a:t>
            </a:r>
            <a:r>
              <a:rPr lang="hu-HU" sz="2800" b="1" smtClean="0"/>
              <a:t>nem kell half-toning</a:t>
            </a:r>
            <a:r>
              <a:rPr lang="hu-HU" sz="2800" smtClean="0"/>
              <a:t>.</a:t>
            </a:r>
            <a:endParaRPr lang="hu-HU" sz="2800" smtClean="0">
              <a:latin typeface="Times New Roman CE" charset="0"/>
            </a:endParaRPr>
          </a:p>
        </p:txBody>
      </p:sp>
      <p:sp>
        <p:nvSpPr>
          <p:cNvPr id="29700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61473E-817F-4A88-B86C-085CF63F9B53}" type="slidenum">
              <a:rPr lang="en-GB" smtClean="0">
                <a:cs typeface="Arial" charset="0"/>
              </a:rPr>
              <a:pPr/>
              <a:t>29</a:t>
            </a:fld>
            <a:endParaRPr lang="en-GB" smtClean="0">
              <a:cs typeface="Arial" charset="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5943600"/>
          </a:xfrm>
        </p:spPr>
        <p:txBody>
          <a:bodyPr lIns="92075" tIns="46038" rIns="92075" bIns="46038"/>
          <a:lstStyle/>
          <a:p>
            <a:pPr>
              <a:buFont typeface="Times New Roman" pitchFamily="18" charset="0"/>
              <a:buNone/>
            </a:pPr>
            <a:r>
              <a:rPr lang="hu-HU" b="1" smtClean="0"/>
              <a:t>Terminál:</a:t>
            </a:r>
            <a:r>
              <a:rPr lang="hu-HU" smtClean="0"/>
              <a:t> billentyűzet (keyboard) + monitor.</a:t>
            </a:r>
          </a:p>
          <a:p>
            <a:pPr>
              <a:buFont typeface="Times New Roman" pitchFamily="18" charset="0"/>
              <a:buNone/>
            </a:pPr>
            <a:r>
              <a:rPr lang="hu-HU" b="1" smtClean="0"/>
              <a:t>Billentyűzet:</a:t>
            </a:r>
            <a:r>
              <a:rPr lang="hu-HU" smtClean="0"/>
              <a:t> megszakítás a billentyű leütésekor és felengedésekor, a többit a megszakítás kezelő végzi.</a:t>
            </a:r>
          </a:p>
          <a:p>
            <a:pPr>
              <a:buFont typeface="Times New Roman" pitchFamily="18" charset="0"/>
              <a:buNone/>
            </a:pPr>
            <a:r>
              <a:rPr lang="hu-HU" b="1" smtClean="0"/>
              <a:t>Monitor:</a:t>
            </a:r>
          </a:p>
          <a:p>
            <a:pPr>
              <a:buFont typeface="Times New Roman" pitchFamily="18" charset="0"/>
              <a:buNone/>
            </a:pPr>
            <a:r>
              <a:rPr lang="hu-HU" b="1" smtClean="0"/>
              <a:t>CRT</a:t>
            </a:r>
            <a:r>
              <a:rPr lang="hu-HU" smtClean="0"/>
              <a:t> (Cathode Ray Tube): soronként állítja össze a képet (raszteres). </a:t>
            </a:r>
            <a:r>
              <a:rPr lang="hu-HU" b="1" smtClean="0"/>
              <a:t>2.31. ábra</a:t>
            </a:r>
            <a:r>
              <a:rPr lang="hu-HU" smtClean="0"/>
              <a:t>. </a:t>
            </a:r>
          </a:p>
          <a:p>
            <a:pPr>
              <a:spcBef>
                <a:spcPct val="0"/>
              </a:spcBef>
            </a:pPr>
            <a:r>
              <a:rPr lang="hu-HU" smtClean="0"/>
              <a:t>Elektron ágyú: elektronokat bocsát ki.</a:t>
            </a:r>
          </a:p>
          <a:p>
            <a:pPr>
              <a:spcBef>
                <a:spcPct val="0"/>
              </a:spcBef>
            </a:pPr>
            <a:r>
              <a:rPr lang="hu-HU" smtClean="0"/>
              <a:t>Eltérítő tekercsek: vízszintes és függőleges.</a:t>
            </a:r>
          </a:p>
          <a:p>
            <a:pPr>
              <a:spcBef>
                <a:spcPct val="0"/>
              </a:spcBef>
            </a:pPr>
            <a:r>
              <a:rPr lang="hu-HU" smtClean="0"/>
              <a:t>Rács: szabályozza a képernyőt érő elektronok mennyiségét.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Színes monitorban 3 elektron ágyú.</a:t>
            </a:r>
          </a:p>
        </p:txBody>
      </p:sp>
      <p:sp>
        <p:nvSpPr>
          <p:cNvPr id="30724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6ACBE16-F8EF-4A55-803C-C9B1922AF76C}" type="slidenum">
              <a:rPr lang="en-GB" smtClean="0">
                <a:cs typeface="Arial" charset="0"/>
              </a:rPr>
              <a:pPr/>
              <a:t>3</a:t>
            </a:fld>
            <a:endParaRPr lang="en-GB" smtClean="0">
              <a:cs typeface="Arial" charset="0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19825"/>
          </a:xfrm>
        </p:spPr>
        <p:txBody>
          <a:bodyPr lIns="92075" tIns="46038" rIns="92075" bIns="46038"/>
          <a:lstStyle/>
          <a:p>
            <a:pPr>
              <a:spcBef>
                <a:spcPct val="10000"/>
              </a:spcBef>
              <a:buFont typeface="Times New Roman" pitchFamily="18" charset="0"/>
              <a:buNone/>
            </a:pPr>
            <a:r>
              <a:rPr lang="hu-HU" b="1" smtClean="0"/>
              <a:t>Szektor rés</a:t>
            </a:r>
            <a:r>
              <a:rPr lang="hu-HU" smtClean="0"/>
              <a:t>: hogy az írás ne rontsa el a szomszédos szektort.</a:t>
            </a:r>
          </a:p>
          <a:p>
            <a:pPr>
              <a:spcBef>
                <a:spcPct val="10000"/>
              </a:spcBef>
              <a:buFont typeface="Times New Roman" pitchFamily="18" charset="0"/>
              <a:buNone/>
            </a:pPr>
            <a:r>
              <a:rPr lang="hu-HU" b="1" smtClean="0"/>
              <a:t>Formázott</a:t>
            </a:r>
            <a:r>
              <a:rPr lang="hu-HU" smtClean="0"/>
              <a:t> és </a:t>
            </a:r>
            <a:r>
              <a:rPr lang="hu-HU" b="1" smtClean="0"/>
              <a:t>formázatlan</a:t>
            </a:r>
            <a:r>
              <a:rPr lang="hu-HU" smtClean="0"/>
              <a:t> </a:t>
            </a:r>
            <a:r>
              <a:rPr lang="hu-HU" b="1" smtClean="0"/>
              <a:t>kapacitás</a:t>
            </a:r>
            <a:r>
              <a:rPr lang="hu-HU" smtClean="0"/>
              <a:t>. </a:t>
            </a:r>
          </a:p>
          <a:p>
            <a:pPr>
              <a:spcBef>
                <a:spcPct val="10000"/>
              </a:spcBef>
              <a:buFont typeface="Times New Roman" pitchFamily="18" charset="0"/>
              <a:buNone/>
            </a:pPr>
            <a:r>
              <a:rPr lang="hu-HU" b="1" smtClean="0"/>
              <a:t>Winchester</a:t>
            </a:r>
            <a:r>
              <a:rPr lang="hu-HU" smtClean="0"/>
              <a:t> lemez (</a:t>
            </a:r>
            <a:r>
              <a:rPr lang="hu-HU" b="1" smtClean="0"/>
              <a:t>IBM</a:t>
            </a:r>
            <a:r>
              <a:rPr lang="hu-HU" smtClean="0"/>
              <a:t>), légmentesen lezárt. Kezdetben 30 MB fix + 30 MB cserélhető. </a:t>
            </a:r>
            <a:br>
              <a:rPr lang="hu-HU" smtClean="0"/>
            </a:br>
            <a:r>
              <a:rPr lang="hu-HU" smtClean="0"/>
              <a:t>Az átmérő régen 50 cm, mostanában 3 – 12 cm közötti, sőt, kisebb is lehet.</a:t>
            </a:r>
          </a:p>
          <a:p>
            <a:pPr>
              <a:spcBef>
                <a:spcPct val="10000"/>
              </a:spcBef>
              <a:buFont typeface="Times New Roman" pitchFamily="18" charset="0"/>
              <a:buNone/>
            </a:pPr>
            <a:endParaRPr lang="hu-HU" smtClean="0"/>
          </a:p>
          <a:p>
            <a:pPr>
              <a:spcBef>
                <a:spcPct val="10000"/>
              </a:spcBef>
              <a:buFont typeface="Times New Roman" pitchFamily="18" charset="0"/>
              <a:buNone/>
            </a:pPr>
            <a:r>
              <a:rPr lang="hu-HU" b="1" smtClean="0"/>
              <a:t>Lemezegység (2.20. ábra):</a:t>
            </a:r>
            <a:r>
              <a:rPr lang="hu-HU" smtClean="0"/>
              <a:t> közös tengelyen több </a:t>
            </a:r>
            <a:br>
              <a:rPr lang="hu-HU" smtClean="0"/>
            </a:br>
            <a:r>
              <a:rPr lang="hu-HU" smtClean="0"/>
              <a:t>(6-12) lemez. </a:t>
            </a:r>
            <a:r>
              <a:rPr lang="hu-HU" b="1" smtClean="0"/>
              <a:t>Cilinder</a:t>
            </a:r>
            <a:r>
              <a:rPr lang="hu-HU" smtClean="0"/>
              <a:t>.</a:t>
            </a:r>
          </a:p>
        </p:txBody>
      </p:sp>
      <p:sp>
        <p:nvSpPr>
          <p:cNvPr id="4100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39095C-DF6D-4A16-9073-BC24A51B6A7B}" type="slidenum">
              <a:rPr lang="en-GB" smtClean="0">
                <a:cs typeface="Arial" charset="0"/>
              </a:rPr>
              <a:pPr/>
              <a:t>30</a:t>
            </a:fld>
            <a:endParaRPr lang="en-GB" smtClean="0">
              <a:cs typeface="Arial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324600"/>
          </a:xfrm>
        </p:spPr>
        <p:txBody>
          <a:bodyPr lIns="92075" tIns="46038" rIns="92075" bIns="46038"/>
          <a:lstStyle/>
          <a:p>
            <a:pPr>
              <a:lnSpc>
                <a:spcPct val="85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b="1" smtClean="0"/>
              <a:t>LCD</a:t>
            </a:r>
            <a:r>
              <a:rPr lang="hu-HU" smtClean="0"/>
              <a:t> (Liquid Crystal Display – folyadék kristályos) monitor: többnyire hordozható gépeknél. </a:t>
            </a:r>
            <a:r>
              <a:rPr lang="hu-HU" b="1" smtClean="0"/>
              <a:t>2.32. ábra</a:t>
            </a:r>
            <a:r>
              <a:rPr lang="hu-HU" smtClean="0"/>
              <a:t>. </a:t>
            </a:r>
            <a:r>
              <a:rPr lang="hu-HU" b="1" smtClean="0"/>
              <a:t>TN</a:t>
            </a:r>
            <a:r>
              <a:rPr lang="hu-HU" smtClean="0"/>
              <a:t> (csavart molekula elrendeződéses - Twisted Nematic) megjelenítő: 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hu-HU" smtClean="0"/>
              <a:t>a megvilágító fényt a hátsó polárszűrő vízszintesen polarizálja, 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hu-HU" smtClean="0"/>
              <a:t>a folyadékkristály függőlegesbe forgatja a polaritást,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hu-HU" smtClean="0"/>
              <a:t>az első polárszűrő csak a függőlegesen polarizált fényt engedi át.</a:t>
            </a:r>
          </a:p>
          <a:p>
            <a:pPr>
              <a:lnSpc>
                <a:spcPct val="85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mtClean="0"/>
              <a:t>Feszültség hatására a forgatás csökken vagy elmarad, következésképpen csökken a fényerő.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hu-HU" smtClean="0"/>
              <a:t>Passzív (vízszintes és függőleges elektródák).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hu-HU" smtClean="0"/>
              <a:t>Aktív mártix display (pixelenként kapcsolóelem, Thin Film Transistor), drágább, de lényegesen jobb képet ad (</a:t>
            </a:r>
            <a:r>
              <a:rPr lang="hu-HU" b="1" smtClean="0"/>
              <a:t>TFT</a:t>
            </a:r>
            <a:r>
              <a:rPr lang="hu-HU" smtClean="0"/>
              <a:t> megjelenítők). </a:t>
            </a:r>
          </a:p>
        </p:txBody>
      </p:sp>
      <p:sp>
        <p:nvSpPr>
          <p:cNvPr id="31748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CFD546D-3E11-413B-BE0C-49630DAC4B76}" type="slidenum">
              <a:rPr lang="en-GB" smtClean="0">
                <a:cs typeface="Arial" charset="0"/>
              </a:rPr>
              <a:pPr/>
              <a:t>31</a:t>
            </a:fld>
            <a:endParaRPr lang="en-GB" smtClean="0">
              <a:cs typeface="Arial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96025"/>
          </a:xfrm>
        </p:spPr>
        <p:txBody>
          <a:bodyPr lIns="92075" tIns="46038" rIns="92075" bIns="46038"/>
          <a:lstStyle/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Video RAM-ok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smtClean="0"/>
              <a:t>A megjelenítők másodpercenként 60-100 alkalommal frissítik a képernyőt a videomemóriából, ami a videokártyán van. Több képernyőnyi tartalom.</a:t>
            </a:r>
            <a:br>
              <a:rPr lang="hu-HU" sz="2800" smtClean="0"/>
            </a:br>
            <a:r>
              <a:rPr lang="hu-HU" sz="2800" smtClean="0"/>
              <a:t>Általában pixelenként 3 bájt (RGB).</a:t>
            </a:r>
            <a:br>
              <a:rPr lang="hu-HU" sz="2800" smtClean="0"/>
            </a:br>
            <a:r>
              <a:rPr lang="hu-HU" sz="2800" smtClean="0"/>
              <a:t>1600-1200 pixelhez 5,5 MB kell.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smtClean="0"/>
              <a:t>A képernyő kiszolgálásához nagy sávszélesség kell: korábban PCI sín (127,2 MB/s), Pentium II-től AGP (Accelerated Graphics Port) sín 252 MB/s, újabb verziók 2-, 4-, 8-szoros sávszélességet tudnak.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smtClean="0"/>
              <a:t>Színpaletta (indexelt színelőállítás): </a:t>
            </a:r>
            <a:br>
              <a:rPr lang="hu-HU" sz="2800" smtClean="0"/>
            </a:br>
            <a:r>
              <a:rPr lang="hu-HU" sz="2800" smtClean="0"/>
              <a:t>256 elem, mind 3 bájt (RGB), </a:t>
            </a:r>
            <a:br>
              <a:rPr lang="hu-HU" sz="2800" smtClean="0"/>
            </a:br>
            <a:r>
              <a:rPr lang="hu-HU" sz="2800" smtClean="0"/>
              <a:t>a pixelekhez csak az elem indexét tárolják.</a:t>
            </a:r>
          </a:p>
        </p:txBody>
      </p:sp>
      <p:sp>
        <p:nvSpPr>
          <p:cNvPr id="32772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ia számának helye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2E7F7C-C2DF-4EC8-BAFB-49C0B7C7EFF8}" type="slidenum">
              <a:rPr lang="en-GB" smtClean="0">
                <a:cs typeface="Arial" charset="0"/>
              </a:rPr>
              <a:pPr/>
              <a:t>32</a:t>
            </a:fld>
            <a:endParaRPr lang="en-GB" smtClean="0">
              <a:cs typeface="Arial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2200275"/>
          </a:xfrm>
        </p:spPr>
        <p:txBody>
          <a:bodyPr lIns="92075" tIns="46038" rIns="92075" bIns="46038"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b="1" smtClean="0"/>
              <a:t>Telekommunikációs berendezések 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b="1" smtClean="0"/>
              <a:t>Modemek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800" smtClean="0"/>
              <a:t>Adatátvitel analóg telefon vonalon (</a:t>
            </a:r>
            <a:r>
              <a:rPr lang="hu-HU" sz="2800" b="1" smtClean="0"/>
              <a:t>2. 37. ábra</a:t>
            </a:r>
            <a:r>
              <a:rPr lang="hu-HU" sz="2800" smtClean="0"/>
              <a:t>).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800" b="1" smtClean="0"/>
              <a:t>Vivőhullám:</a:t>
            </a:r>
            <a:r>
              <a:rPr lang="hu-HU" sz="2800" smtClean="0"/>
              <a:t> 1000-2000 Hz-es sinus hullám.</a:t>
            </a:r>
          </a:p>
        </p:txBody>
      </p:sp>
      <p:pic>
        <p:nvPicPr>
          <p:cNvPr id="33796" name="Picture 3" descr="jel"/>
          <p:cNvPicPr>
            <a:picLocks noChangeAspect="1" noChangeArrowheads="1"/>
          </p:cNvPicPr>
          <p:nvPr>
            <p:ph sz="quarter" idx="3"/>
          </p:nvPr>
        </p:nvPicPr>
        <p:blipFill>
          <a:blip r:embed="rId3" cstate="print"/>
          <a:srcRect r="5759"/>
          <a:stretch>
            <a:fillRect/>
          </a:stretch>
        </p:blipFill>
        <p:spPr>
          <a:xfrm>
            <a:off x="2667000" y="3238500"/>
            <a:ext cx="5964238" cy="354013"/>
          </a:xfrm>
        </p:spPr>
      </p:pic>
      <p:pic>
        <p:nvPicPr>
          <p:cNvPr id="33797" name="Picture 4" descr="amp"/>
          <p:cNvPicPr>
            <a:picLocks noChangeAspect="1" noChangeArrowheads="1"/>
          </p:cNvPicPr>
          <p:nvPr/>
        </p:nvPicPr>
        <p:blipFill>
          <a:blip r:embed="rId4" cstate="print"/>
          <a:srcRect r="5647"/>
          <a:stretch>
            <a:fillRect/>
          </a:stretch>
        </p:blipFill>
        <p:spPr bwMode="auto">
          <a:xfrm>
            <a:off x="2657475" y="3995738"/>
            <a:ext cx="59721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8" name="Picture 5" descr="freq"/>
          <p:cNvPicPr>
            <a:picLocks noChangeAspect="1" noChangeArrowheads="1"/>
          </p:cNvPicPr>
          <p:nvPr/>
        </p:nvPicPr>
        <p:blipFill>
          <a:blip r:embed="rId5" cstate="print"/>
          <a:srcRect r="5647"/>
          <a:stretch>
            <a:fillRect/>
          </a:stretch>
        </p:blipFill>
        <p:spPr bwMode="auto">
          <a:xfrm>
            <a:off x="2657475" y="4832350"/>
            <a:ext cx="5972175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9" name="Picture 6" descr="phase"/>
          <p:cNvPicPr>
            <a:picLocks noChangeAspect="1" noChangeArrowheads="1"/>
          </p:cNvPicPr>
          <p:nvPr/>
        </p:nvPicPr>
        <p:blipFill>
          <a:blip r:embed="rId6" cstate="print"/>
          <a:srcRect r="5759"/>
          <a:stretch>
            <a:fillRect/>
          </a:stretch>
        </p:blipFill>
        <p:spPr bwMode="auto">
          <a:xfrm>
            <a:off x="2665413" y="5637213"/>
            <a:ext cx="596423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Line 7"/>
          <p:cNvSpPr>
            <a:spLocks noChangeShapeType="1"/>
          </p:cNvSpPr>
          <p:nvPr/>
        </p:nvSpPr>
        <p:spPr bwMode="auto">
          <a:xfrm>
            <a:off x="3074988" y="2803525"/>
            <a:ext cx="4762" cy="3419475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33801" name="Line 8"/>
          <p:cNvSpPr>
            <a:spLocks noChangeShapeType="1"/>
          </p:cNvSpPr>
          <p:nvPr/>
        </p:nvSpPr>
        <p:spPr bwMode="auto">
          <a:xfrm>
            <a:off x="3497263" y="2803525"/>
            <a:ext cx="6350" cy="3419475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33802" name="Line 9"/>
          <p:cNvSpPr>
            <a:spLocks noChangeShapeType="1"/>
          </p:cNvSpPr>
          <p:nvPr/>
        </p:nvSpPr>
        <p:spPr bwMode="auto">
          <a:xfrm>
            <a:off x="4349750" y="2803525"/>
            <a:ext cx="6350" cy="3419475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33803" name="Line 10"/>
          <p:cNvSpPr>
            <a:spLocks noChangeShapeType="1"/>
          </p:cNvSpPr>
          <p:nvPr/>
        </p:nvSpPr>
        <p:spPr bwMode="auto">
          <a:xfrm>
            <a:off x="4772025" y="2803525"/>
            <a:ext cx="6350" cy="3419475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33804" name="Line 11"/>
          <p:cNvSpPr>
            <a:spLocks noChangeShapeType="1"/>
          </p:cNvSpPr>
          <p:nvPr/>
        </p:nvSpPr>
        <p:spPr bwMode="auto">
          <a:xfrm>
            <a:off x="5189538" y="2811463"/>
            <a:ext cx="6350" cy="3421062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33805" name="Line 12"/>
          <p:cNvSpPr>
            <a:spLocks noChangeShapeType="1"/>
          </p:cNvSpPr>
          <p:nvPr/>
        </p:nvSpPr>
        <p:spPr bwMode="auto">
          <a:xfrm>
            <a:off x="6042025" y="2820988"/>
            <a:ext cx="6350" cy="3419475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33806" name="Line 13"/>
          <p:cNvSpPr>
            <a:spLocks noChangeShapeType="1"/>
          </p:cNvSpPr>
          <p:nvPr/>
        </p:nvSpPr>
        <p:spPr bwMode="auto">
          <a:xfrm>
            <a:off x="7329488" y="2828925"/>
            <a:ext cx="6350" cy="3419475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33807" name="Line 14"/>
          <p:cNvSpPr>
            <a:spLocks noChangeShapeType="1"/>
          </p:cNvSpPr>
          <p:nvPr/>
        </p:nvSpPr>
        <p:spPr bwMode="auto">
          <a:xfrm>
            <a:off x="7751763" y="2762250"/>
            <a:ext cx="6350" cy="3419475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33808" name="Text Box 15"/>
          <p:cNvSpPr txBox="1">
            <a:spLocks noChangeArrowheads="1"/>
          </p:cNvSpPr>
          <p:nvPr/>
        </p:nvSpPr>
        <p:spPr bwMode="auto">
          <a:xfrm>
            <a:off x="1104900" y="2228850"/>
            <a:ext cx="7439025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3200">
                <a:solidFill>
                  <a:schemeClr val="tx1"/>
                </a:solidFill>
              </a:rPr>
              <a:t> </a:t>
            </a:r>
            <a:r>
              <a:rPr lang="hu-HU" sz="2800" b="1">
                <a:solidFill>
                  <a:schemeClr val="tx1"/>
                </a:solidFill>
                <a:latin typeface="Courier New" pitchFamily="49" charset="0"/>
              </a:rPr>
              <a:t>0 1 0 0 1 0 1 1 0 0 0 1 0 0</a:t>
            </a:r>
            <a:r>
              <a:rPr lang="hu-HU" sz="3200" b="1">
                <a:solidFill>
                  <a:schemeClr val="tx1"/>
                </a:solidFill>
                <a:latin typeface="Courier New" pitchFamily="49" charset="0"/>
              </a:rPr>
              <a:t>   </a:t>
            </a:r>
          </a:p>
        </p:txBody>
      </p:sp>
      <p:sp>
        <p:nvSpPr>
          <p:cNvPr id="33809" name="Text Box 16"/>
          <p:cNvSpPr txBox="1">
            <a:spLocks noChangeArrowheads="1"/>
          </p:cNvSpPr>
          <p:nvPr/>
        </p:nvSpPr>
        <p:spPr bwMode="auto">
          <a:xfrm>
            <a:off x="-252413" y="3068638"/>
            <a:ext cx="3276601" cy="30654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rIns="738000">
            <a:spAutoFit/>
          </a:bodyPr>
          <a:lstStyle/>
          <a:p>
            <a:pPr algn="r" defTabSz="914400">
              <a:lnSpc>
                <a:spcPct val="100000"/>
              </a:lnSpc>
              <a:spcBef>
                <a:spcPct val="70000"/>
              </a:spcBef>
              <a:buClrTx/>
              <a:buSzTx/>
              <a:buFontTx/>
              <a:buNone/>
            </a:pPr>
            <a:r>
              <a:rPr lang="hu-HU" sz="3200">
                <a:solidFill>
                  <a:schemeClr val="tx1"/>
                </a:solidFill>
              </a:rPr>
              <a:t>Feszültség</a:t>
            </a:r>
          </a:p>
          <a:p>
            <a:pPr algn="r" defTabSz="914400">
              <a:lnSpc>
                <a:spcPct val="100000"/>
              </a:lnSpc>
              <a:spcBef>
                <a:spcPct val="70000"/>
              </a:spcBef>
              <a:buClrTx/>
              <a:buSzTx/>
              <a:buFontTx/>
              <a:buNone/>
            </a:pPr>
            <a:r>
              <a:rPr lang="hu-HU" sz="3200">
                <a:solidFill>
                  <a:schemeClr val="tx1"/>
                </a:solidFill>
              </a:rPr>
              <a:t>Amplitudó</a:t>
            </a:r>
          </a:p>
          <a:p>
            <a:pPr algn="r" defTabSz="914400">
              <a:lnSpc>
                <a:spcPct val="100000"/>
              </a:lnSpc>
              <a:spcBef>
                <a:spcPct val="70000"/>
              </a:spcBef>
              <a:buClrTx/>
              <a:buSzTx/>
              <a:buFontTx/>
              <a:buNone/>
            </a:pPr>
            <a:r>
              <a:rPr lang="hu-HU" sz="3200">
                <a:solidFill>
                  <a:schemeClr val="tx1"/>
                </a:solidFill>
              </a:rPr>
              <a:t>Frekvencia</a:t>
            </a:r>
          </a:p>
          <a:p>
            <a:pPr algn="r" defTabSz="914400">
              <a:lnSpc>
                <a:spcPct val="100000"/>
              </a:lnSpc>
              <a:spcBef>
                <a:spcPct val="70000"/>
              </a:spcBef>
              <a:buClrTx/>
              <a:buSzTx/>
              <a:buFontTx/>
              <a:buNone/>
            </a:pPr>
            <a:r>
              <a:rPr lang="hu-HU" sz="3200">
                <a:solidFill>
                  <a:schemeClr val="tx1"/>
                </a:solidFill>
              </a:rPr>
              <a:t>Fázis </a:t>
            </a:r>
          </a:p>
        </p:txBody>
      </p:sp>
      <p:sp>
        <p:nvSpPr>
          <p:cNvPr id="33810" name="Text Box 17"/>
          <p:cNvSpPr txBox="1">
            <a:spLocks noChangeArrowheads="1"/>
          </p:cNvSpPr>
          <p:nvPr/>
        </p:nvSpPr>
        <p:spPr bwMode="auto">
          <a:xfrm>
            <a:off x="0" y="2219325"/>
            <a:ext cx="3492500" cy="579438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rIns="90000"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3200">
                <a:solidFill>
                  <a:schemeClr val="tx1"/>
                </a:solidFill>
              </a:rPr>
              <a:t>Modulációk  Jel</a:t>
            </a:r>
          </a:p>
        </p:txBody>
      </p:sp>
      <p:sp>
        <p:nvSpPr>
          <p:cNvPr id="33811" name="Élőláb helye 19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96F22F7-36B3-4172-BEC9-C3B94B21CFB8}" type="slidenum">
              <a:rPr lang="en-GB" smtClean="0">
                <a:cs typeface="Arial" charset="0"/>
              </a:rPr>
              <a:pPr/>
              <a:t>33</a:t>
            </a:fld>
            <a:endParaRPr lang="en-GB" smtClean="0">
              <a:cs typeface="Arial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96025"/>
          </a:xfrm>
        </p:spPr>
        <p:txBody>
          <a:bodyPr lIns="92075" tIns="46038" rIns="92075" bIns="46038"/>
          <a:lstStyle/>
          <a:p>
            <a:pPr algn="ctr"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Modemek 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Adatátvitel analóg telefon vonalon (</a:t>
            </a:r>
            <a:r>
              <a:rPr lang="hu-HU" b="1" smtClean="0"/>
              <a:t>2. 37. ábra</a:t>
            </a:r>
            <a:r>
              <a:rPr lang="hu-HU" smtClean="0"/>
              <a:t>). </a:t>
            </a:r>
          </a:p>
          <a:p>
            <a:pPr>
              <a:buFont typeface="Times New Roman" pitchFamily="18" charset="0"/>
              <a:buNone/>
            </a:pPr>
            <a:r>
              <a:rPr lang="hu-HU" b="1" smtClean="0"/>
              <a:t>Vivőhullám</a:t>
            </a:r>
            <a:r>
              <a:rPr lang="hu-HU" smtClean="0"/>
              <a:t>: 1000-2000 Hz.</a:t>
            </a:r>
          </a:p>
          <a:p>
            <a:pPr>
              <a:buFont typeface="Times New Roman" pitchFamily="18" charset="0"/>
              <a:buNone/>
            </a:pPr>
            <a:r>
              <a:rPr lang="hu-HU" b="1" smtClean="0"/>
              <a:t>Modulációk</a:t>
            </a:r>
            <a:r>
              <a:rPr lang="hu-HU" smtClean="0"/>
              <a:t>: amplitudó, frekvencia, fázis (180 vagy </a:t>
            </a:r>
            <a:r>
              <a:rPr lang="hu-HU" b="1" smtClean="0"/>
              <a:t>dibit</a:t>
            </a:r>
            <a:r>
              <a:rPr lang="hu-HU" smtClean="0"/>
              <a:t> fáziskódolás: 45, 135, 225, 315 fokos fázis váltás,). Kombináltan is alkalmazhatók.</a:t>
            </a:r>
          </a:p>
          <a:p>
            <a:pPr>
              <a:buFont typeface="Times New Roman" pitchFamily="18" charset="0"/>
              <a:buNone/>
            </a:pPr>
            <a:r>
              <a:rPr lang="hu-HU" b="1" smtClean="0"/>
              <a:t>Jelzési sebesség (baud)</a:t>
            </a:r>
            <a:r>
              <a:rPr lang="hu-HU" smtClean="0"/>
              <a:t>: jelváltás/sec (egy jel több bit információt hordozhat).</a:t>
            </a:r>
          </a:p>
          <a:p>
            <a:pPr>
              <a:buFont typeface="Times New Roman" pitchFamily="18" charset="0"/>
              <a:buNone/>
            </a:pPr>
            <a:r>
              <a:rPr lang="hu-HU" b="1" smtClean="0"/>
              <a:t>Adat átviteli sebesség</a:t>
            </a:r>
            <a:r>
              <a:rPr lang="hu-HU" smtClean="0"/>
              <a:t>: bit/sec.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 typeface="Times New Roman" pitchFamily="18" charset="0"/>
              <a:buNone/>
            </a:pPr>
            <a:r>
              <a:rPr lang="hu-HU" smtClean="0"/>
              <a:t>Egy bájt továbbítása: start bit, bájt, stop bit.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 typeface="Times New Roman" pitchFamily="18" charset="0"/>
              <a:buNone/>
            </a:pPr>
            <a:r>
              <a:rPr lang="hu-HU" smtClean="0"/>
              <a:t>Tipikus: 9600 baud, 28.800 vagy 57.600 bit/sec.</a:t>
            </a:r>
          </a:p>
        </p:txBody>
      </p:sp>
      <p:sp>
        <p:nvSpPr>
          <p:cNvPr id="34820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498F050-318F-4C53-9D3F-281B3276A88D}" type="slidenum">
              <a:rPr lang="en-GB" smtClean="0">
                <a:cs typeface="Arial" charset="0"/>
              </a:rPr>
              <a:pPr/>
              <a:t>34</a:t>
            </a:fld>
            <a:endParaRPr lang="en-GB" smtClean="0">
              <a:cs typeface="Arial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5943600"/>
          </a:xfrm>
        </p:spPr>
        <p:txBody>
          <a:bodyPr lIns="92075" tIns="46038" rIns="92075" bIns="46038"/>
          <a:lstStyle/>
          <a:p>
            <a:pPr>
              <a:buFont typeface="Times New Roman" pitchFamily="18" charset="0"/>
              <a:buNone/>
            </a:pPr>
            <a:r>
              <a:rPr lang="hu-HU" b="1" smtClean="0"/>
              <a:t>A kommunikációs vonal lehet:</a:t>
            </a:r>
          </a:p>
          <a:p>
            <a:r>
              <a:rPr lang="hu-HU" b="1" smtClean="0"/>
              <a:t>full-duplex</a:t>
            </a:r>
            <a:r>
              <a:rPr lang="hu-HU" smtClean="0"/>
              <a:t>: egyszerre két irányú forgalom (különböző frekvenciát használva), </a:t>
            </a:r>
          </a:p>
          <a:p>
            <a:r>
              <a:rPr lang="hu-HU" b="1" smtClean="0"/>
              <a:t>half-duplex</a:t>
            </a:r>
            <a:r>
              <a:rPr lang="hu-HU" smtClean="0"/>
              <a:t>: két irányú forgalom, de nem egyszerre,</a:t>
            </a:r>
          </a:p>
          <a:p>
            <a:r>
              <a:rPr lang="hu-HU" b="1" smtClean="0"/>
              <a:t>simplex</a:t>
            </a:r>
            <a:r>
              <a:rPr lang="hu-HU" smtClean="0"/>
              <a:t>: csak egy irányú forgalom lehetséges.</a:t>
            </a:r>
          </a:p>
        </p:txBody>
      </p:sp>
      <p:sp>
        <p:nvSpPr>
          <p:cNvPr id="35844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0CD91A6-667E-45AC-9C44-C4D03D8CCB3E}" type="slidenum">
              <a:rPr lang="en-GB" smtClean="0">
                <a:cs typeface="Arial" charset="0"/>
              </a:rPr>
              <a:pPr/>
              <a:t>35</a:t>
            </a:fld>
            <a:endParaRPr lang="en-GB" smtClean="0">
              <a:cs typeface="Arial" charset="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5943600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b="1" smtClean="0"/>
              <a:t>Digitális előfizetői vonalak 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A hagyományos telefonvonalakat 3000 Hz-es szűrővel korlátozzák. E nélkül elérheti az 1.1 MHz-t.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Szélessávú telefovonalak: a legnépszerűbb az </a:t>
            </a:r>
            <a:r>
              <a:rPr lang="hu-HU" b="1" smtClean="0"/>
              <a:t>ADSL </a:t>
            </a:r>
            <a:r>
              <a:rPr lang="hu-HU" smtClean="0"/>
              <a:t>(asymmertic Digital Subscriber Line, aszimmetrikus előfizetői vonal).</a:t>
            </a:r>
          </a:p>
        </p:txBody>
      </p:sp>
      <p:pic>
        <p:nvPicPr>
          <p:cNvPr id="36868" name="Picture 4" descr="Kép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068638"/>
            <a:ext cx="9144000" cy="324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9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EE13C1B-D003-4FD6-8AEB-71CCD033B9A9}" type="slidenum">
              <a:rPr lang="en-GB" smtClean="0">
                <a:cs typeface="Arial" charset="0"/>
              </a:rPr>
              <a:pPr/>
              <a:t>36</a:t>
            </a:fld>
            <a:endParaRPr lang="en-GB" smtClean="0">
              <a:cs typeface="Arial" charset="0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0" y="3429000"/>
            <a:ext cx="9144000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33375" indent="-333375">
              <a:spcBef>
                <a:spcPts val="800"/>
              </a:spcBef>
            </a:pPr>
            <a:r>
              <a:rPr lang="hu-HU" sz="3200">
                <a:solidFill>
                  <a:srgbClr val="000000"/>
                </a:solidFill>
              </a:rPr>
              <a:t>256 független kb. 4 kHz-es csatorna.</a:t>
            </a:r>
          </a:p>
          <a:p>
            <a:pPr marL="333375" indent="-333375">
              <a:spcBef>
                <a:spcPts val="800"/>
              </a:spcBef>
            </a:pPr>
            <a:r>
              <a:rPr lang="hu-HU" sz="3200">
                <a:solidFill>
                  <a:srgbClr val="000000"/>
                </a:solidFill>
              </a:rPr>
              <a:t>0. csatorna: Hagyományos telefon</a:t>
            </a:r>
          </a:p>
          <a:p>
            <a:pPr marL="333375" indent="-333375">
              <a:spcBef>
                <a:spcPts val="800"/>
              </a:spcBef>
            </a:pPr>
            <a:r>
              <a:rPr lang="hu-HU" sz="3200">
                <a:solidFill>
                  <a:srgbClr val="000000"/>
                </a:solidFill>
              </a:rPr>
              <a:t>1-5. Nem használják (ne zavarja a telefont).</a:t>
            </a:r>
          </a:p>
          <a:p>
            <a:pPr marL="333375" indent="-333375">
              <a:spcBef>
                <a:spcPts val="800"/>
              </a:spcBef>
            </a:pPr>
            <a:r>
              <a:rPr lang="hu-HU" sz="3200">
                <a:solidFill>
                  <a:srgbClr val="000000"/>
                </a:solidFill>
              </a:rPr>
              <a:t>A további 250-ből egy a felmenő, a többi a lemenő jelek továbbítására szolgál. Jel-zaj viszony miatt nem minden csatorna használható!</a:t>
            </a:r>
          </a:p>
        </p:txBody>
      </p:sp>
      <p:pic>
        <p:nvPicPr>
          <p:cNvPr id="37892" name="Picture 4" descr="Kép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315913"/>
            <a:ext cx="9144000" cy="324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3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1A7E8F-D5D9-4286-B6F2-956565984839}" type="slidenum">
              <a:rPr lang="en-GB" smtClean="0">
                <a:cs typeface="Arial" charset="0"/>
              </a:rPr>
              <a:pPr/>
              <a:t>37</a:t>
            </a:fld>
            <a:endParaRPr lang="en-GB" smtClean="0">
              <a:cs typeface="Arial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80288" y="0"/>
            <a:ext cx="1763712" cy="2714625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sz="2400" b="1" smtClean="0"/>
              <a:t>ADSL</a:t>
            </a:r>
          </a:p>
          <a:p>
            <a:pPr algn="ctr">
              <a:buFont typeface="Times New Roman" pitchFamily="18" charset="0"/>
              <a:buNone/>
            </a:pPr>
            <a:r>
              <a:rPr lang="hu-HU" sz="2400" b="1" smtClean="0"/>
              <a:t>2.39. ábra</a:t>
            </a:r>
            <a:endParaRPr lang="hu-HU" sz="2400" smtClean="0"/>
          </a:p>
        </p:txBody>
      </p:sp>
      <p:sp>
        <p:nvSpPr>
          <p:cNvPr id="38916" name="Rectangle 3"/>
          <p:cNvSpPr>
            <a:spLocks noChangeArrowheads="1"/>
          </p:cNvSpPr>
          <p:nvPr/>
        </p:nvSpPr>
        <p:spPr bwMode="auto">
          <a:xfrm>
            <a:off x="0" y="5229225"/>
            <a:ext cx="914400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33375" indent="-333375"/>
            <a:r>
              <a:rPr lang="hu-HU" sz="2800" b="1">
                <a:solidFill>
                  <a:srgbClr val="000000"/>
                </a:solidFill>
              </a:rPr>
              <a:t>NID</a:t>
            </a:r>
            <a:r>
              <a:rPr lang="hu-HU" sz="2800">
                <a:solidFill>
                  <a:srgbClr val="000000"/>
                </a:solidFill>
              </a:rPr>
              <a:t> (Network Interface Device, hálózati interfész).</a:t>
            </a:r>
          </a:p>
          <a:p>
            <a:pPr marL="333375" indent="-333375"/>
            <a:r>
              <a:rPr lang="hu-HU" sz="2800" b="1">
                <a:solidFill>
                  <a:srgbClr val="000000"/>
                </a:solidFill>
              </a:rPr>
              <a:t>DSLAN</a:t>
            </a:r>
            <a:r>
              <a:rPr lang="hu-HU" sz="2800">
                <a:solidFill>
                  <a:srgbClr val="000000"/>
                </a:solidFill>
              </a:rPr>
              <a:t> (Digital Subscriber Line Access Multiplexer, digitális előfizetői vonal hozzáférési multiplexer).</a:t>
            </a:r>
          </a:p>
        </p:txBody>
      </p:sp>
      <p:pic>
        <p:nvPicPr>
          <p:cNvPr id="38917" name="Picture 5" descr="Kép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7212013" cy="504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8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6DD6881-AE8C-4F87-98B4-414560A7E86F}" type="slidenum">
              <a:rPr lang="en-GB" smtClean="0">
                <a:cs typeface="Arial" charset="0"/>
              </a:rPr>
              <a:pPr/>
              <a:t>38</a:t>
            </a:fld>
            <a:endParaRPr lang="en-GB" smtClean="0">
              <a:cs typeface="Arial" charset="0"/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2762250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b="1" smtClean="0"/>
              <a:t>Kábeles internet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54-550 MHz: TV, rádió: lejövő frekvenciák</a:t>
            </a:r>
          </a:p>
          <a:p>
            <a:pPr>
              <a:spcBef>
                <a:spcPct val="80000"/>
              </a:spcBef>
              <a:buFont typeface="Times New Roman" pitchFamily="18" charset="0"/>
              <a:buNone/>
            </a:pPr>
            <a:r>
              <a:rPr lang="hu-HU" smtClean="0"/>
              <a:t>5-42 MHz: felmenő frekvenciák 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54-750 MHz: lejövő frekvenciák</a:t>
            </a:r>
          </a:p>
        </p:txBody>
      </p:sp>
      <p:pic>
        <p:nvPicPr>
          <p:cNvPr id="39940" name="Picture 4" descr="Kép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2852738"/>
            <a:ext cx="8772525" cy="334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1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E2C7D1-3B35-4F1F-ADE4-9EBCCEF289ED}" type="slidenum">
              <a:rPr lang="en-GB" smtClean="0">
                <a:cs typeface="Arial" charset="0"/>
              </a:rPr>
              <a:pPr/>
              <a:t>39</a:t>
            </a:fld>
            <a:endParaRPr lang="en-GB" smtClean="0">
              <a:cs typeface="Arial" charset="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172200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b="1" smtClean="0"/>
              <a:t>Kábeles internet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Fő telephely általában szélessávú üvegszál kábelekkel kapcsolódik a fejállomásokhoz. 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A fejállomás koaxiális kábellel sok felhasználóhoz csatlakozik.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A sok felhasználó zöme nem használ adatfolyamot az adott pillanatban. 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Megosztott kommunikáció. Részletesen kidolgozott protokollok szerint zajlik az adatforgalom.</a:t>
            </a:r>
          </a:p>
        </p:txBody>
      </p:sp>
      <p:sp>
        <p:nvSpPr>
          <p:cNvPr id="40964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7E6FA28-F049-4A46-AE05-86E953728C2B}" type="slidenum">
              <a:rPr lang="en-GB" smtClean="0">
                <a:cs typeface="Arial" charset="0"/>
              </a:rPr>
              <a:pPr/>
              <a:t>4</a:t>
            </a:fld>
            <a:endParaRPr lang="en-GB" smtClean="0">
              <a:cs typeface="Arial" charset="0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26175"/>
          </a:xfrm>
        </p:spPr>
        <p:txBody>
          <a:bodyPr lIns="92075" tIns="46038" rIns="92075" bIns="46038"/>
          <a:lstStyle/>
          <a:p>
            <a:pPr>
              <a:spcBef>
                <a:spcPct val="10000"/>
              </a:spcBef>
              <a:buFont typeface="Times New Roman" pitchFamily="18" charset="0"/>
              <a:buNone/>
            </a:pPr>
            <a:r>
              <a:rPr lang="hu-HU" b="1" smtClean="0"/>
              <a:t>Keresési idő:</a:t>
            </a:r>
            <a:r>
              <a:rPr lang="hu-HU" smtClean="0"/>
              <a:t> sáv/cilinder keresés (seek) 5-10 ms.</a:t>
            </a:r>
          </a:p>
          <a:p>
            <a:pPr>
              <a:spcBef>
                <a:spcPct val="0"/>
              </a:spcBef>
              <a:buFont typeface="Times New Roman" pitchFamily="18" charset="0"/>
              <a:buNone/>
            </a:pPr>
            <a:r>
              <a:rPr lang="hu-HU" b="1" smtClean="0"/>
              <a:t>Forgási késleltetés:</a:t>
            </a:r>
            <a:r>
              <a:rPr lang="hu-HU" smtClean="0"/>
              <a:t> átlagosan egy fél fordulat ideje, 3-6 ms (60-180 fordulat/sec).</a:t>
            </a:r>
          </a:p>
          <a:p>
            <a:pPr>
              <a:spcBef>
                <a:spcPct val="0"/>
              </a:spcBef>
              <a:buFont typeface="Times New Roman" pitchFamily="18" charset="0"/>
              <a:buNone/>
            </a:pPr>
            <a:r>
              <a:rPr lang="hu-HU" b="1" smtClean="0"/>
              <a:t>Átviteli sebesség:</a:t>
            </a:r>
            <a:r>
              <a:rPr lang="hu-HU" smtClean="0"/>
              <a:t> 20-40 MB/sec. </a:t>
            </a:r>
            <a:br>
              <a:rPr lang="hu-HU" smtClean="0"/>
            </a:br>
            <a:r>
              <a:rPr lang="hu-HU" smtClean="0"/>
              <a:t> </a:t>
            </a:r>
            <a:r>
              <a:rPr lang="hu-HU" smtClean="0">
                <a:sym typeface="Symbol" pitchFamily="18" charset="2"/>
              </a:rPr>
              <a:t>Maximális</a:t>
            </a:r>
            <a:r>
              <a:rPr lang="hu-HU" smtClean="0"/>
              <a:t> </a:t>
            </a:r>
            <a:r>
              <a:rPr lang="hu-HU" smtClean="0">
                <a:sym typeface="Symbol" pitchFamily="18" charset="2"/>
              </a:rPr>
              <a:t>&lt;--&gt; </a:t>
            </a:r>
            <a:r>
              <a:rPr lang="hu-HU" smtClean="0"/>
              <a:t>átlagos</a:t>
            </a:r>
            <a:r>
              <a:rPr lang="hu-HU" smtClean="0">
                <a:sym typeface="Symbol" pitchFamily="18" charset="2"/>
              </a:rPr>
              <a:t> </a:t>
            </a:r>
          </a:p>
          <a:p>
            <a:pPr>
              <a:spcBef>
                <a:spcPct val="40000"/>
              </a:spcBef>
              <a:buFont typeface="Times New Roman" pitchFamily="18" charset="0"/>
              <a:buNone/>
            </a:pPr>
            <a:endParaRPr lang="hu-HU" b="1" smtClean="0"/>
          </a:p>
          <a:p>
            <a:pPr>
              <a:spcBef>
                <a:spcPct val="40000"/>
              </a:spcBef>
              <a:buFont typeface="Times New Roman" pitchFamily="18" charset="0"/>
              <a:buNone/>
            </a:pPr>
            <a:r>
              <a:rPr lang="hu-HU" b="1" smtClean="0"/>
              <a:t>Írás sűrűség:</a:t>
            </a:r>
            <a:r>
              <a:rPr lang="hu-HU" smtClean="0"/>
              <a:t> </a:t>
            </a:r>
            <a:br>
              <a:rPr lang="hu-HU" smtClean="0"/>
            </a:br>
            <a:r>
              <a:rPr lang="hu-HU" u="sng" smtClean="0"/>
              <a:t>Régen:</a:t>
            </a:r>
            <a:r>
              <a:rPr lang="hu-HU" smtClean="0"/>
              <a:t> belül maximális, kifelé egyre kisebb (forgás szög alapján). </a:t>
            </a:r>
            <a:br>
              <a:rPr lang="hu-HU" smtClean="0"/>
            </a:br>
            <a:r>
              <a:rPr lang="hu-HU" u="sng" smtClean="0"/>
              <a:t>Jelenleg:</a:t>
            </a:r>
            <a:r>
              <a:rPr lang="hu-HU" smtClean="0"/>
              <a:t> 10-30 zóna, a külső zónákban több szektor van egy sávon (</a:t>
            </a:r>
            <a:r>
              <a:rPr lang="hu-HU" b="1" smtClean="0"/>
              <a:t>2.21. ábra</a:t>
            </a:r>
            <a:r>
              <a:rPr lang="hu-HU" smtClean="0"/>
              <a:t>). </a:t>
            </a:r>
          </a:p>
        </p:txBody>
      </p:sp>
      <p:sp>
        <p:nvSpPr>
          <p:cNvPr id="5124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924ADE9-7997-4640-9ABE-4CC754530952}" type="slidenum">
              <a:rPr lang="en-GB" smtClean="0">
                <a:cs typeface="Arial" charset="0"/>
              </a:rPr>
              <a:pPr/>
              <a:t>5</a:t>
            </a:fld>
            <a:endParaRPr lang="en-GB" smtClean="0">
              <a:cs typeface="Arial" charset="0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034088"/>
          </a:xfrm>
        </p:spPr>
        <p:txBody>
          <a:bodyPr lIns="92075" tIns="46038" rIns="92075" bIns="46038"/>
          <a:lstStyle/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Lemezvezérlő:</a:t>
            </a:r>
            <a:r>
              <a:rPr lang="hu-HU" smtClean="0"/>
              <a:t> vezérli a hardvert, nyilvántartja </a:t>
            </a:r>
            <a:br>
              <a:rPr lang="hu-HU" smtClean="0"/>
            </a:br>
            <a:r>
              <a:rPr lang="hu-HU" smtClean="0"/>
              <a:t>és átcímzi a hibás sávokat. </a:t>
            </a:r>
            <a:br>
              <a:rPr lang="hu-HU" smtClean="0"/>
            </a:br>
            <a:r>
              <a:rPr lang="hu-HU" smtClean="0"/>
              <a:t>Szoftver parancsokat hajt végre: kar mozgatás, </a:t>
            </a:r>
            <a:r>
              <a:rPr lang="hu-HU" b="1" smtClean="0">
                <a:latin typeface="Courier New" pitchFamily="49" charset="0"/>
              </a:rPr>
              <a:t>READ</a:t>
            </a:r>
            <a:r>
              <a:rPr lang="hu-HU" smtClean="0"/>
              <a:t>, </a:t>
            </a:r>
            <a:r>
              <a:rPr lang="hu-HU" b="1" smtClean="0">
                <a:latin typeface="Courier New" pitchFamily="49" charset="0"/>
              </a:rPr>
              <a:t>WRITE</a:t>
            </a:r>
            <a:r>
              <a:rPr lang="hu-HU" smtClean="0"/>
              <a:t>, </a:t>
            </a:r>
            <a:r>
              <a:rPr lang="hu-HU" b="1" smtClean="0">
                <a:latin typeface="Courier New" pitchFamily="49" charset="0"/>
              </a:rPr>
              <a:t>FORMAT</a:t>
            </a:r>
            <a:r>
              <a:rPr lang="hu-HU" smtClean="0"/>
              <a:t>, </a:t>
            </a:r>
            <a:r>
              <a:rPr lang="hu-HU" b="1" smtClean="0">
                <a:latin typeface="Courier New" pitchFamily="49" charset="0"/>
              </a:rPr>
              <a:t>…</a:t>
            </a:r>
            <a:r>
              <a:rPr lang="hu-HU" smtClean="0"/>
              <a:t> utasítások. </a:t>
            </a:r>
            <a:br>
              <a:rPr lang="hu-HU" smtClean="0"/>
            </a:br>
            <a:r>
              <a:rPr lang="hu-HU" smtClean="0"/>
              <a:t>További feladatai: hiba felismerés/javítás, </a:t>
            </a:r>
            <a:br>
              <a:rPr lang="hu-HU" smtClean="0"/>
            </a:br>
            <a:r>
              <a:rPr lang="hu-HU" smtClean="0"/>
              <a:t>	soros – párhuzamos és </a:t>
            </a:r>
            <a:br>
              <a:rPr lang="hu-HU" smtClean="0"/>
            </a:br>
            <a:r>
              <a:rPr lang="hu-HU" smtClean="0"/>
              <a:t>	párhuzamos  – soros átalakítás.</a:t>
            </a:r>
          </a:p>
        </p:txBody>
      </p:sp>
      <p:sp>
        <p:nvSpPr>
          <p:cNvPr id="6148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C288AC-5067-4BB1-A531-151CF3819F70}" type="slidenum">
              <a:rPr lang="en-GB" smtClean="0">
                <a:cs typeface="Arial" charset="0"/>
              </a:rPr>
              <a:pPr/>
              <a:t>6</a:t>
            </a:fld>
            <a:endParaRPr lang="en-GB" smtClean="0">
              <a:cs typeface="Arial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034088"/>
          </a:xfrm>
        </p:spPr>
        <p:txBody>
          <a:bodyPr lIns="92075" tIns="46038" rIns="92075" bIns="46038"/>
          <a:lstStyle/>
          <a:p>
            <a:pPr>
              <a:spcBef>
                <a:spcPct val="40000"/>
              </a:spcBef>
              <a:buFont typeface="Times New Roman" pitchFamily="18" charset="0"/>
              <a:buNone/>
            </a:pPr>
            <a:r>
              <a:rPr lang="hu-HU" b="1" smtClean="0"/>
              <a:t>Hajlékony (floppy) lemez:</a:t>
            </a:r>
            <a:r>
              <a:rPr lang="hu-HU" smtClean="0"/>
              <a:t> szerviz célokra (karbantartási információk tárolására) találták ki. Az I/O fej hozzáér a lemezhez: gyorsan kopik, ezért leáll, ha éppen nincs feladata. Kb. 0.5 s, míg a lemez fölpörög.</a:t>
            </a:r>
          </a:p>
        </p:txBody>
      </p:sp>
      <p:sp>
        <p:nvSpPr>
          <p:cNvPr id="7172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60D2F85-4C74-45FF-88D7-4044D9A008E2}" type="slidenum">
              <a:rPr lang="en-GB" smtClean="0">
                <a:cs typeface="Arial" charset="0"/>
              </a:rPr>
              <a:pPr/>
              <a:t>7</a:t>
            </a:fld>
            <a:endParaRPr lang="en-GB" smtClean="0">
              <a:cs typeface="Arial" charset="0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84913"/>
          </a:xfrm>
        </p:spPr>
        <p:txBody>
          <a:bodyPr lIns="92075" tIns="46038" rIns="92075" bIns="46038"/>
          <a:lstStyle/>
          <a:p>
            <a:pPr algn="ctr">
              <a:spcBef>
                <a:spcPct val="10000"/>
              </a:spcBef>
              <a:buFont typeface="Times New Roman" pitchFamily="18" charset="0"/>
              <a:buNone/>
            </a:pPr>
            <a:r>
              <a:rPr lang="hu-HU" b="1" smtClean="0"/>
              <a:t>Lemez vezérlés</a:t>
            </a:r>
          </a:p>
          <a:p>
            <a:pPr>
              <a:buFont typeface="Times New Roman" pitchFamily="18" charset="0"/>
              <a:buNone/>
            </a:pPr>
            <a:r>
              <a:rPr lang="hu-HU" b="1" smtClean="0"/>
              <a:t>PC</a:t>
            </a:r>
            <a:r>
              <a:rPr lang="hu-HU" smtClean="0"/>
              <a:t>-ken kezdetben </a:t>
            </a:r>
            <a:r>
              <a:rPr lang="hu-HU" b="1" smtClean="0"/>
              <a:t>CPU</a:t>
            </a:r>
            <a:r>
              <a:rPr lang="hu-HU" smtClean="0"/>
              <a:t> regiszterekbe töltött fej, cilinder, szektor címek alapján a </a:t>
            </a:r>
            <a:r>
              <a:rPr lang="hu-HU" b="1" smtClean="0"/>
              <a:t>BIOS</a:t>
            </a:r>
            <a:r>
              <a:rPr lang="hu-HU" smtClean="0"/>
              <a:t> (Basic Input Output System) vezérelt. </a:t>
            </a:r>
            <a:br>
              <a:rPr lang="hu-HU" smtClean="0"/>
            </a:br>
            <a:r>
              <a:rPr lang="hu-HU" b="1" smtClean="0"/>
              <a:t>Seagate</a:t>
            </a:r>
            <a:r>
              <a:rPr lang="hu-HU" smtClean="0"/>
              <a:t> lemezegység: 20 bites szektor cím. </a:t>
            </a:r>
            <a:br>
              <a:rPr lang="hu-HU" smtClean="0"/>
            </a:br>
            <a:r>
              <a:rPr lang="hu-HU" smtClean="0"/>
              <a:t>4 fej (4 bit), 306 cilinder (10 bit) </a:t>
            </a:r>
            <a:br>
              <a:rPr lang="hu-HU" smtClean="0"/>
            </a:br>
            <a:r>
              <a:rPr lang="hu-HU" smtClean="0"/>
              <a:t>és sávonként 17 db 512 bájtos szektor (6 bit).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Később kevés lett 10 bit a cilinder címzésére. </a:t>
            </a:r>
          </a:p>
          <a:p>
            <a:pPr>
              <a:buFont typeface="Times New Roman" pitchFamily="18" charset="0"/>
              <a:buNone/>
            </a:pPr>
            <a:r>
              <a:rPr lang="hu-HU" b="1" smtClean="0"/>
              <a:t>IDE</a:t>
            </a:r>
            <a:r>
              <a:rPr lang="hu-HU" smtClean="0"/>
              <a:t> (Integrated Drive Electronics, max. 504 MB): a meghajtóba integrált vezérlő. Seagate kompatibilis! „Hazudnak” a </a:t>
            </a:r>
            <a:r>
              <a:rPr lang="hu-HU" b="1" smtClean="0"/>
              <a:t>BIOS</a:t>
            </a:r>
            <a:r>
              <a:rPr lang="hu-HU" smtClean="0"/>
              <a:t>-nak. </a:t>
            </a:r>
            <a:br>
              <a:rPr lang="hu-HU" smtClean="0"/>
            </a:br>
            <a:r>
              <a:rPr lang="hu-HU" smtClean="0"/>
              <a:t>A címet a vezérlő fej-cilinder-szektor címre fordítja. </a:t>
            </a:r>
          </a:p>
        </p:txBody>
      </p:sp>
      <p:sp>
        <p:nvSpPr>
          <p:cNvPr id="8196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D9C75B-A449-46B6-BE49-3803B7AE79E9}" type="slidenum">
              <a:rPr lang="en-GB" smtClean="0">
                <a:cs typeface="Arial" charset="0"/>
              </a:rPr>
              <a:pPr/>
              <a:t>8</a:t>
            </a:fld>
            <a:endParaRPr lang="en-GB" smtClean="0">
              <a:cs typeface="Arial" charset="0"/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84913"/>
          </a:xfrm>
        </p:spPr>
        <p:txBody>
          <a:bodyPr lIns="92075" tIns="46038" rIns="92075" bIns="46038"/>
          <a:lstStyle/>
          <a:p>
            <a:pPr>
              <a:buFont typeface="Times New Roman" pitchFamily="18" charset="0"/>
              <a:buNone/>
            </a:pPr>
            <a:r>
              <a:rPr lang="hu-HU" b="1" smtClean="0"/>
              <a:t>EIDE</a:t>
            </a:r>
            <a:r>
              <a:rPr lang="hu-HU" smtClean="0"/>
              <a:t> (Extended IDE): </a:t>
            </a:r>
            <a:r>
              <a:rPr lang="hu-HU" b="1" smtClean="0"/>
              <a:t>LBA</a:t>
            </a:r>
            <a:r>
              <a:rPr lang="hu-HU" smtClean="0"/>
              <a:t> (logikai blokk címzés - Logical Block Addressing). Cím: 0 – 2</a:t>
            </a:r>
            <a:r>
              <a:rPr lang="hu-HU" baseline="30000" smtClean="0"/>
              <a:t>28</a:t>
            </a:r>
            <a:r>
              <a:rPr lang="hu-HU" smtClean="0"/>
              <a:t>-1. </a:t>
            </a:r>
            <a:br>
              <a:rPr lang="hu-HU" smtClean="0"/>
            </a:br>
            <a:r>
              <a:rPr lang="hu-HU" smtClean="0"/>
              <a:t>Maximum 128 GB</a:t>
            </a:r>
          </a:p>
          <a:p>
            <a:pPr>
              <a:buFont typeface="Times New Roman" pitchFamily="18" charset="0"/>
              <a:buNone/>
            </a:pPr>
            <a:r>
              <a:rPr lang="hu-HU" b="1" smtClean="0"/>
              <a:t>ATA-3 </a:t>
            </a:r>
            <a:r>
              <a:rPr lang="hu-HU" smtClean="0"/>
              <a:t>(</a:t>
            </a:r>
            <a:r>
              <a:rPr lang="hu-HU" b="1" smtClean="0"/>
              <a:t>AT A</a:t>
            </a:r>
            <a:r>
              <a:rPr lang="hu-HU" smtClean="0"/>
              <a:t>ttachment,</a:t>
            </a:r>
            <a:r>
              <a:rPr lang="hu-HU" b="1" smtClean="0"/>
              <a:t> AT </a:t>
            </a:r>
            <a:r>
              <a:rPr lang="hu-HU" smtClean="0"/>
              <a:t>kiegészítő), majd</a:t>
            </a:r>
            <a:endParaRPr lang="hu-HU" b="1" smtClean="0"/>
          </a:p>
          <a:p>
            <a:pPr>
              <a:buFont typeface="Times New Roman" pitchFamily="18" charset="0"/>
              <a:buNone/>
            </a:pPr>
            <a:r>
              <a:rPr lang="hu-HU" b="1" smtClean="0"/>
              <a:t>ATAPI-4 (ATA P</a:t>
            </a:r>
            <a:r>
              <a:rPr lang="hu-HU" smtClean="0"/>
              <a:t>acket</a:t>
            </a:r>
            <a:r>
              <a:rPr lang="hu-HU" b="1" smtClean="0"/>
              <a:t> I</a:t>
            </a:r>
            <a:r>
              <a:rPr lang="hu-HU" smtClean="0"/>
              <a:t>nterface,</a:t>
            </a:r>
            <a:r>
              <a:rPr lang="hu-HU" b="1" smtClean="0"/>
              <a:t> </a:t>
            </a:r>
            <a:br>
              <a:rPr lang="hu-HU" b="1" smtClean="0"/>
            </a:br>
            <a:r>
              <a:rPr lang="hu-HU" b="1" smtClean="0"/>
              <a:t>ATA</a:t>
            </a:r>
            <a:r>
              <a:rPr lang="hu-HU" smtClean="0"/>
              <a:t>-csomaginterfész</a:t>
            </a:r>
            <a:r>
              <a:rPr lang="hu-HU" b="1" smtClean="0"/>
              <a:t>) </a:t>
            </a:r>
            <a:r>
              <a:rPr lang="hu-HU" smtClean="0"/>
              <a:t>33 MB/s</a:t>
            </a:r>
          </a:p>
          <a:p>
            <a:pPr>
              <a:buFont typeface="Times New Roman" pitchFamily="18" charset="0"/>
              <a:buNone/>
            </a:pPr>
            <a:r>
              <a:rPr lang="hu-HU" b="1" smtClean="0"/>
              <a:t>ATAPI-5 </a:t>
            </a:r>
            <a:r>
              <a:rPr lang="hu-HU" smtClean="0"/>
              <a:t>66 MB/s</a:t>
            </a:r>
          </a:p>
          <a:p>
            <a:pPr>
              <a:buFont typeface="Times New Roman" pitchFamily="18" charset="0"/>
              <a:buNone/>
            </a:pPr>
            <a:r>
              <a:rPr lang="hu-HU" b="1" smtClean="0"/>
              <a:t>ATAPI-6 </a:t>
            </a:r>
            <a:r>
              <a:rPr lang="hu-HU" smtClean="0"/>
              <a:t>100 MB/s, 48 bites szektor cím</a:t>
            </a:r>
          </a:p>
        </p:txBody>
      </p:sp>
      <p:sp>
        <p:nvSpPr>
          <p:cNvPr id="9220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F1BD583-FEF1-4F71-A574-A3D428ED234B}" type="slidenum">
              <a:rPr lang="en-GB" smtClean="0">
                <a:cs typeface="Arial" charset="0"/>
              </a:rPr>
              <a:pPr/>
              <a:t>9</a:t>
            </a:fld>
            <a:endParaRPr lang="en-GB" smtClean="0">
              <a:cs typeface="Arial" charset="0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84913"/>
          </a:xfrm>
        </p:spPr>
        <p:txBody>
          <a:bodyPr lIns="92075" tIns="46038" rIns="92075" bIns="46038"/>
          <a:lstStyle/>
          <a:p>
            <a:pPr>
              <a:buFont typeface="Times New Roman" pitchFamily="18" charset="0"/>
              <a:buNone/>
            </a:pPr>
            <a:r>
              <a:rPr lang="hu-HU" b="1" smtClean="0"/>
              <a:t>ATAPI-7 </a:t>
            </a:r>
            <a:r>
              <a:rPr lang="hu-HU" smtClean="0"/>
              <a:t>A korábbi 80 vezetékes szalagkábel helyett 7 vezetékes kerek kábelt alkalmaz: jobb a légáramlás. </a:t>
            </a:r>
            <a:br>
              <a:rPr lang="hu-HU" smtClean="0"/>
            </a:br>
            <a:r>
              <a:rPr lang="hu-HU" smtClean="0"/>
              <a:t>Kezdetben 150 MB/s soros átvitel, ami várhatóan hamarosan 1,5 GB/s fölé emelkedik. </a:t>
            </a:r>
            <a:br>
              <a:rPr lang="hu-HU" smtClean="0"/>
            </a:br>
            <a:r>
              <a:rPr lang="hu-HU" smtClean="0"/>
              <a:t>5 V helyett 0.5 V: kisebb energia fogyasztás. </a:t>
            </a:r>
          </a:p>
        </p:txBody>
      </p:sp>
      <p:sp>
        <p:nvSpPr>
          <p:cNvPr id="10244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Perifériák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lapértelmezett terv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69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69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Arial" pitchFamily="34" charset="0"/>
          </a:defRPr>
        </a:defPPr>
      </a:lstStyle>
    </a:lnDef>
  </a:objectDefaults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2241</TotalTime>
  <Words>1846</Words>
  <Application>Microsoft Office PowerPoint</Application>
  <PresentationFormat>Diavetítés a képernyőre (4:3 oldalarány)</PresentationFormat>
  <Paragraphs>439</Paragraphs>
  <Slides>39</Slides>
  <Notes>39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39</vt:i4>
      </vt:variant>
    </vt:vector>
  </HeadingPairs>
  <TitlesOfParts>
    <vt:vector size="45" baseType="lpstr">
      <vt:lpstr>Times New Roman</vt:lpstr>
      <vt:lpstr>Arial</vt:lpstr>
      <vt:lpstr>Symbol</vt:lpstr>
      <vt:lpstr>Courier New</vt:lpstr>
      <vt:lpstr>Times New Roman CE</vt:lpstr>
      <vt:lpstr>Alapértelmezett terv</vt:lpstr>
      <vt:lpstr>Számítógép architektúrák</vt:lpstr>
      <vt:lpstr>2. dia</vt:lpstr>
      <vt:lpstr>3. dia</vt:lpstr>
      <vt:lpstr>4. dia</vt:lpstr>
      <vt:lpstr>5. dia</vt:lpstr>
      <vt:lpstr>6. dia</vt:lpstr>
      <vt:lpstr>7. dia</vt:lpstr>
      <vt:lpstr>8. dia</vt:lpstr>
      <vt:lpstr>9. dia</vt:lpstr>
      <vt:lpstr>10. dia</vt:lpstr>
      <vt:lpstr>11. dia</vt:lpstr>
      <vt:lpstr>12. dia</vt:lpstr>
      <vt:lpstr>13. dia</vt:lpstr>
      <vt:lpstr>14. dia</vt:lpstr>
      <vt:lpstr>15. dia</vt:lpstr>
      <vt:lpstr>16. dia</vt:lpstr>
      <vt:lpstr>17. dia</vt:lpstr>
      <vt:lpstr>18. dia</vt:lpstr>
      <vt:lpstr>19. dia</vt:lpstr>
      <vt:lpstr>20. dia</vt:lpstr>
      <vt:lpstr>21. dia</vt:lpstr>
      <vt:lpstr>22. dia</vt:lpstr>
      <vt:lpstr>23. dia</vt:lpstr>
      <vt:lpstr>24. dia</vt:lpstr>
      <vt:lpstr>25. dia</vt:lpstr>
      <vt:lpstr>26. dia</vt:lpstr>
      <vt:lpstr>27. dia</vt:lpstr>
      <vt:lpstr>28. dia</vt:lpstr>
      <vt:lpstr>29. dia</vt:lpstr>
      <vt:lpstr>30. dia</vt:lpstr>
      <vt:lpstr>31. dia</vt:lpstr>
      <vt:lpstr>32. dia</vt:lpstr>
      <vt:lpstr>33. dia</vt:lpstr>
      <vt:lpstr>34. dia</vt:lpstr>
      <vt:lpstr>35. dia</vt:lpstr>
      <vt:lpstr>36. dia</vt:lpstr>
      <vt:lpstr>37. dia</vt:lpstr>
      <vt:lpstr>38. dia</vt:lpstr>
      <vt:lpstr>39.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Számítógépek felépítése Digitális adatábrázolás Digitális logikai szint Mikroarchitektúra szint Gépi utasítás szint Operációs rendszer szint Assembly nyelvi szint Probléma orientált (magas szintű) nyelvi szint Perifériák</dc:title>
  <dc:creator>gjhalasz</dc:creator>
  <cp:lastModifiedBy>gjhalasz</cp:lastModifiedBy>
  <cp:revision>96</cp:revision>
  <dcterms:modified xsi:type="dcterms:W3CDTF">2012-09-30T14:29:34Z</dcterms:modified>
</cp:coreProperties>
</file>