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65" r:id="rId2"/>
    <p:sldId id="320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257" r:id="rId11"/>
    <p:sldId id="258" r:id="rId12"/>
    <p:sldId id="259" r:id="rId13"/>
    <p:sldId id="260" r:id="rId14"/>
    <p:sldId id="319" r:id="rId15"/>
    <p:sldId id="261" r:id="rId16"/>
    <p:sldId id="262" r:id="rId17"/>
    <p:sldId id="263" r:id="rId18"/>
    <p:sldId id="282" r:id="rId19"/>
    <p:sldId id="329" r:id="rId20"/>
    <p:sldId id="327" r:id="rId21"/>
    <p:sldId id="328" r:id="rId22"/>
    <p:sldId id="322" r:id="rId23"/>
    <p:sldId id="323" r:id="rId24"/>
    <p:sldId id="324" r:id="rId25"/>
    <p:sldId id="331" r:id="rId26"/>
    <p:sldId id="332" r:id="rId27"/>
    <p:sldId id="333" r:id="rId28"/>
    <p:sldId id="334" r:id="rId29"/>
    <p:sldId id="335" r:id="rId30"/>
    <p:sldId id="336" r:id="rId31"/>
    <p:sldId id="337" r:id="rId32"/>
    <p:sldId id="338" r:id="rId33"/>
    <p:sldId id="339" r:id="rId34"/>
    <p:sldId id="340" r:id="rId35"/>
    <p:sldId id="341" r:id="rId36"/>
    <p:sldId id="342" r:id="rId37"/>
    <p:sldId id="343" r:id="rId38"/>
    <p:sldId id="344" r:id="rId39"/>
    <p:sldId id="345" r:id="rId40"/>
    <p:sldId id="346" r:id="rId41"/>
    <p:sldId id="347" r:id="rId42"/>
    <p:sldId id="348" r:id="rId43"/>
    <p:sldId id="349" r:id="rId44"/>
    <p:sldId id="350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8" r:id="rId53"/>
    <p:sldId id="359" r:id="rId54"/>
    <p:sldId id="360" r:id="rId55"/>
    <p:sldId id="361" r:id="rId56"/>
  </p:sldIdLst>
  <p:sldSz cx="9144000" cy="6858000" type="screen4x3"/>
  <p:notesSz cx="6772275" cy="9902825"/>
  <p:defaultTextStyle>
    <a:defPPr>
      <a:defRPr lang="en-GB"/>
    </a:defPPr>
    <a:lvl1pPr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1pPr>
    <a:lvl2pPr marL="4572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2pPr>
    <a:lvl3pPr marL="9144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3pPr>
    <a:lvl4pPr marL="13716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4pPr>
    <a:lvl5pPr marL="1828800" algn="l" defTabSz="449263" rtl="0" eaLnBrk="0" fontAlgn="base" hangingPunct="0">
      <a:lnSpc>
        <a:spcPct val="74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8" charset="0"/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5" autoAdjust="0"/>
    <p:restoredTop sz="94625" autoAdjust="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52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35400" y="0"/>
            <a:ext cx="29352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2A01A88-C3E9-4997-BD59-90B568A1911B}" type="datetime1">
              <a:rPr lang="hu-HU"/>
              <a:pPr>
                <a:defRPr/>
              </a:pPr>
              <a:t>2012.09.30.</a:t>
            </a:fld>
            <a:endParaRPr lang="hu-HU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05938"/>
            <a:ext cx="29352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35400" y="9405938"/>
            <a:ext cx="2935288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F76AE5D-E217-4B5B-8CE4-BE2B98800EB7}" type="slidenum">
              <a:rPr lang="hu-HU"/>
              <a:pPr>
                <a:defRPr/>
              </a:pPr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0" y="0"/>
            <a:ext cx="6772275" cy="99044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hu-HU"/>
          </a:p>
        </p:txBody>
      </p:sp>
      <p:sp>
        <p:nvSpPr>
          <p:cNvPr id="58374" name="Rectangle 5"/>
          <p:cNvSpPr>
            <a:spLocks noGrp="1" noChangeArrowheads="1"/>
          </p:cNvSpPr>
          <p:nvPr>
            <p:ph type="sldImg"/>
          </p:nvPr>
        </p:nvSpPr>
        <p:spPr bwMode="auto">
          <a:xfrm>
            <a:off x="909638" y="752475"/>
            <a:ext cx="4945062" cy="3709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677863" y="4703763"/>
            <a:ext cx="5410200" cy="44545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hu-H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912813" y="744538"/>
            <a:ext cx="4946650" cy="370998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59395" name="Rectangle 3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1787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861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1787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963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1787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065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1787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1683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A14-15, 725-730</a:t>
            </a:r>
          </a:p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A16-17, 725-730</a:t>
            </a:r>
          </a:p>
          <a:p>
            <a:endParaRPr lang="hu-HU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3731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A17, 725-730</a:t>
            </a:r>
          </a:p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en-GB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4755" name="Text Box 2"/>
          <p:cNvSpPr>
            <a:spLocks noChangeArrowheads="1"/>
          </p:cNvSpPr>
          <p:nvPr>
            <p:ph type="body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A17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577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11787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ext Box 2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6803" name="Rectangle 3"/>
          <p:cNvSpPr>
            <a:spLocks noChangeArrowheads="1"/>
          </p:cNvSpPr>
          <p:nvPr>
            <p:ph type="body"/>
          </p:nvPr>
        </p:nvSpPr>
        <p:spPr>
          <a:xfrm>
            <a:off x="496888" y="4675188"/>
            <a:ext cx="5780087" cy="4397375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782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380-381</a:t>
            </a: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1"/>
          <p:cNvSpPr txBox="1">
            <a:spLocks noChangeArrowheads="1"/>
          </p:cNvSpPr>
          <p:nvPr/>
        </p:nvSpPr>
        <p:spPr bwMode="auto">
          <a:xfrm>
            <a:off x="908050" y="752475"/>
            <a:ext cx="4948238" cy="3711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885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ext Box 1"/>
          <p:cNvSpPr txBox="1">
            <a:spLocks noChangeArrowheads="1"/>
          </p:cNvSpPr>
          <p:nvPr/>
        </p:nvSpPr>
        <p:spPr bwMode="auto">
          <a:xfrm>
            <a:off x="908050" y="752475"/>
            <a:ext cx="4948238" cy="3711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7987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1"/>
          <p:cNvSpPr txBox="1">
            <a:spLocks noChangeArrowheads="1"/>
          </p:cNvSpPr>
          <p:nvPr/>
        </p:nvSpPr>
        <p:spPr bwMode="auto">
          <a:xfrm>
            <a:off x="908050" y="752475"/>
            <a:ext cx="4948238" cy="371157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8089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192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294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4763" y="4763"/>
            <a:ext cx="1587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397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499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601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704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806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381-382</a:t>
            </a: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8909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011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113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216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1"/>
          <p:cNvSpPr txBox="1">
            <a:spLocks noChangeArrowheads="1"/>
          </p:cNvSpPr>
          <p:nvPr/>
        </p:nvSpPr>
        <p:spPr bwMode="auto">
          <a:xfrm>
            <a:off x="1016000" y="801688"/>
            <a:ext cx="5522913" cy="40084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3187" name="Text Box 2"/>
          <p:cNvSpPr>
            <a:spLocks noChangeArrowheads="1"/>
          </p:cNvSpPr>
          <p:nvPr>
            <p:ph type="body"/>
          </p:nvPr>
        </p:nvSpPr>
        <p:spPr>
          <a:xfrm>
            <a:off x="1008063" y="5078413"/>
            <a:ext cx="5541962" cy="481171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300" smtClean="0">
                <a:cs typeface="Arial" charset="0"/>
              </a:rPr>
              <a:t>A35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1"/>
          <p:cNvSpPr txBox="1">
            <a:spLocks noChangeArrowheads="1"/>
          </p:cNvSpPr>
          <p:nvPr/>
        </p:nvSpPr>
        <p:spPr bwMode="auto">
          <a:xfrm>
            <a:off x="1016000" y="801688"/>
            <a:ext cx="5522913" cy="4008437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4211" name="Text Box 2"/>
          <p:cNvSpPr>
            <a:spLocks noChangeArrowheads="1"/>
          </p:cNvSpPr>
          <p:nvPr>
            <p:ph type="body"/>
          </p:nvPr>
        </p:nvSpPr>
        <p:spPr>
          <a:xfrm>
            <a:off x="1008063" y="5078413"/>
            <a:ext cx="5541962" cy="4811712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1300" smtClean="0">
                <a:cs typeface="Arial" charset="0"/>
              </a:rPr>
              <a:t>A35</a:t>
            </a: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523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625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728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8307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381-382</a:t>
            </a: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99331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0355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1379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Text Box 1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2403" name="Rectangle 2"/>
          <p:cNvSpPr>
            <a:spLocks noChangeArrowheads="1"/>
          </p:cNvSpPr>
          <p:nvPr>
            <p:ph type="body"/>
          </p:nvPr>
        </p:nvSpPr>
        <p:spPr>
          <a:xfrm>
            <a:off x="677863" y="4703763"/>
            <a:ext cx="5408612" cy="4456112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Text Box 1"/>
          <p:cNvSpPr txBox="1">
            <a:spLocks noChangeArrowheads="1"/>
          </p:cNvSpPr>
          <p:nvPr/>
        </p:nvSpPr>
        <p:spPr bwMode="auto">
          <a:xfrm>
            <a:off x="4763" y="-11652250"/>
            <a:ext cx="1587" cy="22339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3427" name="Rectangle 2"/>
          <p:cNvSpPr>
            <a:spLocks noChangeArrowheads="1"/>
          </p:cNvSpPr>
          <p:nvPr>
            <p:ph type="body"/>
          </p:nvPr>
        </p:nvSpPr>
        <p:spPr>
          <a:xfrm>
            <a:off x="755650" y="5078413"/>
            <a:ext cx="6035675" cy="4810125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4451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A69</a:t>
            </a: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5475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A70-71</a:t>
            </a: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6499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A71</a:t>
            </a: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7523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A72</a:t>
            </a: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8547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A72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382-384, A14-19</a:t>
            </a: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09571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A72</a:t>
            </a: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10595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A74-75</a:t>
            </a: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911225" y="742950"/>
            <a:ext cx="4953000" cy="37147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111619" name="Text Box 2"/>
          <p:cNvSpPr>
            <a:spLocks noChangeArrowheads="1"/>
          </p:cNvSpPr>
          <p:nvPr>
            <p:ph type="body"/>
          </p:nvPr>
        </p:nvSpPr>
        <p:spPr>
          <a:xfrm>
            <a:off x="903288" y="4702175"/>
            <a:ext cx="4965700" cy="4457700"/>
          </a:xfrm>
          <a:noFill/>
          <a:ln/>
        </p:spPr>
        <p:txBody>
          <a:bodyPr>
            <a:spAutoFit/>
          </a:bodyPr>
          <a:lstStyle/>
          <a:p>
            <a:pPr>
              <a:spcBef>
                <a:spcPts val="45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>
                <a:cs typeface="Arial" charset="0"/>
              </a:rPr>
              <a:t>A76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384, A14-19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A11-12, 725-726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911225" y="742950"/>
            <a:ext cx="4953000" cy="3714750"/>
          </a:xfrm>
          <a:ln>
            <a:solidFill>
              <a:srgbClr val="000000"/>
            </a:solidFill>
            <a:miter lim="800000"/>
          </a:ln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3288" y="4703763"/>
            <a:ext cx="4965700" cy="4456112"/>
          </a:xfrm>
          <a:noFill/>
          <a:ln/>
        </p:spPr>
        <p:txBody>
          <a:bodyPr/>
          <a:lstStyle/>
          <a:p>
            <a:r>
              <a:rPr lang="hu-HU" smtClean="0"/>
              <a:t>359-360, A11-12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0" y="328613"/>
            <a:ext cx="1588" cy="2069147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hu-HU"/>
          </a:p>
        </p:txBody>
      </p:sp>
      <p:sp>
        <p:nvSpPr>
          <p:cNvPr id="67587" name="Rectangle 3"/>
          <p:cNvSpPr>
            <a:spLocks noChangeArrowheads="1"/>
          </p:cNvSpPr>
          <p:nvPr>
            <p:ph type="body"/>
          </p:nvPr>
        </p:nvSpPr>
        <p:spPr>
          <a:xfrm>
            <a:off x="496888" y="4675188"/>
            <a:ext cx="5780087" cy="4397375"/>
          </a:xfrm>
          <a:noFill/>
          <a:ln/>
        </p:spPr>
        <p:txBody>
          <a:bodyPr wrap="none" anchor="ctr"/>
          <a:lstStyle/>
          <a:p>
            <a:endParaRPr lang="hu-H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64D8B2-8C04-4B9D-A324-9F0E9729E3AF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616F9-BDD4-400A-824C-ABD6163721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C6ECD3-7DC0-4253-9967-3C0A8926FA76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F8DA2E-719A-4882-A9C9-07861F8849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510338" y="511175"/>
            <a:ext cx="1941512" cy="55832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685800" y="511175"/>
            <a:ext cx="5672138" cy="55832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E9336B-9DAC-4B34-A81A-11875A450F2B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AE711-76A5-4E01-939A-27856A4E74F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Cím, szöveg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85800" y="511175"/>
            <a:ext cx="7766050" cy="1335088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113213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4CFA66-FEF5-4562-8CF3-6AE287DE64C0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B9445A-FB16-409E-9BC7-4B57F5BDF7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F8AF8C-AAD7-402F-B684-65D03BFCC477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2B60E-C387-496C-9C17-D66F051C6F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B7AF65-6554-4B5D-BE38-FD3F78BEEBB4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6F5D1A-0B90-48AA-9555-71ECB30CB4F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06825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06825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707A-66F1-4A6E-AFD1-A1B85B4BD722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81B36D-973A-493F-8A89-F71D4B0DFB1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AC10D9-4FA0-46F8-81A7-D77C3FEB7258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71240A-7B5D-4E8B-80B0-9F847792153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458816-F38E-4FD9-BF3C-E212DF276236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E17CB6-5EBB-4FE5-9E38-5E57C3CF8E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7CFB1-8DD1-4997-BA79-DB5B4853D233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1E6681-32BE-45F7-B14C-D8A5D90D8C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F4BAA9-E501-4974-9B74-DB2AFC5A582C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1B092C-7BD9-45ED-99E7-AE91F437B5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791D0-DCAC-4F09-B8B6-BE469E9BC76F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hu-HU"/>
              <a:t>Architektúrák -- Assembly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09D7C2-62EB-46CD-B5E1-52B2E5D6352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11175"/>
            <a:ext cx="7766050" cy="1335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Címszöveg formátumának szerkesztése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66050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Vázlatszöveg formátumának szerkesztése</a:t>
            </a:r>
          </a:p>
          <a:p>
            <a:pPr lvl="1"/>
            <a:r>
              <a:rPr lang="en-GB" smtClean="0"/>
              <a:t>Második vázlatszint</a:t>
            </a:r>
          </a:p>
          <a:p>
            <a:pPr lvl="2"/>
            <a:r>
              <a:rPr lang="en-GB" smtClean="0"/>
              <a:t>Harmadik vázlatszint</a:t>
            </a:r>
          </a:p>
          <a:p>
            <a:pPr lvl="3"/>
            <a:r>
              <a:rPr lang="en-GB" smtClean="0"/>
              <a:t>Negyedik vázlatszint</a:t>
            </a:r>
          </a:p>
          <a:p>
            <a:pPr lvl="4"/>
            <a:r>
              <a:rPr lang="en-GB" smtClean="0"/>
              <a:t>Ötödik vázlatszint</a:t>
            </a:r>
          </a:p>
          <a:p>
            <a:pPr lvl="4"/>
            <a:r>
              <a:rPr lang="en-GB" smtClean="0"/>
              <a:t>Hatodik vázlatszint</a:t>
            </a:r>
          </a:p>
          <a:p>
            <a:pPr lvl="4"/>
            <a:r>
              <a:rPr lang="en-GB" smtClean="0"/>
              <a:t>Hetedik vázlatszint</a:t>
            </a:r>
          </a:p>
          <a:p>
            <a:pPr lvl="4"/>
            <a:r>
              <a:rPr lang="en-GB" smtClean="0"/>
              <a:t>Nyolcadik vázlatszint</a:t>
            </a:r>
          </a:p>
          <a:p>
            <a:pPr lvl="4"/>
            <a:r>
              <a:rPr lang="en-GB" smtClean="0"/>
              <a:t>Kilencedik vázlatszint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C0E963E5-4D10-415D-AF51-78FEAD5A7F24}" type="datetime10">
              <a:rPr lang="hu-HU"/>
              <a:pPr>
                <a:defRPr/>
              </a:pPr>
              <a:t>16:28</a:t>
            </a:fld>
            <a:endParaRPr lang="en-GB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892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ctr">
              <a:lnSpc>
                <a:spcPct val="93000"/>
              </a:lnSpc>
              <a:defRPr sz="1400"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hu-HU"/>
              <a:t>Architektúrák -- Assembly</a:t>
            </a:r>
            <a:endParaRPr lang="hu-H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>
            <a:lvl1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96149BF2-F5A0-4CC6-9B18-304CFCE100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/>
  <p:txStyles>
    <p:titleStyle>
      <a:lvl1pPr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2pPr>
      <a:lvl3pPr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3pPr>
      <a:lvl4pPr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4pPr>
      <a:lvl5pPr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5pPr>
      <a:lvl6pPr marL="457200"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6pPr>
      <a:lvl7pPr marL="914400"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7pPr>
      <a:lvl8pPr marL="1371600"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8pPr>
      <a:lvl9pPr marL="1828800" algn="ctr" defTabSz="449263" rtl="0" eaLnBrk="0" fontAlgn="base" hangingPunct="0">
        <a:lnSpc>
          <a:spcPct val="74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Times New Roman" pitchFamily="18" charset="0"/>
          <a:cs typeface="Arial" charset="0"/>
        </a:defRPr>
      </a:lvl9pPr>
    </p:titleStyle>
    <p:bodyStyle>
      <a:lvl1pPr marL="336550" indent="-336550" algn="l" defTabSz="449263" rtl="0" eaLnBrk="0" fontAlgn="base" hangingPunct="0">
        <a:lnSpc>
          <a:spcPct val="74000"/>
        </a:lnSpc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36600" indent="-279400" algn="l" defTabSz="449263" rtl="0" eaLnBrk="0" fontAlgn="base" hangingPunct="0">
        <a:lnSpc>
          <a:spcPct val="74000"/>
        </a:lnSpc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800">
          <a:solidFill>
            <a:srgbClr val="000000"/>
          </a:solidFill>
          <a:latin typeface="+mn-lt"/>
          <a:cs typeface="+mn-cs"/>
        </a:defRPr>
      </a:lvl2pPr>
      <a:lvl3pPr marL="1143000" indent="-228600" algn="l" defTabSz="449263" rtl="0" eaLnBrk="0" fontAlgn="base" hangingPunct="0">
        <a:lnSpc>
          <a:spcPct val="74000"/>
        </a:lnSpc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400">
          <a:solidFill>
            <a:srgbClr val="000000"/>
          </a:solidFill>
          <a:latin typeface="+mn-lt"/>
          <a:cs typeface="+mn-cs"/>
        </a:defRPr>
      </a:lvl3pPr>
      <a:lvl4pPr marL="16002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–"/>
        <a:defRPr sz="2000">
          <a:solidFill>
            <a:srgbClr val="000000"/>
          </a:solidFill>
          <a:latin typeface="+mn-lt"/>
          <a:cs typeface="+mn-cs"/>
        </a:defRPr>
      </a:lvl4pPr>
      <a:lvl5pPr marL="20574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5pPr>
      <a:lvl6pPr marL="25146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6pPr>
      <a:lvl7pPr marL="29718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7pPr>
      <a:lvl8pPr marL="34290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8pPr>
      <a:lvl9pPr marL="3886200" indent="-228600" algn="l" defTabSz="449263" rtl="0" eaLnBrk="0" fontAlgn="base" hangingPunct="0">
        <a:lnSpc>
          <a:spcPct val="74000"/>
        </a:lnSpc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buChar char="•"/>
        <a:defRPr sz="20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601A90-960F-4365-8044-47DD08A6C385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05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8781AF45-C3BA-4141-AEC1-B3F305B392B2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/>
          </p:nvPr>
        </p:nvSpPr>
        <p:spPr>
          <a:xfrm>
            <a:off x="685800" y="1981200"/>
            <a:ext cx="7772400" cy="4090988"/>
          </a:xfrm>
        </p:spPr>
        <p:txBody>
          <a:bodyPr lIns="92160" tIns="46080" rIns="92160" bIns="46080" anchor="t">
            <a:spAutoFit/>
          </a:bodyPr>
          <a:lstStyle/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Számítógépek felépítése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Digitális adatábrázolás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Digitális logikai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Mikroarchitektúra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Gépi utasítás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Operációs rendszer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</a:rPr>
              <a:t>Assembly nyelvi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5A5A64"/>
                </a:solidFill>
              </a:rPr>
              <a:t>Probléma orientált (magas szintű) nyelvi szint</a:t>
            </a:r>
          </a:p>
          <a:p>
            <a:pPr marL="336550" indent="-336550" algn="just">
              <a:lnSpc>
                <a:spcPct val="83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/>
              <a:t>Perifériák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 idx="1"/>
          </p:nvPr>
        </p:nvSpPr>
        <p:spPr>
          <a:xfrm>
            <a:off x="685800" y="893763"/>
            <a:ext cx="7772400" cy="576262"/>
          </a:xfrm>
        </p:spPr>
        <p:txBody>
          <a:bodyPr anchor="ctr">
            <a:spAutoFit/>
          </a:bodyPr>
          <a:lstStyle/>
          <a:p>
            <a:pPr marL="0" indent="0" algn="ctr">
              <a:lnSpc>
                <a:spcPct val="86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z="4400" smtClean="0"/>
              <a:t>Számítógép architektúrák</a:t>
            </a:r>
          </a:p>
        </p:txBody>
      </p:sp>
      <p:sp>
        <p:nvSpPr>
          <p:cNvPr id="205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05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11EE834-3822-45D5-BA21-1ED99AAA662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25C095-2B90-493E-B32C-8402FA173FDA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1126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1EF6589-D403-4149-AA7F-7179E3D846DF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1268" name="Rectangle 1"/>
          <p:cNvSpPr>
            <a:spLocks noGrp="1" noChangeArrowheads="1"/>
          </p:cNvSpPr>
          <p:nvPr>
            <p:ph type="title"/>
          </p:nvPr>
        </p:nvSpPr>
        <p:spPr>
          <a:xfrm>
            <a:off x="649288" y="317500"/>
            <a:ext cx="7756525" cy="292100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smtClean="0">
                <a:latin typeface="Courier" pitchFamily="49" charset="0"/>
              </a:rPr>
              <a:t>Az Intel 80x86 CPU általános regiszterei</a:t>
            </a: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39763" y="855663"/>
            <a:ext cx="8312150" cy="5257800"/>
          </a:xfrm>
        </p:spPr>
        <p:txBody>
          <a:bodyPr>
            <a:spAutoFit/>
          </a:bodyPr>
          <a:lstStyle/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8 bites regiszeterek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AL, 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AH, 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BL,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 BH,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 CL,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 CH, 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DL,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 DH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16 bites regiszterek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AX,  BX,  CX,  DX,  SI,  DI,  BP,  SP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32 bites regiszterek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EAX, EBX, ECX, EDX, ESI, EDI, EBP, ESP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Átfedés van közöttük: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AX=EAX%6553</a:t>
            </a:r>
            <a:r>
              <a:rPr lang="hu-HU" sz="2000" b="1" smtClean="0">
                <a:latin typeface="Courier" pitchFamily="49" charset="0"/>
              </a:rPr>
              <a:t>6</a:t>
            </a:r>
            <a:r>
              <a:rPr lang="en-GB" sz="2000" b="1" smtClean="0">
                <a:latin typeface="Courier" pitchFamily="49" charset="0"/>
              </a:rPr>
              <a:t>=256*AH+AL , BX, CX, DX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SI=ESI%6553</a:t>
            </a:r>
            <a:r>
              <a:rPr lang="hu-HU" sz="2000" b="1" smtClean="0">
                <a:latin typeface="Courier" pitchFamily="49" charset="0"/>
              </a:rPr>
              <a:t>6</a:t>
            </a:r>
            <a:r>
              <a:rPr lang="en-GB" sz="2000" b="1" smtClean="0">
                <a:latin typeface="Courier" pitchFamily="49" charset="0"/>
              </a:rPr>
              <a:t> , DI, BP, SP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„jelentés” a név mögött: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AX=</a:t>
            </a:r>
            <a:r>
              <a:rPr lang="en-GB" sz="2000" u="sng" smtClean="0"/>
              <a:t>A</a:t>
            </a:r>
            <a:r>
              <a:rPr lang="en-GB" sz="2000" smtClean="0"/>
              <a:t>ccumulator, BX=</a:t>
            </a:r>
            <a:r>
              <a:rPr lang="en-GB" sz="2000" u="sng" smtClean="0"/>
              <a:t>B</a:t>
            </a:r>
            <a:r>
              <a:rPr lang="en-GB" sz="2000" smtClean="0"/>
              <a:t>ase register</a:t>
            </a:r>
            <a:r>
              <a:rPr lang="en-GB" sz="2000" i="1" smtClean="0"/>
              <a:t>, </a:t>
            </a:r>
          </a:p>
          <a:p>
            <a:pPr lvl="2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CX=</a:t>
            </a:r>
            <a:r>
              <a:rPr lang="en-GB" sz="2000" u="sng" smtClean="0"/>
              <a:t>C</a:t>
            </a:r>
            <a:r>
              <a:rPr lang="en-GB" sz="2000" smtClean="0"/>
              <a:t>ounter</a:t>
            </a:r>
            <a:r>
              <a:rPr lang="en-GB" sz="2000" smtClean="0">
                <a:solidFill>
                  <a:srgbClr val="FFFFFF"/>
                </a:solidFill>
              </a:rPr>
              <a:t>_</a:t>
            </a:r>
            <a:r>
              <a:rPr lang="en-GB" sz="2000" smtClean="0"/>
              <a:t>register, DX=</a:t>
            </a:r>
            <a:r>
              <a:rPr lang="en-GB" sz="2000" u="sng" smtClean="0"/>
              <a:t>D</a:t>
            </a:r>
            <a:r>
              <a:rPr lang="en-GB" sz="2000" smtClean="0"/>
              <a:t>ata</a:t>
            </a:r>
            <a:r>
              <a:rPr lang="en-GB" sz="2000" smtClean="0">
                <a:solidFill>
                  <a:srgbClr val="FFFFFF"/>
                </a:solidFill>
              </a:rPr>
              <a:t>_</a:t>
            </a:r>
            <a:r>
              <a:rPr lang="en-GB" sz="2000" smtClean="0"/>
              <a:t>register, </a:t>
            </a:r>
          </a:p>
          <a:p>
            <a:pPr lvl="2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SI=</a:t>
            </a:r>
            <a:r>
              <a:rPr lang="en-GB" sz="2000" u="sng" smtClean="0"/>
              <a:t>S</a:t>
            </a:r>
            <a:r>
              <a:rPr lang="en-GB" sz="2000" smtClean="0"/>
              <a:t>ource</a:t>
            </a:r>
            <a:r>
              <a:rPr lang="en-GB" sz="2000" smtClean="0">
                <a:solidFill>
                  <a:srgbClr val="FFFFFF"/>
                </a:solidFill>
              </a:rPr>
              <a:t>_</a:t>
            </a:r>
            <a:r>
              <a:rPr lang="en-GB" sz="2000" u="sng" smtClean="0"/>
              <a:t>I</a:t>
            </a:r>
            <a:r>
              <a:rPr lang="en-GB" sz="2000" smtClean="0"/>
              <a:t>ndex, DI=</a:t>
            </a:r>
            <a:r>
              <a:rPr lang="en-GB" sz="2000" u="sng" smtClean="0"/>
              <a:t>D</a:t>
            </a:r>
            <a:r>
              <a:rPr lang="en-GB" sz="2000" smtClean="0"/>
              <a:t>estination</a:t>
            </a:r>
            <a:r>
              <a:rPr lang="en-GB" sz="2000" smtClean="0">
                <a:solidFill>
                  <a:srgbClr val="FFFFFF"/>
                </a:solidFill>
              </a:rPr>
              <a:t>_</a:t>
            </a:r>
            <a:r>
              <a:rPr lang="en-GB" sz="2000" u="sng" smtClean="0"/>
              <a:t>I</a:t>
            </a:r>
            <a:r>
              <a:rPr lang="en-GB" sz="2000" smtClean="0"/>
              <a:t>ndex </a:t>
            </a:r>
          </a:p>
          <a:p>
            <a:pPr lvl="2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>
                <a:solidFill>
                  <a:srgbClr val="FF0000"/>
                </a:solidFill>
              </a:rPr>
              <a:t>BP=</a:t>
            </a:r>
            <a:r>
              <a:rPr lang="en-GB" sz="2000" u="sng" smtClean="0">
                <a:solidFill>
                  <a:srgbClr val="FF0000"/>
                </a:solidFill>
              </a:rPr>
              <a:t>B</a:t>
            </a:r>
            <a:r>
              <a:rPr lang="en-GB" sz="2000" smtClean="0">
                <a:solidFill>
                  <a:srgbClr val="FF0000"/>
                </a:solidFill>
              </a:rPr>
              <a:t>ase_</a:t>
            </a:r>
            <a:r>
              <a:rPr lang="en-GB" sz="2000" u="sng" smtClean="0">
                <a:solidFill>
                  <a:srgbClr val="FF0000"/>
                </a:solidFill>
              </a:rPr>
              <a:t>P</a:t>
            </a:r>
            <a:r>
              <a:rPr lang="en-GB" sz="2000" smtClean="0">
                <a:solidFill>
                  <a:srgbClr val="FF0000"/>
                </a:solidFill>
              </a:rPr>
              <a:t>ointer, SP=</a:t>
            </a:r>
            <a:r>
              <a:rPr lang="en-GB" sz="2000" u="sng" smtClean="0">
                <a:solidFill>
                  <a:srgbClr val="FF0000"/>
                </a:solidFill>
              </a:rPr>
              <a:t>S</a:t>
            </a:r>
            <a:r>
              <a:rPr lang="en-GB" sz="2000" smtClean="0">
                <a:solidFill>
                  <a:srgbClr val="FF0000"/>
                </a:solidFill>
              </a:rPr>
              <a:t>tack_</a:t>
            </a:r>
            <a:r>
              <a:rPr lang="en-GB" sz="2000" u="sng" smtClean="0">
                <a:solidFill>
                  <a:srgbClr val="FF0000"/>
                </a:solidFill>
              </a:rPr>
              <a:t>P</a:t>
            </a:r>
            <a:r>
              <a:rPr lang="en-GB" sz="2000" smtClean="0">
                <a:solidFill>
                  <a:srgbClr val="FF0000"/>
                </a:solidFill>
              </a:rPr>
              <a:t>ointer (</a:t>
            </a:r>
            <a:r>
              <a:rPr lang="hu-HU" sz="2000" smtClean="0">
                <a:solidFill>
                  <a:srgbClr val="FF0000"/>
                </a:solidFill>
              </a:rPr>
              <a:t> EZEKET </a:t>
            </a:r>
            <a:r>
              <a:rPr lang="en-GB" sz="2000" smtClean="0">
                <a:solidFill>
                  <a:srgbClr val="FF0000"/>
                </a:solidFill>
              </a:rPr>
              <a:t>NE HASZNÁLD!)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AL=</a:t>
            </a:r>
            <a:r>
              <a:rPr lang="en-GB" sz="2000" u="sng" smtClean="0"/>
              <a:t>A</a:t>
            </a:r>
            <a:r>
              <a:rPr lang="en-GB" sz="2000" smtClean="0"/>
              <a:t>ccumulator </a:t>
            </a:r>
            <a:r>
              <a:rPr lang="en-GB" sz="2000" u="sng" smtClean="0"/>
              <a:t>L</a:t>
            </a:r>
            <a:r>
              <a:rPr lang="en-GB" sz="2000" smtClean="0"/>
              <a:t>ow, AH=</a:t>
            </a:r>
            <a:r>
              <a:rPr lang="en-GB" sz="2000" u="sng" smtClean="0"/>
              <a:t>A</a:t>
            </a:r>
            <a:r>
              <a:rPr lang="en-GB" sz="2000" smtClean="0"/>
              <a:t>ccumulator </a:t>
            </a:r>
            <a:r>
              <a:rPr lang="en-GB" sz="2000" u="sng" smtClean="0"/>
              <a:t>H</a:t>
            </a:r>
            <a:r>
              <a:rPr lang="en-GB" sz="2000" smtClean="0"/>
              <a:t>igh, stb...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smtClean="0"/>
              <a:t>EAX=</a:t>
            </a:r>
            <a:r>
              <a:rPr lang="en-GB" sz="2000" u="sng" smtClean="0"/>
              <a:t>E</a:t>
            </a:r>
            <a:r>
              <a:rPr lang="en-GB" sz="2000" smtClean="0"/>
              <a:t>xtended </a:t>
            </a:r>
            <a:r>
              <a:rPr lang="en-GB" sz="2000" u="sng" smtClean="0"/>
              <a:t>A</a:t>
            </a:r>
            <a:r>
              <a:rPr lang="en-GB" sz="2000" smtClean="0"/>
              <a:t>ccumulator, stb...</a:t>
            </a:r>
          </a:p>
        </p:txBody>
      </p:sp>
      <p:sp>
        <p:nvSpPr>
          <p:cNvPr id="1127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127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C8C35BA-6D6C-4D47-93CD-794465621BA9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BB967DF-2E9A-45C0-9E3D-4EBC05E8B3D9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1229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6FC7B50-EBA4-467F-A3EC-FD68074473EC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2292" name="Rectangle 1"/>
          <p:cNvSpPr>
            <a:spLocks noGrp="1" noChangeArrowheads="1"/>
          </p:cNvSpPr>
          <p:nvPr>
            <p:ph type="title"/>
          </p:nvPr>
        </p:nvSpPr>
        <p:spPr>
          <a:xfrm>
            <a:off x="649288" y="268288"/>
            <a:ext cx="7756525" cy="390525"/>
          </a:xfrm>
        </p:spPr>
        <p:txBody>
          <a:bodyPr>
            <a:spAutoFit/>
          </a:bodyPr>
          <a:lstStyle/>
          <a:p>
            <a:pPr algn="l">
              <a:lnSpc>
                <a:spcPct val="8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smtClean="0">
                <a:latin typeface="Courier" pitchFamily="49" charset="0"/>
              </a:rPr>
              <a:t>A flag regiszter</a:t>
            </a: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49288" y="1074738"/>
            <a:ext cx="7756525" cy="5118100"/>
          </a:xfrm>
        </p:spPr>
        <p:txBody>
          <a:bodyPr>
            <a:spAutoFit/>
          </a:bodyPr>
          <a:lstStyle/>
          <a:p>
            <a:pPr marL="307975" indent="-307975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Egyedi „zászlók” - logikai változók – gyűjteménye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Állapot jelzők</a:t>
            </a:r>
            <a:endParaRPr lang="hu-HU" sz="2000" b="1" smtClean="0">
              <a:latin typeface="Courier" pitchFamily="49" charset="0"/>
            </a:endParaRP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bit-0: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CF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hu-HU" sz="2000" b="1" smtClean="0">
                <a:latin typeface="Courier" pitchFamily="49" charset="0"/>
              </a:rPr>
              <a:t>-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C</a:t>
            </a:r>
            <a:r>
              <a:rPr lang="en-GB" sz="2000" b="1" smtClean="0">
                <a:latin typeface="Courier" pitchFamily="49" charset="0"/>
              </a:rPr>
              <a:t>arry – átvitel / előjel nélküli 											túlcsordulás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bit-2: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PF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P</a:t>
            </a:r>
            <a:r>
              <a:rPr lang="en-GB" sz="2000" b="1" smtClean="0">
                <a:latin typeface="Courier" pitchFamily="49" charset="0"/>
              </a:rPr>
              <a:t>arity – párosság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bit-4: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AF</a:t>
            </a:r>
            <a:r>
              <a:rPr lang="en-GB" sz="2000" b="1" smtClean="0">
                <a:latin typeface="Courier" pitchFamily="49" charset="0"/>
              </a:rPr>
              <a:t> -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A</a:t>
            </a:r>
            <a:r>
              <a:rPr lang="en-GB" sz="2000" b="1" smtClean="0">
                <a:latin typeface="Courier" pitchFamily="49" charset="0"/>
              </a:rPr>
              <a:t>uxiliary carry – közbenső átvitel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bit-6: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ZF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Z</a:t>
            </a:r>
            <a:r>
              <a:rPr lang="en-GB" sz="2000" b="1" smtClean="0">
                <a:latin typeface="Courier" pitchFamily="49" charset="0"/>
              </a:rPr>
              <a:t>ero – zéró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bit-7: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SF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S</a:t>
            </a:r>
            <a:r>
              <a:rPr lang="en-GB" sz="2000" b="1" smtClean="0">
                <a:latin typeface="Courier" pitchFamily="49" charset="0"/>
              </a:rPr>
              <a:t>ign – előjel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bit-B: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OF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O</a:t>
            </a:r>
            <a:r>
              <a:rPr lang="en-GB" sz="2000" b="1" smtClean="0">
                <a:latin typeface="Courier" pitchFamily="49" charset="0"/>
              </a:rPr>
              <a:t>verflow – Előjeles Túlcsordulás</a:t>
            </a:r>
          </a:p>
          <a:p>
            <a:pPr marL="307975" indent="-30797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Vezérlő bitek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bit-8: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TF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T</a:t>
            </a:r>
            <a:r>
              <a:rPr lang="en-GB" sz="2000" b="1" smtClean="0">
                <a:latin typeface="Courier" pitchFamily="49" charset="0"/>
              </a:rPr>
              <a:t>race – nyomkövető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bit-9: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IF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nterrupt enable – Megszakítás </a:t>
            </a:r>
            <a:r>
              <a:rPr lang="hu-HU" sz="2000" b="1" smtClean="0">
                <a:latin typeface="Courier" pitchFamily="49" charset="0"/>
              </a:rPr>
              <a:t>											</a:t>
            </a:r>
            <a:r>
              <a:rPr lang="en-GB" sz="2000" b="1" smtClean="0">
                <a:latin typeface="Courier" pitchFamily="49" charset="0"/>
              </a:rPr>
              <a:t>engedélyezés</a:t>
            </a:r>
          </a:p>
          <a:p>
            <a:pPr marL="708025" lvl="1" indent="-250825">
              <a:lnSpc>
                <a:spcPct val="80000"/>
              </a:lnSpc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bit-A: 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DF</a:t>
            </a:r>
            <a:r>
              <a:rPr lang="en-GB" sz="2000" b="1" smtClean="0">
                <a:latin typeface="Courier" pitchFamily="49" charset="0"/>
              </a:rPr>
              <a:t> – </a:t>
            </a:r>
            <a:r>
              <a:rPr lang="en-GB" sz="2000" b="1" u="sng" smtClean="0">
                <a:solidFill>
                  <a:schemeClr val="accent2"/>
                </a:solidFill>
                <a:latin typeface="Courier" pitchFamily="49" charset="0"/>
              </a:rPr>
              <a:t>D</a:t>
            </a:r>
            <a:r>
              <a:rPr lang="en-GB" sz="2000" b="1" smtClean="0">
                <a:latin typeface="Courier" pitchFamily="49" charset="0"/>
              </a:rPr>
              <a:t>irection – Irány jelző</a:t>
            </a:r>
          </a:p>
          <a:p>
            <a:pPr marL="307975" indent="-307975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7975" indent="-307975">
              <a:lnSpc>
                <a:spcPct val="80000"/>
              </a:lnSpc>
              <a:buFont typeface="Times New Roman" pitchFamily="18" charset="0"/>
              <a:buNone/>
              <a:tabLst>
                <a:tab pos="417513" algn="l"/>
                <a:tab pos="866775" algn="l"/>
                <a:tab pos="1316038" algn="l"/>
                <a:tab pos="1765300" algn="l"/>
                <a:tab pos="2214563" algn="l"/>
                <a:tab pos="2663825" algn="l"/>
                <a:tab pos="3113088" algn="l"/>
                <a:tab pos="3562350" algn="l"/>
                <a:tab pos="4011613" algn="l"/>
                <a:tab pos="4460875" algn="l"/>
                <a:tab pos="4910138" algn="l"/>
                <a:tab pos="5359400" algn="l"/>
                <a:tab pos="5808663" algn="l"/>
                <a:tab pos="6257925" algn="l"/>
                <a:tab pos="6708775" algn="l"/>
                <a:tab pos="7156450" algn="l"/>
                <a:tab pos="7605713" algn="l"/>
                <a:tab pos="8054975" algn="l"/>
                <a:tab pos="8504238" algn="l"/>
                <a:tab pos="8953500" algn="l"/>
              </a:tabLst>
            </a:pPr>
            <a:r>
              <a:rPr lang="en-GB" sz="2000" b="1" smtClean="0">
                <a:latin typeface="Courier" pitchFamily="49" charset="0"/>
              </a:rPr>
              <a:t>----ODIT.SZ-A-P-C</a:t>
            </a:r>
          </a:p>
        </p:txBody>
      </p:sp>
      <p:sp>
        <p:nvSpPr>
          <p:cNvPr id="1229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229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DA0EF02-BC9A-4049-A9F4-8FBB4F53805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46355-AA0F-4622-81A6-CCA21108D4B7}" type="slidenum">
              <a:rPr lang="en-GB" smtClean="0"/>
              <a:pPr/>
              <a:t>12</a:t>
            </a:fld>
            <a:endParaRPr lang="en-GB" smtClean="0"/>
          </a:p>
        </p:txBody>
      </p:sp>
      <p:sp>
        <p:nvSpPr>
          <p:cNvPr id="1331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B7C5716-14ED-42F5-8D8F-48AFFEDA5499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3316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754938" cy="39052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Címzésmódok </a:t>
            </a:r>
            <a:r>
              <a:rPr lang="en-GB" sz="2000" smtClean="0"/>
              <a:t>(operandusok megadási módjai)</a:t>
            </a: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484313"/>
            <a:ext cx="9577388" cy="3692525"/>
          </a:xfrm>
        </p:spPr>
        <p:txBody>
          <a:bodyPr>
            <a:spAutoFit/>
          </a:bodyPr>
          <a:lstStyle/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1: konstans, azonnali	MOV(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54</a:t>
            </a:r>
            <a:r>
              <a:rPr lang="en-GB" sz="2000" b="1" smtClean="0">
                <a:latin typeface="Courier" pitchFamily="49" charset="0"/>
              </a:rPr>
              <a:t>,AL); ADD(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$54</a:t>
            </a:r>
            <a:r>
              <a:rPr lang="en-GB" sz="2000" b="1" smtClean="0">
                <a:latin typeface="Courier" pitchFamily="49" charset="0"/>
              </a:rPr>
              <a:t>,AL);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2: regiszter				MOV(54,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AL</a:t>
            </a:r>
            <a:r>
              <a:rPr lang="en-GB" sz="2000" b="1" smtClean="0">
                <a:latin typeface="Courier" pitchFamily="49" charset="0"/>
              </a:rPr>
              <a:t>); SUB(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BH</a:t>
            </a:r>
            <a:r>
              <a:rPr lang="en-GB" sz="2000" b="1" smtClean="0">
                <a:latin typeface="Courier" pitchFamily="49" charset="0"/>
              </a:rPr>
              <a:t>,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AL</a:t>
            </a:r>
            <a:r>
              <a:rPr lang="en-GB" sz="2000" b="1" smtClean="0">
                <a:latin typeface="Courier" pitchFamily="49" charset="0"/>
              </a:rPr>
              <a:t>);</a:t>
            </a:r>
          </a:p>
          <a:p>
            <a:pPr marL="708025" lvl="1" indent="-250825">
              <a:lnSpc>
                <a:spcPct val="80000"/>
              </a:lnSpc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Memória címzések: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3: direkt, közvetlen		MOV(AX,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[$AF4D]</a:t>
            </a:r>
            <a:r>
              <a:rPr lang="en-GB" sz="2000" b="1" smtClean="0">
                <a:latin typeface="Courier" pitchFamily="49" charset="0"/>
              </a:rPr>
              <a:t>); MOV(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valt</a:t>
            </a:r>
            <a:r>
              <a:rPr lang="en-GB" sz="2000" b="1" smtClean="0">
                <a:latin typeface="Courier" pitchFamily="49" charset="0"/>
              </a:rPr>
              <a:t>,AX);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4: regiszter indirekt	MOV(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[EAX]</a:t>
            </a:r>
            <a:r>
              <a:rPr lang="en-GB" sz="2000" b="1" smtClean="0">
                <a:latin typeface="Courier" pitchFamily="49" charset="0"/>
              </a:rPr>
              <a:t>,EAX); ADD(34,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[EBX]</a:t>
            </a:r>
            <a:r>
              <a:rPr lang="en-GB" sz="2000" b="1" smtClean="0">
                <a:latin typeface="Courier" pitchFamily="49" charset="0"/>
              </a:rPr>
              <a:t>);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5: bázis relatív			MOV(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[EBX+23]</a:t>
            </a:r>
            <a:r>
              <a:rPr lang="en-GB" sz="2000" b="1" smtClean="0">
                <a:latin typeface="Courier" pitchFamily="49" charset="0"/>
              </a:rPr>
              <a:t>,BL); MUL(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valt[ESI]</a:t>
            </a:r>
            <a:r>
              <a:rPr lang="en-GB" sz="2000" b="1" smtClean="0">
                <a:latin typeface="Courier" pitchFamily="49" charset="0"/>
              </a:rPr>
              <a:t>);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5: indexelt					MOV(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[$AD34+ECX*2]</a:t>
            </a:r>
            <a:r>
              <a:rPr lang="en-GB" sz="2000" b="1" smtClean="0">
                <a:latin typeface="Courier" pitchFamily="49" charset="0"/>
              </a:rPr>
              <a:t>,AX);MUL(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v[esi*2]</a:t>
            </a:r>
            <a:r>
              <a:rPr lang="en-GB" sz="2000" b="1" smtClean="0">
                <a:latin typeface="Courier" pitchFamily="49" charset="0"/>
              </a:rPr>
              <a:t>)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7: bázisrelatív indexelt MUL(</a:t>
            </a:r>
            <a:r>
              <a:rPr lang="en-GB" sz="2000" b="1" smtClean="0">
                <a:solidFill>
                  <a:srgbClr val="0000FF"/>
                </a:solidFill>
                <a:latin typeface="Courier" pitchFamily="49" charset="0"/>
              </a:rPr>
              <a:t>v[EBX+ECX*2]</a:t>
            </a:r>
            <a:r>
              <a:rPr lang="en-GB" sz="2000" b="1" smtClean="0">
                <a:latin typeface="Courier" pitchFamily="49" charset="0"/>
              </a:rPr>
              <a:t>)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HLA:	MOV($54,AL)</a:t>
            </a:r>
          </a:p>
          <a:p>
            <a:pPr marL="415925" indent="-311150">
              <a:lnSpc>
                <a:spcPct val="80000"/>
              </a:lnSpc>
              <a:buSzPct val="45000"/>
              <a:buFont typeface="Wingdings" pitchFamily="2" charset="2"/>
              <a:buNone/>
              <a:tabLst>
                <a:tab pos="415925" algn="l"/>
                <a:tab pos="558800" algn="l"/>
                <a:tab pos="1016000" algn="l"/>
                <a:tab pos="1473200" algn="l"/>
                <a:tab pos="1930400" algn="l"/>
                <a:tab pos="2387600" algn="l"/>
                <a:tab pos="2844800" algn="l"/>
                <a:tab pos="3302000" algn="l"/>
                <a:tab pos="3759200" algn="l"/>
                <a:tab pos="4216400" algn="l"/>
                <a:tab pos="4673600" algn="l"/>
                <a:tab pos="5130800" algn="l"/>
                <a:tab pos="5588000" algn="l"/>
                <a:tab pos="6045200" algn="l"/>
                <a:tab pos="6502400" algn="l"/>
                <a:tab pos="6959600" algn="l"/>
                <a:tab pos="7416800" algn="l"/>
                <a:tab pos="7874000" algn="l"/>
                <a:tab pos="8331200" algn="l"/>
                <a:tab pos="8788400" algn="l"/>
                <a:tab pos="9245600" algn="l"/>
                <a:tab pos="9598025" algn="l"/>
                <a:tab pos="10055225" algn="l"/>
                <a:tab pos="10512425" algn="l"/>
              </a:tabLst>
            </a:pPr>
            <a:r>
              <a:rPr lang="en-GB" sz="2000" b="1" smtClean="0">
                <a:latin typeface="Courier" pitchFamily="49" charset="0"/>
              </a:rPr>
              <a:t>MASM:	MOV AL,54H</a:t>
            </a:r>
          </a:p>
        </p:txBody>
      </p:sp>
      <p:sp>
        <p:nvSpPr>
          <p:cNvPr id="1331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331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EAF0AF2-7483-40A9-9D61-8101393F866C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ABF8D4-D9C2-467A-B075-4D24FBDF63AC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1433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617E59A-B800-4CA7-AA35-9119F424BFE6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7169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188913"/>
            <a:ext cx="8964612" cy="5661025"/>
          </a:xfrm>
        </p:spPr>
        <p:txBody>
          <a:bodyPr anchor="t">
            <a:spAutoFit/>
          </a:bodyPr>
          <a:lstStyle/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/>
              <a:t>Direkt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memória</a:t>
            </a:r>
            <a:r>
              <a:rPr lang="en-GB" sz="2800" b="1" dirty="0" smtClean="0"/>
              <a:t> </a:t>
            </a:r>
            <a:r>
              <a:rPr lang="en-GB" sz="2800" b="1" dirty="0" err="1" smtClean="0"/>
              <a:t>címzés</a:t>
            </a:r>
            <a:r>
              <a:rPr lang="en-GB" sz="2800" b="1" dirty="0" smtClean="0"/>
              <a:t>: </a:t>
            </a:r>
            <a:r>
              <a:rPr lang="en-GB" sz="2800" dirty="0" smtClean="0"/>
              <a:t>a </a:t>
            </a:r>
            <a:r>
              <a:rPr lang="en-GB" sz="2800" dirty="0" err="1" smtClean="0"/>
              <a:t>címrészen</a:t>
            </a:r>
            <a:r>
              <a:rPr lang="en-GB" sz="2800" dirty="0" smtClean="0"/>
              <a:t> </a:t>
            </a:r>
            <a:r>
              <a:rPr lang="en-GB" sz="2800" dirty="0" err="1" smtClean="0"/>
              <a:t>az</a:t>
            </a:r>
            <a:r>
              <a:rPr lang="en-GB" sz="2800" dirty="0" smtClean="0"/>
              <a:t> </a:t>
            </a:r>
            <a:r>
              <a:rPr lang="en-GB" sz="2800" dirty="0" err="1" smtClean="0"/>
              <a:t>operandus</a:t>
            </a:r>
            <a:r>
              <a:rPr lang="en-GB" sz="2800" dirty="0" smtClean="0"/>
              <a:t> </a:t>
            </a:r>
            <a:r>
              <a:rPr lang="en-GB" sz="2800" dirty="0" err="1" smtClean="0"/>
              <a:t>logikai</a:t>
            </a:r>
            <a:r>
              <a:rPr lang="en-GB" sz="2800" dirty="0" smtClean="0"/>
              <a:t> </a:t>
            </a:r>
            <a:r>
              <a:rPr lang="en-GB" sz="2800" dirty="0" err="1" smtClean="0"/>
              <a:t>címe</a:t>
            </a:r>
            <a:r>
              <a:rPr lang="en-GB" sz="2800" dirty="0" smtClean="0"/>
              <a:t> (</a:t>
            </a:r>
            <a:r>
              <a:rPr lang="en-GB" sz="2800" dirty="0" err="1" smtClean="0"/>
              <a:t>eltolás</a:t>
            </a:r>
            <a:r>
              <a:rPr lang="en-GB" sz="2800" dirty="0" smtClean="0"/>
              <a:t>, displacement) 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/>
              <a:t>		</a:t>
            </a:r>
            <a:r>
              <a:rPr lang="en-GB" sz="2800" b="1" dirty="0" smtClean="0"/>
              <a:t>MOV    	AX, SZO	; AX</a:t>
            </a:r>
            <a:r>
              <a:rPr lang="en-GB" sz="2800" dirty="0" smtClean="0"/>
              <a:t> </a:t>
            </a:r>
            <a:r>
              <a:rPr lang="en-GB" sz="2800" dirty="0" err="1" smtClean="0"/>
              <a:t>új</a:t>
            </a:r>
            <a:r>
              <a:rPr lang="en-GB" sz="2800" dirty="0" smtClean="0"/>
              <a:t> </a:t>
            </a:r>
            <a:r>
              <a:rPr lang="en-GB" sz="2800" dirty="0" err="1" smtClean="0"/>
              <a:t>tartalma</a:t>
            </a:r>
            <a:r>
              <a:rPr lang="en-GB" sz="2800" dirty="0" smtClean="0"/>
              <a:t> </a:t>
            </a:r>
            <a:r>
              <a:rPr lang="en-GB" sz="2800" b="1" dirty="0" smtClean="0"/>
              <a:t>SZO</a:t>
            </a:r>
            <a:r>
              <a:rPr lang="en-GB" sz="2800" dirty="0" smtClean="0"/>
              <a:t> </a:t>
            </a:r>
            <a:r>
              <a:rPr lang="en-GB" sz="2800" dirty="0" err="1" smtClean="0"/>
              <a:t>tartalma</a:t>
            </a:r>
            <a:r>
              <a:rPr lang="en-GB" sz="2800" dirty="0" smtClean="0"/>
              <a:t> 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		MOV    	AL, KAR	; AL</a:t>
            </a:r>
            <a:r>
              <a:rPr lang="en-GB" sz="2800" dirty="0" smtClean="0"/>
              <a:t> </a:t>
            </a:r>
            <a:r>
              <a:rPr lang="en-GB" sz="2800" dirty="0" err="1" smtClean="0"/>
              <a:t>új</a:t>
            </a:r>
            <a:r>
              <a:rPr lang="en-GB" sz="2800" dirty="0" smtClean="0"/>
              <a:t> </a:t>
            </a:r>
            <a:r>
              <a:rPr lang="en-GB" sz="2800" dirty="0" err="1" smtClean="0"/>
              <a:t>tartalma</a:t>
            </a:r>
            <a:r>
              <a:rPr lang="en-GB" sz="2800" dirty="0" smtClean="0"/>
              <a:t> </a:t>
            </a:r>
            <a:r>
              <a:rPr lang="en-GB" sz="2800" b="1" dirty="0" smtClean="0"/>
              <a:t>KAR</a:t>
            </a:r>
            <a:r>
              <a:rPr lang="en-GB" sz="2800" dirty="0" smtClean="0"/>
              <a:t> </a:t>
            </a:r>
            <a:r>
              <a:rPr lang="en-GB" sz="2800" dirty="0" err="1" smtClean="0"/>
              <a:t>tartalma</a:t>
            </a:r>
            <a:r>
              <a:rPr lang="en-GB" sz="2800" dirty="0" smtClean="0"/>
              <a:t> 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err="1" smtClean="0"/>
              <a:t>Valahol</a:t>
            </a:r>
            <a:r>
              <a:rPr lang="en-GB" sz="2800" dirty="0" smtClean="0"/>
              <a:t> a </a:t>
            </a:r>
            <a:r>
              <a:rPr lang="en-GB" sz="2800" b="1" dirty="0" smtClean="0"/>
              <a:t>DS</a:t>
            </a:r>
            <a:r>
              <a:rPr lang="en-GB" sz="2800" dirty="0" smtClean="0"/>
              <a:t> </a:t>
            </a:r>
            <a:r>
              <a:rPr lang="en-GB" sz="2800" dirty="0" err="1" smtClean="0"/>
              <a:t>által</a:t>
            </a:r>
            <a:r>
              <a:rPr lang="en-GB" sz="2800" dirty="0" smtClean="0"/>
              <a:t> </a:t>
            </a:r>
            <a:r>
              <a:rPr lang="en-GB" sz="2800" dirty="0" err="1" smtClean="0"/>
              <a:t>mutatott</a:t>
            </a:r>
            <a:r>
              <a:rPr lang="en-GB" sz="2800" dirty="0" smtClean="0"/>
              <a:t> </a:t>
            </a:r>
            <a:r>
              <a:rPr lang="en-GB" sz="2800" dirty="0" err="1" smtClean="0"/>
              <a:t>szegmensben</a:t>
            </a:r>
            <a:r>
              <a:rPr lang="en-GB" sz="2800" dirty="0" smtClean="0"/>
              <a:t>: 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SZO		DW		1375H</a:t>
            </a:r>
          </a:p>
          <a:p>
            <a:pPr marL="336550" indent="-336550" algn="l">
              <a:lnSpc>
                <a:spcPct val="80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KAR		DB		3FH</a:t>
            </a:r>
          </a:p>
          <a:p>
            <a:pPr marL="336550" indent="-336550">
              <a:lnSpc>
                <a:spcPct val="80000"/>
              </a:lnSpc>
              <a:spcBef>
                <a:spcPts val="1400"/>
              </a:spcBef>
              <a:spcAft>
                <a:spcPts val="700"/>
              </a:spcAft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(DS:SZO)</a:t>
            </a:r>
            <a:r>
              <a:rPr lang="en-GB" sz="2800" dirty="0" smtClean="0"/>
              <a:t> </a:t>
            </a:r>
            <a:r>
              <a:rPr lang="en-GB" sz="2800" dirty="0" err="1" smtClean="0"/>
              <a:t>illetve</a:t>
            </a:r>
            <a:r>
              <a:rPr lang="en-GB" sz="2800" dirty="0" smtClean="0"/>
              <a:t> </a:t>
            </a:r>
            <a:r>
              <a:rPr lang="en-GB" sz="2800" b="1" dirty="0" smtClean="0"/>
              <a:t>(DS:KAR)</a:t>
            </a:r>
            <a:r>
              <a:rPr lang="en-GB" sz="2800" dirty="0" smtClean="0"/>
              <a:t> 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		MOV	AX, KAR				; </a:t>
            </a:r>
            <a:r>
              <a:rPr lang="hu-HU" sz="2800" b="1" dirty="0" smtClean="0"/>
              <a:t>szintaktikailag </a:t>
            </a:r>
            <a:r>
              <a:rPr lang="en-GB" sz="2800" b="1" dirty="0" err="1" smtClean="0"/>
              <a:t>hibás</a:t>
            </a:r>
            <a:endParaRPr lang="en-GB" sz="2800" b="1" dirty="0" smtClean="0"/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		MOV	AL, SZO				; </a:t>
            </a:r>
            <a:r>
              <a:rPr lang="hu-HU" sz="2800" b="1" dirty="0" smtClean="0"/>
              <a:t>szintaktikailag </a:t>
            </a:r>
            <a:r>
              <a:rPr lang="en-GB" sz="2800" b="1" dirty="0" err="1" smtClean="0"/>
              <a:t>hibás</a:t>
            </a:r>
            <a:endParaRPr lang="en-GB" sz="2800" b="1" dirty="0" smtClean="0"/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		MOV	AX, WORD PTR KAR	; </a:t>
            </a:r>
            <a:r>
              <a:rPr lang="en-GB" sz="2800" b="1" dirty="0" err="1" smtClean="0"/>
              <a:t>helyes</a:t>
            </a:r>
            <a:r>
              <a:rPr lang="en-GB" sz="2800" b="1" dirty="0" smtClean="0"/>
              <a:t>, de …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/>
              <a:t>		</a:t>
            </a:r>
            <a:r>
              <a:rPr lang="en-GB" sz="2800" b="1" dirty="0" smtClean="0">
                <a:solidFill>
                  <a:schemeClr val="accent2"/>
                </a:solidFill>
              </a:rPr>
              <a:t>MOV	AL, </a:t>
            </a:r>
            <a:r>
              <a:rPr lang="en-GB" sz="2800" b="1" dirty="0" smtClean="0">
                <a:solidFill>
                  <a:srgbClr val="FF0000"/>
                </a:solidFill>
              </a:rPr>
              <a:t>BYTE PTR SZO</a:t>
            </a:r>
            <a:r>
              <a:rPr lang="en-GB" sz="2800" b="1" dirty="0" smtClean="0">
                <a:solidFill>
                  <a:schemeClr val="accent2"/>
                </a:solidFill>
              </a:rPr>
              <a:t>	; </a:t>
            </a:r>
            <a:r>
              <a:rPr lang="en-GB" sz="2800" b="1" dirty="0" err="1" smtClean="0">
                <a:solidFill>
                  <a:schemeClr val="accent2"/>
                </a:solidFill>
              </a:rPr>
              <a:t>helyes</a:t>
            </a:r>
            <a:r>
              <a:rPr lang="en-GB" sz="2800" b="1" dirty="0" smtClean="0">
                <a:solidFill>
                  <a:schemeClr val="accent2"/>
                </a:solidFill>
              </a:rPr>
              <a:t>, de …</a:t>
            </a:r>
          </a:p>
          <a:p>
            <a:pPr marL="736600" lvl="1" indent="-279400" algn="l">
              <a:lnSpc>
                <a:spcPct val="80000"/>
              </a:lnSpc>
              <a:spcBef>
                <a:spcPts val="7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smtClean="0">
                <a:solidFill>
                  <a:srgbClr val="0000FF"/>
                </a:solidFill>
              </a:rPr>
              <a:t>MOV(</a:t>
            </a:r>
            <a:r>
              <a:rPr lang="en-GB" sz="2800" b="1" dirty="0" smtClean="0">
                <a:solidFill>
                  <a:srgbClr val="FF0000"/>
                </a:solidFill>
              </a:rPr>
              <a:t>(type byte SZO)</a:t>
            </a:r>
            <a:r>
              <a:rPr lang="en-GB" sz="2800" b="1" dirty="0" smtClean="0">
                <a:solidFill>
                  <a:srgbClr val="0000FF"/>
                </a:solidFill>
              </a:rPr>
              <a:t>,AL);//</a:t>
            </a:r>
            <a:r>
              <a:rPr lang="en-GB" sz="2000" b="1" dirty="0" smtClean="0">
                <a:solidFill>
                  <a:srgbClr val="0000FF"/>
                </a:solidFill>
              </a:rPr>
              <a:t>HLA </a:t>
            </a:r>
            <a:r>
              <a:rPr lang="en-GB" sz="2000" b="1" dirty="0" err="1" smtClean="0">
                <a:solidFill>
                  <a:srgbClr val="0000FF"/>
                </a:solidFill>
              </a:rPr>
              <a:t>esetén</a:t>
            </a:r>
            <a:r>
              <a:rPr lang="hu-HU" sz="2000" b="1" dirty="0" smtClean="0">
                <a:solidFill>
                  <a:srgbClr val="0000FF"/>
                </a:solidFill>
              </a:rPr>
              <a:t> (típus kényszerítés)</a:t>
            </a:r>
            <a:endParaRPr lang="en-GB" sz="2000" b="1" dirty="0" smtClean="0">
              <a:solidFill>
                <a:srgbClr val="0000FF"/>
              </a:solidFill>
            </a:endParaRPr>
          </a:p>
        </p:txBody>
      </p:sp>
      <p:sp>
        <p:nvSpPr>
          <p:cNvPr id="1434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434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1178D64-EFF5-4C47-810A-0C2DC89B76A0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2DFFEA9-C47F-40DE-971D-B3B516A90829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1536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2BB725D-393C-408C-84AB-8BF4CE6A9014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61100"/>
          </a:xfrm>
        </p:spPr>
        <p:txBody>
          <a:bodyPr/>
          <a:lstStyle/>
          <a:p>
            <a:pPr algn="ctr"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Program terület címzés  (16 ill. </a:t>
            </a:r>
            <a:r>
              <a:rPr lang="hu-HU" sz="2800" b="1" smtClean="0">
                <a:solidFill>
                  <a:srgbClr val="FF0000"/>
                </a:solidFill>
              </a:rPr>
              <a:t>32</a:t>
            </a:r>
            <a:r>
              <a:rPr lang="hu-HU" sz="2800" b="1" smtClean="0"/>
              <a:t> bites módban)</a:t>
            </a:r>
            <a:endParaRPr lang="hu-HU" sz="2800" smtClean="0"/>
          </a:p>
          <a:p>
            <a:pPr>
              <a:lnSpc>
                <a:spcPct val="90000"/>
              </a:lnSpc>
              <a:spcBef>
                <a:spcPct val="40000"/>
              </a:spcBef>
              <a:buFont typeface="Times New Roman" pitchFamily="18" charset="0"/>
              <a:buNone/>
            </a:pPr>
            <a:r>
              <a:rPr lang="hu-HU" sz="2800" smtClean="0"/>
              <a:t>Automatikus szegmens regiszter: </a:t>
            </a:r>
            <a:r>
              <a:rPr lang="hu-HU" sz="2800" b="1" smtClean="0"/>
              <a:t>CS</a:t>
            </a:r>
            <a:endParaRPr lang="hu-HU" sz="2800" smtClean="0"/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A végrehajtandó</a:t>
            </a:r>
            <a:r>
              <a:rPr lang="hu-HU" sz="2800" b="1" smtClean="0"/>
              <a:t> </a:t>
            </a:r>
            <a:r>
              <a:rPr lang="hu-HU" sz="2800" smtClean="0"/>
              <a:t>utasítás címe: </a:t>
            </a:r>
            <a:r>
              <a:rPr lang="hu-HU" sz="2800" b="1" smtClean="0"/>
              <a:t>(CS:IP)</a:t>
            </a:r>
            <a:r>
              <a:rPr lang="hu-HU" sz="2800" smtClean="0"/>
              <a:t>   (</a:t>
            </a:r>
            <a:r>
              <a:rPr lang="hu-HU" sz="2800" smtClean="0">
                <a:solidFill>
                  <a:srgbClr val="FF0000"/>
                </a:solidFill>
              </a:rPr>
              <a:t>CS:EIP</a:t>
            </a:r>
            <a:r>
              <a:rPr lang="hu-HU" sz="2800" smtClean="0"/>
              <a:t>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Egy utasítás végrehajtásának elején: </a:t>
            </a:r>
            <a:br>
              <a:rPr lang="hu-HU" sz="2800" smtClean="0"/>
            </a:br>
            <a:r>
              <a:rPr lang="hu-HU" sz="2800" smtClean="0"/>
              <a:t>		</a:t>
            </a:r>
            <a:r>
              <a:rPr lang="hu-HU" sz="2800" b="1" smtClean="0"/>
              <a:t>IP = IP +</a:t>
            </a:r>
            <a:r>
              <a:rPr lang="hu-HU" sz="2800" smtClean="0"/>
              <a:t> az utasítás hossza.  (</a:t>
            </a:r>
            <a:r>
              <a:rPr lang="hu-HU" sz="2800" b="1" smtClean="0">
                <a:solidFill>
                  <a:srgbClr val="FF0000"/>
                </a:solidFill>
              </a:rPr>
              <a:t>EIP = EIP</a:t>
            </a:r>
            <a:r>
              <a:rPr lang="hu-HU" sz="2800" smtClean="0">
                <a:solidFill>
                  <a:srgbClr val="FF0000"/>
                </a:solidFill>
              </a:rPr>
              <a:t>+hossz</a:t>
            </a:r>
            <a:r>
              <a:rPr lang="hu-HU" sz="2800" b="1" smtClean="0">
                <a:solidFill>
                  <a:srgbClr val="FF0000"/>
                </a:solidFill>
              </a:rPr>
              <a:t> </a:t>
            </a:r>
            <a:r>
              <a:rPr lang="hu-HU" sz="2800" smtClean="0"/>
              <a:t>)</a:t>
            </a:r>
            <a:endParaRPr lang="hu-HU" sz="2800" b="1" smtClean="0"/>
          </a:p>
          <a:p>
            <a:pPr>
              <a:lnSpc>
                <a:spcPct val="90000"/>
              </a:lnSpc>
            </a:pPr>
            <a:r>
              <a:rPr lang="hu-HU" sz="2800" b="1" smtClean="0"/>
              <a:t>IP relatív címzés:</a:t>
            </a:r>
            <a:r>
              <a:rPr lang="hu-HU" sz="2800" smtClean="0"/>
              <a:t> </a:t>
            </a:r>
            <a:br>
              <a:rPr lang="hu-HU" sz="2800" smtClean="0"/>
            </a:br>
            <a:r>
              <a:rPr lang="hu-HU" sz="2800" smtClean="0"/>
              <a:t>	</a:t>
            </a:r>
            <a:r>
              <a:rPr lang="hu-HU" sz="2800" b="1" smtClean="0"/>
              <a:t>IP = IP +</a:t>
            </a:r>
            <a:r>
              <a:rPr lang="hu-HU" sz="2800" smtClean="0"/>
              <a:t> az előjeles közvetlen operandus</a:t>
            </a:r>
            <a:br>
              <a:rPr lang="hu-HU" sz="2800" smtClean="0"/>
            </a:br>
            <a:r>
              <a:rPr lang="hu-HU" sz="2800" smtClean="0"/>
              <a:t>(</a:t>
            </a:r>
            <a:r>
              <a:rPr lang="hu-HU" sz="2800" b="1" smtClean="0">
                <a:solidFill>
                  <a:srgbClr val="FF0000"/>
                </a:solidFill>
              </a:rPr>
              <a:t>EIP = EIP +</a:t>
            </a:r>
            <a:r>
              <a:rPr lang="hu-HU" sz="2800" smtClean="0">
                <a:solidFill>
                  <a:srgbClr val="FF0000"/>
                </a:solidFill>
              </a:rPr>
              <a:t> az előjeles közvetlen operandus</a:t>
            </a:r>
            <a:r>
              <a:rPr lang="hu-HU" sz="2800" smtClean="0"/>
              <a:t>)</a:t>
            </a:r>
            <a:endParaRPr lang="hu-HU" sz="2800" b="1" smtClean="0"/>
          </a:p>
          <a:p>
            <a:pPr>
              <a:lnSpc>
                <a:spcPct val="90000"/>
              </a:lnSpc>
            </a:pPr>
            <a:r>
              <a:rPr lang="hu-HU" sz="2800" b="1" smtClean="0"/>
              <a:t>Direkt utasítás címzés: </a:t>
            </a:r>
            <a:r>
              <a:rPr lang="hu-HU" sz="2800" smtClean="0"/>
              <a:t>Az operandus annak az utasításnak a címe, ahova a vezérlést átadni kívánjuk.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Közeli </a:t>
            </a:r>
            <a:r>
              <a:rPr lang="hu-HU" sz="2800" b="1" smtClean="0"/>
              <a:t>(NEAR):		</a:t>
            </a:r>
            <a:r>
              <a:rPr lang="hu-HU" sz="2800" b="1" smtClean="0">
                <a:solidFill>
                  <a:srgbClr val="FF0000"/>
                </a:solidFill>
              </a:rPr>
              <a:t>E</a:t>
            </a:r>
            <a:r>
              <a:rPr lang="hu-HU" sz="2800" b="1" smtClean="0"/>
              <a:t>IP 	</a:t>
            </a:r>
            <a:r>
              <a:rPr lang="hu-HU" sz="2800" smtClean="0">
                <a:latin typeface="Arial" charset="0"/>
                <a:sym typeface="Wingdings" pitchFamily="2" charset="2"/>
              </a:rPr>
              <a:t></a:t>
            </a:r>
            <a:r>
              <a:rPr lang="hu-HU" sz="2800" smtClean="0"/>
              <a:t> a 16 (</a:t>
            </a:r>
            <a:r>
              <a:rPr lang="hu-HU" sz="2800" smtClean="0">
                <a:solidFill>
                  <a:srgbClr val="FF0000"/>
                </a:solidFill>
              </a:rPr>
              <a:t>32</a:t>
            </a:r>
            <a:r>
              <a:rPr lang="hu-HU" sz="2800" smtClean="0"/>
              <a:t>) bites operandus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Távoli </a:t>
            </a:r>
            <a:r>
              <a:rPr lang="hu-HU" sz="2800" b="1" smtClean="0"/>
              <a:t>(FAR):	(CS:</a:t>
            </a:r>
            <a:r>
              <a:rPr lang="hu-HU" sz="2800" b="1" smtClean="0">
                <a:solidFill>
                  <a:srgbClr val="FF0000"/>
                </a:solidFill>
              </a:rPr>
              <a:t>E</a:t>
            </a:r>
            <a:r>
              <a:rPr lang="hu-HU" sz="2800" b="1" smtClean="0"/>
              <a:t>IP) 	</a:t>
            </a:r>
            <a:r>
              <a:rPr lang="hu-HU" sz="2800" smtClean="0">
                <a:latin typeface="Arial" charset="0"/>
                <a:sym typeface="Wingdings" pitchFamily="2" charset="2"/>
              </a:rPr>
              <a:t> </a:t>
            </a:r>
            <a:r>
              <a:rPr lang="hu-HU" sz="2800" smtClean="0"/>
              <a:t>a 32 (</a:t>
            </a:r>
            <a:r>
              <a:rPr lang="hu-HU" sz="2800" smtClean="0">
                <a:solidFill>
                  <a:srgbClr val="FF0000"/>
                </a:solidFill>
              </a:rPr>
              <a:t>48</a:t>
            </a:r>
            <a:r>
              <a:rPr lang="hu-HU" sz="2800" smtClean="0"/>
              <a:t>) bites operandus. 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b="1" smtClean="0"/>
              <a:t>CALL  VALAMI	;</a:t>
            </a:r>
            <a:r>
              <a:rPr lang="hu-HU" sz="2800" smtClean="0"/>
              <a:t> az eljárás típusától függően 						</a:t>
            </a:r>
            <a:r>
              <a:rPr lang="hu-HU" sz="2800" b="1" smtClean="0"/>
              <a:t>;</a:t>
            </a:r>
            <a:r>
              <a:rPr lang="hu-HU" sz="2800" smtClean="0"/>
              <a:t>	</a:t>
            </a:r>
            <a:r>
              <a:rPr lang="hu-HU" sz="2800" b="1" smtClean="0"/>
              <a:t>NEAR</a:t>
            </a:r>
            <a:r>
              <a:rPr lang="hu-HU" sz="2800" smtClean="0"/>
              <a:t> vagy </a:t>
            </a:r>
            <a:r>
              <a:rPr lang="hu-HU" sz="2800" b="1" smtClean="0"/>
              <a:t>FAR</a:t>
            </a:r>
          </a:p>
        </p:txBody>
      </p:sp>
      <p:sp>
        <p:nvSpPr>
          <p:cNvPr id="15365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5366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F829616-D684-4539-A9AC-F8003FDC3BA9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B57E97-87F5-4F41-8A82-F8146F92BC68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1638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3407D17-55FE-42A2-BF14-E51142074A1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8193" name="Rectangle 1"/>
          <p:cNvSpPr>
            <a:spLocks noGrp="1" noChangeArrowheads="1"/>
          </p:cNvSpPr>
          <p:nvPr>
            <p:ph type="body"/>
          </p:nvPr>
        </p:nvSpPr>
        <p:spPr>
          <a:xfrm>
            <a:off x="0" y="0"/>
            <a:ext cx="9144000" cy="5942013"/>
          </a:xfrm>
        </p:spPr>
        <p:txBody>
          <a:bodyPr anchor="t">
            <a:spAutoFit/>
          </a:bodyPr>
          <a:lstStyle/>
          <a:p>
            <a:pPr marL="336550" indent="-336550" algn="l">
              <a:lnSpc>
                <a:spcPct val="80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err="1" smtClean="0"/>
              <a:t>Indirekt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utasítás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címzés</a:t>
            </a:r>
            <a:r>
              <a:rPr lang="en-GB" sz="3200" b="1" dirty="0" smtClean="0"/>
              <a:t>:</a:t>
            </a:r>
            <a:r>
              <a:rPr lang="en-GB" sz="3200" dirty="0" smtClean="0"/>
              <a:t> </a:t>
            </a:r>
            <a:r>
              <a:rPr lang="en-GB" sz="3200" dirty="0" err="1" smtClean="0"/>
              <a:t>Bármilyen</a:t>
            </a:r>
            <a:r>
              <a:rPr lang="en-GB" sz="3200" dirty="0" smtClean="0"/>
              <a:t> </a:t>
            </a:r>
            <a:r>
              <a:rPr lang="en-GB" sz="3200" dirty="0" err="1" smtClean="0"/>
              <a:t>adat</a:t>
            </a:r>
            <a:r>
              <a:rPr lang="en-GB" sz="3200" dirty="0" smtClean="0"/>
              <a:t> </a:t>
            </a:r>
            <a:r>
              <a:rPr lang="en-GB" sz="3200" dirty="0" err="1" smtClean="0"/>
              <a:t>címzési</a:t>
            </a:r>
            <a:r>
              <a:rPr lang="en-GB" sz="3200" dirty="0" smtClean="0"/>
              <a:t> </a:t>
            </a:r>
            <a:r>
              <a:rPr lang="en-GB" sz="3200" dirty="0" err="1" smtClean="0"/>
              <a:t>móddal</a:t>
            </a:r>
            <a:r>
              <a:rPr lang="en-GB" sz="3200" dirty="0" smtClean="0"/>
              <a:t> </a:t>
            </a:r>
            <a:r>
              <a:rPr lang="en-GB" sz="3200" dirty="0" err="1" smtClean="0"/>
              <a:t>megadott</a:t>
            </a:r>
            <a:r>
              <a:rPr lang="en-GB" sz="3200" dirty="0" smtClean="0"/>
              <a:t> </a:t>
            </a:r>
            <a:r>
              <a:rPr lang="en-GB" sz="3200" dirty="0" err="1" smtClean="0"/>
              <a:t>szóban</a:t>
            </a:r>
            <a:r>
              <a:rPr lang="en-GB" sz="3200" dirty="0" smtClean="0"/>
              <a:t> </a:t>
            </a:r>
            <a:r>
              <a:rPr lang="en-GB" sz="3200" dirty="0" err="1" smtClean="0"/>
              <a:t>vagy</a:t>
            </a:r>
            <a:r>
              <a:rPr lang="en-GB" sz="3200" dirty="0" smtClean="0"/>
              <a:t> </a:t>
            </a:r>
            <a:r>
              <a:rPr lang="en-GB" sz="3200" dirty="0" err="1" smtClean="0"/>
              <a:t>dupla</a:t>
            </a:r>
            <a:r>
              <a:rPr lang="en-GB" sz="3200" dirty="0" smtClean="0"/>
              <a:t> </a:t>
            </a:r>
            <a:r>
              <a:rPr lang="en-GB" sz="3200" dirty="0" err="1" smtClean="0"/>
              <a:t>szóban</a:t>
            </a:r>
            <a:r>
              <a:rPr lang="en-GB" sz="3200" dirty="0" smtClean="0"/>
              <a:t> </a:t>
            </a:r>
            <a:r>
              <a:rPr lang="en-GB" sz="3200" dirty="0" err="1" smtClean="0"/>
              <a:t>tárolt</a:t>
            </a:r>
            <a:r>
              <a:rPr lang="en-GB" sz="3200" dirty="0" smtClean="0"/>
              <a:t> </a:t>
            </a:r>
            <a:r>
              <a:rPr lang="en-GB" sz="3200" dirty="0" err="1" smtClean="0"/>
              <a:t>címre</a:t>
            </a:r>
            <a:r>
              <a:rPr lang="en-GB" sz="3200" dirty="0" smtClean="0"/>
              <a:t> </a:t>
            </a:r>
            <a:r>
              <a:rPr lang="en-GB" sz="3200" dirty="0" err="1" smtClean="0"/>
              <a:t>történő</a:t>
            </a:r>
            <a:r>
              <a:rPr lang="en-GB" sz="3200" dirty="0" smtClean="0"/>
              <a:t> </a:t>
            </a:r>
            <a:r>
              <a:rPr lang="en-GB" sz="3200" dirty="0" err="1" smtClean="0"/>
              <a:t>vezérlés</a:t>
            </a:r>
            <a:r>
              <a:rPr lang="en-GB" sz="3200" dirty="0" smtClean="0"/>
              <a:t> </a:t>
            </a:r>
            <a:r>
              <a:rPr lang="en-GB" sz="3200" dirty="0" err="1" smtClean="0"/>
              <a:t>átadás</a:t>
            </a:r>
            <a:r>
              <a:rPr lang="en-GB" sz="3200" dirty="0" smtClean="0"/>
              <a:t>. Pl.: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	JMP	AX	  ; </a:t>
            </a:r>
            <a:r>
              <a:rPr lang="en-GB" sz="3200" b="1" dirty="0" err="1" smtClean="0">
                <a:solidFill>
                  <a:srgbClr val="808080"/>
                </a:solidFill>
              </a:rPr>
              <a:t>ugrás</a:t>
            </a:r>
            <a:r>
              <a:rPr lang="en-GB" sz="3200" b="1" dirty="0" smtClean="0">
                <a:solidFill>
                  <a:srgbClr val="808080"/>
                </a:solidFill>
              </a:rPr>
              <a:t> </a:t>
            </a:r>
            <a:r>
              <a:rPr lang="en-GB" sz="3200" b="1" dirty="0" err="1" smtClean="0">
                <a:solidFill>
                  <a:srgbClr val="808080"/>
                </a:solidFill>
              </a:rPr>
              <a:t>az</a:t>
            </a:r>
            <a:r>
              <a:rPr lang="en-GB" sz="3200" b="1" dirty="0" smtClean="0">
                <a:solidFill>
                  <a:srgbClr val="808080"/>
                </a:solidFill>
              </a:rPr>
              <a:t> AX-</a:t>
            </a:r>
            <a:r>
              <a:rPr lang="en-GB" sz="3200" b="1" dirty="0" err="1" smtClean="0">
                <a:solidFill>
                  <a:srgbClr val="808080"/>
                </a:solidFill>
              </a:rPr>
              <a:t>ben</a:t>
            </a:r>
            <a:r>
              <a:rPr lang="en-GB" sz="3200" b="1" dirty="0" smtClean="0">
                <a:solidFill>
                  <a:srgbClr val="808080"/>
                </a:solidFill>
              </a:rPr>
              <a:t> </a:t>
            </a:r>
            <a:r>
              <a:rPr lang="en-GB" sz="3200" b="1" dirty="0" err="1" smtClean="0">
                <a:solidFill>
                  <a:srgbClr val="808080"/>
                </a:solidFill>
              </a:rPr>
              <a:t>tárolt</a:t>
            </a:r>
            <a:r>
              <a:rPr lang="en-GB" sz="3200" b="1" dirty="0" smtClean="0">
                <a:solidFill>
                  <a:srgbClr val="808080"/>
                </a:solidFill>
              </a:rPr>
              <a:t> </a:t>
            </a:r>
            <a:r>
              <a:rPr lang="en-GB" sz="3200" b="1" dirty="0" err="1" smtClean="0">
                <a:solidFill>
                  <a:srgbClr val="808080"/>
                </a:solidFill>
              </a:rPr>
              <a:t>címre</a:t>
            </a:r>
            <a:endParaRPr lang="en-GB" sz="3200" b="1" dirty="0" smtClean="0">
              <a:solidFill>
                <a:srgbClr val="808080"/>
              </a:solidFill>
            </a:endParaRP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	JMP	[BX] ; </a:t>
            </a:r>
            <a:r>
              <a:rPr lang="en-GB" sz="3200" b="1" dirty="0" err="1" smtClean="0">
                <a:solidFill>
                  <a:srgbClr val="666666"/>
                </a:solidFill>
              </a:rPr>
              <a:t>ugrás</a:t>
            </a:r>
            <a:r>
              <a:rPr lang="en-GB" sz="3200" b="1" dirty="0" smtClean="0">
                <a:solidFill>
                  <a:srgbClr val="666666"/>
                </a:solidFill>
              </a:rPr>
              <a:t> a (DS:BX) </a:t>
            </a:r>
            <a:r>
              <a:rPr lang="en-GB" sz="3200" b="1" dirty="0" err="1" smtClean="0">
                <a:solidFill>
                  <a:srgbClr val="666666"/>
                </a:solidFill>
              </a:rPr>
              <a:t>által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címzett</a:t>
            </a:r>
            <a:r>
              <a:rPr lang="en-GB" sz="3200" b="1" dirty="0" smtClean="0">
                <a:solidFill>
                  <a:srgbClr val="666666"/>
                </a:solidFill>
              </a:rPr>
              <a:t> 				  ; </a:t>
            </a:r>
            <a:r>
              <a:rPr lang="en-GB" sz="3200" b="1" dirty="0" err="1" smtClean="0">
                <a:solidFill>
                  <a:srgbClr val="666666"/>
                </a:solidFill>
              </a:rPr>
              <a:t>szóban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tárolt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címre</a:t>
            </a:r>
            <a:r>
              <a:rPr lang="en-GB" sz="3200" b="1" dirty="0" smtClean="0">
                <a:solidFill>
                  <a:srgbClr val="666666"/>
                </a:solidFill>
              </a:rPr>
              <a:t>.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	JMP	FAR [BX] ; </a:t>
            </a:r>
            <a:r>
              <a:rPr lang="en-GB" sz="3200" b="1" dirty="0" err="1" smtClean="0">
                <a:solidFill>
                  <a:srgbClr val="666666"/>
                </a:solidFill>
              </a:rPr>
              <a:t>ugrás</a:t>
            </a:r>
            <a:r>
              <a:rPr lang="en-GB" sz="3200" b="1" dirty="0" smtClean="0">
                <a:solidFill>
                  <a:srgbClr val="666666"/>
                </a:solidFill>
              </a:rPr>
              <a:t> a (DS:BX) </a:t>
            </a:r>
            <a:r>
              <a:rPr lang="en-GB" sz="3200" b="1" dirty="0" err="1" smtClean="0">
                <a:solidFill>
                  <a:srgbClr val="666666"/>
                </a:solidFill>
              </a:rPr>
              <a:t>által</a:t>
            </a:r>
            <a:r>
              <a:rPr lang="en-GB" sz="3200" b="1" dirty="0" smtClean="0">
                <a:solidFill>
                  <a:srgbClr val="666666"/>
                </a:solidFill>
              </a:rPr>
              <a:t> 				  ; </a:t>
            </a:r>
            <a:r>
              <a:rPr lang="en-GB" sz="3200" b="1" dirty="0" err="1" smtClean="0">
                <a:solidFill>
                  <a:srgbClr val="666666"/>
                </a:solidFill>
              </a:rPr>
              <a:t>címzett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dupla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szóban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tárolt</a:t>
            </a:r>
            <a:r>
              <a:rPr lang="en-GB" sz="3200" b="1" dirty="0" smtClean="0">
                <a:solidFill>
                  <a:srgbClr val="666666"/>
                </a:solidFill>
              </a:rPr>
              <a:t> </a:t>
            </a:r>
            <a:r>
              <a:rPr lang="en-GB" sz="3200" b="1" dirty="0" err="1" smtClean="0">
                <a:solidFill>
                  <a:srgbClr val="666666"/>
                </a:solidFill>
              </a:rPr>
              <a:t>címre</a:t>
            </a:r>
            <a:r>
              <a:rPr lang="en-GB" sz="3200" b="1" dirty="0" smtClean="0">
                <a:solidFill>
                  <a:srgbClr val="666666"/>
                </a:solidFill>
              </a:rPr>
              <a:t>.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3200" b="1" dirty="0" smtClean="0"/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</a:t>
            </a:r>
            <a:r>
              <a:rPr lang="en-GB" sz="3200" b="1" dirty="0" smtClean="0">
                <a:solidFill>
                  <a:srgbClr val="FF0000"/>
                </a:solidFill>
              </a:rPr>
              <a:t>JMP(EAX);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>
                <a:solidFill>
                  <a:srgbClr val="FF0000"/>
                </a:solidFill>
              </a:rPr>
              <a:t>	JMP([EBX]);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</a:t>
            </a:r>
          </a:p>
          <a:p>
            <a:pPr marL="336550" indent="-336550" algn="l">
              <a:lnSpc>
                <a:spcPct val="80000"/>
              </a:lnSpc>
              <a:spcBef>
                <a:spcPts val="800"/>
              </a:spcBef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7350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3200" b="1" dirty="0" smtClean="0"/>
              <a:t>	</a:t>
            </a:r>
            <a:r>
              <a:rPr lang="en-GB" sz="2400" b="1" dirty="0" smtClean="0">
                <a:solidFill>
                  <a:srgbClr val="0000FF"/>
                </a:solidFill>
              </a:rPr>
              <a:t>Linux/Windows (HLA) : </a:t>
            </a:r>
            <a:r>
              <a:rPr lang="en-GB" sz="2400" b="1" dirty="0" err="1" smtClean="0">
                <a:solidFill>
                  <a:srgbClr val="0000FF"/>
                </a:solidFill>
              </a:rPr>
              <a:t>Nincs</a:t>
            </a:r>
            <a:r>
              <a:rPr lang="en-GB" sz="2400" b="1" dirty="0" smtClean="0">
                <a:solidFill>
                  <a:srgbClr val="0000FF"/>
                </a:solidFill>
              </a:rPr>
              <a:t> </a:t>
            </a:r>
            <a:r>
              <a:rPr lang="en-GB" sz="2400" b="1" dirty="0" err="1" smtClean="0">
                <a:solidFill>
                  <a:srgbClr val="0000FF"/>
                </a:solidFill>
              </a:rPr>
              <a:t>Távoli</a:t>
            </a:r>
            <a:r>
              <a:rPr lang="en-GB" sz="2400" b="1" dirty="0" smtClean="0">
                <a:solidFill>
                  <a:srgbClr val="0000FF"/>
                </a:solidFill>
              </a:rPr>
              <a:t> </a:t>
            </a:r>
            <a:r>
              <a:rPr lang="en-GB" sz="2400" b="1" dirty="0" err="1" smtClean="0">
                <a:solidFill>
                  <a:srgbClr val="0000FF"/>
                </a:solidFill>
              </a:rPr>
              <a:t>ugrás/eljárás</a:t>
            </a:r>
            <a:endParaRPr lang="en-GB" sz="2400" b="1" dirty="0" smtClean="0">
              <a:solidFill>
                <a:srgbClr val="0000FF"/>
              </a:solidFill>
            </a:endParaRPr>
          </a:p>
        </p:txBody>
      </p:sp>
      <p:sp>
        <p:nvSpPr>
          <p:cNvPr id="1638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6390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F4AB5F2-8BCF-4659-A8CA-D890F7D2259F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2BD196-3347-4622-827D-75319E49AE33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17411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11C03F2-F475-4680-B681-DB9242213BE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9217" name="Rectangle 1"/>
          <p:cNvSpPr>
            <a:spLocks noGrp="1" noChangeArrowheads="1"/>
          </p:cNvSpPr>
          <p:nvPr>
            <p:ph type="body"/>
          </p:nvPr>
        </p:nvSpPr>
        <p:spPr>
          <a:xfrm>
            <a:off x="-215900" y="0"/>
            <a:ext cx="9359900" cy="892175"/>
          </a:xfrm>
        </p:spPr>
        <p:txBody>
          <a:bodyPr anchor="t">
            <a:spAutoFit/>
          </a:bodyPr>
          <a:lstStyle/>
          <a:p>
            <a:pPr marL="341313" indent="-341313">
              <a:lnSpc>
                <a:spcPct val="100000"/>
              </a:lnSpc>
              <a:spcBef>
                <a:spcPts val="900"/>
              </a:spcBef>
              <a:tabLst>
                <a:tab pos="450850" algn="l"/>
                <a:tab pos="900113" algn="l"/>
                <a:tab pos="1349375" algn="l"/>
                <a:tab pos="1798638" algn="l"/>
                <a:tab pos="2247900" algn="l"/>
                <a:tab pos="2697163" algn="l"/>
                <a:tab pos="3146425" algn="l"/>
                <a:tab pos="3595688" algn="l"/>
                <a:tab pos="4044950" algn="l"/>
                <a:tab pos="4494213" algn="l"/>
                <a:tab pos="4943475" algn="l"/>
                <a:tab pos="5392738" algn="l"/>
                <a:tab pos="5842000" algn="l"/>
                <a:tab pos="6291263" algn="l"/>
                <a:tab pos="6742113" algn="l"/>
                <a:tab pos="7189788" algn="l"/>
                <a:tab pos="7639050" algn="l"/>
                <a:tab pos="8088313" algn="l"/>
                <a:tab pos="8537575" algn="l"/>
                <a:tab pos="8986838" algn="l"/>
              </a:tabLst>
              <a:defRPr/>
            </a:pPr>
            <a:r>
              <a:rPr lang="en-GB" sz="3600" b="1" smtClean="0"/>
              <a:t>Az utasítások szerkezete</a:t>
            </a:r>
          </a:p>
        </p:txBody>
      </p:sp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0" y="2549525"/>
            <a:ext cx="9756775" cy="36782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/>
          <a:lstStyle/>
          <a:p>
            <a:pPr marL="336550" indent="-336550">
              <a:lnSpc>
                <a:spcPct val="80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2000" b="1" i="1" u="sng">
                <a:solidFill>
                  <a:srgbClr val="000000"/>
                </a:solidFill>
              </a:rPr>
              <a:t>Prefixum</a:t>
            </a:r>
            <a:r>
              <a:rPr lang="en-GB" sz="2000" b="1">
                <a:solidFill>
                  <a:srgbClr val="000000"/>
                </a:solidFill>
              </a:rPr>
              <a:t>: 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utasítás (ismétlés / LOCK), 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explicit szegmens megadás:	</a:t>
            </a:r>
            <a:r>
              <a:rPr lang="en-GB" sz="1800" b="1">
                <a:solidFill>
                  <a:srgbClr val="000000"/>
                </a:solidFill>
              </a:rPr>
              <a:t>MOV	AX, CS:S ; </a:t>
            </a:r>
            <a:r>
              <a:rPr lang="en-GB" sz="1800">
                <a:solidFill>
                  <a:srgbClr val="000000"/>
                </a:solidFill>
              </a:rPr>
              <a:t>S nem a DS-ben, hanem CS-ben van</a:t>
            </a:r>
            <a:r>
              <a:rPr lang="en-GB" sz="1800" b="1">
                <a:solidFill>
                  <a:srgbClr val="000000"/>
                </a:solidFill>
              </a:rPr>
              <a:t>,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Cím méret módosítás  (16/32 bit)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Operandus méret módosítás  (16/32 bit)</a:t>
            </a:r>
          </a:p>
          <a:p>
            <a:pPr marL="336550" indent="-336550">
              <a:lnSpc>
                <a:spcPct val="80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2000" b="1" i="1" u="sng">
                <a:solidFill>
                  <a:srgbClr val="000000"/>
                </a:solidFill>
              </a:rPr>
              <a:t>Operációs kód</a:t>
            </a:r>
            <a:r>
              <a:rPr lang="en-GB" sz="2000" b="1">
                <a:solidFill>
                  <a:srgbClr val="000000"/>
                </a:solidFill>
              </a:rPr>
              <a:t>:</a:t>
            </a:r>
            <a:r>
              <a:rPr lang="en-GB" sz="2000">
                <a:solidFill>
                  <a:srgbClr val="000000"/>
                </a:solidFill>
              </a:rPr>
              <a:t> szimbolikus alakját mnemonic-nak nevezzük</a:t>
            </a:r>
          </a:p>
          <a:p>
            <a:pPr marL="336550" indent="-336550">
              <a:lnSpc>
                <a:spcPct val="80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2000" b="1" i="1" u="sng">
                <a:solidFill>
                  <a:srgbClr val="000000"/>
                </a:solidFill>
              </a:rPr>
              <a:t>Címzési mód</a:t>
            </a:r>
            <a:r>
              <a:rPr lang="en-GB" sz="2000" b="1">
                <a:solidFill>
                  <a:srgbClr val="000000"/>
                </a:solidFill>
              </a:rPr>
              <a:t>: </a:t>
            </a:r>
            <a:r>
              <a:rPr lang="en-GB" sz="2000">
                <a:solidFill>
                  <a:srgbClr val="000000"/>
                </a:solidFill>
              </a:rPr>
              <a:t>hogyan kell az operandust értelmezni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 b="1" i="1" u="sng">
                <a:solidFill>
                  <a:srgbClr val="000000"/>
                </a:solidFill>
              </a:rPr>
              <a:t>Mod-r/m byte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 b="1" i="1" u="sng">
                <a:solidFill>
                  <a:srgbClr val="000000"/>
                </a:solidFill>
              </a:rPr>
              <a:t>SIB byte</a:t>
            </a:r>
          </a:p>
          <a:p>
            <a:pPr marL="336550" indent="-336550">
              <a:lnSpc>
                <a:spcPct val="80000"/>
              </a:lnSpc>
              <a:spcBef>
                <a:spcPts val="800"/>
              </a:spcBef>
              <a:buFont typeface="Times New Roman" pitchFamily="18" charset="0"/>
              <a:buChar char="•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2000" b="1" i="1" u="sng">
                <a:solidFill>
                  <a:srgbClr val="000000"/>
                </a:solidFill>
              </a:rPr>
              <a:t>Operandus</a:t>
            </a:r>
            <a:r>
              <a:rPr lang="en-GB" sz="2000" b="1">
                <a:solidFill>
                  <a:srgbClr val="000000"/>
                </a:solidFill>
              </a:rPr>
              <a:t>: </a:t>
            </a:r>
            <a:r>
              <a:rPr lang="en-GB" sz="2000">
                <a:solidFill>
                  <a:srgbClr val="000000"/>
                </a:solidFill>
              </a:rPr>
              <a:t>mivel kell a műveletet elvégezni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Memória cím / eltolás</a:t>
            </a:r>
          </a:p>
          <a:p>
            <a:pPr marL="736600" lvl="1" indent="-279400">
              <a:lnSpc>
                <a:spcPct val="80000"/>
              </a:lnSpc>
              <a:spcBef>
                <a:spcPts val="700"/>
              </a:spcBef>
              <a:buFont typeface="Times New Roman" pitchFamily="18" charset="0"/>
              <a:buChar char="–"/>
              <a:tabLst>
                <a:tab pos="336550" algn="l"/>
                <a:tab pos="784225" algn="l"/>
                <a:tab pos="1233488" algn="l"/>
                <a:tab pos="1682750" algn="l"/>
                <a:tab pos="2132013" algn="l"/>
                <a:tab pos="2581275" algn="l"/>
                <a:tab pos="3030538" algn="l"/>
                <a:tab pos="3479800" algn="l"/>
                <a:tab pos="3929063" algn="l"/>
                <a:tab pos="4378325" algn="l"/>
                <a:tab pos="4827588" algn="l"/>
                <a:tab pos="5276850" algn="l"/>
                <a:tab pos="5726113" algn="l"/>
                <a:tab pos="6175375" algn="l"/>
                <a:tab pos="6624638" algn="l"/>
                <a:tab pos="7073900" algn="l"/>
                <a:tab pos="7523163" algn="l"/>
                <a:tab pos="7972425" algn="l"/>
                <a:tab pos="8421688" algn="l"/>
                <a:tab pos="8870950" algn="l"/>
                <a:tab pos="9320213" algn="l"/>
                <a:tab pos="9410700" algn="l"/>
              </a:tabLst>
            </a:pPr>
            <a:r>
              <a:rPr lang="en-GB" sz="1800">
                <a:solidFill>
                  <a:srgbClr val="000000"/>
                </a:solidFill>
              </a:rPr>
              <a:t>Azonnali operandus – konstans</a:t>
            </a:r>
          </a:p>
        </p:txBody>
      </p:sp>
      <p:grpSp>
        <p:nvGrpSpPr>
          <p:cNvPr id="17414" name="Group 3"/>
          <p:cNvGrpSpPr>
            <a:grpSpLocks/>
          </p:cNvGrpSpPr>
          <p:nvPr/>
        </p:nvGrpSpPr>
        <p:grpSpPr bwMode="auto">
          <a:xfrm>
            <a:off x="0" y="1181100"/>
            <a:ext cx="9142413" cy="862013"/>
            <a:chOff x="0" y="744"/>
            <a:chExt cx="5759" cy="543"/>
          </a:xfrm>
        </p:grpSpPr>
        <p:sp>
          <p:nvSpPr>
            <p:cNvPr id="17417" name="Rectangle 4"/>
            <p:cNvSpPr>
              <a:spLocks noChangeArrowheads="1"/>
            </p:cNvSpPr>
            <p:nvPr/>
          </p:nvSpPr>
          <p:spPr bwMode="auto">
            <a:xfrm>
              <a:off x="4320" y="1016"/>
              <a:ext cx="1440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sz="3200">
                  <a:solidFill>
                    <a:srgbClr val="000000"/>
                  </a:solidFill>
                  <a:cs typeface="Times New Roman" pitchFamily="18" charset="0"/>
                </a:rPr>
                <a:t>0 - 8 byte</a:t>
              </a:r>
            </a:p>
          </p:txBody>
        </p:sp>
        <p:sp>
          <p:nvSpPr>
            <p:cNvPr id="17418" name="Rectangle 5"/>
            <p:cNvSpPr>
              <a:spLocks noChangeArrowheads="1"/>
            </p:cNvSpPr>
            <p:nvPr/>
          </p:nvSpPr>
          <p:spPr bwMode="auto">
            <a:xfrm>
              <a:off x="2881" y="1016"/>
              <a:ext cx="1439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sz="3200">
                  <a:solidFill>
                    <a:srgbClr val="000000"/>
                  </a:solidFill>
                  <a:cs typeface="Times New Roman" pitchFamily="18" charset="0"/>
                </a:rPr>
                <a:t>0 - 2 byte</a:t>
              </a:r>
            </a:p>
          </p:txBody>
        </p:sp>
        <p:sp>
          <p:nvSpPr>
            <p:cNvPr id="17419" name="Rectangle 6"/>
            <p:cNvSpPr>
              <a:spLocks noChangeArrowheads="1"/>
            </p:cNvSpPr>
            <p:nvPr/>
          </p:nvSpPr>
          <p:spPr bwMode="auto">
            <a:xfrm>
              <a:off x="1271" y="1016"/>
              <a:ext cx="1610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sz="3200">
                  <a:solidFill>
                    <a:srgbClr val="000000"/>
                  </a:solidFill>
                  <a:cs typeface="Times New Roman" pitchFamily="18" charset="0"/>
                </a:rPr>
                <a:t>1 byte</a:t>
              </a:r>
            </a:p>
          </p:txBody>
        </p:sp>
        <p:sp>
          <p:nvSpPr>
            <p:cNvPr id="17420" name="Rectangle 7"/>
            <p:cNvSpPr>
              <a:spLocks noChangeArrowheads="1"/>
            </p:cNvSpPr>
            <p:nvPr/>
          </p:nvSpPr>
          <p:spPr bwMode="auto">
            <a:xfrm>
              <a:off x="0" y="1016"/>
              <a:ext cx="1271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sz="3200">
                  <a:solidFill>
                    <a:srgbClr val="000000"/>
                  </a:solidFill>
                  <a:cs typeface="Times New Roman" pitchFamily="18" charset="0"/>
                </a:rPr>
                <a:t>0 - 2 byte</a:t>
              </a:r>
            </a:p>
          </p:txBody>
        </p:sp>
        <p:sp>
          <p:nvSpPr>
            <p:cNvPr id="17421" name="Rectangle 8"/>
            <p:cNvSpPr>
              <a:spLocks noChangeArrowheads="1"/>
            </p:cNvSpPr>
            <p:nvPr/>
          </p:nvSpPr>
          <p:spPr bwMode="auto">
            <a:xfrm>
              <a:off x="4320" y="744"/>
              <a:ext cx="1440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sz="2000" b="1" i="1">
                  <a:solidFill>
                    <a:srgbClr val="000000"/>
                  </a:solidFill>
                  <a:cs typeface="Times New Roman" pitchFamily="18" charset="0"/>
                </a:rPr>
                <a:t>Operandus(ok)</a:t>
              </a:r>
            </a:p>
          </p:txBody>
        </p:sp>
        <p:sp>
          <p:nvSpPr>
            <p:cNvPr id="17422" name="Rectangle 9"/>
            <p:cNvSpPr>
              <a:spLocks noChangeArrowheads="1"/>
            </p:cNvSpPr>
            <p:nvPr/>
          </p:nvSpPr>
          <p:spPr bwMode="auto">
            <a:xfrm>
              <a:off x="2881" y="744"/>
              <a:ext cx="1439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b="1" i="1">
                  <a:solidFill>
                    <a:srgbClr val="000000"/>
                  </a:solidFill>
                  <a:cs typeface="Times New Roman" pitchFamily="18" charset="0"/>
                </a:rPr>
                <a:t>címzési mód</a:t>
              </a:r>
            </a:p>
          </p:txBody>
        </p:sp>
        <p:sp>
          <p:nvSpPr>
            <p:cNvPr id="17423" name="Rectangle 10"/>
            <p:cNvSpPr>
              <a:spLocks noChangeArrowheads="1"/>
            </p:cNvSpPr>
            <p:nvPr/>
          </p:nvSpPr>
          <p:spPr bwMode="auto">
            <a:xfrm>
              <a:off x="1271" y="744"/>
              <a:ext cx="1610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b="1" i="1">
                  <a:solidFill>
                    <a:srgbClr val="000000"/>
                  </a:solidFill>
                  <a:cs typeface="Times New Roman" pitchFamily="18" charset="0"/>
                </a:rPr>
                <a:t>operációs kód</a:t>
              </a:r>
            </a:p>
          </p:txBody>
        </p:sp>
        <p:sp>
          <p:nvSpPr>
            <p:cNvPr id="17424" name="Rectangle 11"/>
            <p:cNvSpPr>
              <a:spLocks noChangeArrowheads="1"/>
            </p:cNvSpPr>
            <p:nvPr/>
          </p:nvSpPr>
          <p:spPr bwMode="auto">
            <a:xfrm>
              <a:off x="0" y="744"/>
              <a:ext cx="1271" cy="27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lIns="90000" tIns="46800" rIns="90000" bIns="46800"/>
            <a:lstStyle/>
            <a:p>
              <a:pPr marL="341313" indent="-341313" algn="ctr" eaLnBrk="1" hangingPunct="1">
                <a:lnSpc>
                  <a:spcPct val="100000"/>
                </a:lnSpc>
                <a:tabLst>
                  <a:tab pos="341313" algn="l"/>
                  <a:tab pos="788988" algn="l"/>
                  <a:tab pos="1238250" algn="l"/>
                  <a:tab pos="1687513" algn="l"/>
                  <a:tab pos="2136775" algn="l"/>
                  <a:tab pos="2586038" algn="l"/>
                  <a:tab pos="3035300" algn="l"/>
                  <a:tab pos="3484563" algn="l"/>
                  <a:tab pos="3933825" algn="l"/>
                  <a:tab pos="4383088" algn="l"/>
                  <a:tab pos="4832350" algn="l"/>
                  <a:tab pos="5281613" algn="l"/>
                  <a:tab pos="5730875" algn="l"/>
                  <a:tab pos="6180138" algn="l"/>
                  <a:tab pos="6629400" algn="l"/>
                  <a:tab pos="7078663" algn="l"/>
                  <a:tab pos="7527925" algn="l"/>
                  <a:tab pos="7977188" algn="l"/>
                  <a:tab pos="8426450" algn="l"/>
                  <a:tab pos="8875713" algn="l"/>
                  <a:tab pos="9324975" algn="l"/>
                </a:tabLst>
              </a:pPr>
              <a:r>
                <a:rPr lang="en-GB" b="1" i="1">
                  <a:solidFill>
                    <a:srgbClr val="000000"/>
                  </a:solidFill>
                  <a:cs typeface="Times New Roman" pitchFamily="18" charset="0"/>
                </a:rPr>
                <a:t>prefixum</a:t>
              </a:r>
            </a:p>
          </p:txBody>
        </p:sp>
        <p:sp>
          <p:nvSpPr>
            <p:cNvPr id="17425" name="Line 12"/>
            <p:cNvSpPr>
              <a:spLocks noChangeShapeType="1"/>
            </p:cNvSpPr>
            <p:nvPr/>
          </p:nvSpPr>
          <p:spPr bwMode="auto">
            <a:xfrm>
              <a:off x="0" y="744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26" name="Line 13"/>
            <p:cNvSpPr>
              <a:spLocks noChangeShapeType="1"/>
            </p:cNvSpPr>
            <p:nvPr/>
          </p:nvSpPr>
          <p:spPr bwMode="auto">
            <a:xfrm>
              <a:off x="0" y="1288"/>
              <a:ext cx="5760" cy="1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27" name="Line 14"/>
            <p:cNvSpPr>
              <a:spLocks noChangeShapeType="1"/>
            </p:cNvSpPr>
            <p:nvPr/>
          </p:nvSpPr>
          <p:spPr bwMode="auto">
            <a:xfrm>
              <a:off x="0" y="744"/>
              <a:ext cx="1" cy="2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28" name="Line 15"/>
            <p:cNvSpPr>
              <a:spLocks noChangeShapeType="1"/>
            </p:cNvSpPr>
            <p:nvPr/>
          </p:nvSpPr>
          <p:spPr bwMode="auto">
            <a:xfrm>
              <a:off x="5760" y="744"/>
              <a:ext cx="1" cy="2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29" name="Line 16"/>
            <p:cNvSpPr>
              <a:spLocks noChangeShapeType="1"/>
            </p:cNvSpPr>
            <p:nvPr/>
          </p:nvSpPr>
          <p:spPr bwMode="auto">
            <a:xfrm>
              <a:off x="0" y="1016"/>
              <a:ext cx="5760" cy="1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30" name="Line 17"/>
            <p:cNvSpPr>
              <a:spLocks noChangeShapeType="1"/>
            </p:cNvSpPr>
            <p:nvPr/>
          </p:nvSpPr>
          <p:spPr bwMode="auto">
            <a:xfrm>
              <a:off x="0" y="1016"/>
              <a:ext cx="1" cy="272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31" name="Line 18"/>
            <p:cNvSpPr>
              <a:spLocks noChangeShapeType="1"/>
            </p:cNvSpPr>
            <p:nvPr/>
          </p:nvSpPr>
          <p:spPr bwMode="auto">
            <a:xfrm>
              <a:off x="1271" y="744"/>
              <a:ext cx="1" cy="2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32" name="Line 19"/>
            <p:cNvSpPr>
              <a:spLocks noChangeShapeType="1"/>
            </p:cNvSpPr>
            <p:nvPr/>
          </p:nvSpPr>
          <p:spPr bwMode="auto">
            <a:xfrm>
              <a:off x="2881" y="744"/>
              <a:ext cx="1" cy="2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33" name="Line 20"/>
            <p:cNvSpPr>
              <a:spLocks noChangeShapeType="1"/>
            </p:cNvSpPr>
            <p:nvPr/>
          </p:nvSpPr>
          <p:spPr bwMode="auto">
            <a:xfrm>
              <a:off x="4320" y="744"/>
              <a:ext cx="1" cy="272"/>
            </a:xfrm>
            <a:prstGeom prst="line">
              <a:avLst/>
            </a:prstGeom>
            <a:noFill/>
            <a:ln w="1260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  <p:sp>
          <p:nvSpPr>
            <p:cNvPr id="17434" name="Line 21"/>
            <p:cNvSpPr>
              <a:spLocks noChangeShapeType="1"/>
            </p:cNvSpPr>
            <p:nvPr/>
          </p:nvSpPr>
          <p:spPr bwMode="auto">
            <a:xfrm>
              <a:off x="5760" y="1016"/>
              <a:ext cx="1" cy="272"/>
            </a:xfrm>
            <a:prstGeom prst="line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hu-HU"/>
            </a:p>
          </p:txBody>
        </p:sp>
      </p:grpSp>
      <p:sp>
        <p:nvSpPr>
          <p:cNvPr id="17415" name="Élőláb helye 2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7416" name="Dátum helye 2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10F0384-A1CC-4574-8A6C-3B9D0766872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8E09F36-503B-423D-BB2C-80DB54ED0DBE}" type="slidenum">
              <a:rPr lang="en-GB" smtClean="0"/>
              <a:pPr/>
              <a:t>17</a:t>
            </a:fld>
            <a:endParaRPr lang="en-GB" smtClean="0"/>
          </a:p>
        </p:txBody>
      </p:sp>
      <p:sp>
        <p:nvSpPr>
          <p:cNvPr id="1843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3418D1A-0927-41EA-8956-25E4AD052D4E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6" name="Rectangle 1"/>
          <p:cNvSpPr>
            <a:spLocks noGrp="1" noChangeArrowheads="1"/>
          </p:cNvSpPr>
          <p:nvPr>
            <p:ph type="title"/>
          </p:nvPr>
        </p:nvSpPr>
        <p:spPr>
          <a:xfrm>
            <a:off x="619125" y="165100"/>
            <a:ext cx="7754938" cy="390525"/>
          </a:xfrm>
        </p:spPr>
        <p:txBody>
          <a:bodyPr>
            <a:spAutoFit/>
          </a:bodyPr>
          <a:lstStyle/>
          <a:p>
            <a:pPr>
              <a:lnSpc>
                <a:spcPct val="8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A gépi kód </a:t>
            </a:r>
            <a:r>
              <a:rPr lang="en-GB" sz="2000" smtClean="0"/>
              <a:t>(ADD utasítás néhány formája)</a:t>
            </a: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36588" y="785813"/>
            <a:ext cx="8507412" cy="5883275"/>
          </a:xfrm>
        </p:spPr>
        <p:txBody>
          <a:bodyPr>
            <a:spAutoFit/>
          </a:bodyPr>
          <a:lstStyle/>
          <a:p>
            <a:pPr marL="415925" indent="-311150">
              <a:lnSpc>
                <a:spcPct val="70000"/>
              </a:lnSpc>
              <a:buSzPct val="45000"/>
              <a:buFont typeface="Wingdings" pitchFamily="2" charset="2"/>
              <a:buChar char=""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>
                <a:solidFill>
                  <a:srgbClr val="FF0000"/>
                </a:solidFill>
              </a:rPr>
              <a:t>%000000_d_w 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%mm_reg_r/m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 [SIB]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 [DISP vagy disp]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%000000 -&gt; ADD ; d -&gt; melyik a forrás ; </a:t>
            </a:r>
            <a:r>
              <a:rPr lang="hu-HU" sz="2000" smtClean="0"/>
              <a:t/>
            </a:r>
            <a:br>
              <a:rPr lang="hu-HU" sz="2000" smtClean="0"/>
            </a:br>
            <a:r>
              <a:rPr lang="en-GB" sz="2000" smtClean="0"/>
              <a:t>w -&gt; operandus méret (16bit: 1-2;   32bit 1-4)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mm -&gt; mod (0-1-2: memória, 3 regiszter)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regiszter: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8 bit: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 AL, CL, DL, BL, AH, CH, DH, CH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b="1" smtClean="0">
                <a:latin typeface="Courier" pitchFamily="49" charset="0"/>
              </a:rPr>
              <a:t>16 bit: </a:t>
            </a:r>
            <a:r>
              <a:rPr lang="hu-HU" sz="2000" b="1" smtClean="0"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AX, CX, DX, BX, SP, BP, SI, DI 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b="1" smtClean="0">
                <a:latin typeface="Courier" pitchFamily="49" charset="0"/>
              </a:rPr>
              <a:t>32 bit: EAX,ECX,EDX,EBX,ESP,EBP,ESI,EDI</a:t>
            </a:r>
            <a:r>
              <a:rPr lang="en-GB" sz="2000" smtClean="0"/>
              <a:t> 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r/m, ha memória: DISP+</a:t>
            </a:r>
          </a:p>
          <a:p>
            <a:pPr marL="415925" indent="-311150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>
                <a:solidFill>
                  <a:schemeClr val="tx1"/>
                </a:solidFill>
              </a:rPr>
              <a:t>16bit:</a:t>
            </a:r>
            <a:r>
              <a:rPr lang="en-GB" sz="2000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BX+SI,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BX+DI,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BP+SI,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BP+DI,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SI,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DI,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BP,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BX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Kivétel: Ha mm=0 és r/m=</a:t>
            </a:r>
            <a:r>
              <a:rPr lang="hu-HU" sz="2000" smtClean="0"/>
              <a:t>5</a:t>
            </a:r>
            <a:r>
              <a:rPr lang="en-GB" sz="2000" smtClean="0"/>
              <a:t> ==&gt;	(BP helyett</a:t>
            </a:r>
            <a:r>
              <a:rPr lang="hu-HU" sz="2000" smtClean="0"/>
              <a:t> csak</a:t>
            </a:r>
            <a:r>
              <a:rPr lang="en-GB" sz="2000" smtClean="0"/>
              <a:t>) DISP</a:t>
            </a:r>
          </a:p>
          <a:p>
            <a:pPr marL="415925" indent="-311150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>
                <a:solidFill>
                  <a:schemeClr val="tx1"/>
                </a:solidFill>
              </a:rPr>
              <a:t>32bit:</a:t>
            </a:r>
            <a:r>
              <a:rPr lang="en-GB" sz="2000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EAX,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ECX,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EDX,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EBX,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ESP,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EBP,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ESI,</a:t>
            </a:r>
            <a:r>
              <a:rPr lang="hu-HU" sz="2000" b="1" smtClean="0">
                <a:solidFill>
                  <a:srgbClr val="0000FF"/>
                </a:solidFill>
              </a:rPr>
              <a:t> </a:t>
            </a:r>
            <a:r>
              <a:rPr lang="en-GB" sz="2000" b="1" smtClean="0">
                <a:solidFill>
                  <a:srgbClr val="0000FF"/>
                </a:solidFill>
              </a:rPr>
              <a:t>EDI</a:t>
            </a:r>
            <a:r>
              <a:rPr lang="en-GB" sz="2800" b="1" smtClean="0"/>
              <a:t> 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mod&lt;11 és r/m=4</a:t>
            </a:r>
            <a:r>
              <a:rPr lang="hu-HU" sz="2000" smtClean="0"/>
              <a:t> </a:t>
            </a:r>
            <a:r>
              <a:rPr lang="en-GB" sz="2000" smtClean="0"/>
              <a:t>--&gt; </a:t>
            </a:r>
            <a:r>
              <a:rPr lang="en-GB" sz="2000" b="1" smtClean="0"/>
              <a:t>SIB byte</a:t>
            </a:r>
            <a:r>
              <a:rPr lang="en-GB" sz="2000" smtClean="0"/>
              <a:t>: %sk</a:t>
            </a:r>
            <a:r>
              <a:rPr lang="en-GB" sz="2000" u="sng" smtClean="0"/>
              <a:t>_</a:t>
            </a:r>
            <a:r>
              <a:rPr lang="en-GB" sz="2000" smtClean="0"/>
              <a:t>ind</a:t>
            </a:r>
            <a:r>
              <a:rPr lang="en-GB" sz="2000" u="sng" smtClean="0"/>
              <a:t>_</a:t>
            </a:r>
            <a:r>
              <a:rPr lang="en-GB" sz="2000" smtClean="0"/>
              <a:t>ba</a:t>
            </a:r>
            <a:r>
              <a:rPr lang="hu-HU" sz="2000" smtClean="0"/>
              <a:t>s</a:t>
            </a:r>
            <a:endParaRPr lang="en-GB" sz="2000" smtClean="0"/>
          </a:p>
          <a:p>
            <a:pPr lvl="2">
              <a:lnSpc>
                <a:spcPct val="70000"/>
              </a:lnSpc>
              <a:buFont typeface="Symbol" pitchFamily="18" charset="2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mod=00 és r/m=5</a:t>
            </a:r>
            <a:r>
              <a:rPr lang="hu-HU" sz="2000" smtClean="0"/>
              <a:t> </a:t>
            </a:r>
            <a:r>
              <a:rPr lang="en-GB" sz="2000" smtClean="0"/>
              <a:t>--&gt; 32-bites eltolas</a:t>
            </a:r>
            <a:r>
              <a:rPr lang="hu-HU" sz="2000" smtClean="0"/>
              <a:t> (DISP)</a:t>
            </a:r>
            <a:endParaRPr lang="en-GB" sz="2000" smtClean="0"/>
          </a:p>
          <a:p>
            <a:pPr lvl="2">
              <a:lnSpc>
                <a:spcPct val="70000"/>
              </a:lnSpc>
              <a:buFont typeface="Symbol" pitchFamily="18" charset="2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endParaRPr lang="en-GB" sz="2000" smtClean="0"/>
          </a:p>
          <a:p>
            <a:pPr marL="415925" indent="-311150">
              <a:lnSpc>
                <a:spcPct val="70000"/>
              </a:lnSpc>
              <a:buSzPct val="45000"/>
              <a:buFont typeface="Wingdings" pitchFamily="2" charset="2"/>
              <a:buChar char=""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>
                <a:solidFill>
                  <a:srgbClr val="FF0000"/>
                </a:solidFill>
              </a:rPr>
              <a:t>%100000_s_w</a:t>
            </a:r>
            <a:r>
              <a:rPr lang="hu-HU" sz="2000" smtClean="0">
                <a:solidFill>
                  <a:srgbClr val="FF0000"/>
                </a:solidFill>
              </a:rPr>
              <a:t>  </a:t>
            </a:r>
            <a:r>
              <a:rPr lang="en-GB" sz="2000" smtClean="0">
                <a:solidFill>
                  <a:srgbClr val="FF0000"/>
                </a:solidFill>
              </a:rPr>
              <a:t> %mm_000_r/m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 [SIB]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[DISP vagy disp] 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data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s -</a:t>
            </a:r>
            <a:r>
              <a:rPr lang="hu-HU" sz="2000" smtClean="0"/>
              <a:t>-</a:t>
            </a:r>
            <a:r>
              <a:rPr lang="en-GB" sz="2000" smtClean="0"/>
              <a:t>&gt; adat előjelkiterjesztése</a:t>
            </a:r>
            <a:r>
              <a:rPr lang="hu-HU" sz="2000" smtClean="0"/>
              <a:t> (1byte-ról „méretre”)</a:t>
            </a:r>
            <a:endParaRPr lang="en-GB" sz="2000" smtClean="0"/>
          </a:p>
          <a:p>
            <a:pPr marL="415925" indent="-311150">
              <a:lnSpc>
                <a:spcPct val="70000"/>
              </a:lnSpc>
              <a:buSzPct val="45000"/>
              <a:buFont typeface="Wingdings" pitchFamily="2" charset="2"/>
              <a:buChar char=""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>
                <a:solidFill>
                  <a:srgbClr val="FF0000"/>
                </a:solidFill>
              </a:rPr>
              <a:t>%0000010_w 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data </a:t>
            </a:r>
            <a:r>
              <a:rPr lang="hu-HU" sz="2000" smtClean="0">
                <a:solidFill>
                  <a:srgbClr val="FF0000"/>
                </a:solidFill>
              </a:rPr>
              <a:t> </a:t>
            </a:r>
            <a:r>
              <a:rPr lang="en-GB" sz="2000" smtClean="0">
                <a:solidFill>
                  <a:srgbClr val="FF0000"/>
                </a:solidFill>
              </a:rPr>
              <a:t>(data)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r>
              <a:rPr lang="en-GB" sz="2000" smtClean="0"/>
              <a:t>ADD(kons,AL); ADD(kons,AX); ADD(kons,EAX);</a:t>
            </a:r>
          </a:p>
          <a:p>
            <a:pPr lvl="2">
              <a:lnSpc>
                <a:spcPct val="70000"/>
              </a:lnSpc>
              <a:buFont typeface="Times New Roman" pitchFamily="18" charset="0"/>
              <a:buNone/>
              <a:tabLst>
                <a:tab pos="525463" algn="l"/>
                <a:tab pos="974725" algn="l"/>
                <a:tab pos="1423988" algn="l"/>
                <a:tab pos="1873250" algn="l"/>
                <a:tab pos="2322513" algn="l"/>
                <a:tab pos="2771775" algn="l"/>
                <a:tab pos="3221038" algn="l"/>
                <a:tab pos="3670300" algn="l"/>
                <a:tab pos="4119563" algn="l"/>
                <a:tab pos="4568825" algn="l"/>
                <a:tab pos="5018088" algn="l"/>
                <a:tab pos="5467350" algn="l"/>
                <a:tab pos="5916613" algn="l"/>
                <a:tab pos="6365875" algn="l"/>
                <a:tab pos="6816725" algn="l"/>
                <a:tab pos="7264400" algn="l"/>
                <a:tab pos="7713663" algn="l"/>
                <a:tab pos="8162925" algn="l"/>
                <a:tab pos="8612188" algn="l"/>
                <a:tab pos="9061450" algn="l"/>
              </a:tabLst>
            </a:pPr>
            <a:endParaRPr lang="en-GB" sz="2000" smtClean="0">
              <a:latin typeface="Courier" pitchFamily="49" charset="0"/>
            </a:endParaRPr>
          </a:p>
        </p:txBody>
      </p:sp>
      <p:sp>
        <p:nvSpPr>
          <p:cNvPr id="1843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843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78B6D3A-2CA9-4235-AC0D-AE5422EB1856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7541148-01AE-4445-A1CB-2929F7DCBFDA}" type="slidenum">
              <a:rPr lang="en-GB" smtClean="0"/>
              <a:pPr/>
              <a:t>18</a:t>
            </a:fld>
            <a:endParaRPr lang="en-GB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188913" y="315913"/>
            <a:ext cx="8805862" cy="360362"/>
          </a:xfrm>
        </p:spPr>
        <p:txBody>
          <a:bodyPr>
            <a:spAutoFit/>
          </a:bodyPr>
          <a:lstStyle/>
          <a:p>
            <a:pPr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410700" algn="l"/>
                <a:tab pos="10134600" algn="l"/>
              </a:tabLst>
            </a:pPr>
            <a:r>
              <a:rPr lang="en-GB" sz="3200" smtClean="0"/>
              <a:t>Adatmozgató utasítások </a:t>
            </a:r>
            <a:r>
              <a:rPr lang="en-GB" sz="2000" smtClean="0">
                <a:solidFill>
                  <a:schemeClr val="accent2"/>
                </a:solidFill>
              </a:rPr>
              <a:t>(Minden flag változatlan)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4200" y="777875"/>
            <a:ext cx="7754938" cy="5553075"/>
          </a:xfrm>
        </p:spPr>
        <p:txBody>
          <a:bodyPr>
            <a:spAutoFit/>
          </a:bodyPr>
          <a:lstStyle/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MOV(forrás,cél); //Nincs (m,m), </a:t>
            </a:r>
            <a:r>
              <a:rPr lang="en-GB" sz="2000" b="1" smtClean="0">
                <a:solidFill>
                  <a:srgbClr val="C0C0C0"/>
                </a:solidFill>
                <a:latin typeface="Courier" pitchFamily="49" charset="0"/>
              </a:rPr>
              <a:t>(sr,sr), (k,sr)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MOVSX(forrás,cél_reg);MOVZX(forrás,cél_reg)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XCHG(m/r,m/r); // azonos méret, NINCS m,m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XLAT; // MOV([EBX+AL],AL)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LEA(mem,cél_reg32);// “=” MOV(</a:t>
            </a:r>
            <a:r>
              <a:rPr lang="en-GB" sz="2000" b="1" smtClean="0">
                <a:solidFill>
                  <a:schemeClr val="accent2"/>
                </a:solidFill>
                <a:latin typeface="Courier" pitchFamily="49" charset="0"/>
              </a:rPr>
              <a:t>&amp;</a:t>
            </a:r>
            <a:r>
              <a:rPr lang="en-GB" sz="2000" b="1" smtClean="0">
                <a:latin typeface="Courier" pitchFamily="49" charset="0"/>
              </a:rPr>
              <a:t>mem,cél_reg32)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LAHF; SAHF; // Load, Save az AH szempontjából ..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CBW; CWD; CDQ; //movsx(al,ax);</a:t>
            </a:r>
            <a:r>
              <a:rPr lang="hu-HU" sz="2000" b="1" smtClean="0">
                <a:solidFill>
                  <a:schemeClr val="folHlink"/>
                </a:solidFill>
                <a:latin typeface="Courier" pitchFamily="49" charset="0"/>
              </a:rPr>
              <a:t>movsx(ax,dx:ax)</a:t>
            </a:r>
            <a:endParaRPr lang="en-GB" sz="2000" b="1" smtClean="0">
              <a:solidFill>
                <a:schemeClr val="folHlink"/>
              </a:solidFill>
              <a:latin typeface="Courier" pitchFamily="49" charset="0"/>
            </a:endParaRPr>
          </a:p>
          <a:p>
            <a:pPr marL="309563" indent="-309563" defTabSz="457200"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hu-HU" sz="2000" b="1" smtClean="0">
                <a:solidFill>
                  <a:srgbClr val="C0C0C0"/>
                </a:solidFill>
                <a:latin typeface="Courier" pitchFamily="49" charset="0"/>
              </a:rPr>
              <a:t>							//movsx(eax,edx:eax)</a:t>
            </a:r>
            <a:endParaRPr lang="en-GB" sz="2000" b="1" smtClean="0">
              <a:solidFill>
                <a:srgbClr val="C0C0C0"/>
              </a:solidFill>
              <a:latin typeface="Courier" pitchFamily="49" charset="0"/>
            </a:endParaRPr>
          </a:p>
          <a:p>
            <a:pPr marL="309563" indent="-309563" defTabSz="457200">
              <a:buFont typeface="Times New Roman" pitchFamily="18" charset="0"/>
              <a:buNone/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400" b="1" smtClean="0">
                <a:latin typeface="Courier" pitchFamily="49" charset="0"/>
              </a:rPr>
              <a:t>VEREM műveletek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PUSH(forrás);//mem, reg, </a:t>
            </a: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16/</a:t>
            </a:r>
            <a:r>
              <a:rPr lang="en-GB" sz="2000" b="1" smtClean="0">
                <a:latin typeface="Courier" pitchFamily="49" charset="0"/>
              </a:rPr>
              <a:t>32 bit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PUSHW(forrás); // mem16, reg16, konst</a:t>
            </a:r>
            <a:r>
              <a:rPr lang="hu-HU" sz="2000" b="1" smtClean="0">
                <a:solidFill>
                  <a:schemeClr val="bg2"/>
                </a:solidFill>
                <a:latin typeface="Courier" pitchFamily="49" charset="0"/>
              </a:rPr>
              <a:t>;</a:t>
            </a: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 ESP-=2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PUSHD(forrás); // mem32, reg32, konst</a:t>
            </a:r>
            <a:r>
              <a:rPr lang="hu-HU" sz="2000" b="1" smtClean="0">
                <a:latin typeface="Courier" pitchFamily="49" charset="0"/>
              </a:rPr>
              <a:t>;</a:t>
            </a:r>
            <a:r>
              <a:rPr lang="en-GB" sz="2000" b="1" smtClean="0">
                <a:latin typeface="Courier" pitchFamily="49" charset="0"/>
              </a:rPr>
              <a:t> ESP-=4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latin typeface="Courier" pitchFamily="49" charset="0"/>
              </a:rPr>
              <a:t>POP(forrás); //mem, reg, </a:t>
            </a: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16/</a:t>
            </a:r>
            <a:r>
              <a:rPr lang="en-GB" sz="2000" b="1" smtClean="0">
                <a:latin typeface="Courier" pitchFamily="49" charset="0"/>
              </a:rPr>
              <a:t>32 bit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PUSHF;</a:t>
            </a:r>
            <a:r>
              <a:rPr lang="en-GB" sz="2000" b="1" smtClean="0">
                <a:latin typeface="Courier" pitchFamily="49" charset="0"/>
              </a:rPr>
              <a:t> PUSHFD;</a:t>
            </a:r>
            <a:r>
              <a:rPr lang="hu-HU" sz="2000" b="1" smtClean="0">
                <a:latin typeface="Courier" pitchFamily="49" charset="0"/>
              </a:rPr>
              <a:t> 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POPF;</a:t>
            </a:r>
            <a:r>
              <a:rPr lang="en-GB" sz="2000" b="1" smtClean="0">
                <a:latin typeface="Courier" pitchFamily="49" charset="0"/>
              </a:rPr>
              <a:t> POPFD; </a:t>
            </a:r>
            <a:r>
              <a:rPr lang="hu-HU" sz="2000" b="1" smtClean="0">
                <a:latin typeface="Courier" pitchFamily="49" charset="0"/>
              </a:rPr>
              <a:t>// 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Flagek mégis változhatnak!!</a:t>
            </a:r>
            <a:endParaRPr lang="en-GB" sz="2000" b="1" smtClean="0">
              <a:latin typeface="Courier" pitchFamily="49" charset="0"/>
            </a:endParaRP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PUSHA;</a:t>
            </a:r>
            <a:r>
              <a:rPr lang="en-GB" sz="2000" b="1" smtClean="0">
                <a:latin typeface="Courier" pitchFamily="49" charset="0"/>
              </a:rPr>
              <a:t> PUSHAD; 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000" b="1" smtClean="0">
                <a:solidFill>
                  <a:schemeClr val="bg2"/>
                </a:solidFill>
                <a:latin typeface="Courier" pitchFamily="49" charset="0"/>
              </a:rPr>
              <a:t>POPA;</a:t>
            </a:r>
            <a:r>
              <a:rPr lang="en-GB" sz="2000" b="1" smtClean="0">
                <a:latin typeface="Courier" pitchFamily="49" charset="0"/>
              </a:rPr>
              <a:t> POPAD;</a:t>
            </a:r>
          </a:p>
        </p:txBody>
      </p:sp>
      <p:sp>
        <p:nvSpPr>
          <p:cNvPr id="19461" name="Dia számának helye 4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4CB9BC2-1004-4312-A7A4-ED2D055E2D71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946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946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0559951-FBC8-4B70-A5D0-1908A1FC5417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96BB04A-0916-4AC1-BCDA-6599BD44187A}" type="slidenum">
              <a:rPr lang="en-GB" smtClean="0"/>
              <a:pPr/>
              <a:t>19</a:t>
            </a:fld>
            <a:endParaRPr lang="en-GB" smtClean="0"/>
          </a:p>
        </p:txBody>
      </p:sp>
      <p:sp>
        <p:nvSpPr>
          <p:cNvPr id="2048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0FA37C4-6D3A-436B-AFCD-0C6873C33F71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19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0484" name="Rectangle 1"/>
          <p:cNvSpPr>
            <a:spLocks noGrp="1" noChangeArrowheads="1"/>
          </p:cNvSpPr>
          <p:nvPr>
            <p:ph type="title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Aritmetikai utasítások</a:t>
            </a: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836613"/>
            <a:ext cx="8893175" cy="5829300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ADD(forrás,cél);SUB(forrás,cél);</a:t>
            </a:r>
            <a:r>
              <a:rPr lang="hu-HU" sz="2400" b="1" smtClean="0">
                <a:latin typeface="Courier" pitchFamily="49" charset="0"/>
              </a:rPr>
              <a:t>//</a:t>
            </a:r>
            <a:r>
              <a:rPr lang="en-GB" sz="1800" b="1" smtClean="0">
                <a:latin typeface="Courier" pitchFamily="49" charset="0"/>
              </a:rPr>
              <a:t>cél±=forrás</a:t>
            </a:r>
            <a:endParaRPr lang="en-GB" sz="2400" b="1" smtClean="0">
              <a:latin typeface="Courier" pitchFamily="49" charset="0"/>
            </a:endParaRP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ADC(forrás,cél);SBB(forrás,cél);//</a:t>
            </a:r>
            <a:r>
              <a:rPr lang="en-GB" sz="1800" b="1" smtClean="0">
                <a:latin typeface="Courier" pitchFamily="49" charset="0"/>
              </a:rPr>
              <a:t>cél±=forrás+</a:t>
            </a:r>
            <a:r>
              <a:rPr lang="en-GB" sz="1800" b="1" smtClean="0">
                <a:solidFill>
                  <a:srgbClr val="FF0000"/>
                </a:solidFill>
                <a:latin typeface="Courier" pitchFamily="49" charset="0"/>
              </a:rPr>
              <a:t>CF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INC(m/r); DEC(m/r);// CF nem változik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NEG(m/r);// cél= 0-cél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CMP(cél,forrás);//</a:t>
            </a:r>
            <a:r>
              <a:rPr lang="en-GB" sz="1800" b="1" smtClean="0">
                <a:solidFill>
                  <a:srgbClr val="FF0000"/>
                </a:solidFill>
                <a:latin typeface="Courier" pitchFamily="49" charset="0"/>
              </a:rPr>
              <a:t>mint a </a:t>
            </a:r>
            <a:r>
              <a:rPr lang="en-GB" sz="1800" b="1" smtClean="0">
                <a:solidFill>
                  <a:srgbClr val="3333CC"/>
                </a:solidFill>
                <a:latin typeface="Courier" pitchFamily="49" charset="0"/>
              </a:rPr>
              <a:t>SUB(forrás,cél)</a:t>
            </a:r>
            <a:r>
              <a:rPr lang="en-GB" sz="1800" b="1" smtClean="0">
                <a:solidFill>
                  <a:srgbClr val="FF0000"/>
                </a:solidFill>
                <a:latin typeface="Courier" pitchFamily="49" charset="0"/>
              </a:rPr>
              <a:t>, de nem tárol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800" smtClean="0"/>
              <a:t>Feltételes ugrások CMP után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J... címke;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pozitív mennyiségek hasonlítása után</a:t>
            </a:r>
          </a:p>
          <a:p>
            <a:pPr lvl="2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JA,  JB,  JE,  JAE,  JBE, </a:t>
            </a:r>
            <a:r>
              <a:rPr lang="en-GB" b="1" smtClean="0">
                <a:solidFill>
                  <a:srgbClr val="FF0000"/>
                </a:solidFill>
                <a:latin typeface="Courier" pitchFamily="49" charset="0"/>
              </a:rPr>
              <a:t>Above</a:t>
            </a:r>
          </a:p>
          <a:p>
            <a:pPr lvl="2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JNA, JNB, JNE, JNAE, JNBE </a:t>
            </a:r>
            <a:r>
              <a:rPr lang="en-GB" b="1" smtClean="0">
                <a:solidFill>
                  <a:srgbClr val="FF0000"/>
                </a:solidFill>
                <a:latin typeface="Courier" pitchFamily="49" charset="0"/>
              </a:rPr>
              <a:t>Below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előjeles mennyiségek hasonlítása után</a:t>
            </a:r>
          </a:p>
          <a:p>
            <a:pPr lvl="2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JG,  JL,  JE,  JGE,  JLE, </a:t>
            </a:r>
            <a:r>
              <a:rPr lang="en-GB" b="1" smtClean="0">
                <a:solidFill>
                  <a:srgbClr val="FF0000"/>
                </a:solidFill>
                <a:latin typeface="Courier" pitchFamily="49" charset="0"/>
              </a:rPr>
              <a:t>Greater</a:t>
            </a:r>
          </a:p>
          <a:p>
            <a:pPr lvl="2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JNG, JNL, JNE, JNGE, JNLE </a:t>
            </a:r>
            <a:r>
              <a:rPr lang="en-GB" b="1" smtClean="0">
                <a:solidFill>
                  <a:srgbClr val="FF0000"/>
                </a:solidFill>
                <a:latin typeface="Courier" pitchFamily="49" charset="0"/>
              </a:rPr>
              <a:t>Less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INTMUL(forrás,cél);intmul(kons,forrás,cél);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MUL(forrás);IMUL(forrás);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DIV(osztó);IDIV(osztó);//kivétel</a:t>
            </a:r>
          </a:p>
        </p:txBody>
      </p:sp>
      <p:sp>
        <p:nvSpPr>
          <p:cNvPr id="20486" name="Élőláb helye 6"/>
          <p:cNvSpPr>
            <a:spLocks noGrp="1"/>
          </p:cNvSpPr>
          <p:nvPr>
            <p:ph type="ftr" sz="quarter" idx="11"/>
          </p:nvPr>
        </p:nvSpPr>
        <p:spPr>
          <a:xfrm>
            <a:off x="3071813" y="6407150"/>
            <a:ext cx="2889250" cy="450850"/>
          </a:xfrm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048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92775CE-88A1-4A28-A238-DC251CC2A226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14976C7-DB6F-4C82-A62E-F2DA34BD58E4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307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41A0605-9FD1-471F-9F40-9E181C4551C8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318250"/>
          </a:xfrm>
        </p:spPr>
        <p:txBody>
          <a:bodyPr lIns="92075" tIns="46038" rIns="92075" bIns="46038"/>
          <a:lstStyle/>
          <a:p>
            <a:pPr algn="ctr">
              <a:buFont typeface="Times New Roman" pitchFamily="18" charset="0"/>
              <a:buNone/>
              <a:defRPr/>
            </a:pPr>
            <a:r>
              <a:rPr lang="hu-HU" b="1" dirty="0" smtClean="0"/>
              <a:t>Operandus megadás</a:t>
            </a:r>
          </a:p>
          <a:p>
            <a:pPr>
              <a:spcAft>
                <a:spcPct val="20000"/>
              </a:spcAft>
              <a:defRPr/>
            </a:pPr>
            <a:r>
              <a:rPr lang="hu-HU" b="1" dirty="0" smtClean="0">
                <a:solidFill>
                  <a:srgbClr val="FF0000"/>
                </a:solidFill>
              </a:rPr>
              <a:t>Közvetlen operandus</a:t>
            </a:r>
            <a:r>
              <a:rPr lang="hu-HU" dirty="0" smtClean="0">
                <a:solidFill>
                  <a:srgbClr val="FF0000"/>
                </a:solidFill>
              </a:rPr>
              <a:t> </a:t>
            </a:r>
            <a:r>
              <a:rPr lang="hu-HU" dirty="0" smtClean="0"/>
              <a:t>(</a:t>
            </a:r>
            <a:r>
              <a:rPr lang="hu-HU" dirty="0" err="1" smtClean="0"/>
              <a:t>immediate</a:t>
            </a:r>
            <a:r>
              <a:rPr lang="hu-HU" dirty="0" smtClean="0"/>
              <a:t> </a:t>
            </a:r>
            <a:r>
              <a:rPr lang="hu-HU" dirty="0" err="1" smtClean="0"/>
              <a:t>operand</a:t>
            </a:r>
            <a:r>
              <a:rPr lang="hu-HU" dirty="0" smtClean="0"/>
              <a:t>): Az operandus megadása az utasításban:</a:t>
            </a:r>
            <a:br>
              <a:rPr lang="hu-HU" dirty="0" smtClean="0"/>
            </a:br>
            <a:r>
              <a:rPr lang="hu-HU" dirty="0" smtClean="0"/>
              <a:t>				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MOV(</a:t>
            </a:r>
            <a:r>
              <a:rPr lang="hu-HU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37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hu-HU" b="1" dirty="0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Aft>
                <a:spcPct val="20000"/>
              </a:spcAft>
              <a:defRPr/>
            </a:pPr>
            <a:r>
              <a:rPr lang="hu-HU" b="1" dirty="0" smtClean="0"/>
              <a:t>Regiszter címzés</a:t>
            </a:r>
            <a:r>
              <a:rPr lang="hu-HU" dirty="0" smtClean="0"/>
              <a:t> (</a:t>
            </a:r>
            <a:r>
              <a:rPr lang="hu-HU" dirty="0" err="1" smtClean="0"/>
              <a:t>register</a:t>
            </a:r>
            <a:r>
              <a:rPr lang="hu-HU" dirty="0" smtClean="0"/>
              <a:t> </a:t>
            </a:r>
            <a:r>
              <a:rPr lang="hu-HU" dirty="0" err="1" smtClean="0"/>
              <a:t>addressing</a:t>
            </a:r>
            <a:r>
              <a:rPr lang="hu-HU" dirty="0" smtClean="0"/>
              <a:t>): Assemblyben általában a nevükkel hivatkozunk a regiszterekre. </a:t>
            </a:r>
            <a:r>
              <a:rPr lang="hu-HU" dirty="0" smtClean="0">
                <a:solidFill>
                  <a:schemeClr val="bg1">
                    <a:lumMod val="50000"/>
                  </a:schemeClr>
                </a:solidFill>
              </a:rPr>
              <a:t>(Gépi kódban viszont mindig számokkal --- éppúgy, mint a direkt címzésnél.)</a:t>
            </a:r>
            <a:endParaRPr lang="hu-HU" dirty="0" smtClean="0">
              <a:solidFill>
                <a:schemeClr val="bg1">
                  <a:lumMod val="50000"/>
                </a:schemeClr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defRPr/>
            </a:pPr>
            <a:r>
              <a:rPr lang="hu-HU" b="1" dirty="0" smtClean="0">
                <a:solidFill>
                  <a:srgbClr val="FFC000"/>
                </a:solidFill>
              </a:rPr>
              <a:t>Direkt címzés</a:t>
            </a:r>
            <a:r>
              <a:rPr lang="hu-HU" dirty="0" smtClean="0">
                <a:solidFill>
                  <a:srgbClr val="FFC000"/>
                </a:solidFill>
              </a:rPr>
              <a:t> </a:t>
            </a:r>
            <a:r>
              <a:rPr lang="hu-HU" dirty="0" smtClean="0"/>
              <a:t>(</a:t>
            </a:r>
            <a:r>
              <a:rPr lang="hu-HU" dirty="0" err="1" smtClean="0"/>
              <a:t>direct</a:t>
            </a:r>
            <a:r>
              <a:rPr lang="hu-HU" dirty="0" smtClean="0"/>
              <a:t> </a:t>
            </a:r>
            <a:r>
              <a:rPr lang="hu-HU" dirty="0" err="1" smtClean="0"/>
              <a:t>addressing</a:t>
            </a:r>
            <a:r>
              <a:rPr lang="hu-HU" dirty="0" smtClean="0"/>
              <a:t>): A memóriacím megadása az operandusban. Az utasítás mindig ugyanazt a címet használja. Az operandus értéke változhat, de a címe nem (fordításkor ismert kell legyen!).</a:t>
            </a:r>
            <a:br>
              <a:rPr lang="hu-HU" dirty="0" smtClean="0"/>
            </a:br>
            <a:r>
              <a:rPr lang="hu-HU" dirty="0" smtClean="0"/>
              <a:t>	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MOV(</a:t>
            </a:r>
            <a:r>
              <a:rPr lang="hu-HU" dirty="0" smtClean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[$AB56_1200]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hu-HU" b="1" dirty="0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);ADD(</a:t>
            </a:r>
            <a:r>
              <a:rPr lang="hu-HU" dirty="0" smtClean="0">
                <a:solidFill>
                  <a:srgbClr val="FFC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hu-HU" b="1" dirty="0" smtClean="0">
                <a:latin typeface="Courier New" pitchFamily="49" charset="0"/>
                <a:cs typeface="Courier New" pitchFamily="49" charset="0"/>
              </a:rPr>
              <a:t>EAX</a:t>
            </a:r>
            <a:r>
              <a:rPr lang="hu-HU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>
              <a:spcAft>
                <a:spcPct val="20000"/>
              </a:spcAft>
              <a:defRPr/>
            </a:pPr>
            <a:endParaRPr lang="hu-HU" dirty="0" smtClean="0"/>
          </a:p>
        </p:txBody>
      </p:sp>
      <p:sp>
        <p:nvSpPr>
          <p:cNvPr id="307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07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1FAFAC7-13A5-49CB-B0E7-B9FAB65EB9A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6D2708D-5E72-4849-A113-C70BD6294FB0}" type="slidenum">
              <a:rPr lang="en-GB" smtClean="0"/>
              <a:pPr/>
              <a:t>20</a:t>
            </a:fld>
            <a:endParaRPr lang="en-GB" smtClean="0"/>
          </a:p>
        </p:txBody>
      </p:sp>
      <p:sp>
        <p:nvSpPr>
          <p:cNvPr id="21507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35B041A-B621-489E-A822-3C9A02504F60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66050" cy="981075"/>
          </a:xfrm>
        </p:spPr>
        <p:txBody>
          <a:bodyPr/>
          <a:lstStyle/>
          <a:p>
            <a:r>
              <a:rPr lang="hu-HU" smtClean="0"/>
              <a:t>Az ADD utasítás</a:t>
            </a:r>
          </a:p>
        </p:txBody>
      </p:sp>
      <p:sp>
        <p:nvSpPr>
          <p:cNvPr id="21509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052513"/>
            <a:ext cx="4464050" cy="5545137"/>
          </a:xfrm>
        </p:spPr>
        <p:txBody>
          <a:bodyPr/>
          <a:lstStyle/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MOV(-83,AL);ADD(121,AL);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2400" b="1" smtClean="0">
                <a:latin typeface="Courier" pitchFamily="49" charset="0"/>
              </a:rPr>
              <a:t>  %1010_1101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-83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121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400" b="1" u="sng" smtClean="0">
                <a:solidFill>
                  <a:schemeClr val="tx1"/>
                </a:solidFill>
                <a:latin typeface="Courier" pitchFamily="49" charset="0"/>
              </a:rPr>
              <a:t>+%0111_1001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+121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38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 %0010_0110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+38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solidFill>
                <a:schemeClr val="accent2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CF=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38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&lt;&gt;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121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38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*256)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PF=0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(3db 1-es bit)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AF=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(13+9=6+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*16)</a:t>
            </a:r>
            <a:endParaRPr lang="hu-HU" sz="12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ZF=0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(38&lt;&gt;0)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SF=0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+38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&gt;=0)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OF=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(-83)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(+121)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=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(+38)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)</a:t>
            </a:r>
          </a:p>
        </p:txBody>
      </p:sp>
      <p:sp>
        <p:nvSpPr>
          <p:cNvPr id="21510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908050"/>
            <a:ext cx="4679950" cy="55451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 </a:t>
            </a:r>
            <a:r>
              <a:rPr lang="hu-HU" sz="2400" b="1" smtClean="0">
                <a:latin typeface="Courier" pitchFamily="49" charset="0"/>
              </a:rPr>
              <a:t>MOV(173,AL);ADD(AL,AL);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2400" b="1" smtClean="0">
                <a:latin typeface="Courier" pitchFamily="49" charset="0"/>
              </a:rPr>
              <a:t>  %1010_1101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-83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u="sng" smtClean="0">
                <a:latin typeface="Courier" pitchFamily="49" charset="0"/>
              </a:rPr>
              <a:t>+%1010_1101</a:t>
            </a:r>
            <a:r>
              <a:rPr lang="hu-HU" sz="2400" b="1" smtClean="0">
                <a:latin typeface="Courier" pitchFamily="49" charset="0"/>
              </a:rPr>
              <a:t>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-83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90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%0101_1010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+90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solidFill>
                <a:schemeClr val="accent2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CF=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90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&lt;&gt;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173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90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*256)</a:t>
            </a:r>
            <a:endParaRPr lang="hu-HU" sz="20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PF=1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(4db 1-es bit)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AF=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(13+13=10+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*16)</a:t>
            </a:r>
            <a:endParaRPr lang="hu-HU" sz="12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ZF=0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(90&lt;&gt;0)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SF=0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+90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&gt;=0)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OF=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(-83)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(-83)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&lt;&gt;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(+90)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)</a:t>
            </a:r>
          </a:p>
        </p:txBody>
      </p:sp>
      <p:sp>
        <p:nvSpPr>
          <p:cNvPr id="21511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1512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630551F-7A07-4AE2-916D-C604CDC4EC30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FB6EBD-E3AA-400F-80C8-193FCAB0D262}" type="slidenum">
              <a:rPr lang="en-GB" smtClean="0"/>
              <a:pPr/>
              <a:t>21</a:t>
            </a:fld>
            <a:endParaRPr lang="en-GB" smtClean="0"/>
          </a:p>
        </p:txBody>
      </p:sp>
      <p:sp>
        <p:nvSpPr>
          <p:cNvPr id="22531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61D48C6F-8037-4481-A3B0-72482E8E64B3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0"/>
            <a:ext cx="7766050" cy="981075"/>
          </a:xfrm>
        </p:spPr>
        <p:txBody>
          <a:bodyPr/>
          <a:lstStyle/>
          <a:p>
            <a:r>
              <a:rPr lang="hu-HU" smtClean="0"/>
              <a:t>Az ADD utasítás</a:t>
            </a:r>
          </a:p>
        </p:txBody>
      </p:sp>
      <p:sp>
        <p:nvSpPr>
          <p:cNvPr id="2253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052513"/>
            <a:ext cx="4464050" cy="5545137"/>
          </a:xfrm>
        </p:spPr>
        <p:txBody>
          <a:bodyPr/>
          <a:lstStyle/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MOV(73,AL);ADD(121,AL);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 73</a:t>
            </a:r>
            <a:r>
              <a:rPr lang="hu-HU" sz="2400" b="1" smtClean="0">
                <a:latin typeface="Courier" pitchFamily="49" charset="0"/>
              </a:rPr>
              <a:t>  %0100_1001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+73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121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400" b="1" u="sng" smtClean="0">
                <a:solidFill>
                  <a:schemeClr val="tx1"/>
                </a:solidFill>
                <a:latin typeface="Courier" pitchFamily="49" charset="0"/>
              </a:rPr>
              <a:t>+%0111_1001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+121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194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 %1100_0010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-62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solidFill>
                <a:schemeClr val="accent2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CF=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194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73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121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194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*256)</a:t>
            </a: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PF=0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(3db 1-es bit)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AF=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(9+9=2+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*16)</a:t>
            </a:r>
            <a:endParaRPr lang="hu-HU" sz="12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ZF=0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(192&lt;&gt;0)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SF=1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-62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&lt;0)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609600" indent="-6096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OF=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(+73)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(+121)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&lt;&gt;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(-62)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)</a:t>
            </a:r>
          </a:p>
        </p:txBody>
      </p:sp>
      <p:sp>
        <p:nvSpPr>
          <p:cNvPr id="2253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908050"/>
            <a:ext cx="4679950" cy="5545138"/>
          </a:xfrm>
        </p:spPr>
        <p:txBody>
          <a:bodyPr/>
          <a:lstStyle/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3200" smtClean="0"/>
              <a:t> </a:t>
            </a:r>
            <a:r>
              <a:rPr lang="hu-HU" sz="2400" b="1" smtClean="0">
                <a:latin typeface="Courier" pitchFamily="49" charset="0"/>
              </a:rPr>
              <a:t>MOV(41,AL);ADD(133,AL);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 41</a:t>
            </a:r>
            <a:r>
              <a:rPr lang="hu-HU" sz="2400" b="1" smtClean="0">
                <a:latin typeface="Courier" pitchFamily="49" charset="0"/>
              </a:rPr>
              <a:t>  %0010_1001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+41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133</a:t>
            </a:r>
            <a:r>
              <a:rPr lang="hu-HU" sz="2400" b="1" smtClean="0">
                <a:latin typeface="Courier" pitchFamily="49" charset="0"/>
              </a:rPr>
              <a:t> </a:t>
            </a:r>
            <a:r>
              <a:rPr lang="hu-HU" sz="2400" b="1" u="sng" smtClean="0">
                <a:latin typeface="Courier" pitchFamily="49" charset="0"/>
              </a:rPr>
              <a:t>+%1000_0101</a:t>
            </a:r>
            <a:r>
              <a:rPr lang="hu-HU" sz="2400" b="1" smtClean="0"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-123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rgbClr val="FF0000"/>
                </a:solidFill>
                <a:latin typeface="Courier" pitchFamily="49" charset="0"/>
              </a:rPr>
              <a:t>174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 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%1010_1110   </a:t>
            </a: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-82</a:t>
            </a: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hu-HU" sz="2400" b="1" smtClean="0">
              <a:solidFill>
                <a:schemeClr val="accent2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accent2"/>
                </a:solidFill>
                <a:latin typeface="Courier" pitchFamily="49" charset="0"/>
              </a:rPr>
              <a:t> 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CF=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174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41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133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=</a:t>
            </a:r>
            <a:r>
              <a:rPr lang="hu-HU" sz="1800" b="1" smtClean="0">
                <a:solidFill>
                  <a:srgbClr val="FF0000"/>
                </a:solidFill>
                <a:latin typeface="Courier" pitchFamily="49" charset="0"/>
              </a:rPr>
              <a:t>174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18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1800" b="1" smtClean="0">
                <a:solidFill>
                  <a:schemeClr val="tx1"/>
                </a:solidFill>
                <a:latin typeface="Courier" pitchFamily="49" charset="0"/>
              </a:rPr>
              <a:t>*256)</a:t>
            </a:r>
            <a:endParaRPr lang="hu-HU" sz="20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PF=0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(5db 1-es bit)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AF=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(9+4=14+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*16)</a:t>
            </a:r>
            <a:endParaRPr lang="hu-HU" sz="12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ZF=0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(174&lt;&gt;0)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SF=1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-82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&lt;0)</a:t>
            </a:r>
            <a:endParaRPr lang="hu-HU" sz="2400" b="1" smtClean="0">
              <a:solidFill>
                <a:schemeClr val="tx1"/>
              </a:solidFill>
              <a:latin typeface="Courier" pitchFamily="49" charset="0"/>
            </a:endParaRPr>
          </a:p>
          <a:p>
            <a:pPr marL="342900" indent="-342900">
              <a:lnSpc>
                <a:spcPct val="100000"/>
              </a:lnSpc>
              <a:spcBef>
                <a:spcPct val="20000"/>
              </a:spcBef>
              <a:buFont typeface="Times New Roman" pitchFamily="18" charset="0"/>
              <a:buNone/>
            </a:pP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OF=</a:t>
            </a:r>
            <a:r>
              <a:rPr lang="hu-HU" sz="2400" b="1" smtClean="0">
                <a:solidFill>
                  <a:srgbClr val="FFC000"/>
                </a:solidFill>
                <a:latin typeface="Courier" pitchFamily="49" charset="0"/>
              </a:rPr>
              <a:t>0</a:t>
            </a:r>
            <a:r>
              <a:rPr lang="hu-HU" sz="2400" b="1" smtClean="0">
                <a:solidFill>
                  <a:schemeClr val="tx1"/>
                </a:solidFill>
                <a:latin typeface="Courier" pitchFamily="49" charset="0"/>
              </a:rPr>
              <a:t> 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(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(+41)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+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(-123)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=</a:t>
            </a:r>
            <a:r>
              <a:rPr lang="hu-HU" sz="2000" b="1" smtClean="0">
                <a:solidFill>
                  <a:schemeClr val="accent2"/>
                </a:solidFill>
                <a:latin typeface="Courier" pitchFamily="49" charset="0"/>
              </a:rPr>
              <a:t>(-82)</a:t>
            </a:r>
            <a:r>
              <a:rPr lang="hu-HU" sz="2000" b="1" smtClean="0">
                <a:solidFill>
                  <a:schemeClr val="tx1"/>
                </a:solidFill>
                <a:latin typeface="Courier" pitchFamily="49" charset="0"/>
              </a:rPr>
              <a:t>)</a:t>
            </a:r>
          </a:p>
        </p:txBody>
      </p:sp>
      <p:sp>
        <p:nvSpPr>
          <p:cNvPr id="22535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2536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8A3720F-0DBA-442E-B38B-D47B87B78488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2AB0FE-3F8B-4DFF-A550-C9D468D8281B}" type="slidenum">
              <a:rPr lang="en-GB" smtClean="0"/>
              <a:pPr/>
              <a:t>22</a:t>
            </a:fld>
            <a:endParaRPr lang="en-GB" smtClean="0"/>
          </a:p>
        </p:txBody>
      </p:sp>
      <p:sp>
        <p:nvSpPr>
          <p:cNvPr id="23555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5899E65-8EF1-42CE-BBF1-48ECDA6E70DD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81075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„Program szervezés” -- elágazások</a:t>
            </a: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908050"/>
            <a:ext cx="4464050" cy="5448300"/>
          </a:xfrm>
        </p:spPr>
        <p:txBody>
          <a:bodyPr>
            <a:spAutoFit/>
          </a:bodyPr>
          <a:lstStyle/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MOV(73,AL);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ADD(121,AL);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If(@s)then 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  neg(al);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Endif;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Cmp(valt,EAX);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If(@AE)then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  add(7,eax);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Endif;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Cmp(EAX,765);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If(@ge)then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   sub(3,EAX);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Else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   add(3,eax);</a:t>
            </a:r>
          </a:p>
          <a:p>
            <a:pPr marL="606425" indent="-6064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719138" algn="l"/>
                <a:tab pos="1168400" algn="l"/>
                <a:tab pos="1617663" algn="l"/>
                <a:tab pos="2066925" algn="l"/>
                <a:tab pos="2516188" algn="l"/>
                <a:tab pos="2965450" algn="l"/>
                <a:tab pos="3414713" algn="l"/>
                <a:tab pos="3863975" algn="l"/>
                <a:tab pos="4313238" algn="l"/>
                <a:tab pos="4762500" algn="l"/>
                <a:tab pos="5211763" algn="l"/>
                <a:tab pos="5661025" algn="l"/>
                <a:tab pos="6110288" algn="l"/>
                <a:tab pos="6559550" algn="l"/>
                <a:tab pos="7008813" algn="l"/>
                <a:tab pos="7458075" algn="l"/>
                <a:tab pos="7907338" algn="l"/>
                <a:tab pos="8356600" algn="l"/>
                <a:tab pos="8805863" algn="l"/>
                <a:tab pos="9255125" algn="l"/>
              </a:tabLst>
            </a:pPr>
            <a:r>
              <a:rPr lang="en-GB" sz="2400" b="1" smtClean="0">
                <a:latin typeface="Courier" pitchFamily="49" charset="0"/>
              </a:rPr>
              <a:t>Endif;</a:t>
            </a:r>
            <a:r>
              <a:rPr lang="en-GB" sz="2400" b="1" smtClean="0">
                <a:solidFill>
                  <a:srgbClr val="FF0000"/>
                </a:solidFill>
                <a:latin typeface="Courier" pitchFamily="49" charset="0"/>
              </a:rPr>
              <a:t> 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4643438" y="906463"/>
            <a:ext cx="4679950" cy="5816600"/>
          </a:xfrm>
        </p:spPr>
        <p:txBody>
          <a:bodyPr>
            <a:spAutoFit/>
          </a:bodyPr>
          <a:lstStyle/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MOV(73,AL); 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ADD(121,AL);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JNS kihagy1;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Neg(al);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kihagy1: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Cmp(valt,EAX);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JNAE kihagy2;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add(7,eax);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kihagy2: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Cmp(EAX,765);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Jl hamis;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sub(3,EAX);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	jmp vege;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hamis: add(3,eax);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vege:</a:t>
            </a:r>
          </a:p>
          <a:p>
            <a:pPr marL="339725" indent="-339725">
              <a:lnSpc>
                <a:spcPct val="80000"/>
              </a:lnSpc>
              <a:spcBef>
                <a:spcPts val="600"/>
              </a:spcBef>
              <a:buFont typeface="Times New Roman" pitchFamily="18" charset="0"/>
              <a:buNone/>
              <a:tabLst>
                <a:tab pos="339725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400" b="1" smtClean="0">
                <a:latin typeface="Courier" pitchFamily="49" charset="0"/>
              </a:rPr>
              <a:t> </a:t>
            </a:r>
            <a:r>
              <a:rPr lang="en-GB" sz="2400" b="1" smtClean="0">
                <a:solidFill>
                  <a:srgbClr val="FF0000"/>
                </a:solidFill>
                <a:latin typeface="Courier" pitchFamily="49" charset="0"/>
              </a:rPr>
              <a:t> </a:t>
            </a:r>
          </a:p>
        </p:txBody>
      </p:sp>
      <p:sp>
        <p:nvSpPr>
          <p:cNvPr id="23559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3560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EC6BC89-4289-486F-A21F-4563750BB5A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AFDF88-B278-4A5C-9717-F88EC5088C86}" type="slidenum">
              <a:rPr lang="en-GB" smtClean="0"/>
              <a:pPr/>
              <a:t>23</a:t>
            </a:fld>
            <a:endParaRPr lang="en-GB" smtClean="0"/>
          </a:p>
        </p:txBody>
      </p:sp>
      <p:sp>
        <p:nvSpPr>
          <p:cNvPr id="2457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778A538D-689E-41AE-ADC3-662C6D65B7B6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7766050" cy="938212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MUL és IMUL utasítások</a:t>
            </a: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196975"/>
            <a:ext cx="7766050" cy="4897438"/>
          </a:xfrm>
        </p:spPr>
        <p:txBody>
          <a:bodyPr>
            <a:spAutoFit/>
          </a:bodyPr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MUL(op8);//      AX =op8 * AL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MUL(op16);//  DX:AX =op16* AX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MUL(op32);// EDX:EAX=op32*EAX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800" b="1" smtClean="0">
              <a:latin typeface="Courier" pitchFamily="49" charset="0"/>
            </a:endParaRP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Az operandus nem lehet konstans (mem/reg)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800" b="1" smtClean="0">
              <a:latin typeface="Courier" pitchFamily="49" charset="0"/>
            </a:endParaRP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MUL – </a:t>
            </a:r>
            <a:r>
              <a:rPr lang="en-GB" sz="2400" b="1" smtClean="0">
                <a:latin typeface="Courier" pitchFamily="49" charset="0"/>
              </a:rPr>
              <a:t>előjel nélküli tényezők, szorzat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IMUL – </a:t>
            </a:r>
            <a:r>
              <a:rPr lang="en-GB" sz="2400" b="1" smtClean="0">
                <a:latin typeface="Courier" pitchFamily="49" charset="0"/>
              </a:rPr>
              <a:t>előjeles tényezők, szorzat 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b="1" smtClean="0">
              <a:latin typeface="Courier" pitchFamily="49" charset="0"/>
            </a:endParaRP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OF=CF=(AX&lt;&gt;AL) ill. DX:AX&lt;&gt;AX ….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800" b="1" smtClean="0">
                <a:latin typeface="Courier" pitchFamily="49" charset="0"/>
              </a:rPr>
              <a:t>Többi állapotjelző határozatlan!!!</a:t>
            </a:r>
          </a:p>
        </p:txBody>
      </p:sp>
      <p:sp>
        <p:nvSpPr>
          <p:cNvPr id="2458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458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3C17109-8545-4138-8ADA-0C56D6E7B049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C0DAA0-AD85-4211-974A-D629BE2EC990}" type="slidenum">
              <a:rPr lang="en-GB" smtClean="0"/>
              <a:pPr/>
              <a:t>24</a:t>
            </a:fld>
            <a:endParaRPr lang="en-GB" smtClean="0"/>
          </a:p>
        </p:txBody>
      </p:sp>
      <p:sp>
        <p:nvSpPr>
          <p:cNvPr id="2560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1B4909B-22F8-4187-87DB-1977B09102BD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5604" name="Rectangle 1"/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7766050" cy="501650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DIV és IDIV utasítások</a:t>
            </a: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785813"/>
            <a:ext cx="8893175" cy="5346700"/>
          </a:xfrm>
        </p:spPr>
        <p:txBody>
          <a:bodyPr>
            <a:spAutoFit/>
          </a:bodyPr>
          <a:lstStyle/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DIV(op8);//   AL= AX/op8  AH=AX%op8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DIV(op16);//  AX= (DX:AX)  / op16 </a:t>
            </a:r>
            <a:br>
              <a:rPr lang="en-GB" sz="2400" b="1" smtClean="0">
                <a:latin typeface="Courier" pitchFamily="49" charset="0"/>
              </a:rPr>
            </a:br>
            <a:r>
              <a:rPr lang="en-GB" sz="2400" b="1" smtClean="0">
                <a:latin typeface="Courier" pitchFamily="49" charset="0"/>
              </a:rPr>
              <a:t>              DX= (DX:AX)  % op16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DIV(op32);// EAX=(EDX:EAX) / op32 // hányados</a:t>
            </a:r>
            <a:br>
              <a:rPr lang="en-GB" sz="2400" b="1" smtClean="0">
                <a:latin typeface="Courier" pitchFamily="49" charset="0"/>
              </a:rPr>
            </a:br>
            <a:r>
              <a:rPr lang="en-GB" sz="2400" b="1" smtClean="0">
                <a:latin typeface="Courier" pitchFamily="49" charset="0"/>
              </a:rPr>
              <a:t>             EDX=(EDX:EAX) % op32 // maradék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{EAX=7;EDX=0;EBX=3} ==&gt; DIV(EBX)  ==&gt; {EAX=2;EDX=1}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Az operandus nem lehet konstans (mem/reg)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b="1" smtClean="0">
              <a:latin typeface="Courier" pitchFamily="49" charset="0"/>
            </a:endParaRP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DIV  – előjel nélküli operandusok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IDIV – előjeles operandusok </a:t>
            </a: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{EAX=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-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7;EDX=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-1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;EBX=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-4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} ==&gt; DIV(EBX)  ==&gt; {EAX=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;EDX=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-3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}</a:t>
            </a:r>
            <a:endParaRPr lang="en-GB" sz="2000" b="1" smtClean="0">
              <a:latin typeface="Courier" pitchFamily="49" charset="0"/>
            </a:endParaRPr>
          </a:p>
          <a:p>
            <a:pPr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endParaRPr lang="en-GB" sz="2400" b="1" smtClean="0">
              <a:latin typeface="Courier" pitchFamily="49" charset="0"/>
            </a:endParaRP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Minden állapotjelző határozatlan!!!</a:t>
            </a:r>
          </a:p>
          <a:p>
            <a:pPr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z="2400" b="1" smtClean="0">
                <a:latin typeface="Courier" pitchFamily="49" charset="0"/>
              </a:rPr>
              <a:t>Ha a hányados nem ábrázolható 8/16/32 biten, akkor „eltérülést” (megszakítást) okoz az utasítás végrehajtása.</a:t>
            </a:r>
          </a:p>
        </p:txBody>
      </p:sp>
      <p:sp>
        <p:nvSpPr>
          <p:cNvPr id="2560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560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D65483B-062C-4CFD-8AE6-C4053DF33ACB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E99838F-06CE-4A09-A0C9-6C1274826E60}" type="slidenum">
              <a:rPr lang="en-GB" smtClean="0"/>
              <a:pPr/>
              <a:t>25</a:t>
            </a:fld>
            <a:endParaRPr lang="en-GB" smtClean="0"/>
          </a:p>
        </p:txBody>
      </p:sp>
      <p:sp>
        <p:nvSpPr>
          <p:cNvPr id="26627" name="Cím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hu-HU" smtClean="0"/>
              <a:t>Logikai utasítások</a:t>
            </a:r>
          </a:p>
        </p:txBody>
      </p:sp>
      <p:sp>
        <p:nvSpPr>
          <p:cNvPr id="26628" name="Tartalom helye 2"/>
          <p:cNvSpPr>
            <a:spLocks noGrp="1"/>
          </p:cNvSpPr>
          <p:nvPr>
            <p:ph idx="4294967295"/>
          </p:nvPr>
        </p:nvSpPr>
        <p:spPr>
          <a:xfrm>
            <a:off x="214313" y="1643063"/>
            <a:ext cx="8643937" cy="4451350"/>
          </a:xfrm>
        </p:spPr>
        <p:txBody>
          <a:bodyPr/>
          <a:lstStyle/>
          <a:p>
            <a:pPr marL="333375" indent="-333375"/>
            <a:r>
              <a:rPr lang="hu-HU" smtClean="0"/>
              <a:t>OR(forrás,cél);</a:t>
            </a:r>
          </a:p>
          <a:p>
            <a:pPr marL="333375" indent="-333375"/>
            <a:r>
              <a:rPr lang="hu-HU" smtClean="0"/>
              <a:t>XOR(forrás,cél);</a:t>
            </a:r>
          </a:p>
          <a:p>
            <a:pPr marL="333375" indent="-333375"/>
            <a:r>
              <a:rPr lang="hu-HU" smtClean="0"/>
              <a:t>AND(forrás, cél);</a:t>
            </a:r>
          </a:p>
          <a:p>
            <a:pPr marL="333375" indent="-333375"/>
            <a:r>
              <a:rPr lang="hu-HU" smtClean="0"/>
              <a:t>TEST(forrás,cél);// </a:t>
            </a:r>
            <a:r>
              <a:rPr lang="hu-HU" sz="2800" smtClean="0"/>
              <a:t>TEST(AL,AL); TEST(8,AL)</a:t>
            </a:r>
            <a:endParaRPr lang="hu-HU" smtClean="0"/>
          </a:p>
          <a:p>
            <a:pPr marL="333375" indent="-333375"/>
            <a:endParaRPr lang="hu-HU" smtClean="0"/>
          </a:p>
          <a:p>
            <a:pPr marL="333375" indent="-333375"/>
            <a:r>
              <a:rPr lang="hu-HU" smtClean="0"/>
              <a:t>PF, ZF, SF:  értelemszerűen</a:t>
            </a:r>
          </a:p>
          <a:p>
            <a:pPr marL="333375" indent="-333375"/>
            <a:r>
              <a:rPr lang="hu-HU" smtClean="0"/>
              <a:t>CF=OF=0</a:t>
            </a:r>
          </a:p>
          <a:p>
            <a:pPr marL="333375" indent="-333375"/>
            <a:r>
              <a:rPr lang="hu-HU" smtClean="0"/>
              <a:t>AF: határozatlan</a:t>
            </a:r>
          </a:p>
          <a:p>
            <a:pPr marL="333375" indent="-333375"/>
            <a:endParaRPr lang="hu-HU" smtClean="0"/>
          </a:p>
          <a:p>
            <a:pPr marL="333375" indent="-333375"/>
            <a:r>
              <a:rPr lang="hu-HU" smtClean="0"/>
              <a:t>NOT(cél); // Minden flag változatlan</a:t>
            </a:r>
          </a:p>
          <a:p>
            <a:pPr marL="333375" indent="-333375"/>
            <a:endParaRPr lang="hu-HU" smtClean="0"/>
          </a:p>
        </p:txBody>
      </p:sp>
      <p:sp>
        <p:nvSpPr>
          <p:cNvPr id="2662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6630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7FA5FCC-69EE-4A6C-AD24-76802E614054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0C7B849-8E88-4E1B-8D52-BC1F7721112D}" type="slidenum">
              <a:rPr lang="en-GB" smtClean="0"/>
              <a:pPr/>
              <a:t>26</a:t>
            </a:fld>
            <a:endParaRPr lang="en-GB" smtClean="0"/>
          </a:p>
        </p:txBody>
      </p:sp>
      <p:sp>
        <p:nvSpPr>
          <p:cNvPr id="2765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D981F5B-1661-4B5D-BCD3-2F98D8C37C79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765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Forgatások, léptetések</a:t>
            </a: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000125"/>
            <a:ext cx="8893175" cy="5029200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XXX(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számláló</a:t>
            </a:r>
            <a:r>
              <a:rPr lang="hu-HU" sz="2000" b="1" smtClean="0">
                <a:latin typeface="Courier" pitchFamily="49" charset="0"/>
              </a:rPr>
              <a:t>,cél-operandus);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Léptetések: SHL, SHR, SAL, SAR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Forgatások: ROL, ROR, RCL, RCR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Számláló</a:t>
            </a:r>
            <a:r>
              <a:rPr lang="hu-HU" sz="2000" b="1" smtClean="0">
                <a:latin typeface="Courier" pitchFamily="49" charset="0"/>
              </a:rPr>
              <a:t>: konstans vagy a 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CL</a:t>
            </a:r>
            <a:r>
              <a:rPr lang="hu-HU" sz="2000" b="1" smtClean="0">
                <a:latin typeface="Courier" pitchFamily="49" charset="0"/>
              </a:rPr>
              <a:t> regiszter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endParaRPr lang="hu-HU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Az állapotjelzők: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Ha a </a:t>
            </a:r>
            <a:r>
              <a:rPr lang="hu-HU" sz="2000" b="1" smtClean="0">
                <a:solidFill>
                  <a:srgbClr val="FF0000"/>
                </a:solidFill>
                <a:latin typeface="Courier" pitchFamily="49" charset="0"/>
              </a:rPr>
              <a:t>számláló</a:t>
            </a:r>
            <a:r>
              <a:rPr lang="hu-HU" sz="2000" b="1" smtClean="0">
                <a:latin typeface="Courier" pitchFamily="49" charset="0"/>
              </a:rPr>
              <a:t> egyenlő nullával, akkor minden állapotjelző (és a cél-operandus is) változatlan marad.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Egyébként: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PF, ZF, SF, AF: </a:t>
            </a:r>
          </a:p>
          <a:p>
            <a:pPr marL="706438" lvl="1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1600" b="1" smtClean="0">
                <a:latin typeface="Courier" pitchFamily="49" charset="0"/>
              </a:rPr>
              <a:t>Léptetéseknél: értelemszerűen, ill. AF határozatlan</a:t>
            </a:r>
          </a:p>
          <a:p>
            <a:pPr marL="706438" lvl="1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1600" b="1" smtClean="0">
                <a:latin typeface="Courier" pitchFamily="49" charset="0"/>
              </a:rPr>
              <a:t>Forgatásoknál: változatlanok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CF: Az utoljára „kilépő/átforduló” bit.</a:t>
            </a:r>
          </a:p>
          <a:p>
            <a:pPr marL="306388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2000" b="1" smtClean="0">
                <a:latin typeface="Courier" pitchFamily="49" charset="0"/>
              </a:rPr>
              <a:t>OF: </a:t>
            </a:r>
          </a:p>
          <a:p>
            <a:pPr marL="706438" lvl="1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1600" b="1" smtClean="0">
                <a:latin typeface="Courier" pitchFamily="49" charset="0"/>
              </a:rPr>
              <a:t>Ha a </a:t>
            </a:r>
            <a:r>
              <a:rPr lang="hu-HU" sz="1600" b="1" smtClean="0">
                <a:solidFill>
                  <a:srgbClr val="FF0000"/>
                </a:solidFill>
                <a:latin typeface="Courier" pitchFamily="49" charset="0"/>
              </a:rPr>
              <a:t>számláló</a:t>
            </a:r>
            <a:r>
              <a:rPr lang="hu-HU" sz="1600" b="1" smtClean="0">
                <a:latin typeface="Courier" pitchFamily="49" charset="0"/>
              </a:rPr>
              <a:t> értéke 1, akkor OF jelzi, hogy megváltozott-e az előjelbit értéke a művelet hatására.</a:t>
            </a:r>
          </a:p>
          <a:p>
            <a:pPr marL="706438" lvl="1" indent="-306388"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hu-HU" sz="1600" b="1" smtClean="0">
                <a:latin typeface="Courier" pitchFamily="49" charset="0"/>
              </a:rPr>
              <a:t>Ha a </a:t>
            </a:r>
            <a:r>
              <a:rPr lang="hu-HU" sz="1600" b="1" smtClean="0">
                <a:solidFill>
                  <a:srgbClr val="FF0000"/>
                </a:solidFill>
                <a:latin typeface="Courier" pitchFamily="49" charset="0"/>
              </a:rPr>
              <a:t>számláló</a:t>
            </a:r>
            <a:r>
              <a:rPr lang="hu-HU" sz="1600" b="1" smtClean="0">
                <a:latin typeface="Courier" pitchFamily="49" charset="0"/>
              </a:rPr>
              <a:t> nagyobb egynél, akkor OF határozatlan értékű lesz.</a:t>
            </a:r>
            <a:endParaRPr lang="en-GB" sz="2000" b="1" smtClean="0">
              <a:latin typeface="Courier" pitchFamily="49" charset="0"/>
            </a:endParaRPr>
          </a:p>
        </p:txBody>
      </p:sp>
      <p:sp>
        <p:nvSpPr>
          <p:cNvPr id="2765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765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0A75048-A5F0-4646-8BBC-37B4FB0016BC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0917C91-C662-461A-927F-4744BDA17398}" type="slidenum">
              <a:rPr lang="en-GB" smtClean="0"/>
              <a:pPr/>
              <a:t>27</a:t>
            </a:fld>
            <a:endParaRPr lang="en-GB" smtClean="0"/>
          </a:p>
        </p:txBody>
      </p:sp>
      <p:sp>
        <p:nvSpPr>
          <p:cNvPr id="2867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851D8FE-035F-4FD3-BDFC-2C0AA068994B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867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Forgatások, léptetések</a:t>
            </a: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857250"/>
            <a:ext cx="8893175" cy="5513388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MOV(%1011_0111,AL);//	AL=%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_0111</a:t>
            </a:r>
            <a:endParaRPr lang="hu-HU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SHL(1,AL);			 //	AL=%01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0_111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  CF=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OF=1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SHR(1,AL);			 //	AL=%001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_011</a:t>
            </a: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CF=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  OF=0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SHR(1,AL);			 //	AL=%0001_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01</a:t>
            </a:r>
            <a:r>
              <a:rPr lang="en-GB" sz="2000" b="1" smtClean="0">
                <a:solidFill>
                  <a:srgbClr val="CC0099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CF=</a:t>
            </a: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OF=0</a:t>
            </a:r>
            <a:endParaRPr lang="hu-HU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ROR(1,AL);			 //	AL=%</a:t>
            </a:r>
            <a:r>
              <a:rPr lang="en-GB" sz="2000" b="1" smtClean="0">
                <a:solidFill>
                  <a:srgbClr val="CC0099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000_1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01  CF=</a:t>
            </a:r>
            <a:r>
              <a:rPr lang="en-GB" sz="2000" b="1" smtClean="0">
                <a:solidFill>
                  <a:srgbClr val="CC0099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OF=1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ROR(1,AL);			 //	AL=%1100_01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  CF=1  OF=0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ROR(1,AL);			 //	AL=%0110_001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CF=0  OF=1</a:t>
            </a:r>
            <a:endParaRPr lang="hu-HU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R</a:t>
            </a:r>
            <a:r>
              <a:rPr lang="hu-HU" sz="2000" b="1" smtClean="0">
                <a:latin typeface="Courier" pitchFamily="49" charset="0"/>
              </a:rPr>
              <a:t>C</a:t>
            </a:r>
            <a:r>
              <a:rPr lang="en-GB" sz="2000" b="1" smtClean="0">
                <a:latin typeface="Courier" pitchFamily="49" charset="0"/>
              </a:rPr>
              <a:t>R(1,AL);			 //	AL=%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011_0001  CF=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OF=</a:t>
            </a:r>
            <a:r>
              <a:rPr lang="hu-HU" sz="2000" b="1" smtClean="0">
                <a:latin typeface="Courier" pitchFamily="49" charset="0"/>
              </a:rPr>
              <a:t>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R</a:t>
            </a:r>
            <a:r>
              <a:rPr lang="hu-HU" sz="2000" b="1" smtClean="0">
                <a:latin typeface="Courier" pitchFamily="49" charset="0"/>
              </a:rPr>
              <a:t>C</a:t>
            </a:r>
            <a:r>
              <a:rPr lang="en-GB" sz="2000" b="1" smtClean="0">
                <a:latin typeface="Courier" pitchFamily="49" charset="0"/>
              </a:rPr>
              <a:t>R(1,AL);			 //	AL=%</a:t>
            </a:r>
            <a:r>
              <a:rPr lang="hu-HU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01</a:t>
            </a:r>
            <a:r>
              <a:rPr lang="hu-HU" sz="2000" b="1" smtClean="0">
                <a:latin typeface="Courier" pitchFamily="49" charset="0"/>
              </a:rPr>
              <a:t>_</a:t>
            </a:r>
            <a:r>
              <a:rPr lang="en-GB" sz="2000" b="1" smtClean="0">
                <a:latin typeface="Courier" pitchFamily="49" charset="0"/>
              </a:rPr>
              <a:t>1000  CF=1  OF=</a:t>
            </a:r>
            <a:r>
              <a:rPr lang="hu-HU" sz="2000" b="1" smtClean="0">
                <a:latin typeface="Courier" pitchFamily="49" charset="0"/>
              </a:rPr>
              <a:t>1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SAR(1,AL);			 //	AL=%1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_1</a:t>
            </a:r>
            <a:r>
              <a:rPr lang="hu-HU" sz="2000" b="1" smtClean="0"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00  CF=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  OF=0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SAR(1,AL);			 //	AL=%11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0_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110  CF=0  OF=0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SHR(1,AL);			 //	AL=%011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_</a:t>
            </a:r>
            <a:r>
              <a:rPr lang="hu-HU" sz="2000" b="1" smtClean="0">
                <a:latin typeface="Courier" pitchFamily="49" charset="0"/>
              </a:rPr>
              <a:t>00</a:t>
            </a:r>
            <a:r>
              <a:rPr lang="en-GB" sz="2000" b="1" smtClean="0">
                <a:latin typeface="Courier" pitchFamily="49" charset="0"/>
              </a:rPr>
              <a:t>11  CF=0  OF=1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SAR(1,AL);			 //	AL=%0011_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1  CF=</a:t>
            </a:r>
            <a:r>
              <a:rPr lang="hu-HU" sz="2000" b="1" smtClean="0"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  OF=0</a:t>
            </a:r>
          </a:p>
          <a:p>
            <a:pPr marL="306388" indent="-306388">
              <a:buFont typeface="Times New Roman" pitchFamily="18" charset="0"/>
              <a:buNone/>
              <a:tabLst>
                <a:tab pos="306388" algn="l"/>
                <a:tab pos="415925" algn="l"/>
                <a:tab pos="865188" algn="l"/>
                <a:tab pos="1314450" algn="l"/>
                <a:tab pos="1763713" algn="l"/>
                <a:tab pos="2212975" algn="l"/>
                <a:tab pos="2662238" algn="l"/>
                <a:tab pos="3111500" algn="l"/>
                <a:tab pos="3560763" algn="l"/>
                <a:tab pos="4010025" algn="l"/>
                <a:tab pos="4459288" algn="l"/>
                <a:tab pos="4908550" algn="l"/>
                <a:tab pos="5357813" algn="l"/>
                <a:tab pos="5807075" algn="l"/>
                <a:tab pos="6256338" algn="l"/>
                <a:tab pos="6707188" algn="l"/>
                <a:tab pos="7154863" algn="l"/>
                <a:tab pos="7604125" algn="l"/>
                <a:tab pos="8053388" algn="l"/>
                <a:tab pos="8502650" algn="l"/>
                <a:tab pos="8951913" algn="l"/>
                <a:tab pos="8982075" algn="l"/>
                <a:tab pos="9431338" algn="l"/>
                <a:tab pos="9880600" algn="l"/>
                <a:tab pos="10329863" algn="l"/>
                <a:tab pos="10779125" algn="l"/>
              </a:tabLst>
            </a:pPr>
            <a:r>
              <a:rPr lang="en-GB" sz="2000" b="1" smtClean="0">
                <a:latin typeface="Courier" pitchFamily="49" charset="0"/>
              </a:rPr>
              <a:t>SAR(1,AL);			 //	AL=%0001</a:t>
            </a:r>
            <a:r>
              <a:rPr lang="hu-HU" sz="2000" b="1" smtClean="0">
                <a:latin typeface="Courier" pitchFamily="49" charset="0"/>
              </a:rPr>
              <a:t>_</a:t>
            </a:r>
            <a:r>
              <a:rPr lang="en-GB" sz="2000" b="1" smtClean="0">
                <a:latin typeface="Courier" pitchFamily="49" charset="0"/>
              </a:rPr>
              <a:t>1</a:t>
            </a:r>
            <a:r>
              <a:rPr lang="en-GB" sz="2000" b="1" smtClean="0">
                <a:solidFill>
                  <a:srgbClr val="FFC000"/>
                </a:solidFill>
                <a:latin typeface="Courier" pitchFamily="49" charset="0"/>
              </a:rPr>
              <a:t>1</a:t>
            </a:r>
            <a:r>
              <a:rPr lang="en-GB" sz="2000" b="1" smtClean="0">
                <a:latin typeface="Courier" pitchFamily="49" charset="0"/>
              </a:rPr>
              <a:t>0</a:t>
            </a:r>
            <a:r>
              <a:rPr lang="hu-HU" sz="2000" b="1" smtClean="0">
                <a:latin typeface="Courier" pitchFamily="49" charset="0"/>
              </a:rPr>
              <a:t>0</a:t>
            </a:r>
            <a:r>
              <a:rPr lang="en-GB" sz="2000" b="1" smtClean="0">
                <a:latin typeface="Courier" pitchFamily="49" charset="0"/>
              </a:rPr>
              <a:t>  CF=1  OF=0</a:t>
            </a:r>
          </a:p>
        </p:txBody>
      </p:sp>
      <p:sp>
        <p:nvSpPr>
          <p:cNvPr id="2867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867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27E6D03-2C70-46A1-997B-653E28B6E7A4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7C1C208-0523-4A3F-AD3D-72580CE45825}" type="slidenum">
              <a:rPr lang="en-GB" smtClean="0"/>
              <a:pPr/>
              <a:t>28</a:t>
            </a:fld>
            <a:endParaRPr lang="en-GB" smtClean="0"/>
          </a:p>
        </p:txBody>
      </p:sp>
      <p:sp>
        <p:nvSpPr>
          <p:cNvPr id="2969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C44C4E9-D104-4371-9B70-8C12AB3C154B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970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Forgatások, léptetések</a:t>
            </a: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50825" y="1252538"/>
            <a:ext cx="8893175" cy="1495425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MOV(%1011_0111_1110_0101,AX);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MOV(%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110</a:t>
            </a:r>
            <a:r>
              <a:rPr lang="en-GB" sz="2000" b="1" smtClean="0">
                <a:latin typeface="Courier" pitchFamily="49" charset="0"/>
              </a:rPr>
              <a:t>0_0010_0001_0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010</a:t>
            </a:r>
            <a:r>
              <a:rPr lang="en-GB" sz="2000" b="1" smtClean="0">
                <a:latin typeface="Courier" pitchFamily="49" charset="0"/>
              </a:rPr>
              <a:t>,BX);</a:t>
            </a:r>
          </a:p>
          <a:p>
            <a:pPr lvl="4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 		// AX=%1011_0111_1110_0</a:t>
            </a:r>
            <a:r>
              <a:rPr lang="en-GB" b="1" smtClean="0">
                <a:solidFill>
                  <a:srgbClr val="00CC99"/>
                </a:solidFill>
                <a:latin typeface="Courier" pitchFamily="49" charset="0"/>
              </a:rPr>
              <a:t>101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SHRD(3,BX,AX);		// AX=%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010</a:t>
            </a:r>
            <a:r>
              <a:rPr lang="en-GB" sz="2000" b="1" smtClean="0">
                <a:latin typeface="Courier" pitchFamily="49" charset="0"/>
              </a:rPr>
              <a:t>1_0110_1111_1100  CF=1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SHLD(3,BX,AX);		// AX=%1011_0111_1110_0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110</a:t>
            </a:r>
            <a:r>
              <a:rPr lang="en-GB" sz="2000" b="1" smtClean="0">
                <a:latin typeface="Courier" pitchFamily="49" charset="0"/>
              </a:rPr>
              <a:t>  CF=0</a:t>
            </a:r>
          </a:p>
        </p:txBody>
      </p:sp>
      <p:sp>
        <p:nvSpPr>
          <p:cNvPr id="2970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2970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1E41FA49-7D19-44D3-8138-53E4F976391C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878C5A-6BA5-478D-9CDD-EEBB22D54FAF}" type="slidenum">
              <a:rPr lang="en-GB" smtClean="0"/>
              <a:pPr/>
              <a:t>29</a:t>
            </a:fld>
            <a:endParaRPr lang="en-GB" smtClean="0"/>
          </a:p>
        </p:txBody>
      </p:sp>
      <p:sp>
        <p:nvSpPr>
          <p:cNvPr id="3072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0C871D9-62A8-48BB-BF59-C5EAD2BD08D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29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072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Közvetlen bitelérések</a:t>
            </a: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7756525" cy="5165725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Flag regiszter bitjei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CLC, CLD, CLI, STC, STD, STI, CMC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BT(hányadik, miben); // Bit Test CF-et állítja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BTC, BTR, BTS; // BT and Complement, Reset, Set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: mem/reg16/reg32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hányadik</a:t>
            </a:r>
            <a:r>
              <a:rPr lang="en-GB" sz="2000" b="1" smtClean="0">
                <a:latin typeface="Courier" pitchFamily="49" charset="0"/>
              </a:rPr>
              <a:t> reg/konst: 0--15/31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regiszter méret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Max. 255 – ha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hányadik</a:t>
            </a:r>
            <a:r>
              <a:rPr lang="en-GB" sz="2000" b="1" smtClean="0">
                <a:latin typeface="Courier" pitchFamily="49" charset="0"/>
              </a:rPr>
              <a:t> konstans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limit nélkül, ha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hányadik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u="sng" smtClean="0">
                <a:latin typeface="Courier" pitchFamily="49" charset="0"/>
              </a:rPr>
              <a:t>reg</a:t>
            </a:r>
            <a:r>
              <a:rPr lang="en-GB" sz="2000" b="1" smtClean="0">
                <a:latin typeface="Courier" pitchFamily="49" charset="0"/>
              </a:rPr>
              <a:t> és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u="sng" smtClean="0">
                <a:latin typeface="Courier" pitchFamily="49" charset="0"/>
              </a:rPr>
              <a:t>mem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ha </a:t>
            </a:r>
            <a:r>
              <a:rPr lang="en-GB" sz="2000" b="1" u="sng" smtClean="0">
                <a:latin typeface="Courier" pitchFamily="49" charset="0"/>
              </a:rPr>
              <a:t>reg</a:t>
            </a:r>
            <a:r>
              <a:rPr lang="en-GB" sz="2000" b="1" smtClean="0">
                <a:latin typeface="Courier" pitchFamily="49" charset="0"/>
              </a:rPr>
              <a:t>, akkor azonos méretű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nel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BSF(miben,hova);// legalacsonyabb helyiértékű 1-es bit sorszáma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ben --&gt;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hova</a:t>
            </a:r>
            <a:r>
              <a:rPr lang="en-GB" sz="2000" b="1" smtClean="0">
                <a:latin typeface="Courier" pitchFamily="49" charset="0"/>
              </a:rPr>
              <a:t> / ha ZF=0 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BSR(miben,hova);// legmagasabb helyiértékű 1-es bit sorszáma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ben --&gt;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hova</a:t>
            </a:r>
            <a:r>
              <a:rPr lang="en-GB" sz="2000" b="1" smtClean="0">
                <a:latin typeface="Courier" pitchFamily="49" charset="0"/>
              </a:rPr>
              <a:t>  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miben</a:t>
            </a:r>
            <a:r>
              <a:rPr lang="en-GB" sz="2000" b="1" smtClean="0">
                <a:latin typeface="Courier" pitchFamily="49" charset="0"/>
              </a:rPr>
              <a:t> és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hova</a:t>
            </a:r>
            <a:r>
              <a:rPr lang="en-GB" sz="2000" b="1" smtClean="0">
                <a:latin typeface="Courier" pitchFamily="49" charset="0"/>
              </a:rPr>
              <a:t> azonos méretű (16/32 bit)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hova</a:t>
            </a:r>
            <a:r>
              <a:rPr lang="en-GB" sz="2000" b="1" smtClean="0">
                <a:latin typeface="Courier" pitchFamily="49" charset="0"/>
              </a:rPr>
              <a:t>: regiszter</a:t>
            </a:r>
          </a:p>
        </p:txBody>
      </p:sp>
      <p:sp>
        <p:nvSpPr>
          <p:cNvPr id="3072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072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B007601-8C44-4021-87EB-B828A02A0FCC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567BCD-8E61-4216-B9B2-D8D8CD95B33C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4099" name="Dátum helye 3"/>
          <p:cNvSpPr txBox="1">
            <a:spLocks noGrp="1"/>
          </p:cNvSpPr>
          <p:nvPr/>
        </p:nvSpPr>
        <p:spPr bwMode="auto">
          <a:xfrm>
            <a:off x="6858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sz="1400">
              <a:solidFill>
                <a:srgbClr val="000000"/>
              </a:solidFill>
            </a:endParaRPr>
          </a:p>
        </p:txBody>
      </p:sp>
      <p:sp>
        <p:nvSpPr>
          <p:cNvPr id="4100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BD43B5F-0A31-4059-8D03-5C3DD4B1355B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5867400"/>
          </a:xfrm>
        </p:spPr>
        <p:txBody>
          <a:bodyPr lIns="92075" tIns="46038" rIns="92075" bIns="46038"/>
          <a:lstStyle/>
          <a:p>
            <a:r>
              <a:rPr lang="hu-HU" b="1" smtClean="0"/>
              <a:t>Regiszter-indirekt címzés</a:t>
            </a:r>
            <a:r>
              <a:rPr lang="hu-HU" smtClean="0"/>
              <a:t> (register indirect addresing): A címrészen valamelyik regisztert adjuk meg, de a megadott regiszter nem az operandust tartalmazza, hanem azt a </a:t>
            </a:r>
            <a:r>
              <a:rPr lang="hu-HU" b="1" smtClean="0"/>
              <a:t>memóriacímet</a:t>
            </a:r>
            <a:r>
              <a:rPr lang="hu-HU" smtClean="0"/>
              <a:t>, amely az operandust tartalmazza (</a:t>
            </a:r>
            <a:r>
              <a:rPr lang="hu-HU" b="1" smtClean="0"/>
              <a:t>mutató - pointer</a:t>
            </a:r>
            <a:r>
              <a:rPr lang="hu-HU" smtClean="0"/>
              <a:t>). </a:t>
            </a:r>
          </a:p>
          <a:p>
            <a:pPr>
              <a:buFont typeface="Times New Roman" pitchFamily="18" charset="0"/>
              <a:buNone/>
            </a:pPr>
            <a:r>
              <a:rPr lang="hu-HU" b="1" smtClean="0"/>
              <a:t>	</a:t>
            </a:r>
            <a:r>
              <a:rPr lang="hu-HU" smtClean="0"/>
              <a:t>Rövidebb és a cím változtatható.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/>
            </a:r>
            <a:br>
              <a:rPr lang="hu-HU" smtClean="0"/>
            </a:br>
            <a:r>
              <a:rPr lang="hu-HU" smtClean="0">
                <a:latin typeface="Courier New" pitchFamily="49" charset="0"/>
                <a:cs typeface="Courier New" pitchFamily="49" charset="0"/>
              </a:rPr>
              <a:t>MOV(&amp;x,EBX); ...; MOV([EBX],EAX);</a:t>
            </a:r>
            <a:r>
              <a:rPr lang="hu-HU" smtClean="0"/>
              <a:t/>
            </a:r>
            <a:br>
              <a:rPr lang="hu-HU" smtClean="0"/>
            </a:br>
            <a:r>
              <a:rPr lang="hu-HU" smtClean="0"/>
              <a:t/>
            </a:r>
            <a:br>
              <a:rPr lang="hu-HU" smtClean="0"/>
            </a:br>
            <a:r>
              <a:rPr lang="hu-HU" b="1" smtClean="0"/>
              <a:t>Önmódosító program</a:t>
            </a:r>
            <a:r>
              <a:rPr lang="hu-HU" smtClean="0"/>
              <a:t> (Neumann): Ma már kerülendő (cache problémák!), pl. regiszter-indirekt címzéssel kikerülhetjük. </a:t>
            </a:r>
          </a:p>
        </p:txBody>
      </p:sp>
      <p:sp>
        <p:nvSpPr>
          <p:cNvPr id="410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10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2D21EC0-5F81-455C-B6ED-19F4A72D0013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AD0A76-FBB9-4AEF-9D88-838DDDC4A3B0}" type="slidenum">
              <a:rPr lang="en-GB" smtClean="0"/>
              <a:pPr/>
              <a:t>30</a:t>
            </a:fld>
            <a:endParaRPr lang="en-GB" smtClean="0"/>
          </a:p>
        </p:txBody>
      </p:sp>
      <p:sp>
        <p:nvSpPr>
          <p:cNvPr id="3174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B526F1A-2012-4999-8E1A-5CB5B0EB3B32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174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Sztringkezelő utasítások</a:t>
            </a: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009650"/>
            <a:ext cx="8964612" cy="4803775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/>
              <a:t>Adatmozgató utasítások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LODSB; LODSW; LODSD; // </a:t>
            </a:r>
            <a:r>
              <a:rPr lang="en-GB" sz="2000" b="1" smtClean="0">
                <a:solidFill>
                  <a:srgbClr val="808080"/>
                </a:solidFill>
                <a:latin typeface="Courier" pitchFamily="49" charset="0"/>
              </a:rPr>
              <a:t>DS:</a:t>
            </a:r>
            <a:r>
              <a:rPr lang="en-GB" sz="2000" b="1" smtClean="0">
                <a:latin typeface="Courier" pitchFamily="49" charset="0"/>
              </a:rPr>
              <a:t>ESI // direction flag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STOSB; STOSW; STOSD; // </a:t>
            </a:r>
            <a:r>
              <a:rPr lang="en-GB" sz="2000" b="1" smtClean="0">
                <a:solidFill>
                  <a:srgbClr val="808080"/>
                </a:solidFill>
                <a:latin typeface="Courier" pitchFamily="49" charset="0"/>
              </a:rPr>
              <a:t>ES:</a:t>
            </a:r>
            <a:r>
              <a:rPr lang="en-GB" sz="2000" b="1" smtClean="0">
                <a:latin typeface="Courier" pitchFamily="49" charset="0"/>
              </a:rPr>
              <a:t>EDI // AL, AX, EAX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MOVSB; MOVSW; MOVSD; // ESI, EDI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/>
              <a:t>hasonlító utasítások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SCASB; SCASW; SCASD; // CMP(Acc,[EDI])//Acc: AL, AX, EAX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CMPSB; CMPSW; SMPSD; // </a:t>
            </a:r>
            <a:r>
              <a:rPr lang="en-GB" sz="2000" b="1" smtClean="0">
                <a:solidFill>
                  <a:srgbClr val="808080"/>
                </a:solidFill>
                <a:latin typeface="Courier" pitchFamily="49" charset="0"/>
              </a:rPr>
              <a:t>CMP([ESI],[EDI]) // [ESI]-[EDI]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/>
              <a:t>Ismétlő prefixek</a:t>
            </a:r>
            <a:r>
              <a:rPr lang="en-GB" sz="2000" b="1" smtClean="0">
                <a:latin typeface="Courier" pitchFamily="49" charset="0"/>
              </a:rPr>
              <a:t>       // ECX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REP.MOZGATO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REPE.HASONLITO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REPNE.HASONLITO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</p:txBody>
      </p:sp>
      <p:sp>
        <p:nvSpPr>
          <p:cNvPr id="3175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175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C585DE6B-A4FA-41F4-9023-37B2ADD0D87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CDDD93-15F0-403A-9E88-4F0ABE504802}" type="slidenum">
              <a:rPr lang="en-GB" smtClean="0"/>
              <a:pPr/>
              <a:t>31</a:t>
            </a:fld>
            <a:endParaRPr lang="en-GB" smtClean="0"/>
          </a:p>
        </p:txBody>
      </p:sp>
      <p:sp>
        <p:nvSpPr>
          <p:cNvPr id="3277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D6EF2AF-90E3-41CB-9268-FAB1F540631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277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HLA sztringjei</a:t>
            </a: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009650"/>
            <a:ext cx="8569325" cy="3883025"/>
          </a:xfrm>
        </p:spPr>
        <p:txBody>
          <a:bodyPr>
            <a:spAutoFit/>
          </a:bodyPr>
          <a:lstStyle/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>
                <a:solidFill>
                  <a:srgbClr val="3333CC"/>
                </a:solidFill>
              </a:rPr>
              <a:t>str.strRec</a:t>
            </a:r>
            <a:r>
              <a:rPr lang="en-GB" sz="2400" smtClean="0"/>
              <a:t>, melynek mezői:</a:t>
            </a:r>
          </a:p>
          <a:p>
            <a:pPr marL="733425" lvl="1" indent="-276225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/>
              <a:t>max-hossz</a:t>
            </a:r>
            <a:r>
              <a:rPr lang="en-GB" sz="2000" smtClean="0">
                <a:solidFill>
                  <a:srgbClr val="3333CC"/>
                </a:solidFill>
              </a:rPr>
              <a:t>;</a:t>
            </a:r>
            <a:r>
              <a:rPr lang="en-GB" sz="2000" smtClean="0"/>
              <a:t>   (uns32)  // rekord címe - 8</a:t>
            </a:r>
          </a:p>
          <a:p>
            <a:pPr marL="733425" lvl="1" indent="-276225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>
                <a:solidFill>
                  <a:srgbClr val="3333CC"/>
                </a:solidFill>
              </a:rPr>
              <a:t>hossz;</a:t>
            </a:r>
            <a:r>
              <a:rPr lang="en-GB" sz="2000" smtClean="0"/>
              <a:t>           (uns32)   // rekord címe - 4</a:t>
            </a:r>
          </a:p>
          <a:p>
            <a:pPr marL="733425" lvl="1" indent="-276225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/>
              <a:t>maga a sztring</a:t>
            </a:r>
            <a:r>
              <a:rPr lang="en-GB" sz="2000" smtClean="0">
                <a:solidFill>
                  <a:srgbClr val="3333CC"/>
                </a:solidFill>
              </a:rPr>
              <a:t> +</a:t>
            </a:r>
            <a:r>
              <a:rPr lang="en-GB" sz="2000" smtClean="0"/>
              <a:t>   </a:t>
            </a:r>
            <a:r>
              <a:rPr lang="en-GB" sz="2000" smtClean="0">
                <a:solidFill>
                  <a:srgbClr val="3333CC"/>
                </a:solidFill>
              </a:rPr>
              <a:t>lezáró 0 +</a:t>
            </a:r>
            <a:r>
              <a:rPr lang="en-GB" sz="2000" smtClean="0"/>
              <a:t>  üres // Ennek a mezőnek a címe, a rekord címe</a:t>
            </a:r>
          </a:p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>
                <a:solidFill>
                  <a:srgbClr val="3333CC"/>
                </a:solidFill>
              </a:rPr>
              <a:t>str.strRec</a:t>
            </a:r>
            <a:r>
              <a:rPr lang="en-GB" sz="2400" smtClean="0"/>
              <a:t>.length,   </a:t>
            </a:r>
            <a:r>
              <a:rPr lang="en-GB" sz="2400" smtClean="0">
                <a:solidFill>
                  <a:srgbClr val="3333CC"/>
                </a:solidFill>
              </a:rPr>
              <a:t>str.strRec</a:t>
            </a:r>
            <a:r>
              <a:rPr lang="en-GB" sz="2400" smtClean="0"/>
              <a:t>.MaxStrLen</a:t>
            </a:r>
          </a:p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/>
              <a:t>STATIC str_var:string;// valójában </a:t>
            </a:r>
            <a:r>
              <a:rPr lang="en-GB" sz="2400" smtClean="0">
                <a:solidFill>
                  <a:srgbClr val="3333CC"/>
                </a:solidFill>
              </a:rPr>
              <a:t>mutató</a:t>
            </a:r>
            <a:r>
              <a:rPr lang="en-GB" sz="2400" smtClean="0"/>
              <a:t>t hoz létre </a:t>
            </a:r>
          </a:p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/>
              <a:t>stralloc(max_hossz); mov(eax,str_var); .... ; strfree(str_var);</a:t>
            </a:r>
          </a:p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/>
              <a:t>stdin.gets(str_var);  std_in.a_gets(); mov(eax,str_var2);</a:t>
            </a:r>
          </a:p>
          <a:p>
            <a:pPr marL="306388" indent="-306388">
              <a:lnSpc>
                <a:spcPct val="10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smtClean="0"/>
              <a:t>stdout.put(str_var, nl, (type string EAX), nl);</a:t>
            </a:r>
          </a:p>
        </p:txBody>
      </p:sp>
      <p:sp>
        <p:nvSpPr>
          <p:cNvPr id="3277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277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4049C41-6F6F-4BC1-8473-C6C57DCB2D2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1D42D6-8445-489E-B5D2-BF96660D36CF}" type="slidenum">
              <a:rPr lang="en-GB" smtClean="0"/>
              <a:pPr/>
              <a:t>32</a:t>
            </a:fld>
            <a:endParaRPr lang="en-GB" smtClean="0"/>
          </a:p>
        </p:txBody>
      </p:sp>
      <p:sp>
        <p:nvSpPr>
          <p:cNvPr id="3379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302B441-4AFE-41FD-96C9-B1FDBCCCE56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379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88" y="103188"/>
            <a:ext cx="7756525" cy="720725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A </a:t>
            </a:r>
            <a:r>
              <a:rPr lang="en-GB" sz="3200" smtClean="0">
                <a:solidFill>
                  <a:srgbClr val="3333CC"/>
                </a:solidFill>
              </a:rPr>
              <a:t>HLA</a:t>
            </a:r>
            <a:r>
              <a:rPr lang="en-GB" sz="3200" smtClean="0"/>
              <a:t> (</a:t>
            </a:r>
            <a:r>
              <a:rPr lang="en-GB" sz="3200" smtClean="0">
                <a:solidFill>
                  <a:srgbClr val="3333CC"/>
                </a:solidFill>
              </a:rPr>
              <a:t>H</a:t>
            </a:r>
            <a:r>
              <a:rPr lang="en-GB" sz="3200" smtClean="0"/>
              <a:t>igh </a:t>
            </a:r>
            <a:r>
              <a:rPr lang="en-GB" sz="3200" smtClean="0">
                <a:solidFill>
                  <a:srgbClr val="3333CC"/>
                </a:solidFill>
              </a:rPr>
              <a:t>L</a:t>
            </a:r>
            <a:r>
              <a:rPr lang="en-GB" sz="3200" smtClean="0"/>
              <a:t>evel </a:t>
            </a:r>
            <a:r>
              <a:rPr lang="en-GB" sz="3200" smtClean="0">
                <a:solidFill>
                  <a:srgbClr val="3333CC"/>
                </a:solidFill>
              </a:rPr>
              <a:t>A</a:t>
            </a:r>
            <a:r>
              <a:rPr lang="en-GB" sz="3200" smtClean="0"/>
              <a:t>ssembly) </a:t>
            </a:r>
            <a:br>
              <a:rPr lang="en-GB" sz="3200" smtClean="0"/>
            </a:br>
            <a:r>
              <a:rPr lang="en-GB" sz="3200" smtClean="0"/>
              <a:t>„Hello World!” programja</a:t>
            </a: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23850" y="1074738"/>
            <a:ext cx="8820150" cy="5106987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Program HelloWorld;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#include(”stdlib.hhf”)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begin HelloWorld;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stdout.put(”Hello World!”,nl);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HelloWorld;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Program hw; // Sok-sok megjegyzés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#incule(”stdlib.hhf”)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begin hw;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stdout.put  // „szabad” szintaxis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(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”Hello”  // stringek automatikus összefűzése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  ” World!” nl  // nl == new line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00CC99"/>
                </a:solidFill>
                <a:latin typeface="Courier" pitchFamily="49" charset="0"/>
              </a:rPr>
              <a:t>end hw;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 Fordítás, futtatás: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hla hw; hw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 </a:t>
            </a:r>
            <a:r>
              <a:rPr lang="en-GB" sz="2000" b="1" smtClean="0">
                <a:latin typeface="Courier" pitchFamily="49" charset="0"/>
              </a:rPr>
              <a:t>ill.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 </a:t>
            </a:r>
            <a:r>
              <a:rPr lang="en-GB" sz="2000" b="1" u="sng" smtClean="0">
                <a:solidFill>
                  <a:srgbClr val="3333CC"/>
                </a:solidFill>
                <a:latin typeface="Courier" pitchFamily="49" charset="0"/>
              </a:rPr>
              <a:t>hla hw &amp;&amp; hw</a:t>
            </a:r>
          </a:p>
        </p:txBody>
      </p:sp>
      <p:sp>
        <p:nvSpPr>
          <p:cNvPr id="3379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379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552EC7C-4476-410A-B222-EC7AE9C5DA14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AE3118-AFC3-4775-9DCF-DA709CD7676E}" type="slidenum">
              <a:rPr lang="en-GB" smtClean="0"/>
              <a:pPr/>
              <a:t>33</a:t>
            </a:fld>
            <a:endParaRPr lang="en-GB" smtClean="0"/>
          </a:p>
        </p:txBody>
      </p:sp>
      <p:sp>
        <p:nvSpPr>
          <p:cNvPr id="3481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4C9E83D-E770-416E-B8CC-807E7FF50B2A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482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649288" y="111125"/>
            <a:ext cx="7756525" cy="720725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Alapvető könyvtári függvények, </a:t>
            </a:r>
            <a:br>
              <a:rPr lang="en-GB" sz="3200" smtClean="0"/>
            </a:br>
            <a:r>
              <a:rPr lang="en-GB" sz="3200" smtClean="0"/>
              <a:t>adat deklarációk</a:t>
            </a: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36563" y="1074738"/>
            <a:ext cx="8366125" cy="4803775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program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plST</a:t>
            </a:r>
            <a:r>
              <a:rPr lang="en-GB" sz="2000" b="1" smtClean="0">
                <a:latin typeface="Courier" pitchFamily="49" charset="0"/>
              </a:rPr>
              <a:t>;  // Azonosítók: [_a-zA-Z][_a-zA-Z0-9]*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#include</a:t>
            </a:r>
            <a:r>
              <a:rPr lang="en-GB" sz="2000" b="1" smtClean="0">
                <a:latin typeface="Courier" pitchFamily="49" charset="0"/>
              </a:rPr>
              <a:t>(”stdlib.hhf);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static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a</a:t>
            </a:r>
            <a:r>
              <a:rPr lang="en-GB" sz="2000" b="1" smtClean="0">
                <a:latin typeface="Courier" pitchFamily="49" charset="0"/>
              </a:rPr>
              <a:t>: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int32</a:t>
            </a:r>
            <a:r>
              <a:rPr lang="en-GB" sz="2000" b="1" smtClean="0">
                <a:latin typeface="Courier" pitchFamily="49" charset="0"/>
              </a:rPr>
              <a:t>:=-7;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      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b</a:t>
            </a:r>
            <a:r>
              <a:rPr lang="en-GB" sz="2000" b="1" smtClean="0">
                <a:latin typeface="Courier" pitchFamily="49" charset="0"/>
              </a:rPr>
              <a:t>: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int32</a:t>
            </a:r>
            <a:r>
              <a:rPr lang="en-GB" sz="2000" b="1" smtClean="0">
                <a:latin typeface="Courier" pitchFamily="49" charset="0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begin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plST</a:t>
            </a:r>
            <a:r>
              <a:rPr lang="en-GB" sz="2000" b="1" smtClean="0">
                <a:latin typeface="Courier" pitchFamily="49" charset="0"/>
              </a:rPr>
              <a:t>;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stdout.put(”a értéke: ”,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a</a:t>
            </a:r>
            <a:r>
              <a:rPr lang="en-GB" sz="2000" b="1" smtClean="0">
                <a:latin typeface="Courier" pitchFamily="49" charset="0"/>
              </a:rPr>
              <a:t>,nl); // Írás a „képernyőre”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stdout.put(”írj be egy számot:”);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stdin.get(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b</a:t>
            </a:r>
            <a:r>
              <a:rPr lang="en-GB" sz="2000" b="1" smtClean="0">
                <a:latin typeface="Courier" pitchFamily="49" charset="0"/>
              </a:rPr>
              <a:t>);          // Olvasás a „billenytűzetről”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stdout.put(”A beírt szám: ”,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b</a:t>
            </a:r>
            <a:r>
              <a:rPr lang="en-GB" sz="2000" b="1" smtClean="0">
                <a:latin typeface="Courier" pitchFamily="49" charset="0"/>
              </a:rPr>
              <a:t>,nl);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end</a:t>
            </a:r>
            <a:r>
              <a:rPr lang="en-GB" sz="2000" b="1" smtClean="0">
                <a:latin typeface="Courier" pitchFamily="49" charset="0"/>
              </a:rPr>
              <a:t>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plST</a:t>
            </a:r>
            <a:r>
              <a:rPr lang="en-GB" sz="2000" b="1" smtClean="0">
                <a:latin typeface="Courier" pitchFamily="49" charset="0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//„static”   : adat deklarációs rész megkezdése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//„a”, „b:” : Változók nevének megadása („neutrális”)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//„:int32”    : típus - 32 bites előjeles egész szám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//„:=-7”     : kezdőérték megadása  -- nem kötelező</a:t>
            </a:r>
          </a:p>
        </p:txBody>
      </p:sp>
      <p:sp>
        <p:nvSpPr>
          <p:cNvPr id="34822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482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09ED9A2-7D67-4385-8A99-26FE33D6B610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2D0C7D5-02A0-4E31-9EB2-B5503F9662F6}" type="slidenum">
              <a:rPr lang="en-GB" smtClean="0"/>
              <a:pPr/>
              <a:t>34</a:t>
            </a:fld>
            <a:endParaRPr lang="en-GB" smtClean="0"/>
          </a:p>
        </p:txBody>
      </p:sp>
      <p:sp>
        <p:nvSpPr>
          <p:cNvPr id="3584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072E116-B17B-4E85-A93B-E6BE90CCE1F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584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188913"/>
            <a:ext cx="7754938" cy="360362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Általános memória használat</a:t>
            </a: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41313" y="1749425"/>
            <a:ext cx="8713787" cy="4170363"/>
          </a:xfrm>
        </p:spPr>
        <p:txBody>
          <a:bodyPr>
            <a:spAutoFit/>
          </a:bodyPr>
          <a:lstStyle/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......: storage szekció   ---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......: static szekció    ----(@nostorage)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......: read-only szekció --- (align(4)  )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......: rendszer konstansok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......: program kód       --- byte 3,7,9;</a:t>
            </a:r>
            <a:r>
              <a:rPr lang="en-GB" sz="1400" b="1" smtClean="0">
                <a:latin typeface="Courier" pitchFamily="49" charset="0"/>
              </a:rPr>
              <a:t>(pseudo opcode)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16  MB: halom (default méret, azaz a fordítás parancs-        	      sorában megadható opciókkal módosítható)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16  MB: verem (default méret) (VAR szekció)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128 KB: Operációs rendszer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Alignment:1-2-4-8-16, „nagy objektumok”: 8-16</a:t>
            </a:r>
          </a:p>
          <a:p>
            <a:pPr marL="414338" indent="-309563">
              <a:buSzPct val="45000"/>
              <a:buFont typeface="Wingdings" pitchFamily="2" charset="2"/>
              <a:buNone/>
              <a:tabLst>
                <a:tab pos="527050" algn="l"/>
                <a:tab pos="976313" algn="l"/>
                <a:tab pos="1425575" algn="l"/>
                <a:tab pos="1874838" algn="l"/>
                <a:tab pos="2324100" algn="l"/>
                <a:tab pos="2773363" algn="l"/>
                <a:tab pos="3222625" algn="l"/>
                <a:tab pos="3671888" algn="l"/>
                <a:tab pos="4121150" algn="l"/>
                <a:tab pos="4570413" algn="l"/>
                <a:tab pos="5019675" algn="l"/>
                <a:tab pos="5468938" algn="l"/>
                <a:tab pos="5918200" algn="l"/>
                <a:tab pos="6367463" algn="l"/>
                <a:tab pos="6816725" algn="l"/>
                <a:tab pos="7265988" algn="l"/>
                <a:tab pos="7715250" algn="l"/>
                <a:tab pos="8164513" algn="l"/>
                <a:tab pos="8613775" algn="l"/>
                <a:tab pos="9063038" algn="l"/>
              </a:tabLst>
            </a:pPr>
            <a:r>
              <a:rPr lang="en-GB" sz="2000" b="1" smtClean="0">
                <a:latin typeface="Courier" pitchFamily="49" charset="0"/>
              </a:rPr>
              <a:t>align(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x</a:t>
            </a:r>
            <a:r>
              <a:rPr lang="en-GB" sz="2000" b="1" smtClean="0">
                <a:latin typeface="Courier" pitchFamily="49" charset="0"/>
              </a:rPr>
              <a:t>); // A következő adat úgy lesz elhelyezve, hogy</a:t>
            </a:r>
            <a:br>
              <a:rPr lang="en-GB" sz="2000" b="1" smtClean="0">
                <a:latin typeface="Courier" pitchFamily="49" charset="0"/>
              </a:rPr>
            </a:br>
            <a:r>
              <a:rPr lang="en-GB" sz="2000" b="1" smtClean="0">
                <a:latin typeface="Courier" pitchFamily="49" charset="0"/>
              </a:rPr>
              <a:t>// címe osztható legyen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x</a:t>
            </a:r>
            <a:r>
              <a:rPr lang="en-GB" sz="2000" b="1" smtClean="0">
                <a:latin typeface="Courier" pitchFamily="49" charset="0"/>
              </a:rPr>
              <a:t>-el</a:t>
            </a:r>
          </a:p>
        </p:txBody>
      </p:sp>
      <p:sp>
        <p:nvSpPr>
          <p:cNvPr id="3584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584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50DB071-6B57-4746-BECF-C99A3C824DE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E1AF64-E7CC-42C2-8F70-BC126552D121}" type="slidenum">
              <a:rPr lang="en-GB" smtClean="0"/>
              <a:pPr/>
              <a:t>35</a:t>
            </a:fld>
            <a:endParaRPr lang="en-GB" smtClean="0"/>
          </a:p>
        </p:txBody>
      </p:sp>
      <p:sp>
        <p:nvSpPr>
          <p:cNvPr id="3686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80CB646-D872-4575-8666-0BE00FCDEA6C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686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Programszerkezeti elemek </a:t>
            </a:r>
          </a:p>
        </p:txBody>
      </p:sp>
      <p:sp>
        <p:nvSpPr>
          <p:cNvPr id="84996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8310562" cy="5627688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hu-HU" sz="2400" b="1" dirty="0" smtClean="0">
                <a:latin typeface="Courier" pitchFamily="49" charset="0"/>
              </a:rPr>
              <a:t>„Feltételek” formája:</a:t>
            </a:r>
            <a:endParaRPr lang="en-GB" sz="2400" b="1" dirty="0" smtClean="0">
              <a:latin typeface="Courier" pitchFamily="49" charset="0"/>
            </a:endParaRPr>
          </a:p>
          <a:p>
            <a:pPr lvl="1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a&lt;</a:t>
            </a:r>
            <a:r>
              <a:rPr lang="en-GB" sz="2000" b="1" dirty="0" err="1" smtClean="0">
                <a:latin typeface="Courier" pitchFamily="49" charset="0"/>
              </a:rPr>
              <a:t>ebx</a:t>
            </a:r>
            <a:r>
              <a:rPr lang="en-GB" sz="2000" b="1" dirty="0" smtClean="0">
                <a:latin typeface="Courier" pitchFamily="49" charset="0"/>
              </a:rPr>
              <a:t>, al&lt;=6, &lt;&gt;, !=, =, ==,</a:t>
            </a:r>
            <a:r>
              <a:rPr lang="hu-HU" sz="2000" b="1" dirty="0" smtClean="0">
                <a:latin typeface="Courier" pitchFamily="49" charset="0"/>
              </a:rPr>
              <a:t> &gt;=, &lt;, &gt;</a:t>
            </a:r>
          </a:p>
          <a:p>
            <a:pPr lvl="1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@z, @</a:t>
            </a:r>
            <a:r>
              <a:rPr lang="en-GB" sz="2000" b="1" dirty="0" err="1" smtClean="0">
                <a:latin typeface="Courier" pitchFamily="49" charset="0"/>
              </a:rPr>
              <a:t>ae</a:t>
            </a:r>
            <a:r>
              <a:rPr lang="en-GB" sz="2000" b="1" dirty="0" smtClean="0">
                <a:latin typeface="Courier" pitchFamily="49" charset="0"/>
              </a:rPr>
              <a:t>,</a:t>
            </a:r>
            <a:endParaRPr lang="hu-HU" sz="2000" b="1" dirty="0" smtClean="0">
              <a:latin typeface="Courier" pitchFamily="49" charset="0"/>
            </a:endParaRPr>
          </a:p>
          <a:p>
            <a:pPr lvl="1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{!}</a:t>
            </a:r>
            <a:r>
              <a:rPr lang="en-GB" sz="2000" b="1" dirty="0" err="1" smtClean="0">
                <a:latin typeface="Courier" pitchFamily="49" charset="0"/>
              </a:rPr>
              <a:t>boolean_var</a:t>
            </a:r>
            <a:r>
              <a:rPr lang="en-GB" sz="2000" b="1" dirty="0" smtClean="0">
                <a:latin typeface="Courier" pitchFamily="49" charset="0"/>
              </a:rPr>
              <a:t>,</a:t>
            </a:r>
            <a:endParaRPr lang="hu-HU" sz="2000" b="1" dirty="0" smtClean="0">
              <a:latin typeface="Courier" pitchFamily="49" charset="0"/>
            </a:endParaRPr>
          </a:p>
          <a:p>
            <a:pPr lvl="1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err="1" smtClean="0">
                <a:latin typeface="Courier" pitchFamily="49" charset="0"/>
              </a:rPr>
              <a:t>reg</a:t>
            </a:r>
            <a:r>
              <a:rPr lang="en-GB" sz="2000" b="1" dirty="0" smtClean="0">
                <a:latin typeface="Courier" pitchFamily="49" charset="0"/>
              </a:rPr>
              <a:t> {not} in low..Hi</a:t>
            </a:r>
            <a:endParaRPr lang="hu-HU" sz="1600" b="1" dirty="0" smtClean="0">
              <a:latin typeface="Courier" pitchFamily="49" charset="0"/>
            </a:endParaRP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400" b="1" dirty="0" err="1" smtClean="0">
                <a:latin typeface="Courier" pitchFamily="49" charset="0"/>
              </a:rPr>
              <a:t>Elágazások</a:t>
            </a:r>
            <a:endParaRPr lang="en-GB" sz="2400" b="1" dirty="0" smtClean="0">
              <a:latin typeface="Courier" pitchFamily="49" charset="0"/>
            </a:endParaRP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if(</a:t>
            </a:r>
            <a:r>
              <a:rPr lang="en-GB" sz="2000" b="1" dirty="0" err="1" smtClean="0">
                <a:latin typeface="Courier" pitchFamily="49" charset="0"/>
              </a:rPr>
              <a:t>feltétel</a:t>
            </a:r>
            <a:r>
              <a:rPr lang="en-GB" sz="2000" b="1" dirty="0" smtClean="0">
                <a:latin typeface="Courier" pitchFamily="49" charset="0"/>
              </a:rPr>
              <a:t>) </a:t>
            </a:r>
            <a:r>
              <a:rPr lang="en-GB" sz="2000" b="1" dirty="0" err="1" smtClean="0">
                <a:latin typeface="Courier" pitchFamily="49" charset="0"/>
              </a:rPr>
              <a:t>utasítások</a:t>
            </a:r>
            <a:r>
              <a:rPr lang="en-GB" sz="2000" b="1" dirty="0" smtClean="0">
                <a:latin typeface="Courier" pitchFamily="49" charset="0"/>
              </a:rPr>
              <a:t> </a:t>
            </a:r>
            <a:r>
              <a:rPr lang="hu-HU" sz="2000" b="1" dirty="0" smtClean="0">
                <a:latin typeface="Courier" pitchFamily="49" charset="0"/>
              </a:rPr>
              <a:t/>
            </a:r>
            <a:br>
              <a:rPr lang="hu-HU" sz="2000" b="1" dirty="0" smtClean="0">
                <a:latin typeface="Courier" pitchFamily="49" charset="0"/>
              </a:rPr>
            </a:br>
            <a:r>
              <a:rPr lang="en-GB" sz="2000" b="1" dirty="0" smtClean="0">
                <a:latin typeface="Courier" pitchFamily="49" charset="0"/>
              </a:rPr>
              <a:t>{{</a:t>
            </a:r>
            <a:r>
              <a:rPr lang="en-GB" sz="2000" b="1" dirty="0" err="1" smtClean="0">
                <a:latin typeface="Courier" pitchFamily="49" charset="0"/>
              </a:rPr>
              <a:t>elseif</a:t>
            </a:r>
            <a:r>
              <a:rPr lang="hu-HU" sz="2000" b="1" dirty="0" smtClean="0">
                <a:latin typeface="Courier" pitchFamily="49" charset="0"/>
              </a:rPr>
              <a:t>(feltétel) </a:t>
            </a:r>
            <a:r>
              <a:rPr lang="en-GB" sz="2000" b="1" dirty="0" err="1" smtClean="0">
                <a:latin typeface="Courier" pitchFamily="49" charset="0"/>
              </a:rPr>
              <a:t>utasítások</a:t>
            </a:r>
            <a:r>
              <a:rPr lang="en-GB" sz="2000" b="1" dirty="0" smtClean="0">
                <a:latin typeface="Courier" pitchFamily="49" charset="0"/>
              </a:rPr>
              <a:t>} else </a:t>
            </a:r>
            <a:r>
              <a:rPr lang="en-GB" sz="2000" b="1" dirty="0" err="1" smtClean="0">
                <a:latin typeface="Courier" pitchFamily="49" charset="0"/>
              </a:rPr>
              <a:t>utasítások</a:t>
            </a:r>
            <a:r>
              <a:rPr lang="en-GB" sz="2000" b="1" dirty="0" smtClean="0">
                <a:latin typeface="Courier" pitchFamily="49" charset="0"/>
              </a:rPr>
              <a:t>} </a:t>
            </a:r>
            <a:r>
              <a:rPr lang="hu-HU" sz="2000" b="1" dirty="0" smtClean="0">
                <a:latin typeface="Courier" pitchFamily="49" charset="0"/>
              </a:rPr>
              <a:t/>
            </a:r>
            <a:br>
              <a:rPr lang="hu-HU" sz="2000" b="1" dirty="0" smtClean="0">
                <a:latin typeface="Courier" pitchFamily="49" charset="0"/>
              </a:rPr>
            </a:br>
            <a:r>
              <a:rPr lang="en-GB" sz="2000" b="1" dirty="0" err="1" smtClean="0">
                <a:latin typeface="Courier" pitchFamily="49" charset="0"/>
              </a:rPr>
              <a:t>endif</a:t>
            </a:r>
            <a:endParaRPr lang="hu-HU" sz="2000" b="1" dirty="0" smtClean="0">
              <a:latin typeface="Courier" pitchFamily="49" charset="0"/>
            </a:endParaRPr>
          </a:p>
          <a:p>
            <a:pPr marL="306388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400" b="1" dirty="0" err="1" smtClean="0">
                <a:latin typeface="Courier" pitchFamily="49" charset="0"/>
              </a:rPr>
              <a:t>Ciklusok</a:t>
            </a:r>
            <a:endParaRPr lang="en-GB" sz="2400" b="1" dirty="0" smtClean="0">
              <a:latin typeface="Courier" pitchFamily="49" charset="0"/>
            </a:endParaRP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while(felt) do </a:t>
            </a:r>
            <a:r>
              <a:rPr lang="en-GB" sz="2000" b="1" dirty="0" err="1" smtClean="0">
                <a:latin typeface="Courier" pitchFamily="49" charset="0"/>
              </a:rPr>
              <a:t>ut</a:t>
            </a:r>
            <a:r>
              <a:rPr lang="en-GB" sz="2000" b="1" dirty="0" smtClean="0">
                <a:latin typeface="Courier" pitchFamily="49" charset="0"/>
              </a:rPr>
              <a:t>... </a:t>
            </a:r>
            <a:r>
              <a:rPr lang="en-GB" sz="2000" b="1" dirty="0" err="1" smtClean="0">
                <a:latin typeface="Courier" pitchFamily="49" charset="0"/>
              </a:rPr>
              <a:t>endwhile</a:t>
            </a:r>
            <a:endParaRPr lang="en-GB" sz="2000" b="1" dirty="0" smtClean="0">
              <a:latin typeface="Courier" pitchFamily="49" charset="0"/>
            </a:endParaRP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for(</a:t>
            </a:r>
            <a:r>
              <a:rPr lang="en-GB" sz="2000" b="1" dirty="0" err="1" smtClean="0">
                <a:latin typeface="Courier" pitchFamily="49" charset="0"/>
              </a:rPr>
              <a:t>ut;felt;utasítás</a:t>
            </a:r>
            <a:r>
              <a:rPr lang="en-GB" sz="2000" b="1" dirty="0" smtClean="0">
                <a:latin typeface="Courier" pitchFamily="49" charset="0"/>
              </a:rPr>
              <a:t>) do </a:t>
            </a:r>
            <a:r>
              <a:rPr lang="en-GB" sz="2000" b="1" dirty="0" err="1" smtClean="0">
                <a:latin typeface="Courier" pitchFamily="49" charset="0"/>
              </a:rPr>
              <a:t>ut</a:t>
            </a:r>
            <a:r>
              <a:rPr lang="en-GB" sz="2000" b="1" dirty="0" smtClean="0">
                <a:latin typeface="Courier" pitchFamily="49" charset="0"/>
              </a:rPr>
              <a:t>... </a:t>
            </a:r>
            <a:r>
              <a:rPr lang="en-GB" sz="2000" b="1" dirty="0" err="1" smtClean="0">
                <a:latin typeface="Courier" pitchFamily="49" charset="0"/>
              </a:rPr>
              <a:t>endfor</a:t>
            </a:r>
            <a:endParaRPr lang="en-GB" sz="2000" b="1" dirty="0" smtClean="0">
              <a:latin typeface="Courier" pitchFamily="49" charset="0"/>
            </a:endParaRP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repeat </a:t>
            </a:r>
            <a:r>
              <a:rPr lang="en-GB" sz="2000" b="1" dirty="0" err="1" smtClean="0">
                <a:latin typeface="Courier" pitchFamily="49" charset="0"/>
              </a:rPr>
              <a:t>ut</a:t>
            </a:r>
            <a:r>
              <a:rPr lang="en-GB" sz="2000" b="1" dirty="0" smtClean="0">
                <a:latin typeface="Courier" pitchFamily="49" charset="0"/>
              </a:rPr>
              <a:t>... until(felt)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forever </a:t>
            </a:r>
            <a:r>
              <a:rPr lang="en-GB" sz="2000" b="1" dirty="0" err="1" smtClean="0">
                <a:latin typeface="Courier" pitchFamily="49" charset="0"/>
              </a:rPr>
              <a:t>ut</a:t>
            </a:r>
            <a:r>
              <a:rPr lang="en-GB" sz="2000" b="1" dirty="0" smtClean="0">
                <a:latin typeface="Courier" pitchFamily="49" charset="0"/>
              </a:rPr>
              <a:t>.... </a:t>
            </a:r>
            <a:r>
              <a:rPr lang="en-GB" sz="2000" b="1" dirty="0" err="1" smtClean="0">
                <a:latin typeface="Courier" pitchFamily="49" charset="0"/>
              </a:rPr>
              <a:t>endfor</a:t>
            </a:r>
            <a:endParaRPr lang="en-GB" sz="2000" b="1" dirty="0" smtClean="0">
              <a:latin typeface="Courier" pitchFamily="49" charset="0"/>
            </a:endParaRP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break;  </a:t>
            </a:r>
            <a:r>
              <a:rPr lang="en-GB" sz="2000" b="1" dirty="0" err="1" smtClean="0">
                <a:latin typeface="Courier" pitchFamily="49" charset="0"/>
              </a:rPr>
              <a:t>breakif</a:t>
            </a:r>
            <a:r>
              <a:rPr lang="en-GB" sz="2000" b="1" dirty="0" smtClean="0">
                <a:latin typeface="Courier" pitchFamily="49" charset="0"/>
              </a:rPr>
              <a:t>(felt);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continue; </a:t>
            </a:r>
            <a:r>
              <a:rPr lang="en-GB" sz="2000" b="1" dirty="0" err="1" smtClean="0">
                <a:latin typeface="Courier" pitchFamily="49" charset="0"/>
              </a:rPr>
              <a:t>continueif</a:t>
            </a:r>
            <a:r>
              <a:rPr lang="en-GB" sz="2000" b="1" dirty="0" smtClean="0">
                <a:latin typeface="Courier" pitchFamily="49" charset="0"/>
              </a:rPr>
              <a:t>(felt);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begin </a:t>
            </a:r>
            <a:r>
              <a:rPr lang="en-GB" sz="2000" b="1" dirty="0" err="1" smtClean="0">
                <a:latin typeface="Courier" pitchFamily="49" charset="0"/>
              </a:rPr>
              <a:t>nev</a:t>
            </a:r>
            <a:r>
              <a:rPr lang="en-GB" sz="2000" b="1" dirty="0" smtClean="0">
                <a:latin typeface="Courier" pitchFamily="49" charset="0"/>
              </a:rPr>
              <a:t>; </a:t>
            </a:r>
            <a:r>
              <a:rPr lang="en-GB" sz="2000" b="1" dirty="0" err="1" smtClean="0">
                <a:latin typeface="Courier" pitchFamily="49" charset="0"/>
              </a:rPr>
              <a:t>ut</a:t>
            </a:r>
            <a:r>
              <a:rPr lang="en-GB" sz="2000" b="1" dirty="0" smtClean="0">
                <a:latin typeface="Courier" pitchFamily="49" charset="0"/>
              </a:rPr>
              <a:t>...; end </a:t>
            </a:r>
            <a:r>
              <a:rPr lang="en-GB" sz="2000" b="1" dirty="0" err="1" smtClean="0">
                <a:latin typeface="Courier" pitchFamily="49" charset="0"/>
              </a:rPr>
              <a:t>nev</a:t>
            </a:r>
            <a:r>
              <a:rPr lang="en-GB" sz="2000" b="1" dirty="0" smtClean="0">
                <a:latin typeface="Courier" pitchFamily="49" charset="0"/>
              </a:rPr>
              <a:t>;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2000" b="1" dirty="0" smtClean="0">
                <a:latin typeface="Courier" pitchFamily="49" charset="0"/>
              </a:rPr>
              <a:t>exit </a:t>
            </a:r>
            <a:r>
              <a:rPr lang="en-GB" sz="2000" b="1" dirty="0" err="1" smtClean="0">
                <a:latin typeface="Courier" pitchFamily="49" charset="0"/>
              </a:rPr>
              <a:t>nev</a:t>
            </a:r>
            <a:r>
              <a:rPr lang="en-GB" sz="2000" b="1" dirty="0" smtClean="0">
                <a:latin typeface="Courier" pitchFamily="49" charset="0"/>
              </a:rPr>
              <a:t>; </a:t>
            </a:r>
            <a:r>
              <a:rPr lang="en-GB" sz="2000" b="1" dirty="0" err="1" smtClean="0">
                <a:latin typeface="Courier" pitchFamily="49" charset="0"/>
              </a:rPr>
              <a:t>exitif</a:t>
            </a:r>
            <a:r>
              <a:rPr lang="en-GB" sz="2000" b="1" dirty="0" smtClean="0">
                <a:latin typeface="Courier" pitchFamily="49" charset="0"/>
              </a:rPr>
              <a:t>(felt) </a:t>
            </a:r>
            <a:r>
              <a:rPr lang="en-GB" sz="2000" b="1" dirty="0" err="1" smtClean="0">
                <a:latin typeface="Courier" pitchFamily="49" charset="0"/>
              </a:rPr>
              <a:t>nev</a:t>
            </a:r>
            <a:r>
              <a:rPr lang="en-GB" sz="2000" b="1" dirty="0" smtClean="0">
                <a:latin typeface="Courier" pitchFamily="49" charset="0"/>
              </a:rPr>
              <a:t>;</a:t>
            </a:r>
          </a:p>
        </p:txBody>
      </p:sp>
      <p:sp>
        <p:nvSpPr>
          <p:cNvPr id="36870" name="Élőláb helye 6"/>
          <p:cNvSpPr>
            <a:spLocks noGrp="1"/>
          </p:cNvSpPr>
          <p:nvPr>
            <p:ph type="ftr" sz="quarter" idx="11"/>
          </p:nvPr>
        </p:nvSpPr>
        <p:spPr>
          <a:xfrm>
            <a:off x="3071813" y="6407150"/>
            <a:ext cx="2889250" cy="450850"/>
          </a:xfrm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687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6491C15-0DD1-49D0-8AFD-64BB466DE535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6388F23-0C98-4662-B604-DDE21C5B8FC1}" type="slidenum">
              <a:rPr lang="en-GB" smtClean="0"/>
              <a:pPr/>
              <a:t>36</a:t>
            </a:fld>
            <a:endParaRPr lang="en-GB" smtClean="0"/>
          </a:p>
        </p:txBody>
      </p:sp>
      <p:sp>
        <p:nvSpPr>
          <p:cNvPr id="3789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6149CEF-3452-46EB-9DA9-4F2DEE4761E9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789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115888"/>
            <a:ext cx="8423275" cy="496887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Eljárások, </a:t>
            </a:r>
            <a:r>
              <a:rPr lang="en-GB" sz="3200" smtClean="0"/>
              <a:t>paraméter átadás</a:t>
            </a: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57188" y="723900"/>
            <a:ext cx="9144000" cy="6134100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solidFill>
                  <a:srgbClr val="3333CC"/>
                </a:solidFill>
                <a:latin typeface="Courier" pitchFamily="49" charset="0"/>
              </a:rPr>
              <a:t>Procedure</a:t>
            </a:r>
            <a:r>
              <a:rPr lang="en-GB" sz="2400" b="1" smtClean="0">
                <a:latin typeface="Courier" pitchFamily="49" charset="0"/>
              </a:rPr>
              <a:t> elj_nev(</a:t>
            </a:r>
            <a:r>
              <a:rPr lang="en-GB" sz="1800" b="1" smtClean="0">
                <a:latin typeface="Courier" pitchFamily="49" charset="0"/>
              </a:rPr>
              <a:t>formális_paraméter_lista</a:t>
            </a:r>
            <a:r>
              <a:rPr lang="en-GB" sz="2400" b="1" smtClean="0">
                <a:latin typeface="Courier" pitchFamily="49" charset="0"/>
              </a:rPr>
              <a:t>);@opciók;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lokális deklarációk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solidFill>
                  <a:srgbClr val="3333CC"/>
                </a:solidFill>
                <a:latin typeface="Courier" pitchFamily="49" charset="0"/>
              </a:rPr>
              <a:t>begin</a:t>
            </a:r>
            <a:r>
              <a:rPr lang="en-GB" sz="2400" b="1" smtClean="0">
                <a:latin typeface="Courier" pitchFamily="49" charset="0"/>
              </a:rPr>
              <a:t> elj_nev;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utasítások</a:t>
            </a:r>
          </a:p>
          <a:p>
            <a:pPr marL="706438" lvl="1" indent="-24923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solidFill>
                  <a:srgbClr val="3333CC"/>
                </a:solidFill>
                <a:latin typeface="Courier" pitchFamily="49" charset="0"/>
              </a:rPr>
              <a:t>end</a:t>
            </a:r>
            <a:r>
              <a:rPr lang="en-GB" sz="2400" b="1" smtClean="0">
                <a:latin typeface="Courier" pitchFamily="49" charset="0"/>
              </a:rPr>
              <a:t> elj_nev;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Eljárás Hívása: elj_nev(</a:t>
            </a:r>
            <a:r>
              <a:rPr lang="en-GB" sz="1800" b="1" smtClean="0">
                <a:latin typeface="Courier" pitchFamily="49" charset="0"/>
              </a:rPr>
              <a:t>aktuális_paraméter_lista</a:t>
            </a:r>
            <a:r>
              <a:rPr lang="en-GB" sz="2400" b="1" smtClean="0">
                <a:latin typeface="Courier" pitchFamily="49" charset="0"/>
              </a:rPr>
              <a:t>);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Paraméter átadás 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Módja (formális paraméter elé írva)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VAL, VAR, RESULT, VALRES, ....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Helye (</a:t>
            </a:r>
            <a:r>
              <a:rPr lang="en-GB" sz="2000" b="1" smtClean="0">
                <a:latin typeface="Courier" pitchFamily="49" charset="0"/>
              </a:rPr>
              <a:t>formális paraméter után lehet pl.:</a:t>
            </a:r>
            <a:r>
              <a:rPr lang="en-GB" sz="2400" b="1" smtClean="0">
                <a:latin typeface="Courier" pitchFamily="49" charset="0"/>
              </a:rPr>
              <a:t> </a:t>
            </a:r>
            <a:r>
              <a:rPr lang="en-GB" sz="2400" b="1" smtClean="0">
                <a:solidFill>
                  <a:srgbClr val="3333CC"/>
                </a:solidFill>
                <a:latin typeface="Courier" pitchFamily="49" charset="0"/>
              </a:rPr>
              <a:t>in EAX</a:t>
            </a:r>
            <a:r>
              <a:rPr lang="en-GB" sz="2400" b="1" smtClean="0">
                <a:latin typeface="Courier" pitchFamily="49" charset="0"/>
              </a:rPr>
              <a:t>)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b="1" smtClean="0">
                <a:latin typeface="Courier" pitchFamily="49" charset="0"/>
              </a:rPr>
              <a:t>verem, regiszter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Regiszterek megőrése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lokális deklarációk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láthatóság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élettartam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400" b="1" smtClean="0">
                <a:latin typeface="Courier" pitchFamily="49" charset="0"/>
              </a:rPr>
              <a:t>exit elj_nev;exitif(felt) elj_nev;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400" b="1" smtClean="0">
              <a:latin typeface="Courier" pitchFamily="49" charset="0"/>
            </a:endParaRPr>
          </a:p>
        </p:txBody>
      </p:sp>
      <p:sp>
        <p:nvSpPr>
          <p:cNvPr id="3789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789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82741F2-2DCC-43F8-9BB7-32EDF597FD89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E3B55F-A809-4957-8CD8-02B4D879677F}" type="slidenum">
              <a:rPr lang="en-GB" smtClean="0"/>
              <a:pPr/>
              <a:t>37</a:t>
            </a:fld>
            <a:endParaRPr lang="en-GB" smtClean="0"/>
          </a:p>
        </p:txBody>
      </p:sp>
      <p:sp>
        <p:nvSpPr>
          <p:cNvPr id="3891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38DB805-7F5E-40A7-B30C-CCA3AD2CCCA6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150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6350"/>
            <a:ext cx="9144000" cy="7015163"/>
          </a:xfrm>
        </p:spPr>
        <p:txBody>
          <a:bodyPr lIns="92160" tIns="46080" rIns="92160" bIns="46080">
            <a:spAutoFit/>
          </a:bodyPr>
          <a:lstStyle/>
          <a:p>
            <a:pPr marL="333375" indent="-333375" algn="ctr"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Rekurzív és re-entrant eljárások</a:t>
            </a:r>
          </a:p>
          <a:p>
            <a:pPr marL="333375" indent="-333375"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11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Egy eljárás </a:t>
            </a:r>
            <a:r>
              <a:rPr lang="en-GB" sz="2800" b="1" smtClean="0">
                <a:latin typeface="+mj-lt"/>
                <a:ea typeface="+mj-ea"/>
                <a:cs typeface="+mj-cs"/>
              </a:rPr>
              <a:t>rekurzív</a:t>
            </a:r>
            <a:r>
              <a:rPr lang="en-GB" sz="2800" smtClean="0">
                <a:latin typeface="+mj-lt"/>
                <a:ea typeface="+mj-ea"/>
                <a:cs typeface="+mj-cs"/>
              </a:rPr>
              <a:t>, ha önmagát hívja közvetlenül, vagy más eljárásokon keresztül. </a:t>
            </a:r>
          </a:p>
          <a:p>
            <a:pPr marL="333375" indent="-333375">
              <a:lnSpc>
                <a:spcPct val="11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Egy eljárás </a:t>
            </a:r>
            <a:r>
              <a:rPr lang="en-GB" sz="2800" b="1" smtClean="0">
                <a:latin typeface="+mj-lt"/>
                <a:ea typeface="+mj-ea"/>
                <a:cs typeface="+mj-cs"/>
              </a:rPr>
              <a:t>re-entrant</a:t>
            </a:r>
            <a:r>
              <a:rPr lang="en-GB" sz="2800" smtClean="0">
                <a:latin typeface="+mj-lt"/>
                <a:ea typeface="+mj-ea"/>
                <a:cs typeface="+mj-cs"/>
              </a:rPr>
              <a:t>, ha többszöri belépést tesz lehetővé, ami azt jelenti, hogy az eljárás még nem fejeződött be, amikor újra felhívható. A rekurzív eljárással szemben a különbség az, hogy a rekurzív eljárásban „programozott”, hogy mikor történik az eljárás újra hívása, re-entrant eljárás esetén az esetleges újra hívás ideje a véletlentől függ. Ez utóbbi esetben azt, hogy a munkaterületek ne keveredjenek össze, az biztosítja, hogy újabb belépés csak másik processzusból képzelhető el, és minden processzus saját vermet használ.</a:t>
            </a:r>
          </a:p>
        </p:txBody>
      </p:sp>
      <p:sp>
        <p:nvSpPr>
          <p:cNvPr id="3891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891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E6FEFBB-2D82-49D2-8A8C-A813202879B3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7C9790A-E2A6-475A-97D2-5DC9D2D006BD}" type="slidenum">
              <a:rPr lang="en-GB" smtClean="0"/>
              <a:pPr/>
              <a:t>38</a:t>
            </a:fld>
            <a:endParaRPr lang="en-GB" smtClean="0"/>
          </a:p>
        </p:txBody>
      </p:sp>
      <p:sp>
        <p:nvSpPr>
          <p:cNvPr id="3993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297FBD7-66D5-43DC-AF5C-B16BC6B0CED0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252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88"/>
            <a:ext cx="9144000" cy="5629275"/>
          </a:xfrm>
        </p:spPr>
        <p:txBody>
          <a:bodyPr lIns="92160" tIns="46080" rIns="92160" bIns="46080">
            <a:spAutoFit/>
          </a:bodyPr>
          <a:lstStyle/>
          <a:p>
            <a:pPr marL="333375" indent="-333375" algn="ctr"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b="1" smtClean="0">
                <a:latin typeface="+mj-lt"/>
                <a:ea typeface="+mj-ea"/>
                <a:cs typeface="+mj-cs"/>
              </a:rPr>
              <a:t>Rekurzív és re-entrant eljárások</a:t>
            </a:r>
          </a:p>
          <a:p>
            <a:pPr marL="333375" indent="-333375" algn="ctr"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b="1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11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Ha egy eljárásunk készítésekor betartjuk, hogy az eljárás a paramétereit a vermen keresztül kapja, kilépéskor visszaállítja a belépéskori regiszter tartalmakat – az esetleg eredményt tartalmazó regiszterek kivételével –, továbbá a fenti módon kialakított munkaterületet használ lokális változói elhelyezésére, akkor az eljárásunk rekurzív is lehet, és a többszöri belépést is lehetővé teszi (re-entrant). </a:t>
            </a:r>
          </a:p>
        </p:txBody>
      </p:sp>
      <p:sp>
        <p:nvSpPr>
          <p:cNvPr id="3994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3994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2399E42-8111-4501-A17B-85F0F47CC00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1A67AD5-0D1A-44EC-9A46-3837E57A35F7}" type="slidenum">
              <a:rPr lang="en-GB" smtClean="0"/>
              <a:pPr/>
              <a:t>39</a:t>
            </a:fld>
            <a:endParaRPr lang="en-GB" smtClean="0"/>
          </a:p>
        </p:txBody>
      </p:sp>
      <p:sp>
        <p:nvSpPr>
          <p:cNvPr id="4096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D3B1F0EE-D666-4324-94C9-7CE834F0B24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39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096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315913"/>
            <a:ext cx="8423275" cy="360362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smtClean="0"/>
              <a:t>CPU Állapot (regiszterek) megőrzése</a:t>
            </a:r>
          </a:p>
        </p:txBody>
      </p:sp>
      <p:sp>
        <p:nvSpPr>
          <p:cNvPr id="4096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7756525" cy="5130800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Program nem_mukodik;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#include(“stdlib.hhf”)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procedure tiz_szokoz;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begin tiz_szokoz;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mov(10,ecx);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repeat stdout.put(' ');dec(ecx);until(@z);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tiz_szokoz;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begin nem_mukodik;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mov(20,ecx);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repeat tiz_szokoz();stdout.put(“*”,nl);dec(ecx);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until(@z);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nem_mukodik;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 Javítás: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 valaki (hívó/hívott) menti ECX-et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// PUSH(ECX); . . . POP(ECX);</a:t>
            </a:r>
          </a:p>
        </p:txBody>
      </p:sp>
      <p:sp>
        <p:nvSpPr>
          <p:cNvPr id="4096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096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2287849-31FA-4EE7-8044-7400906DE4D3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3FD3A86-319A-4A9A-AA89-2D316BCA8008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512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C2AB98D-9C03-47FC-860A-CB99D0764BB1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18238"/>
          </a:xfrm>
        </p:spPr>
        <p:txBody>
          <a:bodyPr lIns="92075" tIns="46038" rIns="92075" bIns="46038"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Pl.:, a 100 szóból álló </a:t>
            </a:r>
            <a:r>
              <a:rPr lang="hu-HU" b="1" smtClean="0"/>
              <a:t>A</a:t>
            </a:r>
            <a:r>
              <a:rPr lang="hu-HU" smtClean="0"/>
              <a:t> tömb elemeinek összeadása (egy elem 4 bájt), ~ </a:t>
            </a:r>
            <a:r>
              <a:rPr lang="hu-HU" b="1" smtClean="0"/>
              <a:t>5.18. ábra. </a:t>
            </a:r>
            <a:r>
              <a:rPr lang="hu-HU" smtClean="0"/>
              <a:t>(átírva Pentiumra)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(0,EAX);//</a:t>
            </a:r>
            <a:r>
              <a:rPr lang="hu-HU" sz="2800" smtClean="0"/>
              <a:t> gyűjtsük az eredményt EAX-ben,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	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hu-HU" sz="2800" smtClean="0"/>
              <a:t>kezdetben ez legyen 0.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(&amp;A,EBX);//</a:t>
            </a:r>
            <a:r>
              <a:rPr lang="hu-HU" sz="2800" smtClean="0"/>
              <a:t> az A tömb címe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(&amp;A+400,ECX);//</a:t>
            </a:r>
            <a:r>
              <a:rPr lang="hu-HU" sz="2800" smtClean="0"/>
              <a:t> a tömb utáni első cím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000" smtClean="0">
                <a:latin typeface="Courier New" pitchFamily="49" charset="0"/>
                <a:cs typeface="Courier New" pitchFamily="49" charset="0"/>
              </a:rPr>
              <a:t>C:</a:t>
            </a: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ADD	([EBX],EAX);// </a:t>
            </a:r>
            <a:r>
              <a:rPr lang="hu-HU" sz="2800" smtClean="0"/>
              <a:t> regiszter-indirekt címzés a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	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hu-HU" sz="2800" smtClean="0"/>
              <a:t> tömb aktuális elemének elérésére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ADD	(4,EBX);//</a:t>
            </a:r>
            <a:r>
              <a:rPr lang="hu-HU" sz="2800" smtClean="0"/>
              <a:t> EBX tartalmát növeljük 4-gyel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CMP	(EBX,ECX);//</a:t>
            </a:r>
            <a:r>
              <a:rPr lang="hu-HU" sz="2800" smtClean="0"/>
              <a:t> végeztünk?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JB		c;// </a:t>
            </a:r>
            <a:r>
              <a:rPr lang="hu-HU" sz="2800" smtClean="0"/>
              <a:t> ugrás a C címkéhez, ha nem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. . .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hu-HU" sz="2800" smtClean="0"/>
              <a:t>	 kész az összegzés</a:t>
            </a:r>
          </a:p>
        </p:txBody>
      </p:sp>
      <p:sp>
        <p:nvSpPr>
          <p:cNvPr id="5125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126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9D66DAE-E08D-494B-A5F2-6DD5DBCADB9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5C159EC-DDDB-4504-BEEB-5A831BF6B37F}" type="slidenum">
              <a:rPr lang="en-GB" smtClean="0"/>
              <a:pPr/>
              <a:t>40</a:t>
            </a:fld>
            <a:endParaRPr lang="en-GB" smtClean="0"/>
          </a:p>
        </p:txBody>
      </p:sp>
      <p:sp>
        <p:nvSpPr>
          <p:cNvPr id="4198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806F09F-CB0D-4D28-8010-2F084F33C376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1988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Lokális változók</a:t>
            </a:r>
          </a:p>
        </p:txBody>
      </p:sp>
      <p:sp>
        <p:nvSpPr>
          <p:cNvPr id="41989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7756525" cy="5457825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program demo;#include(„stdlib.hhf”)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static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:uns32:=10;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:uns32:=20;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Procedure elso;var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:int32;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:uns32;begin eslo;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mov(10,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);for(mov(0,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);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&lt;10;inc(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))do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stdout.put(„i,j=”,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,” „,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,nl);dec(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);endfor;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elso;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procedure masodik;var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:int32;begin masodik;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mov(10,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);for(mov(0,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);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&lt;10;inc(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))do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stdout.put(„i,j=”,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,” „,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,nl);dec(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);endfor;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masodik;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endParaRPr lang="en-GB" sz="2000" b="1" smtClean="0">
              <a:latin typeface="Courier" pitchFamily="49" charset="0"/>
            </a:endParaRP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begin demo;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elso(); masodik();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stdout.put(„i=”,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i</a:t>
            </a:r>
            <a:r>
              <a:rPr lang="en-GB" sz="2000" b="1" smtClean="0">
                <a:latin typeface="Courier" pitchFamily="49" charset="0"/>
              </a:rPr>
              <a:t>,”   j=”,</a:t>
            </a:r>
            <a:r>
              <a:rPr lang="en-GB" sz="2000" b="1" smtClean="0">
                <a:solidFill>
                  <a:srgbClr val="FF0000"/>
                </a:solidFill>
                <a:latin typeface="Courier" pitchFamily="49" charset="0"/>
              </a:rPr>
              <a:t>j</a:t>
            </a:r>
            <a:r>
              <a:rPr lang="en-GB" sz="2000" b="1" smtClean="0">
                <a:latin typeface="Courier" pitchFamily="49" charset="0"/>
              </a:rPr>
              <a:t>,nl);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end demo;</a:t>
            </a:r>
          </a:p>
        </p:txBody>
      </p:sp>
      <p:sp>
        <p:nvSpPr>
          <p:cNvPr id="4199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199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5D2B6280-9C9B-4A52-9375-50936BAE96C6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187D125-ADC4-431D-8F47-7FBC6A6DFE0E}" type="slidenum">
              <a:rPr lang="en-GB" smtClean="0"/>
              <a:pPr/>
              <a:t>41</a:t>
            </a:fld>
            <a:endParaRPr lang="en-GB" smtClean="0"/>
          </a:p>
        </p:txBody>
      </p:sp>
      <p:sp>
        <p:nvSpPr>
          <p:cNvPr id="4301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A820347-3423-49AA-A7AE-C01E13C8C2E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301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Paraméter átadás</a:t>
            </a:r>
          </a:p>
        </p:txBody>
      </p:sp>
      <p:sp>
        <p:nvSpPr>
          <p:cNvPr id="4301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915988"/>
            <a:ext cx="7756525" cy="5402262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VAL: Procedure demo_val(N:uns32);// VALUE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demo_val(10);//konstans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demo_val(eax);//32 bites regiszter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demo_val(uns32_valtozo);// nem fog 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demo_val(dword_valtozo);// megváltozni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VAR: Procedure demo_var(VAR N:uns32);// VARIABLE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demo_var(uns32_valtozo);// “meg fog”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demo_var(dword_valtozo);// változni</a:t>
            </a:r>
          </a:p>
          <a:p>
            <a:pPr lvl="2">
              <a:lnSpc>
                <a:spcPct val="68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közvetlenül a </a:t>
            </a:r>
            <a:r>
              <a:rPr lang="en-GB" sz="2000" b="1" smtClean="0">
                <a:solidFill>
                  <a:srgbClr val="3333CC"/>
                </a:solidFill>
                <a:latin typeface="Courier" pitchFamily="49" charset="0"/>
              </a:rPr>
              <a:t>cím</a:t>
            </a:r>
            <a:r>
              <a:rPr lang="en-GB" sz="2000" b="1" smtClean="0">
                <a:latin typeface="Courier" pitchFamily="49" charset="0"/>
              </a:rPr>
              <a:t>ét kapjuk meg az eljárásban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RESULT: Procedure demo_result(RESULT N:uns32);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demo_var(uns32_valtozo);// “meg fog”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demo_var(dword_valtozo);// változni</a:t>
            </a:r>
          </a:p>
          <a:p>
            <a:pPr lvl="2">
              <a:lnSpc>
                <a:spcPct val="68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lokális másolatot kapunk, kezdőérték nélkül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VALRES: Procedure demo_valres(VALRES N:uns32);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demo_var(uns32_valtozo);// “meg fog”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demo_var(dword_valtozo);// változni</a:t>
            </a:r>
          </a:p>
          <a:p>
            <a:pPr lvl="2">
              <a:lnSpc>
                <a:spcPct val="68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lokális másolatot kapunk, kezdőértékkel</a:t>
            </a:r>
          </a:p>
        </p:txBody>
      </p:sp>
      <p:sp>
        <p:nvSpPr>
          <p:cNvPr id="43014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3015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90AB46C-37FA-49A0-AAD9-189F43F1BEE3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F829BD-5073-427A-9440-0EF98ECC34B0}" type="slidenum">
              <a:rPr lang="en-GB" smtClean="0"/>
              <a:pPr/>
              <a:t>42</a:t>
            </a:fld>
            <a:endParaRPr lang="en-GB" smtClean="0"/>
          </a:p>
        </p:txBody>
      </p:sp>
      <p:sp>
        <p:nvSpPr>
          <p:cNvPr id="4403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515FC68-D1C7-45BC-AE8B-FF9A4F55A2AB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403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Függvények, </a:t>
            </a:r>
            <a:r>
              <a:rPr lang="en-GB" sz="2800" smtClean="0"/>
              <a:t>visszatérési érték</a:t>
            </a:r>
          </a:p>
        </p:txBody>
      </p:sp>
      <p:sp>
        <p:nvSpPr>
          <p:cNvPr id="4403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8504237" cy="3014663"/>
          </a:xfrm>
        </p:spPr>
        <p:txBody>
          <a:bodyPr>
            <a:spAutoFit/>
          </a:bodyPr>
          <a:lstStyle/>
          <a:p>
            <a:pPr marL="306388" indent="-306388">
              <a:lnSpc>
                <a:spcPct val="90000"/>
              </a:lnSpc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/>
              <a:t>FÜGGVÉNYEK: Olyan eljárások, melyek „fő feladata”, hogy egy konkrét „függvényértéket” meghatározzanak -kiszámoljanak-, és azt „visszadják” a hívónak.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>
                <a:solidFill>
                  <a:srgbClr val="808080"/>
                </a:solidFill>
              </a:rPr>
              <a:t>Kompozit utasítások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smtClean="0"/>
              <a:t>A </a:t>
            </a:r>
            <a:r>
              <a:rPr lang="en-GB" sz="2000" b="1" smtClean="0">
                <a:latin typeface="Courier" pitchFamily="49" charset="0"/>
              </a:rPr>
              <a:t>„@returns”</a:t>
            </a:r>
            <a:r>
              <a:rPr lang="en-GB" sz="2000" smtClean="0">
                <a:latin typeface="Courier" pitchFamily="49" charset="0"/>
              </a:rPr>
              <a:t> </a:t>
            </a:r>
            <a:r>
              <a:rPr lang="en-GB" sz="2000" smtClean="0"/>
              <a:t>opció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procedure betu_e(c:char);@returns(„eax”); ....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mov(betu_e(al),ebx);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betu_e(al);mov(eax,ebx);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if(betu_e(chr)) then ... endif;</a:t>
            </a:r>
          </a:p>
          <a:p>
            <a:pPr lvl="2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betu_e(chr); if(eax) then ... endif;</a:t>
            </a:r>
          </a:p>
        </p:txBody>
      </p:sp>
      <p:sp>
        <p:nvSpPr>
          <p:cNvPr id="4403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403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B44E1AD9-E164-4633-BED2-3C8729C463C1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AEE38DB-141E-498B-9F4B-037D51CADD41}" type="slidenum">
              <a:rPr lang="en-GB" smtClean="0"/>
              <a:pPr/>
              <a:t>43</a:t>
            </a:fld>
            <a:endParaRPr lang="en-GB" smtClean="0"/>
          </a:p>
        </p:txBody>
      </p:sp>
      <p:sp>
        <p:nvSpPr>
          <p:cNvPr id="4505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D50BAC9-092E-4E18-9949-0DFF43087EBC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506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247650"/>
            <a:ext cx="8423275" cy="496888"/>
          </a:xfrm>
        </p:spPr>
        <p:txBody>
          <a:bodyPr>
            <a:sp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Eljárások opciói</a:t>
            </a:r>
          </a:p>
        </p:txBody>
      </p:sp>
      <p:sp>
        <p:nvSpPr>
          <p:cNvPr id="4506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639763" y="1009650"/>
            <a:ext cx="7756525" cy="5511800"/>
          </a:xfrm>
        </p:spPr>
        <p:txBody>
          <a:bodyPr>
            <a:spAutoFit/>
          </a:bodyPr>
          <a:lstStyle/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@forward; @noframe; @nodisplay; @noalignstack; @external; @use reg32; @cdecl; @stdcall; @pascal 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Paraméterátadás helye: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regiszter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verem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solidFill>
                  <a:srgbClr val="808080"/>
                </a:solidFill>
                <a:latin typeface="Courier" pitchFamily="49" charset="0"/>
              </a:rPr>
              <a:t>kód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Aktivációs Rekord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CALL és RET utasítások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CALL elj_nev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CALL(reg/mem)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@external;#include();// „nagy” programok,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@external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csak a globális szinten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csak eljárás, static, readonly, storage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static c:char;@external(„var_c”);</a:t>
            </a:r>
          </a:p>
          <a:p>
            <a:pPr marL="306388" indent="-30638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Lokális változók „igazítása”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var [4:1]// </a:t>
            </a:r>
          </a:p>
          <a:p>
            <a:pPr marL="706438" lvl="1" indent="-249238"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2000" b="1" smtClean="0">
                <a:latin typeface="Courier" pitchFamily="49" charset="0"/>
              </a:rPr>
              <a:t>var {[max{:min}]}{:=start}</a:t>
            </a:r>
          </a:p>
        </p:txBody>
      </p:sp>
      <p:sp>
        <p:nvSpPr>
          <p:cNvPr id="45062" name="Élőláb helye 6"/>
          <p:cNvSpPr>
            <a:spLocks noGrp="1"/>
          </p:cNvSpPr>
          <p:nvPr>
            <p:ph type="ftr" sz="quarter" idx="11"/>
          </p:nvPr>
        </p:nvSpPr>
        <p:spPr>
          <a:xfrm>
            <a:off x="3071813" y="6407150"/>
            <a:ext cx="2889250" cy="450850"/>
          </a:xfrm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5063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AEC08A66-6505-4177-8859-B0D4C3BF4E9B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40FC933-6955-49DF-8511-70DA3B1E64B2}" type="slidenum">
              <a:rPr lang="en-GB" smtClean="0"/>
              <a:pPr/>
              <a:t>44</a:t>
            </a:fld>
            <a:endParaRPr lang="en-GB" smtClean="0"/>
          </a:p>
        </p:txBody>
      </p:sp>
      <p:sp>
        <p:nvSpPr>
          <p:cNvPr id="4608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F8B5BC9C-AA40-4DF2-B3F9-1859C36DC5DA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867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217488" y="0"/>
            <a:ext cx="8926512" cy="6561138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procedure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AddandZero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var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p1_ref: uns32;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var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p2_ref:uns32; p3:uns32 );@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nodisplay</a:t>
            </a:r>
            <a:r>
              <a:rPr lang="en-GB" sz="1800" b="1" dirty="0" err="1" smtClean="0">
                <a:solidFill>
                  <a:schemeClr val="accent1"/>
                </a:solidFill>
                <a:latin typeface="Courier" pitchFamily="49" charset="0"/>
                <a:ea typeface="+mj-ea"/>
                <a:cs typeface="+mj-cs"/>
              </a:rPr>
              <a:t>;@noframe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var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p1: uns32; p2: uns32;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begin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AddandZero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push( </a:t>
            </a: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 </a:t>
            </a:r>
            <a:r>
              <a:rPr lang="hu-HU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hu-HU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(</a:t>
            </a:r>
            <a:r>
              <a:rPr lang="hu-HU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esp</a:t>
            </a:r>
            <a:r>
              <a:rPr lang="hu-HU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,</a:t>
            </a:r>
            <a:r>
              <a:rPr lang="hu-HU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hu-HU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); 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sub( _</a:t>
            </a: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vars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_, </a:t>
            </a: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esp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 AND($FFFF_FFFC,ESP);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// Note: 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_</a:t>
            </a:r>
            <a:r>
              <a:rPr lang="en-GB" sz="1800" b="1" dirty="0" err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vars</a:t>
            </a:r>
            <a:r>
              <a:rPr lang="en-GB" sz="1800" b="1" dirty="0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_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is "8" in this example.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push(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(p1_ref,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([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],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, p1); pop(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// Actual procedure body begins here: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( p3, </a:t>
            </a: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 ); add( p1, </a:t>
            </a: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, p2 ); </a:t>
            </a:r>
            <a:r>
              <a:rPr lang="en-GB" sz="1800" b="1" dirty="0" err="1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chemeClr val="accent2"/>
                </a:solidFill>
                <a:latin typeface="Courier" pitchFamily="49" charset="0"/>
                <a:ea typeface="+mj-ea"/>
                <a:cs typeface="+mj-cs"/>
              </a:rPr>
              <a:t>( 0, p1 );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// Clean up code associated with the procedure’s return: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push(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push(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p1_ref,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p1,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, [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]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p2_ref,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p2,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, [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]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pop(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ebx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pop(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);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(</a:t>
            </a: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ebp,esp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);pop(</a:t>
            </a:r>
            <a:r>
              <a:rPr lang="en-GB" sz="18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); ret( </a:t>
            </a:r>
            <a:r>
              <a:rPr lang="hu-HU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12</a:t>
            </a:r>
            <a:r>
              <a:rPr lang="en-GB" sz="18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 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end </a:t>
            </a:r>
            <a:r>
              <a:rPr lang="en-GB" sz="1800" b="1" dirty="0" err="1" smtClean="0">
                <a:latin typeface="Courier" pitchFamily="49" charset="0"/>
                <a:ea typeface="+mj-ea"/>
                <a:cs typeface="+mj-cs"/>
              </a:rPr>
              <a:t>AddandZero</a:t>
            </a:r>
            <a:r>
              <a:rPr lang="en-GB" sz="1800" b="1" dirty="0" smtClean="0">
                <a:latin typeface="Courier" pitchFamily="49" charset="0"/>
                <a:ea typeface="+mj-ea"/>
                <a:cs typeface="+mj-cs"/>
              </a:rPr>
              <a:t>;//------------------------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Procedure 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AaZ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( VALRES p1:uns32; RESULT p2:uns32; p3:uns32);@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nodisplay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Begin 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AaZ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(p3,EAX); Add(p1,EAX); 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(EAX,p2); 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(0,p1);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End </a:t>
            </a:r>
            <a:r>
              <a:rPr lang="en-GB" sz="1800" b="1" dirty="0" err="1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AaZ</a:t>
            </a:r>
            <a:r>
              <a:rPr lang="en-GB" sz="1800" b="1" dirty="0" smtClean="0">
                <a:solidFill>
                  <a:srgbClr val="3333CC"/>
                </a:solidFill>
                <a:latin typeface="Courier" pitchFamily="49" charset="0"/>
                <a:ea typeface="+mj-ea"/>
                <a:cs typeface="+mj-cs"/>
              </a:rPr>
              <a:t>;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96838"/>
            <a:ext cx="8423275" cy="798512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mtClean="0"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608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608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D343ABB6-B2E4-4260-83F1-C389A00D149F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0005E7-B739-4861-A87D-9049FEE31244}" type="slidenum">
              <a:rPr lang="en-GB" smtClean="0"/>
              <a:pPr/>
              <a:t>45</a:t>
            </a:fld>
            <a:endParaRPr lang="en-GB" smtClean="0"/>
          </a:p>
        </p:txBody>
      </p:sp>
      <p:sp>
        <p:nvSpPr>
          <p:cNvPr id="4710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427409A2-45C0-4E5E-8B96-1CFBE5DA99CA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2969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142875" y="0"/>
            <a:ext cx="9145588" cy="6732588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procedure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uhoh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valres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i:int32;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valres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j:int32 ); @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nodisplay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begin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uhoh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( 4,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 add( j,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stdout.put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"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i+j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=", (type int32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eax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),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nl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end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uhoh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...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var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k: int32;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...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( 5, k );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uhoh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k, k ); //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Mennyi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lesz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smtClean="0">
                <a:solidFill>
                  <a:srgbClr val="008000"/>
                </a:solidFill>
                <a:latin typeface="Courier" pitchFamily="49" charset="0"/>
                <a:ea typeface="+mj-ea"/>
                <a:cs typeface="+mj-cs"/>
              </a:rPr>
              <a:t>k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értéke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a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hívás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után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?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... // Mi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lenne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(„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i+j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”, ill. „k”), ha</a:t>
            </a:r>
            <a:r>
              <a:rPr lang="en-GB" sz="1600" b="1" dirty="0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err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valres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helyett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</a:t>
            </a:r>
            <a:r>
              <a:rPr lang="en-GB" sz="1600" b="1" dirty="0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VAR-t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használnánk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?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procedure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DisplayAndClear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val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i:int32 ); @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nodisplay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 @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noframe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begin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DisplayAndClear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push( 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// NOFRAME, so we have to do this manually.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( 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esp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, 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 and($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ffff_fffc,esp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stdout.put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"I = ",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nl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( 0,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i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mov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(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ebp,esp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);pop( </a:t>
            </a:r>
            <a:r>
              <a:rPr lang="en-GB" sz="1600" b="1" dirty="0" err="1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ebp</a:t>
            </a: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solidFill>
                  <a:srgbClr val="00CC99"/>
                </a:solidFill>
                <a:latin typeface="Courier" pitchFamily="49" charset="0"/>
                <a:ea typeface="+mj-ea"/>
                <a:cs typeface="+mj-cs"/>
              </a:rPr>
              <a:t>ret();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// Note that we don’t clean up the parameters.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end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DisplayAndClear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...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push( m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call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DisplayAndClear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pop( m 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  <a:defRPr/>
            </a:pP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stdout.put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( "m = ", m, </a:t>
            </a:r>
            <a:r>
              <a:rPr lang="en-GB" sz="1600" b="1" dirty="0" err="1" smtClean="0">
                <a:latin typeface="Courier" pitchFamily="49" charset="0"/>
                <a:ea typeface="+mj-ea"/>
                <a:cs typeface="+mj-cs"/>
              </a:rPr>
              <a:t>nl</a:t>
            </a:r>
            <a:r>
              <a:rPr lang="en-GB" sz="1600" b="1" dirty="0" smtClean="0">
                <a:latin typeface="Courier" pitchFamily="49" charset="0"/>
                <a:ea typeface="+mj-ea"/>
                <a:cs typeface="+mj-cs"/>
              </a:rPr>
              <a:t> );</a:t>
            </a: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01638" y="96838"/>
            <a:ext cx="8423275" cy="798512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smtClean="0"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4711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711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047210AF-7908-48B6-BF82-6B033EDA7942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B24CBE5-11E6-4C79-A95C-C7A3CE1CB779}" type="slidenum">
              <a:rPr lang="en-GB" smtClean="0"/>
              <a:pPr/>
              <a:t>46</a:t>
            </a:fld>
            <a:endParaRPr lang="en-GB" smtClean="0"/>
          </a:p>
        </p:txBody>
      </p:sp>
      <p:sp>
        <p:nvSpPr>
          <p:cNvPr id="4813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D8CD75B-B899-451A-8BF2-A88B8EAFB848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8132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65100" y="0"/>
            <a:ext cx="8659813" cy="674688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mtClean="0"/>
              <a:t>Display:</a:t>
            </a:r>
          </a:p>
        </p:txBody>
      </p:sp>
      <p:sp>
        <p:nvSpPr>
          <p:cNvPr id="4813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11163" y="719138"/>
            <a:ext cx="7972425" cy="5080000"/>
          </a:xfrm>
        </p:spPr>
        <p:txBody>
          <a:bodyPr>
            <a:spAutoFit/>
          </a:bodyPr>
          <a:lstStyle/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procedure dummy(a:int64;b:int64);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var aa:int16;//[ebp-10];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     </a:t>
            </a: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procedure dm(a:int8;b:int16);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var x:int8;//[ebp-13]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    y:int16;//[ebp-15]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begin dm;//push(ebp);push([ebp-4]);push([ebp-8]);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         //lea([esp+8],ebp);push(ebp);sub(4,esp);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         //and($FFFF_FFFC,esp);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mov(y,ax);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add(x,al);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solidFill>
                  <a:srgbClr val="00CC99"/>
                </a:solidFill>
                <a:latin typeface="Courier" pitchFamily="49" charset="0"/>
              </a:rPr>
              <a:t>     end dm; //mov(ebp,esp);pop(ebp);ret(8);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var bb:int8;//[epb-11]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begin dummy;//push(ebp);push([ebp-4]);lea([esp+4],ebp);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            //push(ebp);sub(4,esp);and($FFFF_FFFC,esp);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mov(aa,ax);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add(bb,al);</a:t>
            </a:r>
          </a:p>
          <a:p>
            <a:pPr marL="306388" indent="-306388">
              <a:buFont typeface="Times New Roman" pitchFamily="18" charset="0"/>
              <a:buNone/>
              <a:tabLst>
                <a:tab pos="419100" algn="l"/>
                <a:tab pos="868363" algn="l"/>
                <a:tab pos="1317625" algn="l"/>
                <a:tab pos="1766888" algn="l"/>
                <a:tab pos="2216150" algn="l"/>
                <a:tab pos="2665413" algn="l"/>
                <a:tab pos="3114675" algn="l"/>
                <a:tab pos="3563938" algn="l"/>
                <a:tab pos="4013200" algn="l"/>
                <a:tab pos="4462463" algn="l"/>
                <a:tab pos="4911725" algn="l"/>
                <a:tab pos="5360988" algn="l"/>
                <a:tab pos="5810250" algn="l"/>
                <a:tab pos="6259513" algn="l"/>
                <a:tab pos="6708775" algn="l"/>
                <a:tab pos="7158038" algn="l"/>
                <a:tab pos="7607300" algn="l"/>
                <a:tab pos="8056563" algn="l"/>
                <a:tab pos="8505825" algn="l"/>
                <a:tab pos="8955088" algn="l"/>
              </a:tabLst>
            </a:pPr>
            <a:r>
              <a:rPr lang="en-GB" sz="1800" b="1" smtClean="0">
                <a:latin typeface="Courier" pitchFamily="49" charset="0"/>
              </a:rPr>
              <a:t>end dummy;//mov(ebp,esp);pop(ebp);ret(16);</a:t>
            </a:r>
          </a:p>
        </p:txBody>
      </p:sp>
      <p:sp>
        <p:nvSpPr>
          <p:cNvPr id="48134" name="Text Box 3"/>
          <p:cNvSpPr txBox="1">
            <a:spLocks noChangeArrowheads="1"/>
          </p:cNvSpPr>
          <p:nvPr/>
        </p:nvSpPr>
        <p:spPr bwMode="auto">
          <a:xfrm>
            <a:off x="3078163" y="2005013"/>
            <a:ext cx="628650" cy="90328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48135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8136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42932DF8-83A8-4570-9C88-4A9CF4E78C3B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3A0DF76-5981-4E8E-98EF-1DD845D35520}" type="slidenum">
              <a:rPr lang="en-GB" smtClean="0"/>
              <a:pPr/>
              <a:t>47</a:t>
            </a:fld>
            <a:endParaRPr lang="en-GB" smtClean="0"/>
          </a:p>
        </p:txBody>
      </p:sp>
      <p:sp>
        <p:nvSpPr>
          <p:cNvPr id="4915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62BF688-C85C-4EF2-8F99-71D7386C26E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49156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180975" y="0"/>
            <a:ext cx="9547225" cy="744538"/>
          </a:xfrm>
        </p:spPr>
        <p:txBody>
          <a:bodyPr>
            <a:spAutoFit/>
          </a:bodyPr>
          <a:lstStyle/>
          <a:p>
            <a:pPr>
              <a:lnSpc>
                <a:spcPct val="100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GB" smtClean="0"/>
              <a:t>„Pszeudo-utasítások”</a:t>
            </a:r>
          </a:p>
        </p:txBody>
      </p:sp>
      <p:sp>
        <p:nvSpPr>
          <p:cNvPr id="49157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900113"/>
            <a:ext cx="8969375" cy="4346575"/>
          </a:xfrm>
        </p:spPr>
        <p:txBody>
          <a:bodyPr>
            <a:spAutoFit/>
          </a:bodyPr>
          <a:lstStyle/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A fordítónak – esetünkben az assemblernek-- szóló utasításokat nevezzük pszeudo-utasításoknak, ill assembler direktíváknak. 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Ide tartoznak:</a:t>
            </a:r>
          </a:p>
          <a:p>
            <a:pPr marL="333375" indent="-33337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A már megismert opciók -- pl:</a:t>
            </a:r>
          </a:p>
          <a:p>
            <a:pPr marL="733425" lvl="1" indent="-27622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@nodisplay módosítja az eljárás standard belépési kódját</a:t>
            </a:r>
          </a:p>
          <a:p>
            <a:pPr marL="733425" lvl="1" indent="-27622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@align(x) módosítja a változók címét</a:t>
            </a:r>
          </a:p>
          <a:p>
            <a:pPr marL="333375" indent="-33337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Feltételes fordítás direktívái</a:t>
            </a:r>
          </a:p>
          <a:p>
            <a:pPr marL="333375" indent="-33337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Macro definiálás/hívás direktívái</a:t>
            </a:r>
          </a:p>
          <a:p>
            <a:pPr marL="333375" indent="-33337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„Pszeudo-változók” használata</a:t>
            </a:r>
          </a:p>
          <a:p>
            <a:pPr marL="333375" indent="-333375">
              <a:lnSpc>
                <a:spcPct val="68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</a:pPr>
            <a:r>
              <a:rPr lang="en-GB" smtClean="0"/>
              <a:t>Egyéb, a fordítás során használható eszközök</a:t>
            </a:r>
          </a:p>
        </p:txBody>
      </p:sp>
      <p:sp>
        <p:nvSpPr>
          <p:cNvPr id="49158" name="Text Box 3"/>
          <p:cNvSpPr txBox="1">
            <a:spLocks noChangeArrowheads="1"/>
          </p:cNvSpPr>
          <p:nvPr/>
        </p:nvSpPr>
        <p:spPr bwMode="auto">
          <a:xfrm>
            <a:off x="3392488" y="2209800"/>
            <a:ext cx="693737" cy="9969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69000"/>
              </a:lnSpc>
            </a:pPr>
            <a:endParaRPr lang="hu-HU"/>
          </a:p>
        </p:txBody>
      </p:sp>
      <p:sp>
        <p:nvSpPr>
          <p:cNvPr id="49159" name="Élőláb helye 7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49160" name="Dátum helye 8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DE87AE5-5E48-4930-AFD4-C14A5CF012F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3788011-0D73-4102-8631-CF98DF55DB32}" type="slidenum">
              <a:rPr lang="en-GB" smtClean="0"/>
              <a:pPr/>
              <a:t>48</a:t>
            </a:fld>
            <a:endParaRPr lang="en-GB" smtClean="0"/>
          </a:p>
        </p:txBody>
      </p:sp>
      <p:sp>
        <p:nvSpPr>
          <p:cNvPr id="5017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B56B72A8-531C-4663-8BAC-21872AF1EE38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276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270625"/>
          </a:xfrm>
        </p:spPr>
        <p:txBody>
          <a:bodyPr lIns="92160" tIns="46080" rIns="92160" bIns="46080">
            <a:spAutoFit/>
          </a:bodyPr>
          <a:lstStyle/>
          <a:p>
            <a:pPr marL="333375" indent="-333375" algn="ctr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b="1" dirty="0" err="1" smtClean="0">
                <a:latin typeface="+mj-lt"/>
                <a:ea typeface="+mj-ea"/>
                <a:cs typeface="+mj-cs"/>
              </a:rPr>
              <a:t>Feltételes</a:t>
            </a:r>
            <a:r>
              <a:rPr lang="en-GB" b="1" dirty="0" smtClean="0">
                <a:latin typeface="+mj-lt"/>
                <a:ea typeface="+mj-ea"/>
                <a:cs typeface="+mj-cs"/>
              </a:rPr>
              <a:t> </a:t>
            </a:r>
            <a:r>
              <a:rPr lang="en-GB" b="1" dirty="0" err="1" smtClean="0">
                <a:latin typeface="+mj-lt"/>
                <a:ea typeface="+mj-ea"/>
                <a:cs typeface="+mj-cs"/>
              </a:rPr>
              <a:t>fordítás</a:t>
            </a:r>
            <a:endParaRPr lang="en-GB" b="1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A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fordító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programok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általában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–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így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az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assembler is –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feltételes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fordítási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lehetőséget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biztosít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.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Ez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azt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jelenti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,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hogy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a program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bizonyos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részeit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csak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abban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az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esetben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fordítja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le, ha – a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fordítóprogram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számára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ellenőrizhető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–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feltétel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igaz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illetve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hamis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. 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ea typeface="+mj-ea"/>
                <a:cs typeface="+mj-cs"/>
              </a:rPr>
              <a:t>#if( </a:t>
            </a:r>
            <a:r>
              <a:rPr lang="en-GB" sz="2400" b="1" dirty="0" err="1" smtClean="0">
                <a:solidFill>
                  <a:srgbClr val="0000FF"/>
                </a:solidFill>
                <a:latin typeface="Courier New" pitchFamily="49" charset="0"/>
                <a:ea typeface="+mj-ea"/>
                <a:cs typeface="+mj-cs"/>
              </a:rPr>
              <a:t>constant_boolean_expression</a:t>
            </a: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ea typeface="+mj-ea"/>
                <a:cs typeface="+mj-cs"/>
              </a:rPr>
              <a:t> )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Statements to compile if the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expression above is true.   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#</a:t>
            </a:r>
            <a:r>
              <a:rPr lang="en-GB" sz="2400" b="1" dirty="0" err="1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elseif</a:t>
            </a:r>
            <a:r>
              <a:rPr lang="en-GB" sz="2400" b="1" dirty="0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( </a:t>
            </a:r>
            <a:r>
              <a:rPr lang="en-GB" sz="2400" b="1" dirty="0" err="1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constant_boolean_expression</a:t>
            </a:r>
            <a:r>
              <a:rPr lang="en-GB" sz="2400" b="1" dirty="0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 )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Statements to compile if the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expression immediately above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is true and the first </a:t>
            </a:r>
            <a:r>
              <a:rPr lang="en-GB" sz="2400" b="1" dirty="0" err="1" smtClean="0">
                <a:latin typeface="Courier New" pitchFamily="49" charset="0"/>
                <a:ea typeface="+mj-ea"/>
                <a:cs typeface="+mj-cs"/>
              </a:rPr>
              <a:t>expres</a:t>
            </a: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-&gt;&gt;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</a:t>
            </a:r>
            <a:r>
              <a:rPr lang="en-GB" sz="2400" b="1" dirty="0" err="1" smtClean="0">
                <a:latin typeface="Courier New" pitchFamily="49" charset="0"/>
                <a:ea typeface="+mj-ea"/>
                <a:cs typeface="+mj-cs"/>
              </a:rPr>
              <a:t>sion</a:t>
            </a: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 above is false.        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solidFill>
                  <a:srgbClr val="0099FF"/>
                </a:solidFill>
                <a:latin typeface="Courier New" pitchFamily="49" charset="0"/>
                <a:ea typeface="+mj-ea"/>
                <a:cs typeface="+mj-cs"/>
              </a:rPr>
              <a:t>#else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Statements to compile if both   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latin typeface="Courier New" pitchFamily="49" charset="0"/>
                <a:ea typeface="+mj-ea"/>
                <a:cs typeface="+mj-cs"/>
              </a:rPr>
              <a:t>&lt;&lt; the expressions above are false. &gt;&gt;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400" b="1" dirty="0" smtClean="0">
                <a:solidFill>
                  <a:srgbClr val="0000FF"/>
                </a:solidFill>
                <a:latin typeface="Courier New" pitchFamily="49" charset="0"/>
                <a:ea typeface="+mj-ea"/>
                <a:cs typeface="+mj-cs"/>
              </a:rPr>
              <a:t>#</a:t>
            </a:r>
            <a:r>
              <a:rPr lang="en-GB" sz="2400" b="1" dirty="0" err="1" smtClean="0">
                <a:solidFill>
                  <a:srgbClr val="0000FF"/>
                </a:solidFill>
                <a:latin typeface="Courier New" pitchFamily="49" charset="0"/>
                <a:ea typeface="+mj-ea"/>
                <a:cs typeface="+mj-cs"/>
              </a:rPr>
              <a:t>endif</a:t>
            </a:r>
            <a:endParaRPr lang="en-GB" sz="2400" b="1" dirty="0" smtClean="0">
              <a:solidFill>
                <a:srgbClr val="0000FF"/>
              </a:solidFill>
              <a:latin typeface="Courier New" pitchFamily="49" charset="0"/>
              <a:ea typeface="+mj-ea"/>
              <a:cs typeface="+mj-cs"/>
            </a:endParaRPr>
          </a:p>
        </p:txBody>
      </p:sp>
      <p:sp>
        <p:nvSpPr>
          <p:cNvPr id="5018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018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FD207DFC-DDC7-454F-B714-F91959450D9D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C93790-9B2C-4AFD-AA40-F1F449F558B2}" type="slidenum">
              <a:rPr lang="en-GB" smtClean="0"/>
              <a:pPr/>
              <a:t>49</a:t>
            </a:fld>
            <a:endParaRPr lang="en-GB" smtClean="0"/>
          </a:p>
        </p:txBody>
      </p:sp>
      <p:sp>
        <p:nvSpPr>
          <p:cNvPr id="5120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CE6F863E-0B6F-46F0-BC76-69B7DB51887E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49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379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73025"/>
            <a:ext cx="8964612" cy="6784975"/>
          </a:xfrm>
        </p:spPr>
        <p:txBody>
          <a:bodyPr lIns="92160" tIns="46080" rIns="92160" bIns="46080">
            <a:spAutoFit/>
          </a:bodyPr>
          <a:lstStyle/>
          <a:p>
            <a:pPr marL="333375" indent="-333375" algn="ctr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dirty="0" err="1" smtClean="0">
                <a:latin typeface="+mj-lt"/>
                <a:ea typeface="+mj-ea"/>
                <a:cs typeface="+mj-cs"/>
              </a:rPr>
              <a:t>Makró</a:t>
            </a:r>
            <a:r>
              <a:rPr lang="en-GB" sz="28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b="1" dirty="0" err="1" smtClean="0">
                <a:latin typeface="+mj-lt"/>
                <a:ea typeface="+mj-ea"/>
                <a:cs typeface="+mj-cs"/>
              </a:rPr>
              <a:t>és</a:t>
            </a:r>
            <a:r>
              <a:rPr lang="en-GB" sz="28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b="1" dirty="0" err="1" smtClean="0">
                <a:latin typeface="+mj-lt"/>
                <a:ea typeface="+mj-ea"/>
                <a:cs typeface="+mj-cs"/>
              </a:rPr>
              <a:t>blokk</a:t>
            </a:r>
            <a:r>
              <a:rPr lang="en-GB" sz="2800" b="1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b="1" dirty="0" err="1" smtClean="0">
                <a:latin typeface="+mj-lt"/>
                <a:ea typeface="+mj-ea"/>
                <a:cs typeface="+mj-cs"/>
              </a:rPr>
              <a:t>ismétlés</a:t>
            </a:r>
            <a:endParaRPr lang="en-GB" sz="2800" b="1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u="sng" dirty="0" err="1" smtClean="0">
                <a:latin typeface="+mj-lt"/>
                <a:ea typeface="+mj-ea"/>
                <a:cs typeface="+mj-cs"/>
              </a:rPr>
              <a:t>Makró</a:t>
            </a:r>
            <a:r>
              <a:rPr lang="en-GB" sz="2800" u="sng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u="sng" dirty="0" err="1" smtClean="0">
                <a:latin typeface="+mj-lt"/>
                <a:ea typeface="+mj-ea"/>
                <a:cs typeface="+mj-cs"/>
              </a:rPr>
              <a:t>definíció</a:t>
            </a:r>
            <a:r>
              <a:rPr lang="en-GB" sz="2800" u="sng" dirty="0" smtClean="0">
                <a:latin typeface="+mj-lt"/>
                <a:ea typeface="+mj-ea"/>
                <a:cs typeface="+mj-cs"/>
              </a:rPr>
              <a:t>: 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#macro identifier (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optional_parameter_list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) ;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statements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endmacro</a:t>
            </a:r>
            <a:endParaRPr lang="en-GB" sz="2800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u="sng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u="sng" dirty="0" smtClean="0">
                <a:latin typeface="+mj-lt"/>
                <a:ea typeface="+mj-ea"/>
                <a:cs typeface="+mj-cs"/>
              </a:rPr>
              <a:t>Pl.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#macro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MyMacro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;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  ?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i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=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i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+ 1;//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Módosítja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az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solidFill>
                  <a:srgbClr val="0000FF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nevű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pszedo-változó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értékét</a:t>
            </a:r>
            <a:endParaRPr lang="en-GB" sz="2800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endmacro</a:t>
            </a:r>
            <a:endParaRPr lang="en-GB" sz="2800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#macro 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MacroWParms</a:t>
            </a:r>
            <a:r>
              <a:rPr lang="en-GB" sz="2800" dirty="0" smtClean="0">
                <a:latin typeface="+mj-lt"/>
                <a:ea typeface="+mj-ea"/>
                <a:cs typeface="+mj-cs"/>
              </a:rPr>
              <a:t>( a, b, c );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  ?a = b + c; </a:t>
            </a: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dirty="0" smtClean="0">
                <a:latin typeface="+mj-lt"/>
                <a:ea typeface="+mj-ea"/>
                <a:cs typeface="+mj-cs"/>
              </a:rPr>
              <a:t>#</a:t>
            </a:r>
            <a:r>
              <a:rPr lang="en-GB" sz="2800" dirty="0" err="1" smtClean="0">
                <a:latin typeface="+mj-lt"/>
                <a:ea typeface="+mj-ea"/>
                <a:cs typeface="+mj-cs"/>
              </a:rPr>
              <a:t>endmacro</a:t>
            </a:r>
            <a:endParaRPr lang="en-GB" sz="2800" dirty="0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dirty="0" smtClean="0">
              <a:latin typeface="+mj-lt"/>
              <a:ea typeface="+mj-ea"/>
              <a:cs typeface="+mj-cs"/>
            </a:endParaRPr>
          </a:p>
        </p:txBody>
      </p:sp>
      <p:sp>
        <p:nvSpPr>
          <p:cNvPr id="51205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1206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2333101-35EE-4A8A-A0C6-C93C54F06756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EB2E04-B6F5-499C-9A03-E734100716EB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6147" name="Dátum helye 3"/>
          <p:cNvSpPr txBox="1">
            <a:spLocks noGrp="1"/>
          </p:cNvSpPr>
          <p:nvPr/>
        </p:nvSpPr>
        <p:spPr bwMode="auto">
          <a:xfrm>
            <a:off x="6858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hu-HU" sz="1400">
              <a:solidFill>
                <a:srgbClr val="000000"/>
              </a:solidFill>
            </a:endParaRPr>
          </a:p>
        </p:txBody>
      </p:sp>
      <p:sp>
        <p:nvSpPr>
          <p:cNvPr id="6148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9BF54E3-B512-4FE6-BFEF-C87E06AA807B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614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89650"/>
          </a:xfrm>
        </p:spPr>
        <p:txBody>
          <a:bodyPr/>
          <a:lstStyle/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b="1" smtClean="0"/>
              <a:t>Indexelt címzés</a:t>
            </a:r>
            <a:r>
              <a:rPr lang="hu-HU" sz="2800" smtClean="0"/>
              <a:t> (indexed addressing): Egy eltolási érték (offset) és egy (index) regiszter tartalmának összege lesz az operandus címe, </a:t>
            </a:r>
            <a:r>
              <a:rPr lang="hu-HU" sz="2800" b="1" smtClean="0"/>
              <a:t>5.19-20. ábra</a:t>
            </a:r>
            <a:r>
              <a:rPr lang="hu-HU" sz="2800" smtClean="0"/>
              <a:t>. (átírva Pentiumra)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(0,EAX);//</a:t>
            </a:r>
            <a:r>
              <a:rPr lang="hu-HU" sz="2800" smtClean="0"/>
              <a:t> gyűjtsük az eredményt EAX-ben,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	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 </a:t>
            </a:r>
            <a:r>
              <a:rPr lang="hu-HU" sz="2800" smtClean="0"/>
              <a:t>kezdetben ez legyen 0.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(0,ECX);//</a:t>
            </a:r>
            <a:r>
              <a:rPr lang="hu-HU" sz="2800" smtClean="0"/>
              <a:t> az index kezdő értéke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MOV	(100,EBX);//</a:t>
            </a:r>
            <a:r>
              <a:rPr lang="hu-HU" sz="2800" smtClean="0"/>
              <a:t> a tömb mérete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000" smtClean="0">
                <a:latin typeface="Courier New" pitchFamily="49" charset="0"/>
                <a:cs typeface="Courier New" pitchFamily="49" charset="0"/>
              </a:rPr>
              <a:t>C:</a:t>
            </a: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ADD	(A[ECX*4],EAX);// </a:t>
            </a:r>
            <a:r>
              <a:rPr lang="hu-HU" sz="2800" smtClean="0"/>
              <a:t>indexelt címzés a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	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hu-HU" sz="2800" smtClean="0"/>
              <a:t> tömb aktuális elemének elérésére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ADD	(1,ECX);//</a:t>
            </a:r>
            <a:r>
              <a:rPr lang="hu-HU" sz="2800" smtClean="0"/>
              <a:t> ECX tartalmát növeljük 1-gyel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CMP	(ECX,EBX);//</a:t>
            </a:r>
            <a:r>
              <a:rPr lang="hu-HU" sz="2800" smtClean="0"/>
              <a:t> végeztünk?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JB		c;// </a:t>
            </a:r>
            <a:r>
              <a:rPr lang="hu-HU" sz="2800" smtClean="0"/>
              <a:t> ugrás a C címkéhez, ha nem</a:t>
            </a:r>
          </a:p>
          <a:p>
            <a:pPr>
              <a:lnSpc>
                <a:spcPct val="90000"/>
              </a:lnSpc>
              <a:buFont typeface="Times New Roman" pitchFamily="18" charset="0"/>
              <a:buNone/>
            </a:pPr>
            <a:r>
              <a:rPr lang="hu-HU" sz="2800" smtClean="0"/>
              <a:t>		. . .			</a:t>
            </a:r>
            <a:r>
              <a:rPr lang="hu-HU" sz="2800" smtClean="0">
                <a:latin typeface="Courier New" pitchFamily="49" charset="0"/>
                <a:cs typeface="Courier New" pitchFamily="49" charset="0"/>
              </a:rPr>
              <a:t>//</a:t>
            </a:r>
            <a:r>
              <a:rPr lang="hu-HU" sz="2800" smtClean="0"/>
              <a:t>	 kész az összegzés</a:t>
            </a:r>
          </a:p>
        </p:txBody>
      </p:sp>
      <p:sp>
        <p:nvSpPr>
          <p:cNvPr id="6150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6151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84F8020-8038-4632-A590-89D3C6F11E12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157D8D8-4A58-4DCC-B08E-83927FB6B6F0}" type="slidenum">
              <a:rPr lang="en-GB" smtClean="0"/>
              <a:pPr/>
              <a:t>50</a:t>
            </a:fld>
            <a:endParaRPr lang="en-GB" smtClean="0"/>
          </a:p>
        </p:txBody>
      </p:sp>
      <p:sp>
        <p:nvSpPr>
          <p:cNvPr id="5222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51DC664-94E8-4C11-AC2D-542855CAC84C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50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481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179388" y="174625"/>
            <a:ext cx="8820150" cy="6305550"/>
          </a:xfrm>
        </p:spPr>
        <p:txBody>
          <a:bodyPr lIns="92160" tIns="46080" rIns="92160" bIns="46080">
            <a:spAutoFit/>
          </a:bodyPr>
          <a:lstStyle/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u="sng" smtClean="0">
                <a:latin typeface="+mj-lt"/>
                <a:ea typeface="+mj-ea"/>
                <a:cs typeface="+mj-cs"/>
              </a:rPr>
              <a:t>Makró hívás:</a:t>
            </a:r>
            <a:r>
              <a:rPr lang="en-GB" sz="2800" smtClean="0">
                <a:latin typeface="+mj-lt"/>
                <a:ea typeface="+mj-ea"/>
                <a:cs typeface="+mj-cs"/>
              </a:rPr>
              <a:t>  (Deklarálás és láthatóság kapcsolata.)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procedure SomeProc;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begin SomeProc;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#macro mov0eax;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mov( 0, eax )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#endmacro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 ...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mov0eax;  // legal here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 ...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end SomeProc;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 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…</a:t>
            </a: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90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mov0eax; // undefined symbol here.</a:t>
            </a:r>
          </a:p>
        </p:txBody>
      </p:sp>
      <p:sp>
        <p:nvSpPr>
          <p:cNvPr id="5222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2230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3DD201FB-7FE1-4CE7-8A67-F65541EEE742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3032BA4-9F34-41FE-B500-E70A720F2D55}" type="slidenum">
              <a:rPr lang="en-GB" smtClean="0"/>
              <a:pPr/>
              <a:t>51</a:t>
            </a:fld>
            <a:endParaRPr lang="en-GB" smtClean="0"/>
          </a:p>
        </p:txBody>
      </p:sp>
      <p:sp>
        <p:nvSpPr>
          <p:cNvPr id="53251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2413814-93C0-44ED-8058-F4A7042C9A62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51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5841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470650"/>
          </a:xfrm>
        </p:spPr>
        <p:txBody>
          <a:bodyPr lIns="92160" tIns="46080" rIns="92160" bIns="46080">
            <a:spAutoFit/>
          </a:bodyPr>
          <a:lstStyle/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Dupla szavas összeadás: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endParaRPr lang="en-GB" smtClean="0">
              <a:latin typeface="+mj-lt"/>
              <a:ea typeface="+mj-ea"/>
              <a:cs typeface="+mj-cs"/>
            </a:endParaRP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#macro m_osszead(a) 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  add((type uns32 a),EAX);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  adc((type uns32 a[4]),EDX);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#endmacro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procedure e_osszead(a:uns64);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begin e_osszead;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Courier New" pitchFamily="49" charset="0"/>
                <a:ea typeface="+mj-ea"/>
                <a:cs typeface="+mj-cs"/>
              </a:rPr>
              <a:t>  add((type uns32 a),EAX);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Courier New" pitchFamily="49" charset="0"/>
                <a:ea typeface="+mj-ea"/>
                <a:cs typeface="+mj-cs"/>
              </a:rPr>
              <a:t>  adc((type uns32 a[4]),EDX);</a:t>
            </a:r>
          </a:p>
          <a:p>
            <a:pPr marL="341313" indent="-341313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Courier New" pitchFamily="49" charset="0"/>
                <a:ea typeface="+mj-ea"/>
                <a:cs typeface="+mj-cs"/>
              </a:rPr>
              <a:t>end </a:t>
            </a: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e_osszead;	</a:t>
            </a:r>
          </a:p>
        </p:txBody>
      </p:sp>
      <p:sp>
        <p:nvSpPr>
          <p:cNvPr id="5325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325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E057E781-1B1B-4A98-94A9-1D22ABB2053A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0B834CB-E2BF-4800-A586-B27EF1C927AE}" type="slidenum">
              <a:rPr lang="en-GB" smtClean="0"/>
              <a:pPr/>
              <a:t>52</a:t>
            </a:fld>
            <a:endParaRPr lang="en-GB" smtClean="0"/>
          </a:p>
        </p:txBody>
      </p:sp>
      <p:sp>
        <p:nvSpPr>
          <p:cNvPr id="54275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04DC3FD6-F818-40E0-9B88-255B8A922B0A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52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6865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6513" y="0"/>
            <a:ext cx="9144000" cy="1081088"/>
          </a:xfrm>
        </p:spPr>
        <p:txBody>
          <a:bodyPr lIns="92160" tIns="46080" rIns="92160" bIns="46080">
            <a:spAutoFit/>
          </a:bodyPr>
          <a:lstStyle/>
          <a:p>
            <a:pPr marL="341313" indent="-341313" algn="ctr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 </a:t>
            </a:r>
            <a:r>
              <a:rPr lang="en-GB" sz="2600" smtClean="0">
                <a:latin typeface="+mj-lt"/>
                <a:ea typeface="+mj-ea"/>
                <a:cs typeface="+mj-cs"/>
              </a:rPr>
              <a:t>Ha a programban valahol dupla szavas összeadást kell</a:t>
            </a:r>
          </a:p>
          <a:p>
            <a:pPr marL="341313" indent="-341313" algn="ctr">
              <a:lnSpc>
                <a:spcPct val="100000"/>
              </a:lnSpc>
              <a:buFont typeface="Times New Roman" pitchFamily="18" charset="0"/>
              <a:buNone/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  <a:defRPr/>
            </a:pPr>
            <a:r>
              <a:rPr lang="en-GB" sz="2600" smtClean="0">
                <a:latin typeface="+mj-lt"/>
                <a:ea typeface="+mj-ea"/>
                <a:cs typeface="+mj-cs"/>
              </a:rPr>
              <a:t> végezzünk, akkor hívnunk kell az eljárást illetve a makrót:</a:t>
            </a:r>
          </a:p>
        </p:txBody>
      </p:sp>
      <p:sp>
        <p:nvSpPr>
          <p:cNvPr id="54277" name="Text Box 2"/>
          <p:cNvSpPr txBox="1">
            <a:spLocks noChangeArrowheads="1"/>
          </p:cNvSpPr>
          <p:nvPr/>
        </p:nvSpPr>
        <p:spPr bwMode="auto">
          <a:xfrm>
            <a:off x="179388" y="1260475"/>
            <a:ext cx="8820150" cy="5022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>
            <a:spAutoFit/>
          </a:bodyPr>
          <a:lstStyle/>
          <a:p>
            <a:pPr marL="341313" indent="-341313">
              <a:lnSpc>
                <a:spcPct val="100000"/>
              </a:lnSpc>
              <a:spcBef>
                <a:spcPts val="8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3200">
                <a:solidFill>
                  <a:srgbClr val="000000"/>
                </a:solidFill>
              </a:rPr>
              <a:t> </a:t>
            </a:r>
            <a:r>
              <a:rPr lang="en-GB" sz="2600">
                <a:solidFill>
                  <a:srgbClr val="000000"/>
                </a:solidFill>
              </a:rPr>
              <a:t>MACRO:    m_osszead(a); </a:t>
            </a:r>
            <a:r>
              <a:rPr lang="en-GB" sz="2600">
                <a:solidFill>
                  <a:srgbClr val="FF0000"/>
                </a:solidFill>
              </a:rPr>
              <a:t>--&gt;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800">
                <a:solidFill>
                  <a:srgbClr val="FF0000"/>
                </a:solidFill>
              </a:rPr>
              <a:t>add((type uns32 a),EAX);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800">
                <a:solidFill>
                  <a:srgbClr val="FF0000"/>
                </a:solidFill>
              </a:rPr>
              <a:t>adc((type uns32 a[4]),EDX);</a:t>
            </a:r>
          </a:p>
          <a:p>
            <a:pPr marL="341313" indent="-341313">
              <a:lnSpc>
                <a:spcPct val="68000"/>
              </a:lnSpc>
              <a:spcBef>
                <a:spcPts val="8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endParaRPr lang="en-GB" sz="2800">
              <a:solidFill>
                <a:srgbClr val="FF0000"/>
              </a:solidFill>
            </a:endParaRPr>
          </a:p>
          <a:p>
            <a:pPr marL="341313" indent="-341313">
              <a:lnSpc>
                <a:spcPct val="68000"/>
              </a:lnSpc>
              <a:spcBef>
                <a:spcPts val="8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800">
                <a:solidFill>
                  <a:srgbClr val="000000"/>
                </a:solidFill>
              </a:rPr>
              <a:t>ELJÁRÁS:  e</a:t>
            </a:r>
            <a:r>
              <a:rPr lang="en-GB" sz="2600">
                <a:solidFill>
                  <a:srgbClr val="000000"/>
                </a:solidFill>
              </a:rPr>
              <a:t>_osszead(a); </a:t>
            </a:r>
            <a:r>
              <a:rPr lang="en-GB" sz="2600">
                <a:solidFill>
                  <a:srgbClr val="0000FF"/>
                </a:solidFill>
              </a:rPr>
              <a:t>--&gt;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600">
                <a:solidFill>
                  <a:srgbClr val="0000FF"/>
                </a:solidFill>
                <a:latin typeface="Curier" charset="0"/>
              </a:rPr>
              <a:t>PUSH((type uns32 a[4]));PUSH((type uns32 a));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600">
                <a:solidFill>
                  <a:srgbClr val="0000FF"/>
                </a:solidFill>
                <a:latin typeface="Curier" charset="0"/>
              </a:rPr>
              <a:t>CALL e_osszead;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endParaRPr lang="en-GB" sz="2600">
              <a:solidFill>
                <a:srgbClr val="0000FF"/>
              </a:solidFill>
            </a:endParaRP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600">
                <a:solidFill>
                  <a:srgbClr val="000000"/>
                </a:solidFill>
              </a:rPr>
              <a:t>// ill. az eljárásban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600">
                <a:solidFill>
                  <a:srgbClr val="0000FF"/>
                </a:solidFill>
                <a:latin typeface="Curier" charset="0"/>
              </a:rPr>
              <a:t>PUSH(EBP);MOV(ESP,EBP);AND($FFFF_FFFC,ESP);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800">
                <a:solidFill>
                  <a:srgbClr val="0000FF"/>
                </a:solidFill>
                <a:latin typeface="Curier" charset="0"/>
              </a:rPr>
              <a:t>add((type uns32 a),EAX);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800">
                <a:solidFill>
                  <a:srgbClr val="0000FF"/>
                </a:solidFill>
              </a:rPr>
              <a:t>adc((type uns32 a[4]),EDX);</a:t>
            </a:r>
          </a:p>
          <a:p>
            <a:pPr marL="733425" lvl="1" indent="-276225">
              <a:lnSpc>
                <a:spcPct val="68000"/>
              </a:lnSpc>
              <a:spcBef>
                <a:spcPts val="700"/>
              </a:spcBef>
              <a:tabLst>
                <a:tab pos="454025" algn="l"/>
                <a:tab pos="903288" algn="l"/>
                <a:tab pos="1352550" algn="l"/>
                <a:tab pos="1801813" algn="l"/>
                <a:tab pos="2251075" algn="l"/>
                <a:tab pos="2700338" algn="l"/>
                <a:tab pos="3149600" algn="l"/>
                <a:tab pos="3598863" algn="l"/>
                <a:tab pos="4048125" algn="l"/>
                <a:tab pos="4497388" algn="l"/>
                <a:tab pos="4946650" algn="l"/>
                <a:tab pos="5395913" algn="l"/>
                <a:tab pos="5845175" algn="l"/>
                <a:tab pos="6294438" algn="l"/>
                <a:tab pos="6743700" algn="l"/>
                <a:tab pos="7192963" algn="l"/>
                <a:tab pos="7642225" algn="l"/>
                <a:tab pos="8091488" algn="l"/>
                <a:tab pos="8540750" algn="l"/>
                <a:tab pos="8990013" algn="l"/>
              </a:tabLst>
            </a:pPr>
            <a:r>
              <a:rPr lang="en-GB" sz="2600">
                <a:solidFill>
                  <a:srgbClr val="0000FF"/>
                </a:solidFill>
                <a:latin typeface="Curier" charset="0"/>
              </a:rPr>
              <a:t>MOV(EBP,ESP);POP(EBP);RET(8);</a:t>
            </a:r>
          </a:p>
        </p:txBody>
      </p:sp>
      <p:sp>
        <p:nvSpPr>
          <p:cNvPr id="54278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4279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525E6F7-DB9B-4616-8FA2-0371DC7FFF54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EE4B02A-7E12-45B3-99D3-7B159E66C0EE}" type="slidenum">
              <a:rPr lang="en-GB" smtClean="0"/>
              <a:pPr/>
              <a:t>53</a:t>
            </a:fld>
            <a:endParaRPr lang="en-GB" smtClean="0"/>
          </a:p>
        </p:txBody>
      </p:sp>
      <p:sp>
        <p:nvSpPr>
          <p:cNvPr id="5529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D08D796-E897-446C-8340-DC3359450FF0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53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79388"/>
            <a:ext cx="9144000" cy="5992812"/>
          </a:xfrm>
        </p:spPr>
        <p:txBody>
          <a:bodyPr lIns="92160" tIns="46080" rIns="92160" bIns="46080">
            <a:spAutoFit/>
          </a:bodyPr>
          <a:lstStyle/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 Látható, hogy eljárás esetén legalább kettővel több utasítást kell végrehajtanunk, mint makró esetében </a:t>
            </a:r>
            <a:br>
              <a:rPr lang="en-GB" smtClean="0">
                <a:latin typeface="+mj-lt"/>
                <a:ea typeface="+mj-ea"/>
                <a:cs typeface="+mj-cs"/>
              </a:rPr>
            </a:br>
            <a:r>
              <a:rPr lang="en-GB" smtClean="0">
                <a:latin typeface="+mj-lt"/>
                <a:ea typeface="+mj-ea"/>
                <a:cs typeface="+mj-cs"/>
              </a:rPr>
              <a:t>(</a:t>
            </a: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CALL</a:t>
            </a:r>
            <a:r>
              <a:rPr lang="en-GB" smtClean="0">
                <a:latin typeface="+mj-lt"/>
                <a:ea typeface="+mj-ea"/>
                <a:cs typeface="+mj-cs"/>
              </a:rPr>
              <a:t> és </a:t>
            </a: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RET</a:t>
            </a:r>
            <a:r>
              <a:rPr lang="en-GB" smtClean="0">
                <a:latin typeface="+mj-lt"/>
                <a:ea typeface="+mj-ea"/>
                <a:cs typeface="+mj-cs"/>
              </a:rPr>
              <a:t>).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/>
            </a:r>
            <a:br>
              <a:rPr lang="en-GB" smtClean="0">
                <a:latin typeface="+mj-lt"/>
                <a:ea typeface="+mj-ea"/>
                <a:cs typeface="+mj-cs"/>
              </a:rPr>
            </a:br>
            <a:r>
              <a:rPr lang="en-GB" smtClean="0">
                <a:latin typeface="+mj-lt"/>
                <a:ea typeface="+mj-ea"/>
                <a:cs typeface="+mj-cs"/>
              </a:rPr>
              <a:t>Még nagyobb különbséget tapasztalunk, ha regiszeter </a:t>
            </a:r>
            <a:r>
              <a:rPr lang="en-GB" b="1" smtClean="0">
                <a:latin typeface="Courier New" pitchFamily="49" charset="0"/>
                <a:ea typeface="+mj-ea"/>
                <a:cs typeface="+mj-cs"/>
              </a:rPr>
              <a:t>(pl. EDX:EAX)</a:t>
            </a:r>
            <a:r>
              <a:rPr lang="en-GB" smtClean="0">
                <a:latin typeface="+mj-lt"/>
                <a:ea typeface="+mj-ea"/>
                <a:cs typeface="+mj-cs"/>
              </a:rPr>
              <a:t> helyett paraméterként kívánjuk megadni az összeadandókat. 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A fenti példában rövid volt az eljárás törzs, és ehhez képest viszonylag hosszú volt a paraméter átadás és átvétel. Ilyenkor célszerű a makró alkalmazása.</a:t>
            </a:r>
          </a:p>
          <a:p>
            <a:pPr marL="333375" indent="-333375">
              <a:lnSpc>
                <a:spcPct val="68000"/>
              </a:lnSpc>
              <a:buFont typeface="Times New Roman" pitchFamily="18" charset="0"/>
              <a:buNone/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mtClean="0">
                <a:latin typeface="+mj-lt"/>
                <a:ea typeface="+mj-ea"/>
                <a:cs typeface="+mj-cs"/>
              </a:rPr>
              <a:t>De ha a program sok helyéről kell meghívnunk egy hosszabb végrehajtandó programrészt, akkor általában célszerűbb eljárást alkalmazni.</a:t>
            </a:r>
          </a:p>
        </p:txBody>
      </p:sp>
      <p:sp>
        <p:nvSpPr>
          <p:cNvPr id="5530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530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25552BD4-60F1-4CA9-B663-1B1CF161A6C7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A890CB1-1158-4FF4-B44F-D6541EA9E09C}" type="slidenum">
              <a:rPr lang="en-GB" smtClean="0"/>
              <a:pPr/>
              <a:t>54</a:t>
            </a:fld>
            <a:endParaRPr lang="en-GB" smtClean="0"/>
          </a:p>
        </p:txBody>
      </p:sp>
      <p:sp>
        <p:nvSpPr>
          <p:cNvPr id="56323" name="Dia számának helye 6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9126A362-DBE1-418B-B02A-9D8D2E81D3D6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54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8913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36513" y="30163"/>
            <a:ext cx="9144000" cy="6192837"/>
          </a:xfrm>
        </p:spPr>
        <p:txBody>
          <a:bodyPr lIns="92160" tIns="46080" rIns="92160" bIns="46080">
            <a:spAutoFit/>
          </a:bodyPr>
          <a:lstStyle/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Pszeudo változók, ill. „text”, mint macro: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solidFill>
                <a:srgbClr val="FF0000"/>
              </a:solidFill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33CC66"/>
                </a:solidFill>
                <a:latin typeface="Courier" pitchFamily="49" charset="0"/>
                <a:ea typeface="+mj-ea"/>
                <a:cs typeface="+mj-cs"/>
              </a:rPr>
              <a:t>val i:=0; // olyan, mint CONST, csak változhat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solidFill>
                <a:srgbClr val="FF0000"/>
              </a:solidFill>
              <a:latin typeface="Courier" pitchFamily="49" charset="0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0000FF"/>
                </a:solidFill>
                <a:latin typeface="Courier" pitchFamily="49" charset="0"/>
                <a:ea typeface="+mj-ea"/>
                <a:cs typeface="+mj-cs"/>
              </a:rPr>
              <a:t>#macro SetI( v );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0000FF"/>
                </a:solidFill>
                <a:latin typeface="Courier" pitchFamily="49" charset="0"/>
                <a:ea typeface="+mj-ea"/>
                <a:cs typeface="+mj-cs"/>
              </a:rPr>
              <a:t>  ?i := v;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0000FF"/>
                </a:solidFill>
                <a:latin typeface="Courier" pitchFamily="49" charset="0"/>
                <a:ea typeface="+mj-ea"/>
                <a:cs typeface="+mj-cs"/>
              </a:rPr>
              <a:t>#endmacro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0000FF"/>
                </a:solidFill>
                <a:latin typeface="Courier" pitchFamily="49" charset="0"/>
                <a:ea typeface="+mj-ea"/>
                <a:cs typeface="+mj-cs"/>
              </a:rPr>
              <a:t> 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0000FF"/>
                </a:solidFill>
                <a:latin typeface="Courier" pitchFamily="49" charset="0"/>
                <a:ea typeface="+mj-ea"/>
                <a:cs typeface="+mj-cs"/>
              </a:rPr>
              <a:t>SetI( 2 );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 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latin typeface="+mj-lt"/>
                <a:ea typeface="+mj-ea"/>
                <a:cs typeface="+mj-cs"/>
              </a:rPr>
              <a:t>The above macro and invocation is roughly equivalent to the following: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latin typeface="+mj-lt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const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v : text := "2";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solidFill>
                <a:srgbClr val="FF0000"/>
              </a:solidFill>
              <a:latin typeface="Courier" pitchFamily="49" charset="0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endParaRPr lang="en-GB" sz="2800" b="1" smtClean="0">
              <a:solidFill>
                <a:srgbClr val="FF0000"/>
              </a:solidFill>
              <a:latin typeface="Courier" pitchFamily="49" charset="0"/>
              <a:ea typeface="+mj-ea"/>
              <a:cs typeface="+mj-cs"/>
            </a:endParaRP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Add(i,EAX); // --&gt; Add(0,EAX);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?i := v;</a:t>
            </a:r>
          </a:p>
          <a:p>
            <a:pPr marL="333375" indent="-333375">
              <a:lnSpc>
                <a:spcPct val="68000"/>
              </a:lnSpc>
              <a:spcBef>
                <a:spcPct val="0"/>
              </a:spcBef>
              <a:buFont typeface="Times New Roman" pitchFamily="18" charset="0"/>
              <a:buNone/>
              <a:tabLst>
                <a:tab pos="333375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b="1" smtClean="0">
                <a:solidFill>
                  <a:srgbClr val="FF0000"/>
                </a:solidFill>
                <a:latin typeface="Courier" pitchFamily="49" charset="0"/>
                <a:ea typeface="+mj-ea"/>
                <a:cs typeface="+mj-cs"/>
              </a:rPr>
              <a:t>Add(i,EAX); // --&gt; Add(2,EAX);</a:t>
            </a:r>
          </a:p>
        </p:txBody>
      </p:sp>
      <p:sp>
        <p:nvSpPr>
          <p:cNvPr id="56325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6326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7E54A568-8068-4C08-8924-8461027F147B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C73C1AD-A682-4545-8C45-31A64BACB482}" type="slidenum">
              <a:rPr lang="en-GB" smtClean="0"/>
              <a:pPr/>
              <a:t>55</a:t>
            </a:fld>
            <a:endParaRPr lang="en-GB" smtClean="0"/>
          </a:p>
        </p:txBody>
      </p:sp>
      <p:sp>
        <p:nvSpPr>
          <p:cNvPr id="57347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5475" cy="447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26BAB0DC-C130-490F-BFD3-870F95612117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55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39937" name="Rectangle 1"/>
          <p:cNvSpPr>
            <a:spLocks noGrp="1" noChangeArrowheads="1"/>
          </p:cNvSpPr>
          <p:nvPr>
            <p:ph type="body" idx="4294967295"/>
          </p:nvPr>
        </p:nvSpPr>
        <p:spPr>
          <a:xfrm>
            <a:off x="0" y="0"/>
            <a:ext cx="9144000" cy="6172200"/>
          </a:xfrm>
        </p:spPr>
        <p:txBody>
          <a:bodyPr lIns="92160" tIns="46080" rIns="92160" bIns="46080">
            <a:spAutoFit/>
          </a:bodyPr>
          <a:lstStyle/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#include( string_expression );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#system( "dir" )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#print( comma, separated, list, of, constant, expressions, ... )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#error( "Error, unexpected value.  Value = " + #string( theValue ))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#while( constant_boolean_expression )</a:t>
            </a:r>
            <a:r>
              <a:rPr lang="en-GB" smtClean="0">
                <a:latin typeface="+mj-lt"/>
                <a:ea typeface="+mj-ea"/>
                <a:cs typeface="+mj-cs"/>
              </a:rPr>
              <a:t/>
            </a:r>
            <a:br>
              <a:rPr lang="en-GB" smtClean="0">
                <a:latin typeface="+mj-lt"/>
                <a:ea typeface="+mj-ea"/>
                <a:cs typeface="+mj-cs"/>
              </a:rPr>
            </a:br>
            <a:r>
              <a:rPr lang="en-GB" sz="2000" smtClean="0">
                <a:latin typeface="+mj-lt"/>
                <a:ea typeface="+mj-ea"/>
                <a:cs typeface="+mj-cs"/>
              </a:rPr>
              <a:t>&lt;&lt; Statements to execute as long &gt;&gt;</a:t>
            </a:r>
            <a:br>
              <a:rPr lang="en-GB" sz="2000" smtClean="0">
                <a:latin typeface="+mj-lt"/>
                <a:ea typeface="+mj-ea"/>
                <a:cs typeface="+mj-cs"/>
              </a:rPr>
            </a:br>
            <a:r>
              <a:rPr lang="en-GB" sz="2000" smtClean="0">
                <a:latin typeface="+mj-lt"/>
                <a:ea typeface="+mj-ea"/>
                <a:cs typeface="+mj-cs"/>
              </a:rPr>
              <a:t>&lt;&lt; as the expression is true.    &gt;&gt;</a:t>
            </a:r>
            <a:r>
              <a:rPr lang="en-GB" smtClean="0">
                <a:latin typeface="+mj-lt"/>
                <a:ea typeface="+mj-ea"/>
                <a:cs typeface="+mj-cs"/>
              </a:rPr>
              <a:t/>
            </a:r>
            <a:br>
              <a:rPr lang="en-GB" smtClean="0">
                <a:latin typeface="+mj-lt"/>
                <a:ea typeface="+mj-ea"/>
                <a:cs typeface="+mj-cs"/>
              </a:rPr>
            </a:br>
            <a:r>
              <a:rPr lang="en-GB" sz="2600" smtClean="0">
                <a:latin typeface="+mj-lt"/>
                <a:ea typeface="+mj-ea"/>
                <a:cs typeface="+mj-cs"/>
              </a:rPr>
              <a:t>#endwhile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600" smtClean="0">
                <a:latin typeface="+mj-lt"/>
                <a:ea typeface="+mj-ea"/>
                <a:cs typeface="+mj-cs"/>
              </a:rPr>
              <a:t>#for( loop_control_var := Start_expr to end_expr </a:t>
            </a:r>
            <a:r>
              <a:rPr lang="en-GB" smtClean="0">
                <a:latin typeface="+mj-lt"/>
                <a:ea typeface="+mj-ea"/>
                <a:cs typeface="+mj-cs"/>
              </a:rPr>
              <a:t/>
            </a:r>
            <a:br>
              <a:rPr lang="en-GB" smtClean="0">
                <a:latin typeface="+mj-lt"/>
                <a:ea typeface="+mj-ea"/>
                <a:cs typeface="+mj-cs"/>
              </a:rPr>
            </a:br>
            <a:r>
              <a:rPr lang="en-GB" sz="2000" smtClean="0">
                <a:latin typeface="+mj-lt"/>
                <a:ea typeface="+mj-ea"/>
                <a:cs typeface="+mj-cs"/>
              </a:rPr>
              <a:t>&lt;&lt; Statements to execute as long as the loop control variable's &gt;</a:t>
            </a:r>
            <a:br>
              <a:rPr lang="en-GB" sz="2000" smtClean="0">
                <a:latin typeface="+mj-lt"/>
                <a:ea typeface="+mj-ea"/>
                <a:cs typeface="+mj-cs"/>
              </a:rPr>
            </a:br>
            <a:r>
              <a:rPr lang="en-GB" sz="2000" smtClean="0">
                <a:latin typeface="+mj-lt"/>
                <a:ea typeface="+mj-ea"/>
                <a:cs typeface="+mj-cs"/>
              </a:rPr>
              <a:t>&lt;&lt; value is less than or equal to the ending expression.        &gt;&gt;</a:t>
            </a:r>
            <a:br>
              <a:rPr lang="en-GB" sz="2000" smtClean="0">
                <a:latin typeface="+mj-lt"/>
                <a:ea typeface="+mj-ea"/>
                <a:cs typeface="+mj-cs"/>
              </a:rPr>
            </a:br>
            <a:r>
              <a:rPr lang="en-GB" sz="2800" smtClean="0">
                <a:latin typeface="+mj-lt"/>
                <a:ea typeface="+mj-ea"/>
                <a:cs typeface="+mj-cs"/>
              </a:rPr>
              <a:t>#endfor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600" smtClean="0">
                <a:latin typeface="+mj-lt"/>
                <a:ea typeface="+mj-ea"/>
                <a:cs typeface="+mj-cs"/>
              </a:rPr>
              <a:t>#for( loop_control_var := Start_expr downto end_expr ...</a:t>
            </a:r>
          </a:p>
          <a:p>
            <a:pPr marL="333375" indent="-323850">
              <a:lnSpc>
                <a:spcPct val="85000"/>
              </a:lnSpc>
              <a:tabLst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7975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</a:tabLst>
              <a:defRPr/>
            </a:pPr>
            <a:r>
              <a:rPr lang="en-GB" sz="2800" smtClean="0">
                <a:latin typeface="+mj-lt"/>
                <a:ea typeface="+mj-ea"/>
                <a:cs typeface="+mj-cs"/>
              </a:rPr>
              <a:t>#for( loop_control_var in composite_expr ) …</a:t>
            </a:r>
          </a:p>
        </p:txBody>
      </p:sp>
      <p:sp>
        <p:nvSpPr>
          <p:cNvPr id="57349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57350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33928A8-B342-4374-B640-6E847F3F541A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93AC1C-4470-4768-8880-46A9EC6A566C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7171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372B6EEC-BEBE-4E91-97F8-5613D9B2D68E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6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089650"/>
          </a:xfrm>
        </p:spPr>
        <p:txBody>
          <a:bodyPr/>
          <a:lstStyle/>
          <a:p>
            <a:pPr>
              <a:spcBef>
                <a:spcPct val="10000"/>
              </a:spcBef>
            </a:pPr>
            <a:r>
              <a:rPr lang="hu-HU" b="1" smtClean="0"/>
              <a:t>Bázisindex címzés</a:t>
            </a:r>
            <a:r>
              <a:rPr lang="hu-HU" smtClean="0"/>
              <a:t> (based-indexed addressing): Egy eltolási érték (offset) és két (egy bázis és egy index) regiszter tartalmának összege lesz az operandus címe. Ha </a:t>
            </a:r>
            <a:r>
              <a:rPr lang="hu-HU" b="1" smtClean="0">
                <a:latin typeface="Courier New" pitchFamily="49" charset="0"/>
                <a:cs typeface="Courier New" pitchFamily="49" charset="0"/>
              </a:rPr>
              <a:t>EBX</a:t>
            </a:r>
            <a:r>
              <a:rPr lang="hu-HU" b="1" i="1" smtClean="0"/>
              <a:t>  A</a:t>
            </a:r>
            <a:r>
              <a:rPr lang="hu-HU" smtClean="0"/>
              <a:t> címét tartalmazza, akkor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>
                <a:latin typeface="Courier New" pitchFamily="49" charset="0"/>
                <a:cs typeface="Courier New" pitchFamily="49" charset="0"/>
              </a:rPr>
              <a:t>C:		ADD(A[ECX*4],EAX);//</a:t>
            </a:r>
            <a:endParaRPr lang="hu-HU" smtClean="0"/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helyett a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>
                <a:latin typeface="Courier New" pitchFamily="49" charset="0"/>
                <a:cs typeface="Courier New" pitchFamily="49" charset="0"/>
              </a:rPr>
              <a:t>C:		ADD([EBX+ECX*4],EAX);//</a:t>
            </a:r>
          </a:p>
          <a:p>
            <a:pPr>
              <a:spcBef>
                <a:spcPct val="10000"/>
              </a:spcBef>
              <a:buFont typeface="Times New Roman" pitchFamily="18" charset="0"/>
              <a:buNone/>
            </a:pPr>
            <a:r>
              <a:rPr lang="hu-HU" smtClean="0"/>
              <a:t>utasítás is írható.	</a:t>
            </a:r>
          </a:p>
          <a:p>
            <a:pPr>
              <a:spcBef>
                <a:spcPct val="10000"/>
              </a:spcBef>
            </a:pPr>
            <a:r>
              <a:rPr lang="hu-HU" b="1" smtClean="0"/>
              <a:t>Verem címzés</a:t>
            </a:r>
            <a:r>
              <a:rPr lang="hu-HU" smtClean="0"/>
              <a:t> (stack addressing): Az operandus a verem tetején van. Nem kell operandust megadni az utasításban. (Pl. az </a:t>
            </a:r>
            <a:r>
              <a:rPr lang="hu-HU" b="1" smtClean="0"/>
              <a:t>IJVM</a:t>
            </a:r>
            <a:r>
              <a:rPr lang="hu-HU" smtClean="0"/>
              <a:t>   </a:t>
            </a:r>
            <a:r>
              <a:rPr lang="hu-HU" b="1" smtClean="0"/>
              <a:t>IADD</a:t>
            </a:r>
            <a:r>
              <a:rPr lang="hu-HU" smtClean="0"/>
              <a:t> utasítása.)</a:t>
            </a:r>
          </a:p>
        </p:txBody>
      </p:sp>
      <p:sp>
        <p:nvSpPr>
          <p:cNvPr id="7173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7174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98B98BDD-36B4-4BED-8C16-86B84266096F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54A26A-D2FA-4EAA-AD28-B4ABBD0F57FF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8195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59CBC43F-840B-47E1-9D42-EF7A11EB91C5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7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61100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Az Intel 8086/8088 társzervezése</a:t>
            </a:r>
            <a:endParaRPr lang="hu-HU" smtClean="0"/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memória byte szervezésű.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Egy byte 8 bitből áll.		word, double word.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Byte sorrend: Little Endian (LSBfirst).	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A negatív számok 2-es komplemens kódban.</a:t>
            </a:r>
          </a:p>
          <a:p>
            <a:pPr>
              <a:buFont typeface="Times New Roman" pitchFamily="18" charset="0"/>
              <a:buNone/>
            </a:pPr>
            <a:endParaRPr lang="hu-HU" smtClean="0"/>
          </a:p>
          <a:p>
            <a:pPr>
              <a:buFont typeface="Times New Roman" pitchFamily="18" charset="0"/>
              <a:buNone/>
            </a:pPr>
            <a:r>
              <a:rPr lang="hu-HU" smtClean="0"/>
              <a:t>Szegmens, szegmens cím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a szegmensen belüli „relatív” cím, logikai cím, virtuális cím, OFFSET, displacement, eltolás, Effective Address (EA)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fizikai cím (Address)</a:t>
            </a:r>
          </a:p>
        </p:txBody>
      </p:sp>
      <p:sp>
        <p:nvSpPr>
          <p:cNvPr id="8197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8198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B7E8FA7-CEBC-46C8-8A14-7AD9FC46A826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41FD5E1-8D36-4C16-9F86-A393255C0E7E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9219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16E284BF-7020-485B-990D-EE4C3CFD32DD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8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261100"/>
          </a:xfrm>
        </p:spPr>
        <p:txBody>
          <a:bodyPr/>
          <a:lstStyle/>
          <a:p>
            <a:pPr algn="ctr">
              <a:buFont typeface="Times New Roman" pitchFamily="18" charset="0"/>
              <a:buNone/>
            </a:pPr>
            <a:r>
              <a:rPr lang="hu-HU" b="1" smtClean="0"/>
              <a:t>Az Intel 8086/8088 üzemmódjai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 	   valós (real)			  védett (protected)</a:t>
            </a:r>
          </a:p>
          <a:p>
            <a:pPr algn="ctr"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/>
              <a:t>szegmens cím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					 szegmens regiszter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							 </a:t>
            </a:r>
            <a:r>
              <a:rPr lang="hu-HU" sz="4800" smtClean="0">
                <a:latin typeface="Courier New" pitchFamily="49" charset="0"/>
                <a:cs typeface="Courier New" pitchFamily="49" charset="0"/>
              </a:rPr>
              <a:t>↓</a:t>
            </a:r>
            <a:endParaRPr lang="hu-HU" sz="4800" smtClean="0"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hu-HU" smtClean="0"/>
              <a:t>	 szegmens regiszter 		    page tábla elem </a:t>
            </a:r>
          </a:p>
          <a:p>
            <a:pPr>
              <a:buFont typeface="Times New Roman" pitchFamily="18" charset="0"/>
              <a:buNone/>
            </a:pPr>
            <a:r>
              <a:rPr lang="hu-HU" smtClean="0"/>
              <a:t>		 tartalma * 16 		</a:t>
            </a:r>
            <a:r>
              <a:rPr lang="hu-HU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hu-HU" sz="4800" smtClean="0">
                <a:latin typeface="Courier New" pitchFamily="49" charset="0"/>
                <a:cs typeface="Courier New" pitchFamily="49" charset="0"/>
              </a:rPr>
              <a:t>↓</a:t>
            </a:r>
            <a:endParaRPr lang="hu-HU" sz="4800" smtClean="0">
              <a:cs typeface="Times New Roman" pitchFamily="18" charset="0"/>
            </a:endParaRPr>
          </a:p>
          <a:p>
            <a:pPr>
              <a:buFont typeface="Times New Roman" pitchFamily="18" charset="0"/>
              <a:buNone/>
            </a:pPr>
            <a:r>
              <a:rPr lang="hu-HU" smtClean="0"/>
              <a:t>							szegmens kezdőcíme</a:t>
            </a:r>
          </a:p>
          <a:p>
            <a:pPr>
              <a:buFont typeface="Times New Roman" pitchFamily="18" charset="0"/>
              <a:buNone/>
            </a:pPr>
            <a:endParaRPr lang="hu-HU" smtClean="0">
              <a:solidFill>
                <a:srgbClr val="FF0000"/>
              </a:solidFill>
            </a:endParaRPr>
          </a:p>
          <a:p>
            <a:pPr algn="ctr">
              <a:spcBef>
                <a:spcPct val="40000"/>
              </a:spcBef>
              <a:buFont typeface="Times New Roman" pitchFamily="18" charset="0"/>
              <a:buNone/>
            </a:pPr>
            <a:r>
              <a:rPr lang="hu-HU" smtClean="0">
                <a:solidFill>
                  <a:srgbClr val="FF0000"/>
                </a:solidFill>
              </a:rPr>
              <a:t>fizikai cím =</a:t>
            </a:r>
          </a:p>
          <a:p>
            <a:pPr algn="ctr">
              <a:buFont typeface="Times New Roman" pitchFamily="18" charset="0"/>
              <a:buNone/>
            </a:pPr>
            <a:r>
              <a:rPr lang="hu-HU" smtClean="0"/>
              <a:t>szegmens kezdőcíme + szegmensen belüli cím</a:t>
            </a:r>
          </a:p>
        </p:txBody>
      </p:sp>
      <p:sp>
        <p:nvSpPr>
          <p:cNvPr id="9221" name="Élőláb helye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9222" name="Dátum helye 6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6305518B-2616-4CCA-BDC2-B7EC21C38B87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3C981D-952B-4BBA-9688-B1C546ED29C3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10243" name="Dia számának helye 5"/>
          <p:cNvSpPr txBox="1">
            <a:spLocks noGrp="1"/>
          </p:cNvSpPr>
          <p:nvPr/>
        </p:nvSpPr>
        <p:spPr bwMode="auto">
          <a:xfrm>
            <a:off x="6553200" y="6248400"/>
            <a:ext cx="1898650" cy="450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2160" tIns="46080" rIns="92160" bIns="46080" anchor="ctr"/>
          <a:lstStyle/>
          <a:p>
            <a:pPr algn="r">
              <a:lnSpc>
                <a:spcPct val="93000"/>
              </a:lnSpc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fld id="{A111112A-85FE-4E7B-941D-003823EAE79E}" type="slidenum">
              <a:rPr lang="en-GB" sz="1400">
                <a:solidFill>
                  <a:srgbClr val="000000"/>
                </a:solidFill>
              </a:rPr>
              <a:pPr algn="r">
                <a:lnSpc>
                  <a:spcPct val="93000"/>
                </a:lnSpc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</a:pPr>
              <a:t>9</a:t>
            </a:fld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>
          <a:xfrm>
            <a:off x="649288" y="74613"/>
            <a:ext cx="7756525" cy="776287"/>
          </a:xfrm>
        </p:spPr>
        <p:txBody>
          <a:bodyPr>
            <a:spAutoFit/>
          </a:bodyPr>
          <a:lstStyle/>
          <a:p>
            <a:pPr algn="l" defTabSz="45720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GB" sz="3200" smtClean="0">
                <a:latin typeface="Courier" pitchFamily="49" charset="0"/>
              </a:rPr>
              <a:t>Az Intel 80x86 CPU  regiszterei</a:t>
            </a:r>
          </a:p>
        </p:txBody>
      </p:sp>
      <p:sp>
        <p:nvSpPr>
          <p:cNvPr id="1024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981075"/>
            <a:ext cx="7756525" cy="5326063"/>
          </a:xfrm>
        </p:spPr>
        <p:txBody>
          <a:bodyPr>
            <a:spAutoFit/>
          </a:bodyPr>
          <a:lstStyle/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smtClean="0">
                <a:latin typeface="Courier" pitchFamily="49" charset="0"/>
              </a:rPr>
              <a:t>Általános célú regiszterek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smtClean="0">
                <a:latin typeface="Courier" pitchFamily="49" charset="0"/>
              </a:rPr>
              <a:t>Speciális regiszterek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alkalmazások számára hozzáférhető</a:t>
            </a:r>
          </a:p>
          <a:p>
            <a:pPr lvl="2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hu-HU" sz="2800" smtClean="0">
                <a:latin typeface="Courier" pitchFamily="49" charset="0"/>
              </a:rPr>
              <a:t>STATUS/</a:t>
            </a:r>
            <a:r>
              <a:rPr lang="en-GB" sz="2800" smtClean="0">
                <a:latin typeface="Courier" pitchFamily="49" charset="0"/>
              </a:rPr>
              <a:t>Flag regiszter (</a:t>
            </a:r>
            <a:r>
              <a:rPr lang="hu-HU" sz="2800" smtClean="0">
                <a:latin typeface="Courier" pitchFamily="49" charset="0"/>
              </a:rPr>
              <a:t>SR, Flags, </a:t>
            </a:r>
            <a:r>
              <a:rPr lang="en-GB" sz="2800" smtClean="0">
                <a:latin typeface="Courier" pitchFamily="49" charset="0"/>
              </a:rPr>
              <a:t>F, EF)</a:t>
            </a:r>
          </a:p>
          <a:p>
            <a:pPr lvl="2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smtClean="0">
                <a:latin typeface="Courier" pitchFamily="49" charset="0"/>
              </a:rPr>
              <a:t>(Utasítás számláló (IP, EIP))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operációs rendszer </a:t>
            </a:r>
            <a:r>
              <a:rPr lang="hu-HU" smtClean="0">
                <a:latin typeface="Courier" pitchFamily="49" charset="0"/>
              </a:rPr>
              <a:t>(ill. a vezérlő) </a:t>
            </a:r>
            <a:r>
              <a:rPr lang="en-GB" smtClean="0">
                <a:latin typeface="Courier" pitchFamily="49" charset="0"/>
              </a:rPr>
              <a:t>számára fenntartott</a:t>
            </a:r>
          </a:p>
          <a:p>
            <a:pPr marL="309563" indent="-30956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z="2800" smtClean="0">
                <a:latin typeface="Courier" pitchFamily="49" charset="0"/>
              </a:rPr>
              <a:t>szegmens regiszterek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CS: Kód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SS: Verem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DS: Adat</a:t>
            </a:r>
          </a:p>
          <a:p>
            <a:pPr marL="709613" lvl="1" indent="-252413" defTabSz="457200">
              <a:tabLst>
                <a:tab pos="454025" algn="l"/>
                <a:tab pos="911225" algn="l"/>
                <a:tab pos="1368425" algn="l"/>
                <a:tab pos="1825625" algn="l"/>
                <a:tab pos="2282825" algn="l"/>
                <a:tab pos="2740025" algn="l"/>
                <a:tab pos="3197225" algn="l"/>
                <a:tab pos="3654425" algn="l"/>
                <a:tab pos="4111625" algn="l"/>
                <a:tab pos="4568825" algn="l"/>
                <a:tab pos="5026025" algn="l"/>
                <a:tab pos="5483225" algn="l"/>
                <a:tab pos="5940425" algn="l"/>
                <a:tab pos="6397625" algn="l"/>
                <a:tab pos="6854825" algn="l"/>
                <a:tab pos="7312025" algn="l"/>
                <a:tab pos="7769225" algn="l"/>
                <a:tab pos="8226425" algn="l"/>
                <a:tab pos="8683625" algn="l"/>
                <a:tab pos="9140825" algn="l"/>
              </a:tabLst>
            </a:pPr>
            <a:r>
              <a:rPr lang="en-GB" smtClean="0">
                <a:latin typeface="Courier" pitchFamily="49" charset="0"/>
              </a:rPr>
              <a:t>ES, FS, GS: Extra adat</a:t>
            </a:r>
          </a:p>
        </p:txBody>
      </p:sp>
      <p:sp>
        <p:nvSpPr>
          <p:cNvPr id="10246" name="Élőláb helye 6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hu-HU"/>
              <a:t>Architektúrák -- Assembly</a:t>
            </a:r>
          </a:p>
        </p:txBody>
      </p:sp>
      <p:sp>
        <p:nvSpPr>
          <p:cNvPr id="10247" name="Dátum helye 7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fld id="{8F609D5A-27B1-4DA8-8EF8-31086AC6D1D2}" type="datetime10">
              <a:rPr lang="hu-HU"/>
              <a:pPr/>
              <a:t>16:28</a:t>
            </a:fld>
            <a:endParaRPr lang="en-GB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lapértelmezett terv">
      <a:majorFont>
        <a:latin typeface="Times New Roman"/>
        <a:ea typeface=""/>
        <a:cs typeface="Arial"/>
      </a:majorFont>
      <a:minorFont>
        <a:latin typeface="Times New Roman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7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74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968</TotalTime>
  <Words>3963</Words>
  <Application>Microsoft Office PowerPoint</Application>
  <PresentationFormat>Diavetítés a képernyőre (4:3 oldalarány)</PresentationFormat>
  <Paragraphs>1006</Paragraphs>
  <Slides>55</Slides>
  <Notes>52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7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55</vt:i4>
      </vt:variant>
    </vt:vector>
  </HeadingPairs>
  <TitlesOfParts>
    <vt:vector size="63" baseType="lpstr">
      <vt:lpstr>Times New Roman</vt:lpstr>
      <vt:lpstr>Arial</vt:lpstr>
      <vt:lpstr>Courier New</vt:lpstr>
      <vt:lpstr>Courier</vt:lpstr>
      <vt:lpstr>Wingdings</vt:lpstr>
      <vt:lpstr>Symbol</vt:lpstr>
      <vt:lpstr>Curier</vt:lpstr>
      <vt:lpstr>Alapértelmezett terv</vt:lpstr>
      <vt:lpstr>Számítógép architektúrák</vt:lpstr>
      <vt:lpstr>2. dia</vt:lpstr>
      <vt:lpstr>3. dia</vt:lpstr>
      <vt:lpstr>4. dia</vt:lpstr>
      <vt:lpstr>5. dia</vt:lpstr>
      <vt:lpstr>6. dia</vt:lpstr>
      <vt:lpstr>7. dia</vt:lpstr>
      <vt:lpstr>8. dia</vt:lpstr>
      <vt:lpstr>Az Intel 80x86 CPU  regiszterei</vt:lpstr>
      <vt:lpstr>Az Intel 80x86 CPU általános regiszterei</vt:lpstr>
      <vt:lpstr>A flag regiszter</vt:lpstr>
      <vt:lpstr>Címzésmódok (operandusok megadási módjai)</vt:lpstr>
      <vt:lpstr>13. dia</vt:lpstr>
      <vt:lpstr>14. dia</vt:lpstr>
      <vt:lpstr>15. dia</vt:lpstr>
      <vt:lpstr>16. dia</vt:lpstr>
      <vt:lpstr>A gépi kód (ADD utasítás néhány formája)</vt:lpstr>
      <vt:lpstr>Adatmozgató utasítások (Minden flag változatlan)</vt:lpstr>
      <vt:lpstr>Aritmetikai utasítások</vt:lpstr>
      <vt:lpstr>Az ADD utasítás</vt:lpstr>
      <vt:lpstr>Az ADD utasítás</vt:lpstr>
      <vt:lpstr>„Program szervezés” -- elágazások</vt:lpstr>
      <vt:lpstr>MUL és IMUL utasítások</vt:lpstr>
      <vt:lpstr>DIV és IDIV utasítások</vt:lpstr>
      <vt:lpstr>Logikai utasítások</vt:lpstr>
      <vt:lpstr>Forgatások, léptetések</vt:lpstr>
      <vt:lpstr>Forgatások, léptetések</vt:lpstr>
      <vt:lpstr>Forgatások, léptetések</vt:lpstr>
      <vt:lpstr>Közvetlen bitelérések</vt:lpstr>
      <vt:lpstr>Sztringkezelő utasítások</vt:lpstr>
      <vt:lpstr>HLA sztringjei</vt:lpstr>
      <vt:lpstr>A HLA (High Level Assembly)  „Hello World!” programja</vt:lpstr>
      <vt:lpstr>Alapvető könyvtári függvények,  adat deklarációk</vt:lpstr>
      <vt:lpstr>Általános memória használat</vt:lpstr>
      <vt:lpstr>Programszerkezeti elemek </vt:lpstr>
      <vt:lpstr>Eljárások, paraméter átadás</vt:lpstr>
      <vt:lpstr>37. dia</vt:lpstr>
      <vt:lpstr>38. dia</vt:lpstr>
      <vt:lpstr>CPU Állapot (regiszterek) megőrzése</vt:lpstr>
      <vt:lpstr>Lokális változók</vt:lpstr>
      <vt:lpstr>Paraméter átadás</vt:lpstr>
      <vt:lpstr>Függvények, visszatérési érték</vt:lpstr>
      <vt:lpstr>Eljárások opciói</vt:lpstr>
      <vt:lpstr> </vt:lpstr>
      <vt:lpstr> </vt:lpstr>
      <vt:lpstr>Display:</vt:lpstr>
      <vt:lpstr>„Pszeudo-utasítások”</vt:lpstr>
      <vt:lpstr>48. dia</vt:lpstr>
      <vt:lpstr>49. dia</vt:lpstr>
      <vt:lpstr>50. dia</vt:lpstr>
      <vt:lpstr>51. dia</vt:lpstr>
      <vt:lpstr>52. dia</vt:lpstr>
      <vt:lpstr>53. dia</vt:lpstr>
      <vt:lpstr>54. dia</vt:lpstr>
      <vt:lpstr>55. 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Számítógépek felépítése Digitális adatábrázolás Digitális logikai szint Mikroarchitektúra szint Gépi utasítás szint Operációs rendszer szint Assembly nyelvi szint Probléma orientált (magas szintű) nyelvi szint Perifériák</dc:title>
  <dc:creator>gjhalasz</dc:creator>
  <cp:lastModifiedBy>gjhalasz</cp:lastModifiedBy>
  <cp:revision>51</cp:revision>
  <dcterms:modified xsi:type="dcterms:W3CDTF">2012-09-30T14:29:16Z</dcterms:modified>
</cp:coreProperties>
</file>