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69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00FF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5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35848" name="Rectangle 7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1887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07025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686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448-451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452-454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453-454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453-454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456-459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456-459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456-459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444-446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459-462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444-445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459-462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462-466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445-446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466-469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469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448-451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448-451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446-448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448-451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461, 545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2950"/>
            <a:ext cx="4948238" cy="3711575"/>
          </a:xfrm>
          <a:ln>
            <a:solidFill>
              <a:srgbClr val="000000"/>
            </a:solidFill>
            <a:miter lim="800000"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5350"/>
            <a:ext cx="4965700" cy="4454525"/>
          </a:xfrm>
          <a:noFill/>
          <a:ln/>
        </p:spPr>
        <p:txBody>
          <a:bodyPr/>
          <a:lstStyle/>
          <a:p>
            <a:r>
              <a:rPr lang="hu-HU" smtClean="0"/>
              <a:t>448-451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AB881-B0BE-412C-8C45-87A06622B0F7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3025C-942B-472D-9D96-9E8A6DF6DF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4D132-2974-44F7-94E2-939232D9532A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7270F-777E-4694-9172-10A4C86A09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08750" y="511175"/>
            <a:ext cx="1939925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0550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A31F0-7226-421C-A2EF-F185CF518D72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FAF7B-4D28-4327-B894-B6771FFB52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78208-8508-487D-91DA-3DE7D18BAA49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4FCF3-2C9C-449F-A537-67C0C6D215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Cím, szöveg és 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2875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3438" y="1981200"/>
            <a:ext cx="3805237" cy="19796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3438" y="4113213"/>
            <a:ext cx="3805237" cy="1981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83110-F297-4521-AB54-C82A2D1CB2C6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A431E-B548-4CF2-9D5F-DD8910903C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E7A8F-BF42-4463-AD61-8C1C4DAF1CF7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AC914-D084-451A-9A70-9D62B28DC5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F427C-ACEC-42DE-830F-6EE017DD8509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19FA9-F9F1-400B-A669-60D6B7AE6C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5238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3438" y="1981200"/>
            <a:ext cx="3805237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2EC3F-F071-46E8-8ABA-B5BE6E32E056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3B597-94F2-4AA5-8340-AB37FF1EFB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DAE22-D969-48B3-B957-68E00F888CBC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CBD22-4ED7-4234-8676-7F0C3F1F68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352ED-9DD5-4869-9EDD-D69A4281DEAF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38754-29CC-4D62-9868-58E086F4A4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8EC07-D6A3-4EF0-9B4A-DF706C7ABDBF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8493C-CD04-47BD-9667-852B08600C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2FA7-1D10-47F6-ABE9-C23E8A1F2638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4DCB9-64CC-49A2-9505-CD3DC74C43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001CB-716B-4FD1-8DBF-29D1D29F050A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6A09-D89E-46C5-A775-498251DB15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2875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2875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27763"/>
            <a:ext cx="1895475" cy="490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26DF145-59B8-431B-AD67-255AF7C50DA9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60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GB"/>
              <a:t>Architektúrák -- Operációs rendszer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EAF336C-637F-4932-A337-47550167FF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2pPr>
      <a:lvl3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3pPr>
      <a:lvl4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4pPr>
      <a:lvl5pPr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5pPr>
      <a:lvl6pPr marL="4572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6pPr>
      <a:lvl7pPr marL="9144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7pPr>
      <a:lvl8pPr marL="13716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8pPr>
      <a:lvl9pPr marL="1828800" algn="ctr" defTabSz="449263" rtl="0" eaLnBrk="0" fontAlgn="base" hangingPunct="0">
        <a:lnSpc>
          <a:spcPct val="6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pitchFamily="34" charset="0"/>
        </a:defRPr>
      </a:lvl9pPr>
    </p:titleStyle>
    <p:bodyStyle>
      <a:lvl1pPr marL="333375" indent="-333375" algn="l" defTabSz="449263" rtl="0" eaLnBrk="0" fontAlgn="base" hangingPunct="0">
        <a:lnSpc>
          <a:spcPct val="69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3425" indent="-276225" algn="l" defTabSz="449263" rtl="0" eaLnBrk="0" fontAlgn="base" hangingPunct="0">
        <a:lnSpc>
          <a:spcPct val="69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69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69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38DF9A-8F2F-4C27-B127-F37D4A38D3FD}" type="slidenum">
              <a:rPr lang="en-GB" smtClean="0">
                <a:cs typeface="Arial" charset="0"/>
              </a:rPr>
              <a:pPr/>
              <a:t>1</a:t>
            </a:fld>
            <a:endParaRPr lang="en-GB" smtClean="0">
              <a:cs typeface="Arial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adatábrázolás</a:t>
            </a:r>
            <a:endParaRPr lang="en-GB" sz="2800" b="1" dirty="0" smtClean="0"/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Digitális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logikai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Mikroarchitektúra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Gépi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utasítás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CC0000"/>
                </a:solidFill>
              </a:rPr>
              <a:t>Operációs</a:t>
            </a:r>
            <a:r>
              <a:rPr lang="en-GB" sz="2800" b="1" dirty="0" smtClean="0">
                <a:solidFill>
                  <a:srgbClr val="CC0000"/>
                </a:solidFill>
              </a:rPr>
              <a:t> </a:t>
            </a:r>
            <a:r>
              <a:rPr lang="en-GB" sz="2800" b="1" dirty="0" err="1" smtClean="0">
                <a:solidFill>
                  <a:srgbClr val="CC0000"/>
                </a:solidFill>
              </a:rPr>
              <a:t>rendszer</a:t>
            </a:r>
            <a:r>
              <a:rPr lang="en-GB" sz="2800" b="1" dirty="0" smtClean="0">
                <a:solidFill>
                  <a:srgbClr val="CC0000"/>
                </a:solidFill>
              </a:rPr>
              <a:t> </a:t>
            </a:r>
            <a:r>
              <a:rPr lang="en-GB" sz="2800" b="1" dirty="0" err="1" smtClean="0">
                <a:solidFill>
                  <a:srgbClr val="CC0000"/>
                </a:solidFill>
              </a:rPr>
              <a:t>szint</a:t>
            </a:r>
            <a:endParaRPr lang="en-GB" sz="2800" b="1" dirty="0" smtClean="0">
              <a:solidFill>
                <a:srgbClr val="CC0000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chemeClr val="tx1"/>
                </a:solidFill>
              </a:rPr>
              <a:t>Assembly </a:t>
            </a:r>
            <a:r>
              <a:rPr lang="en-GB" sz="2800" b="1" dirty="0" err="1" smtClean="0">
                <a:solidFill>
                  <a:schemeClr val="tx1"/>
                </a:solidFill>
              </a:rPr>
              <a:t>nyelvi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3375" indent="-333375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1"/>
                </a:solidFill>
              </a:rPr>
              <a:t>Perifériák</a:t>
            </a:r>
            <a:endParaRPr lang="en-GB" sz="2800" b="1" dirty="0" smtClean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893763"/>
            <a:ext cx="7772400" cy="577850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0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7A56997-A616-441D-BF62-FB986C947761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B818CF-8C5C-4260-B398-AFB9A0316ED6}" type="slidenum">
              <a:rPr lang="en-GB" smtClean="0">
                <a:cs typeface="Arial" charset="0"/>
              </a:rPr>
              <a:pPr/>
              <a:t>10</a:t>
            </a:fld>
            <a:endParaRPr lang="en-GB" smtClean="0">
              <a:cs typeface="Arial" charset="0"/>
            </a:endParaRPr>
          </a:p>
        </p:txBody>
      </p:sp>
      <p:graphicFrame>
        <p:nvGraphicFramePr>
          <p:cNvPr id="870402" name="Group 2"/>
          <p:cNvGraphicFramePr>
            <a:graphicFrameLocks noGrp="1"/>
          </p:cNvGraphicFramePr>
          <p:nvPr/>
        </p:nvGraphicFramePr>
        <p:xfrm>
          <a:off x="1076325" y="835025"/>
          <a:ext cx="1828800" cy="4995038"/>
        </p:xfrm>
        <a:graphic>
          <a:graphicData uri="http://schemas.openxmlformats.org/drawingml/2006/table">
            <a:tbl>
              <a:tblPr/>
              <a:tblGrid>
                <a:gridCol w="781050"/>
                <a:gridCol w="304800"/>
                <a:gridCol w="742950"/>
              </a:tblGrid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14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39" name="Text Box 86"/>
          <p:cNvSpPr txBox="1">
            <a:spLocks noChangeArrowheads="1"/>
          </p:cNvSpPr>
          <p:nvPr/>
        </p:nvSpPr>
        <p:spPr bwMode="auto">
          <a:xfrm>
            <a:off x="6238875" y="2228850"/>
            <a:ext cx="174307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fizikai memória</a:t>
            </a:r>
          </a:p>
        </p:txBody>
      </p:sp>
      <p:sp>
        <p:nvSpPr>
          <p:cNvPr id="11340" name="Rectangle 87"/>
          <p:cNvSpPr>
            <a:spLocks noChangeArrowheads="1"/>
          </p:cNvSpPr>
          <p:nvPr/>
        </p:nvSpPr>
        <p:spPr bwMode="auto">
          <a:xfrm>
            <a:off x="6011863" y="200025"/>
            <a:ext cx="3132137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6.5. ábra</a:t>
            </a:r>
            <a:endParaRPr lang="hu-HU" sz="3200">
              <a:solidFill>
                <a:srgbClr val="000000"/>
              </a:solidFill>
            </a:endParaRPr>
          </a:p>
        </p:txBody>
      </p:sp>
      <p:sp>
        <p:nvSpPr>
          <p:cNvPr id="11341" name="Rectangle 88"/>
          <p:cNvSpPr>
            <a:spLocks noChangeArrowheads="1"/>
          </p:cNvSpPr>
          <p:nvPr/>
        </p:nvSpPr>
        <p:spPr bwMode="auto">
          <a:xfrm>
            <a:off x="1600200" y="190500"/>
            <a:ext cx="15144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/>
            <a:r>
              <a:rPr lang="hu-HU" sz="2800">
                <a:solidFill>
                  <a:srgbClr val="000000"/>
                </a:solidFill>
              </a:rPr>
              <a:t>Laptábla</a:t>
            </a:r>
          </a:p>
        </p:txBody>
      </p:sp>
      <p:graphicFrame>
        <p:nvGraphicFramePr>
          <p:cNvPr id="870489" name="Group 89"/>
          <p:cNvGraphicFramePr>
            <a:graphicFrameLocks noGrp="1"/>
          </p:cNvGraphicFramePr>
          <p:nvPr/>
        </p:nvGraphicFramePr>
        <p:xfrm>
          <a:off x="6124575" y="3206750"/>
          <a:ext cx="2678113" cy="2631250"/>
        </p:xfrm>
        <a:graphic>
          <a:graphicData uri="http://schemas.openxmlformats.org/drawingml/2006/table">
            <a:tbl>
              <a:tblPr/>
              <a:tblGrid>
                <a:gridCol w="1952625"/>
                <a:gridCol w="725488"/>
              </a:tblGrid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14.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virtuális lap</a:t>
                      </a:r>
                    </a:p>
                  </a:txBody>
                  <a:tcPr marL="0" marR="72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72" name="Line 131"/>
          <p:cNvSpPr>
            <a:spLocks noChangeShapeType="1"/>
          </p:cNvSpPr>
          <p:nvPr/>
        </p:nvSpPr>
        <p:spPr bwMode="auto">
          <a:xfrm flipV="1">
            <a:off x="2928938" y="5429250"/>
            <a:ext cx="3143250" cy="276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3" name="Line 132"/>
          <p:cNvSpPr>
            <a:spLocks noChangeShapeType="1"/>
          </p:cNvSpPr>
          <p:nvPr/>
        </p:nvSpPr>
        <p:spPr bwMode="auto">
          <a:xfrm>
            <a:off x="2928938" y="4786313"/>
            <a:ext cx="3143250" cy="357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4" name="Line 133"/>
          <p:cNvSpPr>
            <a:spLocks noChangeShapeType="1"/>
          </p:cNvSpPr>
          <p:nvPr/>
        </p:nvSpPr>
        <p:spPr bwMode="auto">
          <a:xfrm flipV="1">
            <a:off x="2928938" y="3929063"/>
            <a:ext cx="314325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5" name="Line 134"/>
          <p:cNvSpPr>
            <a:spLocks noChangeShapeType="1"/>
          </p:cNvSpPr>
          <p:nvPr/>
        </p:nvSpPr>
        <p:spPr bwMode="auto">
          <a:xfrm flipV="1">
            <a:off x="2928938" y="3643313"/>
            <a:ext cx="3214687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6" name="Line 135"/>
          <p:cNvSpPr>
            <a:spLocks noChangeShapeType="1"/>
          </p:cNvSpPr>
          <p:nvPr/>
        </p:nvSpPr>
        <p:spPr bwMode="auto">
          <a:xfrm>
            <a:off x="2928938" y="3357563"/>
            <a:ext cx="3214687" cy="142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7" name="Line 136"/>
          <p:cNvSpPr>
            <a:spLocks noChangeShapeType="1"/>
          </p:cNvSpPr>
          <p:nvPr/>
        </p:nvSpPr>
        <p:spPr bwMode="auto">
          <a:xfrm>
            <a:off x="2928938" y="2428875"/>
            <a:ext cx="3214687" cy="1785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8" name="Line 137"/>
          <p:cNvSpPr>
            <a:spLocks noChangeShapeType="1"/>
          </p:cNvSpPr>
          <p:nvPr/>
        </p:nvSpPr>
        <p:spPr bwMode="auto">
          <a:xfrm>
            <a:off x="2928938" y="1571625"/>
            <a:ext cx="3214687" cy="2928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79" name="Line 138"/>
          <p:cNvSpPr>
            <a:spLocks noChangeShapeType="1"/>
          </p:cNvSpPr>
          <p:nvPr/>
        </p:nvSpPr>
        <p:spPr bwMode="auto">
          <a:xfrm>
            <a:off x="2928938" y="5357813"/>
            <a:ext cx="314325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80" name="Text Box 139"/>
          <p:cNvSpPr txBox="1">
            <a:spLocks noChangeArrowheads="1"/>
          </p:cNvSpPr>
          <p:nvPr/>
        </p:nvSpPr>
        <p:spPr bwMode="auto">
          <a:xfrm>
            <a:off x="8124825" y="2152650"/>
            <a:ext cx="101917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lap keret</a:t>
            </a:r>
          </a:p>
        </p:txBody>
      </p:sp>
      <p:sp>
        <p:nvSpPr>
          <p:cNvPr id="11381" name="Text Box 140"/>
          <p:cNvSpPr txBox="1">
            <a:spLocks noChangeArrowheads="1"/>
          </p:cNvSpPr>
          <p:nvPr/>
        </p:nvSpPr>
        <p:spPr bwMode="auto">
          <a:xfrm>
            <a:off x="0" y="0"/>
            <a:ext cx="161925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virtuális lap</a:t>
            </a:r>
          </a:p>
        </p:txBody>
      </p:sp>
      <p:sp>
        <p:nvSpPr>
          <p:cNvPr id="11382" name="Text Box 141"/>
          <p:cNvSpPr txBox="1">
            <a:spLocks noChangeArrowheads="1"/>
          </p:cNvSpPr>
          <p:nvPr/>
        </p:nvSpPr>
        <p:spPr bwMode="auto">
          <a:xfrm>
            <a:off x="3238500" y="352425"/>
            <a:ext cx="14954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lap keret</a:t>
            </a:r>
          </a:p>
        </p:txBody>
      </p:sp>
      <p:sp>
        <p:nvSpPr>
          <p:cNvPr id="11383" name="Line 142"/>
          <p:cNvSpPr>
            <a:spLocks noChangeShapeType="1"/>
          </p:cNvSpPr>
          <p:nvPr/>
        </p:nvSpPr>
        <p:spPr bwMode="auto">
          <a:xfrm>
            <a:off x="990600" y="933450"/>
            <a:ext cx="476250" cy="619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84" name="Line 143"/>
          <p:cNvSpPr>
            <a:spLocks noChangeShapeType="1"/>
          </p:cNvSpPr>
          <p:nvPr/>
        </p:nvSpPr>
        <p:spPr bwMode="auto">
          <a:xfrm flipH="1">
            <a:off x="2790825" y="885825"/>
            <a:ext cx="60960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1385" name="Élőláb helye 2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1386" name="Dátum helye 2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4450604-B36D-4187-A546-9A7973EBB9F5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D6AE72-D543-4B5C-AF01-01ED678C42E8}" type="slidenum">
              <a:rPr lang="en-GB" smtClean="0">
                <a:cs typeface="Arial" charset="0"/>
              </a:rPr>
              <a:pPr/>
              <a:t>11</a:t>
            </a:fld>
            <a:endParaRPr lang="en-GB" smtClean="0">
              <a:cs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9675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Laphiány</a:t>
            </a:r>
            <a:r>
              <a:rPr lang="hu-HU" sz="2800" smtClean="0"/>
              <a:t> (</a:t>
            </a:r>
            <a:r>
              <a:rPr lang="hu-HU" sz="2800" b="1" smtClean="0"/>
              <a:t>page fault</a:t>
            </a:r>
            <a:r>
              <a:rPr lang="hu-HU" sz="2800" smtClean="0"/>
              <a:t>): a lap nincs a memóriában.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Kérésre lapozás</a:t>
            </a:r>
            <a:r>
              <a:rPr lang="hu-HU" sz="2800" smtClean="0"/>
              <a:t> (</a:t>
            </a:r>
            <a:r>
              <a:rPr lang="hu-HU" sz="2800" b="1" smtClean="0"/>
              <a:t>demand paging</a:t>
            </a:r>
            <a:r>
              <a:rPr lang="hu-HU" sz="2800" smtClean="0"/>
              <a:t>): lapozás csak laphiány esetén. A program egyetlen bájtja sem kell bent legyen a memóriában, csak a másodlagos tárolón.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Időosztásos rendszereknél nem kielégítő!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Munka halmaz</a:t>
            </a:r>
            <a:r>
              <a:rPr lang="hu-HU" sz="2800" smtClean="0"/>
              <a:t> (</a:t>
            </a:r>
            <a:r>
              <a:rPr lang="hu-HU" sz="2800" b="1" smtClean="0"/>
              <a:t>working set</a:t>
            </a:r>
            <a:r>
              <a:rPr lang="hu-HU" sz="2800" smtClean="0"/>
              <a:t>): a legutóbbi </a:t>
            </a:r>
            <a:r>
              <a:rPr lang="hu-HU" sz="2800" b="1" i="1" smtClean="0"/>
              <a:t>k</a:t>
            </a:r>
            <a:r>
              <a:rPr lang="hu-HU" sz="2800" smtClean="0"/>
              <a:t> memória hivatkozásban szereplő lapok halmaza (az operációs rendszer feladata megállapítani). Időosztásos rendszerekben ezek a lapok előre visszatölthetők. </a:t>
            </a:r>
          </a:p>
          <a:p>
            <a:pPr>
              <a:lnSpc>
                <a:spcPct val="95000"/>
              </a:lnSpc>
              <a:buFont typeface="Times New Roman" pitchFamily="18" charset="0"/>
              <a:buNone/>
            </a:pPr>
            <a:r>
              <a:rPr lang="hu-HU" sz="2800" smtClean="0"/>
              <a:t>Ha a munkahalmaz nagyobb, mint a lapkeretek száma, akkor gyakori lesz a laphiány. A nagyon gyakori laphiányt </a:t>
            </a:r>
            <a:r>
              <a:rPr lang="hu-HU" sz="2800" b="1" smtClean="0"/>
              <a:t>vergődés</a:t>
            </a:r>
            <a:r>
              <a:rPr lang="hu-HU" sz="2800" smtClean="0"/>
              <a:t>nek (</a:t>
            </a:r>
            <a:r>
              <a:rPr lang="hu-HU" sz="2800" b="1" smtClean="0"/>
              <a:t>thrashing</a:t>
            </a:r>
            <a:r>
              <a:rPr lang="hu-HU" sz="2800" smtClean="0"/>
              <a:t>) nevezzük.</a:t>
            </a:r>
          </a:p>
        </p:txBody>
      </p:sp>
      <p:sp>
        <p:nvSpPr>
          <p:cNvPr id="12292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229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7A03F4E-8F13-4C0B-9B12-AFFC14F814F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E3C8A-1818-4731-9DCB-AA12B2C49E18}" type="slidenum">
              <a:rPr lang="en-GB" smtClean="0">
                <a:cs typeface="Arial" charset="0"/>
              </a:rPr>
              <a:pPr/>
              <a:t>12</a:t>
            </a:fld>
            <a:endParaRPr lang="en-GB" smtClean="0">
              <a:cs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647950"/>
          </a:xfrm>
        </p:spPr>
        <p:txBody>
          <a:bodyPr lIns="92075" tIns="46038" rIns="92075" bIns="46038"/>
          <a:lstStyle/>
          <a:p>
            <a:pPr>
              <a:lnSpc>
                <a:spcPct val="95000"/>
              </a:lnSpc>
              <a:buFont typeface="Times New Roman" pitchFamily="18" charset="0"/>
              <a:buNone/>
            </a:pPr>
            <a:r>
              <a:rPr lang="hu-HU" sz="2800" b="1" smtClean="0"/>
              <a:t>Lapkezelési eljárások:</a:t>
            </a:r>
            <a:r>
              <a:rPr lang="hu-HU" sz="2800" smtClean="0"/>
              <a:t> melyik lap </a:t>
            </a:r>
            <a:r>
              <a:rPr lang="hu-HU" sz="2800" b="1" smtClean="0"/>
              <a:t>helyett</a:t>
            </a:r>
            <a:r>
              <a:rPr lang="hu-HU" sz="2800" smtClean="0"/>
              <a:t> töltsük be a kért lapot?</a:t>
            </a:r>
          </a:p>
          <a:p>
            <a:pPr>
              <a:lnSpc>
                <a:spcPct val="95000"/>
              </a:lnSpc>
              <a:buFont typeface="Times New Roman" pitchFamily="18" charset="0"/>
              <a:buNone/>
            </a:pPr>
            <a:r>
              <a:rPr lang="hu-HU" sz="2800" b="1" smtClean="0"/>
              <a:t>LRU</a:t>
            </a:r>
            <a:r>
              <a:rPr lang="hu-HU" sz="2800" smtClean="0"/>
              <a:t> (Least Recently Used, legrégebben használt): általában jó, de nem jó pl. 9 lapon átnyúló ciklus esetén, ha csak 8 memória lap van (</a:t>
            </a:r>
            <a:r>
              <a:rPr lang="hu-HU" sz="2800" b="1" smtClean="0"/>
              <a:t>6.6. ábra</a:t>
            </a:r>
            <a:r>
              <a:rPr lang="hu-HU" sz="2800" smtClean="0"/>
              <a:t>).</a:t>
            </a:r>
          </a:p>
        </p:txBody>
      </p:sp>
      <p:graphicFrame>
        <p:nvGraphicFramePr>
          <p:cNvPr id="874499" name="Group 3"/>
          <p:cNvGraphicFramePr>
            <a:graphicFrameLocks noGrp="1"/>
          </p:cNvGraphicFramePr>
          <p:nvPr/>
        </p:nvGraphicFramePr>
        <p:xfrm>
          <a:off x="523875" y="2689225"/>
          <a:ext cx="2286000" cy="2949575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74519" name="Group 23"/>
          <p:cNvGraphicFramePr>
            <a:graphicFrameLocks noGrp="1"/>
          </p:cNvGraphicFramePr>
          <p:nvPr/>
        </p:nvGraphicFramePr>
        <p:xfrm>
          <a:off x="3419475" y="2698750"/>
          <a:ext cx="2286000" cy="2949575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74539" name="Group 43"/>
          <p:cNvGraphicFramePr>
            <a:graphicFrameLocks noGrp="1"/>
          </p:cNvGraphicFramePr>
          <p:nvPr/>
        </p:nvGraphicFramePr>
        <p:xfrm>
          <a:off x="6286500" y="2660650"/>
          <a:ext cx="2286000" cy="2949575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7.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8. Virtuális lap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7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3377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CEEB6DB-9B21-46D7-A8A6-990D9E12940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CFBBBE-AE0F-4AE4-84EF-6EE3A3CDCCCA}" type="slidenum">
              <a:rPr lang="en-GB" smtClean="0">
                <a:cs typeface="Arial" charset="0"/>
              </a:rPr>
              <a:pPr/>
              <a:t>13</a:t>
            </a:fld>
            <a:endParaRPr lang="en-GB" smtClean="0">
              <a:cs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86500"/>
          </a:xfrm>
        </p:spPr>
        <p:txBody>
          <a:bodyPr lIns="92075" tIns="46038" rIns="92075" bIns="46038"/>
          <a:lstStyle/>
          <a:p>
            <a:pPr>
              <a:lnSpc>
                <a:spcPct val="95000"/>
              </a:lnSpc>
              <a:buFont typeface="Times New Roman" pitchFamily="18" charset="0"/>
              <a:buNone/>
            </a:pPr>
            <a:r>
              <a:rPr lang="hu-HU" b="1" smtClean="0"/>
              <a:t>FIFO</a:t>
            </a:r>
            <a:r>
              <a:rPr lang="hu-HU" smtClean="0"/>
              <a:t> (First-in First-Out, először be, először ki): egyszerűbb (de most ez se jobb, mint </a:t>
            </a:r>
            <a:r>
              <a:rPr lang="hu-HU" b="1" smtClean="0"/>
              <a:t>LRU</a:t>
            </a:r>
            <a:r>
              <a:rPr lang="hu-HU" smtClean="0"/>
              <a:t>). </a:t>
            </a:r>
          </a:p>
          <a:p>
            <a:pPr>
              <a:lnSpc>
                <a:spcPct val="95000"/>
              </a:lnSpc>
              <a:spcBef>
                <a:spcPct val="6000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lnSpc>
                <a:spcPct val="95000"/>
              </a:lnSpc>
              <a:spcBef>
                <a:spcPct val="60000"/>
              </a:spcBef>
              <a:buFont typeface="Times New Roman" pitchFamily="18" charset="0"/>
              <a:buNone/>
            </a:pPr>
            <a:r>
              <a:rPr lang="hu-HU" smtClean="0"/>
              <a:t>Csak a módosult (</a:t>
            </a:r>
            <a:r>
              <a:rPr lang="hu-HU" b="1" smtClean="0"/>
              <a:t>dirty</a:t>
            </a:r>
            <a:r>
              <a:rPr lang="hu-HU" smtClean="0"/>
              <a:t>, szennyezett) lapokat kell visszaírni, a tisztát (</a:t>
            </a:r>
            <a:r>
              <a:rPr lang="hu-HU" b="1" smtClean="0"/>
              <a:t>clean</a:t>
            </a:r>
            <a:r>
              <a:rPr lang="hu-HU" smtClean="0"/>
              <a:t>) nem (</a:t>
            </a:r>
            <a:r>
              <a:rPr lang="hu-HU" b="1" smtClean="0"/>
              <a:t>szennyezés bit</a:t>
            </a:r>
            <a:r>
              <a:rPr lang="hu-HU" smtClean="0"/>
              <a:t>). Most is előnyös, ha az utasítások és az adatok elkülönülten helyezkednek el a memóriában: </a:t>
            </a:r>
            <a:br>
              <a:rPr lang="hu-HU" smtClean="0"/>
            </a:br>
            <a:r>
              <a:rPr lang="hu-HU" smtClean="0"/>
              <a:t>az utasításokat nem kell visszaírni.</a:t>
            </a:r>
          </a:p>
        </p:txBody>
      </p:sp>
      <p:sp>
        <p:nvSpPr>
          <p:cNvPr id="14340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434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93C57C7-BC8C-46E4-A343-E862841F4FC1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04CC94-DFDD-4903-A508-B75BD557297B}" type="slidenum">
              <a:rPr lang="en-GB" smtClean="0">
                <a:cs typeface="Arial" charset="0"/>
              </a:rPr>
              <a:pPr/>
              <a:t>14</a:t>
            </a:fld>
            <a:endParaRPr lang="en-GB" smtClean="0">
              <a:cs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9200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Lapméret és elaprózódás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Ha egy program </a:t>
            </a:r>
            <a:r>
              <a:rPr lang="hu-HU" b="1" i="1" smtClean="0">
                <a:latin typeface="Courier New" pitchFamily="49" charset="0"/>
              </a:rPr>
              <a:t>k</a:t>
            </a:r>
            <a:r>
              <a:rPr lang="hu-HU" smtClean="0"/>
              <a:t> lapon fér el, akkor általában a </a:t>
            </a:r>
            <a:r>
              <a:rPr lang="hu-HU" b="1" i="1" smtClean="0">
                <a:latin typeface="Courier New" pitchFamily="49" charset="0"/>
              </a:rPr>
              <a:t>k</a:t>
            </a:r>
            <a:r>
              <a:rPr lang="hu-HU" smtClean="0"/>
              <a:t>-dik lap nincs tele.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Ha a lap mérete </a:t>
            </a:r>
            <a:r>
              <a:rPr lang="hu-HU" b="1" i="1" smtClean="0">
                <a:latin typeface="Courier New" pitchFamily="49" charset="0"/>
              </a:rPr>
              <a:t>n</a:t>
            </a:r>
            <a:r>
              <a:rPr lang="hu-HU" smtClean="0"/>
              <a:t>, akkor programonként átlagosan </a:t>
            </a:r>
            <a:r>
              <a:rPr lang="hu-HU" b="1" i="1" smtClean="0">
                <a:latin typeface="Courier New" pitchFamily="49" charset="0"/>
              </a:rPr>
              <a:t>n/</a:t>
            </a:r>
            <a:r>
              <a:rPr lang="hu-HU" b="1" smtClean="0">
                <a:latin typeface="Courier New" pitchFamily="49" charset="0"/>
              </a:rPr>
              <a:t>2</a:t>
            </a:r>
            <a:r>
              <a:rPr lang="hu-HU" smtClean="0"/>
              <a:t> bájt kihasználatlan: </a:t>
            </a:r>
            <a:br>
              <a:rPr lang="hu-HU" smtClean="0"/>
            </a:br>
            <a:r>
              <a:rPr lang="hu-HU" b="1" smtClean="0"/>
              <a:t>belső elaprózódás </a:t>
            </a:r>
            <a:r>
              <a:rPr lang="hu-HU" smtClean="0"/>
              <a:t>(</a:t>
            </a:r>
            <a:r>
              <a:rPr lang="hu-HU" b="1" smtClean="0"/>
              <a:t>internal fragmentation</a:t>
            </a:r>
            <a:r>
              <a:rPr lang="hu-HU" smtClean="0"/>
              <a:t>).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belső elaprózódás ellen a lap méretének csökkentésével lehet védekezni, de ez a laptábla méretének növekedéséhez vezet.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A kis lap előnytelen a lemez sávszélességének kihasználása szempontjából is, viszont kisebb a vergődés kialakulásának valószínűsége.</a:t>
            </a:r>
          </a:p>
        </p:txBody>
      </p:sp>
      <p:sp>
        <p:nvSpPr>
          <p:cNvPr id="15364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53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51CBEEA-495C-4ABC-B08E-2168D829BBDE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C6D340-EE12-4375-8F0A-D91E4C80CD37}" type="slidenum">
              <a:rPr lang="en-GB" smtClean="0">
                <a:cs typeface="Arial" charset="0"/>
              </a:rPr>
              <a:pPr/>
              <a:t>15</a:t>
            </a:fld>
            <a:endParaRPr lang="en-GB" smtClean="0">
              <a:cs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5114925" cy="63563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z="2800" b="1" smtClean="0"/>
              <a:t>Szegmentálás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Egy fordítóprogramnak a következő célokra kellhet memória (</a:t>
            </a:r>
            <a:r>
              <a:rPr lang="hu-HU" sz="2800" b="1" smtClean="0"/>
              <a:t>6.7. ábra</a:t>
            </a:r>
            <a:r>
              <a:rPr lang="hu-HU" sz="2800" smtClean="0"/>
              <a:t>):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z="2800" smtClean="0"/>
              <a:t>szimbólum tábla,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z="2800" smtClean="0"/>
              <a:t>forrás kód,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z="2800" smtClean="0"/>
              <a:t>konstansok,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z="2800" smtClean="0"/>
              <a:t>elemzési fa,</a:t>
            </a:r>
          </a:p>
          <a:p>
            <a:pPr>
              <a:lnSpc>
                <a:spcPct val="85000"/>
              </a:lnSpc>
              <a:spcBef>
                <a:spcPct val="0"/>
              </a:spcBef>
            </a:pPr>
            <a:r>
              <a:rPr lang="hu-HU" sz="2800" smtClean="0"/>
              <a:t>verem.</a:t>
            </a:r>
          </a:p>
          <a:p>
            <a:pPr>
              <a:lnSpc>
                <a:spcPct val="85000"/>
              </a:lnSpc>
              <a:buFont typeface="Times New Roman" pitchFamily="18" charset="0"/>
              <a:buNone/>
            </a:pPr>
            <a:r>
              <a:rPr lang="hu-HU" sz="2800" smtClean="0"/>
              <a:t>Rögzített memória felosztás esetén ezek egyike kicsinek bizonyulhat, miközben a többi nem használja ki a rendelkezésére álló tartományt.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6296025" y="1238250"/>
            <a:ext cx="2209800" cy="485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6296025" y="2162175"/>
            <a:ext cx="2209800" cy="781050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6296025" y="3476625"/>
            <a:ext cx="2209800" cy="48577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6296025" y="4410075"/>
            <a:ext cx="2209800" cy="162877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>
              <a:defRPr/>
            </a:pPr>
            <a:endParaRPr lang="hu-HU">
              <a:cs typeface="Arial" pitchFamily="34" charset="0"/>
            </a:endParaRPr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6296025" y="714375"/>
            <a:ext cx="2209800" cy="5324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6286500" y="1000125"/>
            <a:ext cx="1876425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Verem terület</a:t>
            </a:r>
            <a:endParaRPr lang="hu-HU" sz="2800">
              <a:solidFill>
                <a:schemeClr val="tx1"/>
              </a:solidFill>
            </a:endParaRP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6429375" y="1928813"/>
            <a:ext cx="1722438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Elemzési fa</a:t>
            </a:r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6286500" y="3214688"/>
            <a:ext cx="2133600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Konstans tábla</a:t>
            </a:r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6357938" y="4143375"/>
            <a:ext cx="21336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Forrás szöveg</a:t>
            </a:r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6286500" y="5357813"/>
            <a:ext cx="2236788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000">
                <a:solidFill>
                  <a:schemeClr val="tx1"/>
                </a:solidFill>
              </a:rPr>
              <a:t>Szimbólum tábla</a:t>
            </a:r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6296025" y="5095875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 flipV="1">
            <a:off x="8324850" y="5086350"/>
            <a:ext cx="0" cy="952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 flipV="1">
            <a:off x="8429625" y="4357688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1" name="Line 16"/>
          <p:cNvSpPr>
            <a:spLocks noChangeShapeType="1"/>
          </p:cNvSpPr>
          <p:nvPr/>
        </p:nvSpPr>
        <p:spPr bwMode="auto">
          <a:xfrm flipV="1">
            <a:off x="8277225" y="3467100"/>
            <a:ext cx="0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 flipV="1">
            <a:off x="8067675" y="2162175"/>
            <a:ext cx="0" cy="771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3" name="Line 18"/>
          <p:cNvSpPr>
            <a:spLocks noChangeShapeType="1"/>
          </p:cNvSpPr>
          <p:nvPr/>
        </p:nvSpPr>
        <p:spPr bwMode="auto">
          <a:xfrm flipV="1">
            <a:off x="8201025" y="1247775"/>
            <a:ext cx="0" cy="466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4" name="Text Box 19"/>
          <p:cNvSpPr txBox="1">
            <a:spLocks noChangeArrowheads="1"/>
          </p:cNvSpPr>
          <p:nvPr/>
        </p:nvSpPr>
        <p:spPr bwMode="auto">
          <a:xfrm>
            <a:off x="4140200" y="123825"/>
            <a:ext cx="5003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Virtuális címtartomány</a:t>
            </a:r>
          </a:p>
        </p:txBody>
      </p:sp>
      <p:sp>
        <p:nvSpPr>
          <p:cNvPr id="16405" name="Text Box 20"/>
          <p:cNvSpPr txBox="1">
            <a:spLocks noChangeArrowheads="1"/>
          </p:cNvSpPr>
          <p:nvPr/>
        </p:nvSpPr>
        <p:spPr bwMode="auto">
          <a:xfrm>
            <a:off x="4356100" y="704850"/>
            <a:ext cx="1944688" cy="15875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Szabad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Jelenleg használt</a:t>
            </a:r>
          </a:p>
        </p:txBody>
      </p:sp>
      <p:sp>
        <p:nvSpPr>
          <p:cNvPr id="16406" name="Line 21"/>
          <p:cNvSpPr>
            <a:spLocks noChangeShapeType="1"/>
          </p:cNvSpPr>
          <p:nvPr/>
        </p:nvSpPr>
        <p:spPr bwMode="auto">
          <a:xfrm>
            <a:off x="5781675" y="981075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7" name="Line 22"/>
          <p:cNvSpPr>
            <a:spLocks noChangeShapeType="1"/>
          </p:cNvSpPr>
          <p:nvPr/>
        </p:nvSpPr>
        <p:spPr bwMode="auto">
          <a:xfrm flipV="1">
            <a:off x="5876925" y="1485900"/>
            <a:ext cx="419100" cy="333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6408" name="Line 23"/>
          <p:cNvSpPr>
            <a:spLocks noChangeShapeType="1"/>
          </p:cNvSpPr>
          <p:nvPr/>
        </p:nvSpPr>
        <p:spPr bwMode="auto">
          <a:xfrm>
            <a:off x="6296025" y="39624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6409" name="Line 24"/>
          <p:cNvSpPr>
            <a:spLocks noChangeShapeType="1"/>
          </p:cNvSpPr>
          <p:nvPr/>
        </p:nvSpPr>
        <p:spPr bwMode="auto">
          <a:xfrm>
            <a:off x="6296025" y="2943225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6410" name="Line 25"/>
          <p:cNvSpPr>
            <a:spLocks noChangeShapeType="1"/>
          </p:cNvSpPr>
          <p:nvPr/>
        </p:nvSpPr>
        <p:spPr bwMode="auto">
          <a:xfrm>
            <a:off x="6296025" y="1724025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6411" name="Élőláb helye 2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6412" name="Dátum helye 2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04A5DB8-5618-4751-A838-0D717B01886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9B1ADE-0A36-4292-B81C-5287524F3DA0}" type="slidenum">
              <a:rPr lang="en-GB" smtClean="0">
                <a:cs typeface="Arial" charset="0"/>
              </a:rPr>
              <a:pPr/>
              <a:t>16</a:t>
            </a:fld>
            <a:endParaRPr lang="en-GB" smtClean="0">
              <a:cs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76517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Szegmentálás </a:t>
            </a:r>
            <a:r>
              <a:rPr lang="hu-HU" smtClean="0"/>
              <a:t>(</a:t>
            </a:r>
            <a:r>
              <a:rPr lang="hu-HU" b="1" smtClean="0"/>
              <a:t>6.8. ábra</a:t>
            </a:r>
            <a:r>
              <a:rPr lang="hu-HU" smtClean="0"/>
              <a:t>)</a:t>
            </a:r>
          </a:p>
        </p:txBody>
      </p:sp>
      <p:graphicFrame>
        <p:nvGraphicFramePr>
          <p:cNvPr id="882741" name="Group 53"/>
          <p:cNvGraphicFramePr>
            <a:graphicFrameLocks noGrp="1"/>
          </p:cNvGraphicFramePr>
          <p:nvPr/>
        </p:nvGraphicFramePr>
        <p:xfrm>
          <a:off x="1181100" y="5300663"/>
          <a:ext cx="7962900" cy="917575"/>
        </p:xfrm>
        <a:graphic>
          <a:graphicData uri="http://schemas.openxmlformats.org/drawingml/2006/table">
            <a:tbl>
              <a:tblPr/>
              <a:tblGrid>
                <a:gridCol w="1593850"/>
                <a:gridCol w="1590675"/>
                <a:gridCol w="1593850"/>
                <a:gridCol w="1590675"/>
                <a:gridCol w="1593850"/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0. szegmens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1. szegmens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2. szegmens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3. szegmens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4. szegmens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82709" name="Group 21"/>
          <p:cNvGraphicFramePr>
            <a:graphicFrameLocks noGrp="1"/>
          </p:cNvGraphicFramePr>
          <p:nvPr/>
        </p:nvGraphicFramePr>
        <p:xfrm>
          <a:off x="161925" y="1435100"/>
          <a:ext cx="952500" cy="4064000"/>
        </p:xfrm>
        <a:graphic>
          <a:graphicData uri="http://schemas.openxmlformats.org/drawingml/2006/table">
            <a:tbl>
              <a:tblPr/>
              <a:tblGrid>
                <a:gridCol w="952500"/>
              </a:tblGrid>
              <a:tr h="67786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 K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 K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 K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K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K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5" name="Line 42"/>
          <p:cNvSpPr>
            <a:spLocks noChangeShapeType="1"/>
          </p:cNvSpPr>
          <p:nvPr/>
        </p:nvSpPr>
        <p:spPr bwMode="auto">
          <a:xfrm>
            <a:off x="1114425" y="1800225"/>
            <a:ext cx="80295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6" name="Line 43"/>
          <p:cNvSpPr>
            <a:spLocks noChangeShapeType="1"/>
          </p:cNvSpPr>
          <p:nvPr/>
        </p:nvSpPr>
        <p:spPr bwMode="auto">
          <a:xfrm>
            <a:off x="1114425" y="2476500"/>
            <a:ext cx="80295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7" name="Line 44"/>
          <p:cNvSpPr>
            <a:spLocks noChangeShapeType="1"/>
          </p:cNvSpPr>
          <p:nvPr/>
        </p:nvSpPr>
        <p:spPr bwMode="auto">
          <a:xfrm>
            <a:off x="1114425" y="3162300"/>
            <a:ext cx="80295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8" name="Line 45"/>
          <p:cNvSpPr>
            <a:spLocks noChangeShapeType="1"/>
          </p:cNvSpPr>
          <p:nvPr/>
        </p:nvSpPr>
        <p:spPr bwMode="auto">
          <a:xfrm>
            <a:off x="1114425" y="3838575"/>
            <a:ext cx="80295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29" name="Line 46"/>
          <p:cNvSpPr>
            <a:spLocks noChangeShapeType="1"/>
          </p:cNvSpPr>
          <p:nvPr/>
        </p:nvSpPr>
        <p:spPr bwMode="auto">
          <a:xfrm>
            <a:off x="1114425" y="4505325"/>
            <a:ext cx="802957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17430" name="Text Box 47"/>
          <p:cNvSpPr txBox="1">
            <a:spLocks noChangeArrowheads="1"/>
          </p:cNvSpPr>
          <p:nvPr/>
        </p:nvSpPr>
        <p:spPr bwMode="auto">
          <a:xfrm>
            <a:off x="4467225" y="4381500"/>
            <a:ext cx="1419225" cy="858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anchor="ctr" anchorCtr="1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Konstans</a:t>
            </a:r>
            <a:r>
              <a:rPr lang="hu-HU" sz="2800">
                <a:solidFill>
                  <a:schemeClr val="tx1"/>
                </a:solidFill>
              </a:rPr>
              <a:t> tábla</a:t>
            </a:r>
          </a:p>
        </p:txBody>
      </p:sp>
      <p:sp>
        <p:nvSpPr>
          <p:cNvPr id="17431" name="Text Box 48"/>
          <p:cNvSpPr txBox="1">
            <a:spLocks noChangeArrowheads="1"/>
          </p:cNvSpPr>
          <p:nvPr/>
        </p:nvSpPr>
        <p:spPr bwMode="auto">
          <a:xfrm>
            <a:off x="6038850" y="3933825"/>
            <a:ext cx="1419225" cy="1296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rIns="0" anchor="ctr" anchorCtr="1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Elemzési fa</a:t>
            </a:r>
          </a:p>
        </p:txBody>
      </p:sp>
      <p:sp>
        <p:nvSpPr>
          <p:cNvPr id="17432" name="Text Box 49"/>
          <p:cNvSpPr txBox="1">
            <a:spLocks noChangeArrowheads="1"/>
          </p:cNvSpPr>
          <p:nvPr/>
        </p:nvSpPr>
        <p:spPr bwMode="auto">
          <a:xfrm>
            <a:off x="7610475" y="3686175"/>
            <a:ext cx="1419225" cy="1544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 anchorCtr="1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Hívási verem</a:t>
            </a:r>
          </a:p>
        </p:txBody>
      </p:sp>
      <p:sp>
        <p:nvSpPr>
          <p:cNvPr id="17433" name="Text Box 50"/>
          <p:cNvSpPr txBox="1">
            <a:spLocks noChangeArrowheads="1"/>
          </p:cNvSpPr>
          <p:nvPr/>
        </p:nvSpPr>
        <p:spPr bwMode="auto">
          <a:xfrm>
            <a:off x="3209925" y="809625"/>
            <a:ext cx="5934075" cy="155416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Szegmentált memóriában minden tábla a többitől függetlenül nőhet vagy zsugorodhat.</a:t>
            </a:r>
          </a:p>
        </p:txBody>
      </p:sp>
      <p:sp>
        <p:nvSpPr>
          <p:cNvPr id="17434" name="Text Box 51"/>
          <p:cNvSpPr txBox="1">
            <a:spLocks noChangeArrowheads="1"/>
          </p:cNvSpPr>
          <p:nvPr/>
        </p:nvSpPr>
        <p:spPr bwMode="auto">
          <a:xfrm>
            <a:off x="1238250" y="1133475"/>
            <a:ext cx="1419225" cy="4087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 anchorCtr="1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Szim-bólum tábla</a:t>
            </a:r>
          </a:p>
        </p:txBody>
      </p:sp>
      <p:sp>
        <p:nvSpPr>
          <p:cNvPr id="17435" name="Text Box 52"/>
          <p:cNvSpPr txBox="1">
            <a:spLocks noChangeArrowheads="1"/>
          </p:cNvSpPr>
          <p:nvPr/>
        </p:nvSpPr>
        <p:spPr bwMode="auto">
          <a:xfrm>
            <a:off x="2847975" y="3838575"/>
            <a:ext cx="1419225" cy="13922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 anchorCtr="1"/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Forrás szöveg</a:t>
            </a:r>
          </a:p>
        </p:txBody>
      </p:sp>
      <p:sp>
        <p:nvSpPr>
          <p:cNvPr id="17436" name="Élőláb helye 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7437" name="Dátum helye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ADA00FE-BBA0-44B5-8B62-A7A755E76D0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7F6D5E-AA17-4E4C-8E06-605E16967870}" type="slidenum">
              <a:rPr lang="en-GB" smtClean="0">
                <a:cs typeface="Arial" charset="0"/>
              </a:rPr>
              <a:pPr/>
              <a:t>17</a:t>
            </a:fld>
            <a:endParaRPr lang="en-GB" smtClean="0">
              <a:cs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 algn="ctr">
              <a:lnSpc>
                <a:spcPct val="95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Szegmens (6.8. ábra)</a:t>
            </a:r>
          </a:p>
          <a:p>
            <a:pPr>
              <a:lnSpc>
                <a:spcPct val="95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A programozó számára látható logikai egység. Minden szegmens címtartománya 0-tól valamilyen maximumig terjed. A szegmens tényleges mérete ennél kisebb lehet. A program számára a címtartomány két dimenziós: (szegmens, offset).</a:t>
            </a:r>
          </a:p>
          <a:p>
            <a:pPr>
              <a:lnSpc>
                <a:spcPct val="95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sz="2800" smtClean="0"/>
              <a:t>Általában egy szegmensben csak egyféle dolgok vannak: vagy kód vagy konstans vagy …</a:t>
            </a:r>
            <a:br>
              <a:rPr lang="hu-HU" sz="2800" smtClean="0"/>
            </a:br>
            <a:r>
              <a:rPr lang="hu-HU" sz="2800" smtClean="0"/>
              <a:t>Különböző tárvédelmi lehetőségek: 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hu-HU" sz="2800" smtClean="0"/>
              <a:t>kód: csak végrehajtható, nem írható, nem olvasható,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hu-HU" sz="2800" smtClean="0"/>
              <a:t>konstans: csak olvasható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hu-HU" sz="2800" smtClean="0"/>
              <a:t>…</a:t>
            </a:r>
          </a:p>
        </p:txBody>
      </p:sp>
      <p:sp>
        <p:nvSpPr>
          <p:cNvPr id="18436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84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F236729-3B45-45C4-BE38-8109F51403D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7B88A7-5458-4B86-9F68-43D23C2C66D6}" type="slidenum">
              <a:rPr lang="en-GB" smtClean="0">
                <a:cs typeface="Arial" charset="0"/>
              </a:rPr>
              <a:pPr/>
              <a:t>18</a:t>
            </a:fld>
            <a:endParaRPr lang="en-GB" smtClean="0">
              <a:cs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136650"/>
          </a:xfrm>
        </p:spPr>
        <p:txBody>
          <a:bodyPr lIns="92075" tIns="46038" rIns="92075" bIns="46038"/>
          <a:lstStyle/>
          <a:p>
            <a:pPr algn="ctr">
              <a:lnSpc>
                <a:spcPct val="95000"/>
              </a:lnSpc>
              <a:spcBef>
                <a:spcPct val="10000"/>
              </a:spcBef>
              <a:buFont typeface="Times New Roman" pitchFamily="18" charset="0"/>
              <a:buNone/>
            </a:pPr>
            <a:r>
              <a:rPr lang="hu-HU" b="1" smtClean="0"/>
              <a:t>A szegmentálás és a virtuális memória összehasonlítása</a:t>
            </a:r>
            <a:r>
              <a:rPr lang="hu-HU" smtClean="0"/>
              <a:t> </a:t>
            </a:r>
            <a:r>
              <a:rPr lang="hu-HU" b="1" smtClean="0"/>
              <a:t>(6.8. ábra)</a:t>
            </a:r>
            <a:endParaRPr lang="hu-HU" smtClean="0"/>
          </a:p>
        </p:txBody>
      </p:sp>
      <p:graphicFrame>
        <p:nvGraphicFramePr>
          <p:cNvPr id="886825" name="Group 41"/>
          <p:cNvGraphicFramePr>
            <a:graphicFrameLocks noGrp="1"/>
          </p:cNvGraphicFramePr>
          <p:nvPr/>
        </p:nvGraphicFramePr>
        <p:xfrm>
          <a:off x="142875" y="1257300"/>
          <a:ext cx="8877300" cy="4160838"/>
        </p:xfrm>
        <a:graphic>
          <a:graphicData uri="http://schemas.openxmlformats.org/drawingml/2006/table">
            <a:tbl>
              <a:tblPr/>
              <a:tblGrid>
                <a:gridCol w="4848225"/>
                <a:gridCol w="1943100"/>
                <a:gridCol w="2085975"/>
              </a:tblGrid>
              <a:tr h="6032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Szempontok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Lapozás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Szegmentálás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Tudnia kell róla a programozónak? 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Nem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Igen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Hány lineáris címtartomány létezik?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Több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Meghaladhatja-e a virtuális címtartomány nagysága a fizikai memória méretét?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Igen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Igen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Könnyen kezelhetők a változó méretű táblák?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Nem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Igen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Mi ennek a technikának a lényege?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Nagy memória szimulálása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Több címtartomány biztosítása</a:t>
                      </a:r>
                    </a:p>
                  </a:txBody>
                  <a:tcPr marL="90000" marR="90000" marT="36000" marB="36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9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9491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3523E5-AB47-44DB-97C1-6A6FF02B08D4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34E499-C223-4D45-816B-7FF397F88FEB}" type="slidenum">
              <a:rPr lang="en-GB" smtClean="0">
                <a:cs typeface="Arial" charset="0"/>
              </a:rPr>
              <a:pPr/>
              <a:t>19</a:t>
            </a:fld>
            <a:endParaRPr lang="en-GB" smtClean="0">
              <a:cs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087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 szegmentálás megvalósítása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Lapozással</a:t>
            </a:r>
            <a:r>
              <a:rPr lang="hu-HU" smtClean="0"/>
              <a:t>: Minden szegmensnek saját laptáblája van. A szegmens néhány lapja a memóriában van.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b="1" smtClean="0"/>
              <a:t>Cseréléssel</a:t>
            </a:r>
            <a:r>
              <a:rPr lang="hu-HU" smtClean="0"/>
              <a:t>: Teljes szegmensek mozognak a memória és a lemez között. Ha olyan szegmensre hivatkozunk, amely nincs a memóriában, akkor betöltődik. </a:t>
            </a:r>
            <a:r>
              <a:rPr lang="hu-HU" b="1" smtClean="0"/>
              <a:t>Külső elaprózódás</a:t>
            </a:r>
            <a:r>
              <a:rPr lang="hu-HU" smtClean="0"/>
              <a:t>hoz (</a:t>
            </a:r>
            <a:r>
              <a:rPr lang="hu-HU" b="1" smtClean="0"/>
              <a:t>external fragmentation</a:t>
            </a:r>
            <a:r>
              <a:rPr lang="hu-HU" smtClean="0"/>
              <a:t>) vezethet (</a:t>
            </a:r>
            <a:r>
              <a:rPr lang="hu-HU" b="1" smtClean="0"/>
              <a:t>6.10. ábra</a:t>
            </a:r>
            <a:r>
              <a:rPr lang="hu-HU" smtClean="0"/>
              <a:t>). </a:t>
            </a:r>
            <a:r>
              <a:rPr lang="hu-HU" b="1" smtClean="0"/>
              <a:t>Lyukacsosodás</a:t>
            </a:r>
            <a:r>
              <a:rPr lang="hu-HU" smtClean="0"/>
              <a:t>nak (</a:t>
            </a:r>
            <a:r>
              <a:rPr lang="hu-HU" b="1" smtClean="0"/>
              <a:t>checkerboarding</a:t>
            </a:r>
            <a:r>
              <a:rPr lang="hu-HU" smtClean="0"/>
              <a:t>) is nevezik.</a:t>
            </a:r>
          </a:p>
        </p:txBody>
      </p:sp>
      <p:sp>
        <p:nvSpPr>
          <p:cNvPr id="20484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048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30CFCF0-19B9-4B74-8D4F-1E46532A2145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17E9F9-7216-4D8A-8F3E-1DAFEFC1CA1F}" type="slidenum">
              <a:rPr lang="en-GB" smtClean="0">
                <a:cs typeface="Arial" charset="0"/>
              </a:rPr>
              <a:pPr/>
              <a:t>2</a:t>
            </a:fld>
            <a:endParaRPr lang="en-GB" smtClean="0">
              <a:cs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9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Operációs rendszer szintje</a:t>
            </a:r>
          </a:p>
          <a:p>
            <a:pPr algn="ctr">
              <a:buFont typeface="Times New Roman" pitchFamily="18" charset="0"/>
              <a:buNone/>
            </a:pPr>
            <a:r>
              <a:rPr lang="hu-HU" b="1" smtClean="0"/>
              <a:t>Operating System Machine (OSM)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Ezen a szinten programozóknak rendelkezésre állnak a felhasználói módban használható </a:t>
            </a:r>
            <a:r>
              <a:rPr lang="hu-HU" b="1" smtClean="0"/>
              <a:t>ISA</a:t>
            </a:r>
            <a:r>
              <a:rPr lang="hu-HU" smtClean="0"/>
              <a:t> szintű utasítások és az operációs rendszer által hozzáadott utasítások: </a:t>
            </a:r>
            <a:r>
              <a:rPr lang="hu-HU" b="1" smtClean="0"/>
              <a:t>rendszerhívások</a:t>
            </a:r>
            <a:r>
              <a:rPr lang="hu-HU" smtClean="0"/>
              <a:t> (</a:t>
            </a:r>
            <a:r>
              <a:rPr lang="hu-HU" b="1" smtClean="0"/>
              <a:t>system calls</a:t>
            </a:r>
            <a:r>
              <a:rPr lang="hu-HU" smtClean="0"/>
              <a:t>). Ezeket az operációs rendszer eljárásai valósítják meg (értelmezés).</a:t>
            </a:r>
          </a:p>
        </p:txBody>
      </p:sp>
      <p:sp>
        <p:nvSpPr>
          <p:cNvPr id="3076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0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E2ED54C-130F-4ABC-B903-8B85C7CD6C5B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F1DAD0-C375-47B9-9D6F-88007C5409C4}" type="slidenum">
              <a:rPr lang="en-GB" smtClean="0">
                <a:cs typeface="Arial" charset="0"/>
              </a:rPr>
              <a:pPr/>
              <a:t>20</a:t>
            </a:fld>
            <a:endParaRPr lang="en-GB" smtClean="0">
              <a:cs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295775"/>
            <a:ext cx="9144000" cy="1993900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Összepréselés</a:t>
            </a:r>
            <a:r>
              <a:rPr lang="hu-HU" smtClean="0"/>
              <a:t>: idő igényes, de időnként kell.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Legjobb illesztés</a:t>
            </a:r>
            <a:r>
              <a:rPr lang="hu-HU" smtClean="0"/>
              <a:t> (</a:t>
            </a:r>
            <a:r>
              <a:rPr lang="hu-HU" b="1" smtClean="0"/>
              <a:t>best fit</a:t>
            </a:r>
            <a:r>
              <a:rPr lang="hu-HU" smtClean="0"/>
              <a:t>) és </a:t>
            </a:r>
            <a:r>
              <a:rPr lang="hu-HU" b="1" smtClean="0"/>
              <a:t>első illesztés</a:t>
            </a:r>
            <a:r>
              <a:rPr lang="hu-HU" smtClean="0"/>
              <a:t> (</a:t>
            </a:r>
            <a:r>
              <a:rPr lang="hu-HU" b="1" smtClean="0"/>
              <a:t>first fit</a:t>
            </a:r>
            <a:r>
              <a:rPr lang="hu-HU" smtClean="0"/>
              <a:t>) algoritmus. Az utóbbi gyorsabb és jobb is az általános hatékonyság szempontjából.</a:t>
            </a:r>
          </a:p>
        </p:txBody>
      </p:sp>
      <p:grpSp>
        <p:nvGrpSpPr>
          <p:cNvPr id="21508" name="Group 3"/>
          <p:cNvGrpSpPr>
            <a:grpSpLocks/>
          </p:cNvGrpSpPr>
          <p:nvPr/>
        </p:nvGrpSpPr>
        <p:grpSpPr bwMode="auto">
          <a:xfrm>
            <a:off x="133350" y="142875"/>
            <a:ext cx="1485900" cy="3943350"/>
            <a:chOff x="264" y="90"/>
            <a:chExt cx="768" cy="2484"/>
          </a:xfrm>
        </p:grpSpPr>
        <p:sp>
          <p:nvSpPr>
            <p:cNvPr id="21546" name="Text Box 4"/>
            <p:cNvSpPr txBox="1">
              <a:spLocks noChangeArrowheads="1"/>
            </p:cNvSpPr>
            <p:nvPr/>
          </p:nvSpPr>
          <p:spPr bwMode="auto">
            <a:xfrm>
              <a:off x="264" y="1644"/>
              <a:ext cx="768" cy="61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1.  8 K</a:t>
              </a:r>
            </a:p>
          </p:txBody>
        </p:sp>
        <p:sp>
          <p:nvSpPr>
            <p:cNvPr id="21547" name="Text Box 5"/>
            <p:cNvSpPr txBox="1">
              <a:spLocks noChangeArrowheads="1"/>
            </p:cNvSpPr>
            <p:nvPr/>
          </p:nvSpPr>
          <p:spPr bwMode="auto">
            <a:xfrm>
              <a:off x="264" y="226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0.  4 K</a:t>
              </a:r>
            </a:p>
          </p:txBody>
        </p:sp>
        <p:sp>
          <p:nvSpPr>
            <p:cNvPr id="21548" name="Text Box 6"/>
            <p:cNvSpPr txBox="1">
              <a:spLocks noChangeArrowheads="1"/>
            </p:cNvSpPr>
            <p:nvPr/>
          </p:nvSpPr>
          <p:spPr bwMode="auto">
            <a:xfrm>
              <a:off x="264" y="1254"/>
              <a:ext cx="768" cy="3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2.  5 K</a:t>
              </a:r>
            </a:p>
          </p:txBody>
        </p:sp>
        <p:sp>
          <p:nvSpPr>
            <p:cNvPr id="21549" name="Text Box 7"/>
            <p:cNvSpPr txBox="1">
              <a:spLocks noChangeArrowheads="1"/>
            </p:cNvSpPr>
            <p:nvPr/>
          </p:nvSpPr>
          <p:spPr bwMode="auto">
            <a:xfrm>
              <a:off x="264" y="636"/>
              <a:ext cx="768" cy="61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3.  8 K</a:t>
              </a:r>
            </a:p>
          </p:txBody>
        </p:sp>
        <p:sp>
          <p:nvSpPr>
            <p:cNvPr id="21550" name="Text Box 8"/>
            <p:cNvSpPr txBox="1">
              <a:spLocks noChangeArrowheads="1"/>
            </p:cNvSpPr>
            <p:nvPr/>
          </p:nvSpPr>
          <p:spPr bwMode="auto">
            <a:xfrm>
              <a:off x="264" y="90"/>
              <a:ext cx="768" cy="54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4.  7 K</a:t>
              </a:r>
            </a:p>
          </p:txBody>
        </p:sp>
      </p:grpSp>
      <p:grpSp>
        <p:nvGrpSpPr>
          <p:cNvPr id="21509" name="Group 9"/>
          <p:cNvGrpSpPr>
            <a:grpSpLocks/>
          </p:cNvGrpSpPr>
          <p:nvPr/>
        </p:nvGrpSpPr>
        <p:grpSpPr bwMode="auto">
          <a:xfrm>
            <a:off x="1895475" y="142875"/>
            <a:ext cx="1452563" cy="3943350"/>
            <a:chOff x="1350" y="90"/>
            <a:chExt cx="768" cy="2484"/>
          </a:xfrm>
        </p:grpSpPr>
        <p:sp>
          <p:nvSpPr>
            <p:cNvPr id="21540" name="Text Box 10"/>
            <p:cNvSpPr txBox="1">
              <a:spLocks noChangeArrowheads="1"/>
            </p:cNvSpPr>
            <p:nvPr/>
          </p:nvSpPr>
          <p:spPr bwMode="auto">
            <a:xfrm>
              <a:off x="1350" y="1878"/>
              <a:ext cx="768" cy="38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rgbClr val="FF3300"/>
                  </a:solidFill>
                </a:rPr>
                <a:t>7.  5 K</a:t>
              </a:r>
            </a:p>
          </p:txBody>
        </p:sp>
        <p:sp>
          <p:nvSpPr>
            <p:cNvPr id="21541" name="Text Box 11"/>
            <p:cNvSpPr txBox="1">
              <a:spLocks noChangeArrowheads="1"/>
            </p:cNvSpPr>
            <p:nvPr/>
          </p:nvSpPr>
          <p:spPr bwMode="auto">
            <a:xfrm>
              <a:off x="1350" y="226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0.  4 K</a:t>
              </a:r>
            </a:p>
          </p:txBody>
        </p:sp>
        <p:sp>
          <p:nvSpPr>
            <p:cNvPr id="21542" name="Text Box 12"/>
            <p:cNvSpPr txBox="1">
              <a:spLocks noChangeArrowheads="1"/>
            </p:cNvSpPr>
            <p:nvPr/>
          </p:nvSpPr>
          <p:spPr bwMode="auto">
            <a:xfrm>
              <a:off x="1350" y="1254"/>
              <a:ext cx="768" cy="3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2.  5 K</a:t>
              </a:r>
            </a:p>
          </p:txBody>
        </p:sp>
        <p:sp>
          <p:nvSpPr>
            <p:cNvPr id="21543" name="Text Box 13"/>
            <p:cNvSpPr txBox="1">
              <a:spLocks noChangeArrowheads="1"/>
            </p:cNvSpPr>
            <p:nvPr/>
          </p:nvSpPr>
          <p:spPr bwMode="auto">
            <a:xfrm>
              <a:off x="1350" y="636"/>
              <a:ext cx="768" cy="61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3.  8 K</a:t>
              </a:r>
            </a:p>
          </p:txBody>
        </p:sp>
        <p:sp>
          <p:nvSpPr>
            <p:cNvPr id="21544" name="Text Box 14"/>
            <p:cNvSpPr txBox="1">
              <a:spLocks noChangeArrowheads="1"/>
            </p:cNvSpPr>
            <p:nvPr/>
          </p:nvSpPr>
          <p:spPr bwMode="auto">
            <a:xfrm>
              <a:off x="1350" y="90"/>
              <a:ext cx="768" cy="54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4.  7 K</a:t>
              </a:r>
            </a:p>
          </p:txBody>
        </p:sp>
        <p:sp>
          <p:nvSpPr>
            <p:cNvPr id="21545" name="Text Box 15"/>
            <p:cNvSpPr txBox="1">
              <a:spLocks noChangeArrowheads="1"/>
            </p:cNvSpPr>
            <p:nvPr/>
          </p:nvSpPr>
          <p:spPr bwMode="auto">
            <a:xfrm>
              <a:off x="1350" y="1644"/>
              <a:ext cx="768" cy="23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3 K</a:t>
              </a:r>
            </a:p>
          </p:txBody>
        </p:sp>
      </p:grpSp>
      <p:grpSp>
        <p:nvGrpSpPr>
          <p:cNvPr id="21510" name="Group 16"/>
          <p:cNvGrpSpPr>
            <a:grpSpLocks/>
          </p:cNvGrpSpPr>
          <p:nvPr/>
        </p:nvGrpSpPr>
        <p:grpSpPr bwMode="auto">
          <a:xfrm>
            <a:off x="3657600" y="142875"/>
            <a:ext cx="1419225" cy="3943350"/>
            <a:chOff x="2466" y="90"/>
            <a:chExt cx="768" cy="2484"/>
          </a:xfrm>
        </p:grpSpPr>
        <p:sp>
          <p:nvSpPr>
            <p:cNvPr id="21533" name="Text Box 17"/>
            <p:cNvSpPr txBox="1">
              <a:spLocks noChangeArrowheads="1"/>
            </p:cNvSpPr>
            <p:nvPr/>
          </p:nvSpPr>
          <p:spPr bwMode="auto">
            <a:xfrm>
              <a:off x="2466" y="1878"/>
              <a:ext cx="768" cy="38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7.  5 K</a:t>
              </a:r>
            </a:p>
          </p:txBody>
        </p:sp>
        <p:sp>
          <p:nvSpPr>
            <p:cNvPr id="21534" name="Text Box 18"/>
            <p:cNvSpPr txBox="1">
              <a:spLocks noChangeArrowheads="1"/>
            </p:cNvSpPr>
            <p:nvPr/>
          </p:nvSpPr>
          <p:spPr bwMode="auto">
            <a:xfrm>
              <a:off x="2466" y="226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0.  4 K</a:t>
              </a:r>
            </a:p>
          </p:txBody>
        </p:sp>
        <p:sp>
          <p:nvSpPr>
            <p:cNvPr id="21535" name="Text Box 19"/>
            <p:cNvSpPr txBox="1">
              <a:spLocks noChangeArrowheads="1"/>
            </p:cNvSpPr>
            <p:nvPr/>
          </p:nvSpPr>
          <p:spPr bwMode="auto">
            <a:xfrm>
              <a:off x="2466" y="1254"/>
              <a:ext cx="768" cy="3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2.  5 K</a:t>
              </a:r>
            </a:p>
          </p:txBody>
        </p:sp>
        <p:sp>
          <p:nvSpPr>
            <p:cNvPr id="21536" name="Text Box 20"/>
            <p:cNvSpPr txBox="1">
              <a:spLocks noChangeArrowheads="1"/>
            </p:cNvSpPr>
            <p:nvPr/>
          </p:nvSpPr>
          <p:spPr bwMode="auto">
            <a:xfrm>
              <a:off x="2466" y="636"/>
              <a:ext cx="768" cy="61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3.  8 K</a:t>
              </a:r>
            </a:p>
          </p:txBody>
        </p:sp>
        <p:sp>
          <p:nvSpPr>
            <p:cNvPr id="21537" name="Text Box 21"/>
            <p:cNvSpPr txBox="1">
              <a:spLocks noChangeArrowheads="1"/>
            </p:cNvSpPr>
            <p:nvPr/>
          </p:nvSpPr>
          <p:spPr bwMode="auto">
            <a:xfrm>
              <a:off x="2466" y="324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rgbClr val="FF3300"/>
                  </a:solidFill>
                </a:rPr>
                <a:t>5.  4 K</a:t>
              </a:r>
            </a:p>
          </p:txBody>
        </p:sp>
        <p:sp>
          <p:nvSpPr>
            <p:cNvPr id="21538" name="Text Box 22"/>
            <p:cNvSpPr txBox="1">
              <a:spLocks noChangeArrowheads="1"/>
            </p:cNvSpPr>
            <p:nvPr/>
          </p:nvSpPr>
          <p:spPr bwMode="auto">
            <a:xfrm>
              <a:off x="2466" y="1644"/>
              <a:ext cx="768" cy="23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3 K</a:t>
              </a:r>
            </a:p>
          </p:txBody>
        </p:sp>
        <p:sp>
          <p:nvSpPr>
            <p:cNvPr id="21539" name="Text Box 23"/>
            <p:cNvSpPr txBox="1">
              <a:spLocks noChangeArrowheads="1"/>
            </p:cNvSpPr>
            <p:nvPr/>
          </p:nvSpPr>
          <p:spPr bwMode="auto">
            <a:xfrm>
              <a:off x="2466" y="90"/>
              <a:ext cx="768" cy="23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3 K</a:t>
              </a:r>
            </a:p>
          </p:txBody>
        </p:sp>
      </p:grpSp>
      <p:grpSp>
        <p:nvGrpSpPr>
          <p:cNvPr id="21511" name="Group 24"/>
          <p:cNvGrpSpPr>
            <a:grpSpLocks/>
          </p:cNvGrpSpPr>
          <p:nvPr/>
        </p:nvGrpSpPr>
        <p:grpSpPr bwMode="auto">
          <a:xfrm>
            <a:off x="5429250" y="142875"/>
            <a:ext cx="1519238" cy="3943350"/>
            <a:chOff x="3582" y="90"/>
            <a:chExt cx="768" cy="2484"/>
          </a:xfrm>
        </p:grpSpPr>
        <p:sp>
          <p:nvSpPr>
            <p:cNvPr id="21525" name="Text Box 25"/>
            <p:cNvSpPr txBox="1">
              <a:spLocks noChangeArrowheads="1"/>
            </p:cNvSpPr>
            <p:nvPr/>
          </p:nvSpPr>
          <p:spPr bwMode="auto">
            <a:xfrm>
              <a:off x="3582" y="1878"/>
              <a:ext cx="768" cy="38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7.  5 K</a:t>
              </a:r>
            </a:p>
          </p:txBody>
        </p:sp>
        <p:sp>
          <p:nvSpPr>
            <p:cNvPr id="21526" name="Text Box 26"/>
            <p:cNvSpPr txBox="1">
              <a:spLocks noChangeArrowheads="1"/>
            </p:cNvSpPr>
            <p:nvPr/>
          </p:nvSpPr>
          <p:spPr bwMode="auto">
            <a:xfrm>
              <a:off x="3582" y="226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0.  4 K</a:t>
              </a:r>
            </a:p>
          </p:txBody>
        </p:sp>
        <p:sp>
          <p:nvSpPr>
            <p:cNvPr id="21527" name="Text Box 27"/>
            <p:cNvSpPr txBox="1">
              <a:spLocks noChangeArrowheads="1"/>
            </p:cNvSpPr>
            <p:nvPr/>
          </p:nvSpPr>
          <p:spPr bwMode="auto">
            <a:xfrm>
              <a:off x="3582" y="1254"/>
              <a:ext cx="768" cy="3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2.  5 K</a:t>
              </a:r>
            </a:p>
          </p:txBody>
        </p:sp>
        <p:sp>
          <p:nvSpPr>
            <p:cNvPr id="21528" name="Text Box 28"/>
            <p:cNvSpPr txBox="1">
              <a:spLocks noChangeArrowheads="1"/>
            </p:cNvSpPr>
            <p:nvPr/>
          </p:nvSpPr>
          <p:spPr bwMode="auto">
            <a:xfrm>
              <a:off x="3582" y="94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rgbClr val="FF3300"/>
                  </a:solidFill>
                </a:rPr>
                <a:t>6.  4 K</a:t>
              </a:r>
            </a:p>
          </p:txBody>
        </p:sp>
        <p:sp>
          <p:nvSpPr>
            <p:cNvPr id="21529" name="Text Box 29"/>
            <p:cNvSpPr txBox="1">
              <a:spLocks noChangeArrowheads="1"/>
            </p:cNvSpPr>
            <p:nvPr/>
          </p:nvSpPr>
          <p:spPr bwMode="auto">
            <a:xfrm>
              <a:off x="3582" y="324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5.  4 K</a:t>
              </a:r>
            </a:p>
          </p:txBody>
        </p:sp>
        <p:sp>
          <p:nvSpPr>
            <p:cNvPr id="21530" name="Text Box 30"/>
            <p:cNvSpPr txBox="1">
              <a:spLocks noChangeArrowheads="1"/>
            </p:cNvSpPr>
            <p:nvPr/>
          </p:nvSpPr>
          <p:spPr bwMode="auto">
            <a:xfrm>
              <a:off x="3582" y="1644"/>
              <a:ext cx="768" cy="23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3 K</a:t>
              </a:r>
            </a:p>
          </p:txBody>
        </p:sp>
        <p:sp>
          <p:nvSpPr>
            <p:cNvPr id="21531" name="Text Box 31"/>
            <p:cNvSpPr txBox="1">
              <a:spLocks noChangeArrowheads="1"/>
            </p:cNvSpPr>
            <p:nvPr/>
          </p:nvSpPr>
          <p:spPr bwMode="auto">
            <a:xfrm>
              <a:off x="3582" y="90"/>
              <a:ext cx="768" cy="23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3 K</a:t>
              </a:r>
            </a:p>
          </p:txBody>
        </p:sp>
        <p:sp>
          <p:nvSpPr>
            <p:cNvPr id="21532" name="Text Box 32"/>
            <p:cNvSpPr txBox="1">
              <a:spLocks noChangeArrowheads="1"/>
            </p:cNvSpPr>
            <p:nvPr/>
          </p:nvSpPr>
          <p:spPr bwMode="auto">
            <a:xfrm>
              <a:off x="3582" y="636"/>
              <a:ext cx="768" cy="306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4 K</a:t>
              </a:r>
            </a:p>
          </p:txBody>
        </p:sp>
      </p:grpSp>
      <p:grpSp>
        <p:nvGrpSpPr>
          <p:cNvPr id="21512" name="Group 33"/>
          <p:cNvGrpSpPr>
            <a:grpSpLocks/>
          </p:cNvGrpSpPr>
          <p:nvPr/>
        </p:nvGrpSpPr>
        <p:grpSpPr bwMode="auto">
          <a:xfrm>
            <a:off x="7743825" y="142875"/>
            <a:ext cx="1400175" cy="3943350"/>
            <a:chOff x="4878" y="90"/>
            <a:chExt cx="768" cy="2484"/>
          </a:xfrm>
        </p:grpSpPr>
        <p:sp>
          <p:nvSpPr>
            <p:cNvPr id="21519" name="Text Box 34"/>
            <p:cNvSpPr txBox="1">
              <a:spLocks noChangeArrowheads="1"/>
            </p:cNvSpPr>
            <p:nvPr/>
          </p:nvSpPr>
          <p:spPr bwMode="auto">
            <a:xfrm>
              <a:off x="4878" y="1878"/>
              <a:ext cx="768" cy="38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7.  5 K</a:t>
              </a:r>
            </a:p>
          </p:txBody>
        </p:sp>
        <p:sp>
          <p:nvSpPr>
            <p:cNvPr id="21520" name="Text Box 35"/>
            <p:cNvSpPr txBox="1">
              <a:spLocks noChangeArrowheads="1"/>
            </p:cNvSpPr>
            <p:nvPr/>
          </p:nvSpPr>
          <p:spPr bwMode="auto">
            <a:xfrm>
              <a:off x="4878" y="2262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0.  4 K</a:t>
              </a:r>
            </a:p>
          </p:txBody>
        </p:sp>
        <p:sp>
          <p:nvSpPr>
            <p:cNvPr id="21521" name="Text Box 36"/>
            <p:cNvSpPr txBox="1">
              <a:spLocks noChangeArrowheads="1"/>
            </p:cNvSpPr>
            <p:nvPr/>
          </p:nvSpPr>
          <p:spPr bwMode="auto">
            <a:xfrm>
              <a:off x="4878" y="1488"/>
              <a:ext cx="768" cy="39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2.  5 K</a:t>
              </a:r>
            </a:p>
          </p:txBody>
        </p:sp>
        <p:sp>
          <p:nvSpPr>
            <p:cNvPr id="21522" name="Text Box 37"/>
            <p:cNvSpPr txBox="1">
              <a:spLocks noChangeArrowheads="1"/>
            </p:cNvSpPr>
            <p:nvPr/>
          </p:nvSpPr>
          <p:spPr bwMode="auto">
            <a:xfrm>
              <a:off x="4878" y="1176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6.  4 K</a:t>
              </a:r>
            </a:p>
          </p:txBody>
        </p:sp>
        <p:sp>
          <p:nvSpPr>
            <p:cNvPr id="21523" name="Text Box 38"/>
            <p:cNvSpPr txBox="1">
              <a:spLocks noChangeArrowheads="1"/>
            </p:cNvSpPr>
            <p:nvPr/>
          </p:nvSpPr>
          <p:spPr bwMode="auto">
            <a:xfrm>
              <a:off x="4878" y="864"/>
              <a:ext cx="768" cy="31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b="1">
                  <a:solidFill>
                    <a:schemeClr val="tx1"/>
                  </a:solidFill>
                </a:rPr>
                <a:t>5.  4 K</a:t>
              </a:r>
            </a:p>
          </p:txBody>
        </p:sp>
        <p:sp>
          <p:nvSpPr>
            <p:cNvPr id="21524" name="Text Box 39"/>
            <p:cNvSpPr txBox="1">
              <a:spLocks noChangeArrowheads="1"/>
            </p:cNvSpPr>
            <p:nvPr/>
          </p:nvSpPr>
          <p:spPr bwMode="auto">
            <a:xfrm>
              <a:off x="4878" y="90"/>
              <a:ext cx="768" cy="774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tIns="0" bIns="0" anchor="ctr"/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</a:t>
              </a:r>
              <a:r>
                <a:rPr lang="hu-HU" b="1">
                  <a:solidFill>
                    <a:schemeClr val="tx1"/>
                  </a:solidFill>
                </a:rPr>
                <a:t>10 K</a:t>
              </a:r>
            </a:p>
          </p:txBody>
        </p:sp>
      </p:grpSp>
      <p:sp>
        <p:nvSpPr>
          <p:cNvPr id="21513" name="Text Box 40"/>
          <p:cNvSpPr txBox="1">
            <a:spLocks noChangeArrowheads="1"/>
          </p:cNvSpPr>
          <p:nvPr/>
        </p:nvSpPr>
        <p:spPr bwMode="auto">
          <a:xfrm>
            <a:off x="7019925" y="1700213"/>
            <a:ext cx="7334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b="1">
                <a:solidFill>
                  <a:srgbClr val="FF3300"/>
                </a:solidFill>
              </a:rPr>
              <a:t>6 K</a:t>
            </a:r>
          </a:p>
        </p:txBody>
      </p:sp>
      <p:sp>
        <p:nvSpPr>
          <p:cNvPr id="21514" name="Line 41"/>
          <p:cNvSpPr>
            <a:spLocks noChangeShapeType="1"/>
          </p:cNvSpPr>
          <p:nvPr/>
        </p:nvSpPr>
        <p:spPr bwMode="auto">
          <a:xfrm>
            <a:off x="1485900" y="3305175"/>
            <a:ext cx="3905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1515" name="Line 42"/>
          <p:cNvSpPr>
            <a:spLocks noChangeShapeType="1"/>
          </p:cNvSpPr>
          <p:nvPr/>
        </p:nvSpPr>
        <p:spPr bwMode="auto">
          <a:xfrm>
            <a:off x="3257550" y="781050"/>
            <a:ext cx="3905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1516" name="Line 43"/>
          <p:cNvSpPr>
            <a:spLocks noChangeShapeType="1"/>
          </p:cNvSpPr>
          <p:nvPr/>
        </p:nvSpPr>
        <p:spPr bwMode="auto">
          <a:xfrm>
            <a:off x="5029200" y="1733550"/>
            <a:ext cx="3905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1517" name="Élőláb helye 4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1518" name="Dátum helye 4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F20719E-E063-40AD-8C27-E46C7E296B8E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57A889-3401-4D2C-BF7A-75C29D0B1B80}" type="slidenum">
              <a:rPr lang="en-GB" smtClean="0">
                <a:cs typeface="Arial" charset="0"/>
              </a:rPr>
              <a:pPr/>
              <a:t>21</a:t>
            </a:fld>
            <a:endParaRPr lang="en-GB" smtClean="0">
              <a:cs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2414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Pentium 4 (6.12-14. ábra)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szegmens regiszter tartalmazza  a szelektort. </a:t>
            </a:r>
            <a:endParaRPr lang="hu-HU" smtClean="0">
              <a:sym typeface="Symbol" pitchFamily="18" charset="2"/>
            </a:endParaRPr>
          </a:p>
        </p:txBody>
      </p:sp>
      <p:graphicFrame>
        <p:nvGraphicFramePr>
          <p:cNvPr id="892931" name="Group 3"/>
          <p:cNvGraphicFramePr>
            <a:graphicFrameLocks noGrp="1"/>
          </p:cNvGraphicFramePr>
          <p:nvPr/>
        </p:nvGraphicFramePr>
        <p:xfrm>
          <a:off x="2076450" y="1311275"/>
          <a:ext cx="4029075" cy="588963"/>
        </p:xfrm>
        <a:graphic>
          <a:graphicData uri="http://schemas.openxmlformats.org/drawingml/2006/table">
            <a:tbl>
              <a:tblPr/>
              <a:tblGrid>
                <a:gridCol w="3355975"/>
                <a:gridCol w="257175"/>
                <a:gridCol w="415925"/>
              </a:tblGrid>
              <a:tr h="2651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Index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45" name="Rectangle 21"/>
          <p:cNvSpPr>
            <a:spLocks noChangeArrowheads="1"/>
          </p:cNvSpPr>
          <p:nvPr/>
        </p:nvSpPr>
        <p:spPr bwMode="auto">
          <a:xfrm>
            <a:off x="0" y="3533775"/>
            <a:ext cx="914400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A szelektor (</a:t>
            </a:r>
            <a:r>
              <a:rPr lang="hu-HU" sz="3200" b="1">
                <a:solidFill>
                  <a:srgbClr val="000000"/>
                </a:solidFill>
              </a:rPr>
              <a:t>6.12. ábra</a:t>
            </a:r>
            <a:r>
              <a:rPr lang="hu-HU" sz="3200">
                <a:solidFill>
                  <a:srgbClr val="000000"/>
                </a:solidFill>
              </a:rPr>
              <a:t>) indexe választja ki a </a:t>
            </a:r>
            <a:r>
              <a:rPr lang="hu-HU" sz="3200" b="1">
                <a:solidFill>
                  <a:srgbClr val="000000"/>
                </a:solidFill>
              </a:rPr>
              <a:t>leíró</a:t>
            </a:r>
            <a:r>
              <a:rPr lang="hu-HU" sz="3200">
                <a:solidFill>
                  <a:srgbClr val="000000"/>
                </a:solidFill>
              </a:rPr>
              <a:t>t (</a:t>
            </a:r>
            <a:r>
              <a:rPr lang="hu-HU" sz="3200" b="1">
                <a:solidFill>
                  <a:srgbClr val="000000"/>
                </a:solidFill>
              </a:rPr>
              <a:t>descriptor</a:t>
            </a:r>
            <a:r>
              <a:rPr lang="hu-HU" sz="3200">
                <a:solidFill>
                  <a:srgbClr val="000000"/>
                </a:solidFill>
              </a:rPr>
              <a:t>) a </a:t>
            </a:r>
            <a:r>
              <a:rPr lang="hu-HU" sz="3200" b="1">
                <a:solidFill>
                  <a:srgbClr val="000000"/>
                </a:solidFill>
              </a:rPr>
              <a:t>lokális</a:t>
            </a:r>
            <a:r>
              <a:rPr lang="hu-HU" sz="3200">
                <a:solidFill>
                  <a:srgbClr val="000000"/>
                </a:solidFill>
              </a:rPr>
              <a:t> (</a:t>
            </a:r>
            <a:r>
              <a:rPr lang="hu-HU" sz="3200" b="1">
                <a:solidFill>
                  <a:srgbClr val="000000"/>
                </a:solidFill>
              </a:rPr>
              <a:t>LDT, Local Descriptor Table</a:t>
            </a:r>
            <a:r>
              <a:rPr lang="hu-HU" sz="3200">
                <a:solidFill>
                  <a:srgbClr val="000000"/>
                </a:solidFill>
              </a:rPr>
              <a:t>) vagy </a:t>
            </a:r>
            <a:r>
              <a:rPr lang="hu-HU" sz="3200" b="1">
                <a:solidFill>
                  <a:srgbClr val="000000"/>
                </a:solidFill>
              </a:rPr>
              <a:t>globális</a:t>
            </a:r>
            <a:r>
              <a:rPr lang="hu-HU" sz="3200">
                <a:solidFill>
                  <a:srgbClr val="000000"/>
                </a:solidFill>
              </a:rPr>
              <a:t> </a:t>
            </a:r>
            <a:r>
              <a:rPr lang="hu-HU" sz="3200" b="1">
                <a:solidFill>
                  <a:srgbClr val="000000"/>
                </a:solidFill>
              </a:rPr>
              <a:t>leíró táblából</a:t>
            </a:r>
            <a:r>
              <a:rPr lang="hu-HU" sz="3200">
                <a:solidFill>
                  <a:srgbClr val="000000"/>
                </a:solidFill>
              </a:rPr>
              <a:t> (</a:t>
            </a:r>
            <a:r>
              <a:rPr lang="hu-HU" sz="3200" b="1">
                <a:solidFill>
                  <a:srgbClr val="000000"/>
                </a:solidFill>
              </a:rPr>
              <a:t>GDT</a:t>
            </a:r>
            <a:r>
              <a:rPr lang="hu-HU" sz="3200">
                <a:solidFill>
                  <a:srgbClr val="000000"/>
                </a:solidFill>
              </a:rPr>
              <a:t>, </a:t>
            </a:r>
            <a:r>
              <a:rPr lang="hu-HU" sz="3200" b="1">
                <a:solidFill>
                  <a:srgbClr val="000000"/>
                </a:solidFill>
              </a:rPr>
              <a:t>Global Descriptor Table</a:t>
            </a:r>
            <a:r>
              <a:rPr lang="hu-HU" sz="3200">
                <a:solidFill>
                  <a:srgbClr val="000000"/>
                </a:solidFill>
              </a:rPr>
              <a:t>). (</a:t>
            </a:r>
            <a:r>
              <a:rPr lang="hu-HU" sz="3200" b="1">
                <a:solidFill>
                  <a:srgbClr val="000000"/>
                </a:solidFill>
              </a:rPr>
              <a:t>6.13. ábra</a:t>
            </a:r>
            <a:r>
              <a:rPr lang="hu-HU" sz="3200">
                <a:solidFill>
                  <a:srgbClr val="000000"/>
                </a:solidFill>
              </a:rPr>
              <a:t>).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A </a:t>
            </a:r>
            <a:r>
              <a:rPr lang="hu-HU" sz="3200" b="1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hu-HU" sz="3200">
                <a:solidFill>
                  <a:srgbClr val="000000"/>
                </a:solidFill>
              </a:rPr>
              <a:t>. leíró használata csapdát eredményez (hiba).</a:t>
            </a:r>
          </a:p>
          <a:p>
            <a:pPr marL="333375" indent="-333375">
              <a:spcBef>
                <a:spcPts val="800"/>
              </a:spcBef>
            </a:pPr>
            <a:endParaRPr lang="hu-HU" sz="3200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22546" name="Text Box 22"/>
          <p:cNvSpPr txBox="1">
            <a:spLocks noChangeArrowheads="1"/>
          </p:cNvSpPr>
          <p:nvPr/>
        </p:nvSpPr>
        <p:spPr bwMode="auto">
          <a:xfrm>
            <a:off x="1504950" y="2305050"/>
            <a:ext cx="248602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0: GDT</a:t>
            </a:r>
          </a:p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1: LDT</a:t>
            </a:r>
          </a:p>
        </p:txBody>
      </p:sp>
      <p:sp>
        <p:nvSpPr>
          <p:cNvPr id="22547" name="Text Box 23"/>
          <p:cNvSpPr txBox="1">
            <a:spLocks noChangeArrowheads="1"/>
          </p:cNvSpPr>
          <p:nvPr/>
        </p:nvSpPr>
        <p:spPr bwMode="auto">
          <a:xfrm>
            <a:off x="5619750" y="2752725"/>
            <a:ext cx="30861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Védelmi szint: 0-3</a:t>
            </a:r>
          </a:p>
        </p:txBody>
      </p:sp>
      <p:sp>
        <p:nvSpPr>
          <p:cNvPr id="22548" name="AutoShape 24"/>
          <p:cNvSpPr>
            <a:spLocks/>
          </p:cNvSpPr>
          <p:nvPr/>
        </p:nvSpPr>
        <p:spPr bwMode="auto">
          <a:xfrm>
            <a:off x="2740025" y="2438400"/>
            <a:ext cx="88900" cy="723900"/>
          </a:xfrm>
          <a:prstGeom prst="rightBrace">
            <a:avLst>
              <a:gd name="adj1" fmla="val 6785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2549" name="Freeform 25"/>
          <p:cNvSpPr>
            <a:spLocks/>
          </p:cNvSpPr>
          <p:nvPr/>
        </p:nvSpPr>
        <p:spPr bwMode="auto">
          <a:xfrm>
            <a:off x="2838450" y="2171700"/>
            <a:ext cx="2705100" cy="628650"/>
          </a:xfrm>
          <a:custGeom>
            <a:avLst/>
            <a:gdLst>
              <a:gd name="T0" fmla="*/ 0 w 1704"/>
              <a:gd name="T1" fmla="*/ 997981964 h 396"/>
              <a:gd name="T2" fmla="*/ 2147483647 w 1704"/>
              <a:gd name="T3" fmla="*/ 997981964 h 396"/>
              <a:gd name="T4" fmla="*/ 2147483647 w 1704"/>
              <a:gd name="T5" fmla="*/ 0 h 396"/>
              <a:gd name="T6" fmla="*/ 0 60000 65536"/>
              <a:gd name="T7" fmla="*/ 0 60000 65536"/>
              <a:gd name="T8" fmla="*/ 0 60000 65536"/>
              <a:gd name="T9" fmla="*/ 0 w 1704"/>
              <a:gd name="T10" fmla="*/ 0 h 396"/>
              <a:gd name="T11" fmla="*/ 1704 w 1704"/>
              <a:gd name="T12" fmla="*/ 396 h 3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04" h="396">
                <a:moveTo>
                  <a:pt x="0" y="396"/>
                </a:moveTo>
                <a:lnTo>
                  <a:pt x="1704" y="396"/>
                </a:lnTo>
                <a:lnTo>
                  <a:pt x="1704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2550" name="Line 26"/>
          <p:cNvSpPr>
            <a:spLocks noChangeShapeType="1"/>
          </p:cNvSpPr>
          <p:nvPr/>
        </p:nvSpPr>
        <p:spPr bwMode="auto">
          <a:xfrm>
            <a:off x="5886450" y="21717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2551" name="Text Box 27"/>
          <p:cNvSpPr txBox="1">
            <a:spLocks noChangeArrowheads="1"/>
          </p:cNvSpPr>
          <p:nvPr/>
        </p:nvSpPr>
        <p:spPr bwMode="auto">
          <a:xfrm>
            <a:off x="257175" y="1685925"/>
            <a:ext cx="177165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Szelektor:</a:t>
            </a:r>
          </a:p>
        </p:txBody>
      </p:sp>
      <p:sp>
        <p:nvSpPr>
          <p:cNvPr id="22552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2553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28C3371-50BC-42FB-A1F7-6CB75653C4E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939144-1DD7-40BD-B5C6-F5012417DF00}" type="slidenum">
              <a:rPr lang="en-GB" smtClean="0">
                <a:cs typeface="Arial" charset="0"/>
              </a:rPr>
              <a:pPr/>
              <a:t>22</a:t>
            </a:fld>
            <a:endParaRPr lang="en-GB" smtClean="0">
              <a:cs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5010150"/>
            <a:ext cx="9144000" cy="117475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mtClean="0"/>
              <a:t>Ha </a:t>
            </a:r>
            <a:r>
              <a:rPr lang="hu-HU" b="1" smtClean="0">
                <a:latin typeface="Courier New" pitchFamily="49" charset="0"/>
              </a:rPr>
              <a:t>P=0</a:t>
            </a:r>
            <a:r>
              <a:rPr lang="hu-HU" smtClean="0"/>
              <a:t>, csapda:	nem létező szegmens, vagy</a:t>
            </a:r>
            <a:br>
              <a:rPr lang="hu-HU" smtClean="0"/>
            </a:br>
            <a:r>
              <a:rPr lang="hu-HU" smtClean="0"/>
              <a:t>				be kell tölteni a szegmenst.</a:t>
            </a:r>
          </a:p>
        </p:txBody>
      </p:sp>
      <p:graphicFrame>
        <p:nvGraphicFramePr>
          <p:cNvPr id="894979" name="Group 3"/>
          <p:cNvGraphicFramePr>
            <a:graphicFrameLocks noGrp="1"/>
          </p:cNvGraphicFramePr>
          <p:nvPr/>
        </p:nvGraphicFramePr>
        <p:xfrm>
          <a:off x="142875" y="1300163"/>
          <a:ext cx="8839200" cy="1058862"/>
        </p:xfrm>
        <a:graphic>
          <a:graphicData uri="http://schemas.openxmlformats.org/drawingml/2006/table">
            <a:tbl>
              <a:tblPr/>
              <a:tblGrid>
                <a:gridCol w="1473200"/>
                <a:gridCol w="736600"/>
                <a:gridCol w="736600"/>
                <a:gridCol w="1473200"/>
                <a:gridCol w="371475"/>
                <a:gridCol w="1101725"/>
                <a:gridCol w="1473200"/>
                <a:gridCol w="1473200"/>
              </a:tblGrid>
              <a:tr h="530225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BASE 0-15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LIMIT 0-15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 24-31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G D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 16-19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DPL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TYPE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 16-23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3579" name="Group 26"/>
          <p:cNvGrpSpPr>
            <a:grpSpLocks/>
          </p:cNvGrpSpPr>
          <p:nvPr/>
        </p:nvGrpSpPr>
        <p:grpSpPr bwMode="auto">
          <a:xfrm>
            <a:off x="0" y="1838325"/>
            <a:ext cx="9144000" cy="2851150"/>
            <a:chOff x="12" y="720"/>
            <a:chExt cx="5760" cy="1796"/>
          </a:xfrm>
        </p:grpSpPr>
        <p:sp>
          <p:nvSpPr>
            <p:cNvPr id="23583" name="Rectangle 27"/>
            <p:cNvSpPr>
              <a:spLocks noChangeArrowheads="1"/>
            </p:cNvSpPr>
            <p:nvPr/>
          </p:nvSpPr>
          <p:spPr bwMode="auto">
            <a:xfrm>
              <a:off x="1734" y="720"/>
              <a:ext cx="222" cy="330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3584" name="Line 28"/>
            <p:cNvSpPr>
              <a:spLocks noChangeShapeType="1"/>
            </p:cNvSpPr>
            <p:nvPr/>
          </p:nvSpPr>
          <p:spPr bwMode="auto">
            <a:xfrm>
              <a:off x="1254" y="726"/>
              <a:ext cx="0" cy="33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85" name="Text Box 29"/>
            <p:cNvSpPr txBox="1">
              <a:spLocks noChangeArrowheads="1"/>
            </p:cNvSpPr>
            <p:nvPr/>
          </p:nvSpPr>
          <p:spPr bwMode="auto">
            <a:xfrm>
              <a:off x="12" y="1242"/>
              <a:ext cx="2382" cy="7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0: LIMIT értéke bájtokban</a:t>
              </a:r>
            </a:p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1: LIMIT értéke lapokban</a:t>
              </a:r>
              <a:br>
                <a:rPr lang="hu-HU">
                  <a:solidFill>
                    <a:schemeClr val="tx1"/>
                  </a:solidFill>
                </a:rPr>
              </a:br>
              <a:r>
                <a:rPr lang="hu-HU">
                  <a:solidFill>
                    <a:schemeClr val="tx1"/>
                  </a:solidFill>
                </a:rPr>
                <a:t>(lap </a:t>
              </a:r>
              <a:r>
                <a:rPr lang="hu-HU">
                  <a:solidFill>
                    <a:schemeClr val="tx1"/>
                  </a:solidFill>
                  <a:cs typeface="Times New Roman" pitchFamily="18" charset="0"/>
                </a:rPr>
                <a:t>≥ 4 KB)</a:t>
              </a:r>
            </a:p>
          </p:txBody>
        </p:sp>
        <p:sp>
          <p:nvSpPr>
            <p:cNvPr id="23586" name="Text Box 30"/>
            <p:cNvSpPr txBox="1">
              <a:spLocks noChangeArrowheads="1"/>
            </p:cNvSpPr>
            <p:nvPr/>
          </p:nvSpPr>
          <p:spPr bwMode="auto">
            <a:xfrm>
              <a:off x="492" y="1998"/>
              <a:ext cx="2382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0: 16 bites szegmens r.</a:t>
              </a:r>
            </a:p>
            <a:p>
              <a:pPr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1: 32 bites szegmens r.</a:t>
              </a:r>
            </a:p>
          </p:txBody>
        </p:sp>
        <p:sp>
          <p:nvSpPr>
            <p:cNvPr id="23587" name="Text Box 31"/>
            <p:cNvSpPr txBox="1">
              <a:spLocks noChangeArrowheads="1"/>
            </p:cNvSpPr>
            <p:nvPr/>
          </p:nvSpPr>
          <p:spPr bwMode="auto">
            <a:xfrm>
              <a:off x="2928" y="1188"/>
              <a:ext cx="2844" cy="94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10000"/>
                </a:lnSpc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	Szegmens típusa, védelme</a:t>
              </a:r>
            </a:p>
            <a:p>
              <a:pPr defTabSz="914400">
                <a:lnSpc>
                  <a:spcPct val="11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      </a:t>
              </a:r>
              <a:r>
                <a:rPr lang="hu-HU" sz="2000">
                  <a:solidFill>
                    <a:schemeClr val="tx1"/>
                  </a:solidFill>
                </a:rPr>
                <a:t>Védelmi szint (0-3)</a:t>
              </a:r>
            </a:p>
            <a:p>
              <a:pPr defTabSz="914400">
                <a:lnSpc>
                  <a:spcPct val="110000"/>
                </a:lnSpc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0: a szegmens nincs a memóriában</a:t>
              </a:r>
            </a:p>
            <a:p>
              <a:pPr defTabSz="914400">
                <a:lnSpc>
                  <a:spcPct val="110000"/>
                </a:lnSpc>
                <a:buClrTx/>
                <a:buSzTx/>
                <a:buFontTx/>
                <a:buNone/>
              </a:pPr>
              <a:r>
                <a:rPr lang="hu-HU" sz="2000">
                  <a:solidFill>
                    <a:schemeClr val="tx1"/>
                  </a:solidFill>
                </a:rPr>
                <a:t>1: a szegmens a memóriában van</a:t>
              </a:r>
            </a:p>
          </p:txBody>
        </p:sp>
        <p:sp>
          <p:nvSpPr>
            <p:cNvPr id="23588" name="Line 32"/>
            <p:cNvSpPr>
              <a:spLocks noChangeShapeType="1"/>
            </p:cNvSpPr>
            <p:nvPr/>
          </p:nvSpPr>
          <p:spPr bwMode="auto">
            <a:xfrm flipV="1">
              <a:off x="4278" y="105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89" name="Line 33"/>
            <p:cNvSpPr>
              <a:spLocks noChangeShapeType="1"/>
            </p:cNvSpPr>
            <p:nvPr/>
          </p:nvSpPr>
          <p:spPr bwMode="auto">
            <a:xfrm flipV="1">
              <a:off x="3432" y="1044"/>
              <a:ext cx="0" cy="3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90" name="Line 34"/>
            <p:cNvSpPr>
              <a:spLocks noChangeShapeType="1"/>
            </p:cNvSpPr>
            <p:nvPr/>
          </p:nvSpPr>
          <p:spPr bwMode="auto">
            <a:xfrm flipV="1">
              <a:off x="3012" y="1044"/>
              <a:ext cx="0" cy="6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91" name="Line 35"/>
            <p:cNvSpPr>
              <a:spLocks noChangeShapeType="1"/>
            </p:cNvSpPr>
            <p:nvPr/>
          </p:nvSpPr>
          <p:spPr bwMode="auto">
            <a:xfrm flipV="1">
              <a:off x="1170" y="10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3592" name="Freeform 36"/>
            <p:cNvSpPr>
              <a:spLocks/>
            </p:cNvSpPr>
            <p:nvPr/>
          </p:nvSpPr>
          <p:spPr bwMode="auto">
            <a:xfrm>
              <a:off x="1374" y="1050"/>
              <a:ext cx="852" cy="972"/>
            </a:xfrm>
            <a:custGeom>
              <a:avLst/>
              <a:gdLst>
                <a:gd name="T0" fmla="*/ 858 w 846"/>
                <a:gd name="T1" fmla="*/ 1086 h 870"/>
                <a:gd name="T2" fmla="*/ 858 w 846"/>
                <a:gd name="T3" fmla="*/ 210 h 870"/>
                <a:gd name="T4" fmla="*/ 0 w 846"/>
                <a:gd name="T5" fmla="*/ 210 h 870"/>
                <a:gd name="T6" fmla="*/ 0 w 846"/>
                <a:gd name="T7" fmla="*/ 0 h 8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46"/>
                <a:gd name="T13" fmla="*/ 0 h 870"/>
                <a:gd name="T14" fmla="*/ 846 w 846"/>
                <a:gd name="T15" fmla="*/ 870 h 8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46" h="870">
                  <a:moveTo>
                    <a:pt x="846" y="870"/>
                  </a:moveTo>
                  <a:lnTo>
                    <a:pt x="846" y="168"/>
                  </a:lnTo>
                  <a:lnTo>
                    <a:pt x="0" y="168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3580" name="Rectangle 37"/>
          <p:cNvSpPr>
            <a:spLocks noChangeArrowheads="1"/>
          </p:cNvSpPr>
          <p:nvPr/>
        </p:nvSpPr>
        <p:spPr bwMode="auto">
          <a:xfrm>
            <a:off x="0" y="0"/>
            <a:ext cx="914400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Pentium 4 kódszegmensének leírója </a:t>
            </a:r>
            <a:br>
              <a:rPr lang="hu-HU" sz="3200" b="1">
                <a:solidFill>
                  <a:srgbClr val="000000"/>
                </a:solidFill>
              </a:rPr>
            </a:br>
            <a:r>
              <a:rPr lang="hu-HU" sz="3200" b="1">
                <a:solidFill>
                  <a:srgbClr val="000000"/>
                </a:solidFill>
              </a:rPr>
              <a:t>(6.13. ábra)</a:t>
            </a:r>
            <a:endParaRPr lang="hu-HU" sz="3200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23581" name="Élőláb helye 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3582" name="Dátum helye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F9FBF19-59B1-48D0-8335-68B2CE14EE80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B2867C-8930-4C82-9D7E-BED588AD547F}" type="slidenum">
              <a:rPr lang="en-GB" smtClean="0">
                <a:cs typeface="Arial" charset="0"/>
              </a:rPr>
              <a:pPr/>
              <a:t>23</a:t>
            </a:fld>
            <a:endParaRPr lang="en-GB" smtClean="0">
              <a:cs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2479675"/>
            <a:ext cx="2290763" cy="6604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6.14. ábra</a:t>
            </a:r>
            <a:r>
              <a:rPr lang="hu-HU" smtClean="0">
                <a:sym typeface="Symbol" pitchFamily="18" charset="2"/>
              </a:rPr>
              <a:t> </a:t>
            </a:r>
          </a:p>
          <a:p>
            <a:pPr>
              <a:buFont typeface="Times New Roman" pitchFamily="18" charset="0"/>
              <a:buNone/>
            </a:pPr>
            <a:endParaRPr lang="hu-HU" smtClean="0">
              <a:sym typeface="Symbol" pitchFamily="18" charset="2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0" y="3851275"/>
            <a:ext cx="914400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lnSpc>
                <a:spcPct val="95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</a:rPr>
              <a:t>Ha offset (a szegmens elejéhez viszonyított relatív cím) a szegmens határán túl van, csapda (hiba).</a:t>
            </a:r>
          </a:p>
          <a:p>
            <a:pPr marL="333375" indent="-333375">
              <a:lnSpc>
                <a:spcPct val="95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  <a:sym typeface="Symbol" pitchFamily="18" charset="2"/>
              </a:rPr>
              <a:t>Lapozást tiltó flag (a globális vezérlőregiszter bitje):</a:t>
            </a:r>
          </a:p>
          <a:p>
            <a:pPr marL="333375" indent="-333375">
              <a:lnSpc>
                <a:spcPct val="95000"/>
              </a:lnSpc>
              <a:spcBef>
                <a:spcPct val="10000"/>
              </a:spcBef>
            </a:pPr>
            <a:r>
              <a:rPr lang="hu-HU" sz="2800">
                <a:solidFill>
                  <a:srgbClr val="000000"/>
                </a:solidFill>
                <a:sym typeface="Symbol" pitchFamily="18" charset="2"/>
              </a:rPr>
              <a:t>	Ha engedélyezett: 	lineáris cím = virtuális cím </a:t>
            </a:r>
            <a:br>
              <a:rPr lang="hu-HU" sz="2800">
                <a:solidFill>
                  <a:srgbClr val="000000"/>
                </a:solidFill>
                <a:sym typeface="Symbol" pitchFamily="18" charset="2"/>
              </a:rPr>
            </a:br>
            <a:r>
              <a:rPr lang="hu-HU" sz="2800">
                <a:solidFill>
                  <a:srgbClr val="000000"/>
                </a:solidFill>
                <a:sym typeface="Symbol" pitchFamily="18" charset="2"/>
              </a:rPr>
              <a:t>Ha tiltott:			lineáris cím = fizikai cím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5435600" y="3287713"/>
            <a:ext cx="3708400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32 bites lineáris cím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485775" y="134938"/>
            <a:ext cx="311467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Szelektor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2919413" y="1316038"/>
            <a:ext cx="311467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Bázis cím</a:t>
            </a: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2919413" y="1863725"/>
            <a:ext cx="3114675" cy="5476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Limit</a:t>
            </a:r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2919413" y="2411413"/>
            <a:ext cx="311467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Más mezők</a:t>
            </a:r>
          </a:p>
        </p:txBody>
      </p:sp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5629275" y="134938"/>
            <a:ext cx="3114675" cy="547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Offset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2919413" y="768350"/>
            <a:ext cx="3114675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Leíró</a:t>
            </a:r>
          </a:p>
        </p:txBody>
      </p:sp>
      <p:sp>
        <p:nvSpPr>
          <p:cNvPr id="24588" name="AutoShape 11"/>
          <p:cNvSpPr>
            <a:spLocks/>
          </p:cNvSpPr>
          <p:nvPr/>
        </p:nvSpPr>
        <p:spPr bwMode="auto">
          <a:xfrm>
            <a:off x="2797175" y="1363663"/>
            <a:ext cx="88900" cy="1562100"/>
          </a:xfrm>
          <a:prstGeom prst="leftBrace">
            <a:avLst>
              <a:gd name="adj1" fmla="val 146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4589" name="Freeform 12"/>
          <p:cNvSpPr>
            <a:spLocks/>
          </p:cNvSpPr>
          <p:nvPr/>
        </p:nvSpPr>
        <p:spPr bwMode="auto">
          <a:xfrm>
            <a:off x="2066925" y="677863"/>
            <a:ext cx="695325" cy="1466850"/>
          </a:xfrm>
          <a:custGeom>
            <a:avLst/>
            <a:gdLst>
              <a:gd name="T0" fmla="*/ 1103828527 w 438"/>
              <a:gd name="T1" fmla="*/ 2147483647 h 936"/>
              <a:gd name="T2" fmla="*/ 0 w 438"/>
              <a:gd name="T3" fmla="*/ 2147483647 h 936"/>
              <a:gd name="T4" fmla="*/ 0 w 438"/>
              <a:gd name="T5" fmla="*/ 0 h 936"/>
              <a:gd name="T6" fmla="*/ 0 60000 65536"/>
              <a:gd name="T7" fmla="*/ 0 60000 65536"/>
              <a:gd name="T8" fmla="*/ 0 60000 65536"/>
              <a:gd name="T9" fmla="*/ 0 w 438"/>
              <a:gd name="T10" fmla="*/ 0 h 936"/>
              <a:gd name="T11" fmla="*/ 438 w 438"/>
              <a:gd name="T12" fmla="*/ 936 h 9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8" h="936">
                <a:moveTo>
                  <a:pt x="438" y="936"/>
                </a:moveTo>
                <a:lnTo>
                  <a:pt x="0" y="936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4590" name="Text Box 13"/>
          <p:cNvSpPr txBox="1">
            <a:spLocks noChangeArrowheads="1"/>
          </p:cNvSpPr>
          <p:nvPr/>
        </p:nvSpPr>
        <p:spPr bwMode="auto">
          <a:xfrm>
            <a:off x="6848475" y="1335088"/>
            <a:ext cx="876300" cy="57943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  <a:latin typeface="Times New Roman CE" charset="0"/>
              </a:rPr>
              <a:t>+</a:t>
            </a:r>
          </a:p>
        </p:txBody>
      </p:sp>
      <p:sp>
        <p:nvSpPr>
          <p:cNvPr id="24591" name="Oval 14"/>
          <p:cNvSpPr>
            <a:spLocks noChangeArrowheads="1"/>
          </p:cNvSpPr>
          <p:nvPr/>
        </p:nvSpPr>
        <p:spPr bwMode="auto">
          <a:xfrm>
            <a:off x="7115175" y="1449388"/>
            <a:ext cx="361950" cy="3714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4592" name="Line 15"/>
          <p:cNvSpPr>
            <a:spLocks noChangeShapeType="1"/>
          </p:cNvSpPr>
          <p:nvPr/>
        </p:nvSpPr>
        <p:spPr bwMode="auto">
          <a:xfrm>
            <a:off x="7286625" y="673100"/>
            <a:ext cx="0" cy="757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4593" name="Line 16"/>
          <p:cNvSpPr>
            <a:spLocks noChangeShapeType="1"/>
          </p:cNvSpPr>
          <p:nvPr/>
        </p:nvSpPr>
        <p:spPr bwMode="auto">
          <a:xfrm>
            <a:off x="7286625" y="1830388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4594" name="Line 17"/>
          <p:cNvSpPr>
            <a:spLocks noChangeShapeType="1"/>
          </p:cNvSpPr>
          <p:nvPr/>
        </p:nvSpPr>
        <p:spPr bwMode="auto">
          <a:xfrm>
            <a:off x="6038850" y="1620838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4595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4596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D93F632-9C38-4C3B-92CC-1B65E4E6902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D7B028-107E-409E-B8FD-1028C1139343}" type="slidenum">
              <a:rPr lang="en-GB" smtClean="0">
                <a:cs typeface="Arial" charset="0"/>
              </a:rPr>
              <a:pPr/>
              <a:t>24</a:t>
            </a:fld>
            <a:endParaRPr lang="en-GB" smtClean="0">
              <a:cs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098675"/>
          </a:xfrm>
        </p:spPr>
        <p:txBody>
          <a:bodyPr lIns="92075" tIns="46038" rIns="92075" bIns="46038"/>
          <a:lstStyle/>
          <a:p>
            <a:pPr algn="ctr"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Lapkönyvtár (page directory 6.15. ábra)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A 32 bites lineáris címek és a 4 KB-os lapok miatt egy szegmenshez egymillió lap is tartozhat. Túl sok!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Minden futó programhoz egy l</a:t>
            </a:r>
            <a:r>
              <a:rPr lang="hu-HU" sz="2800" b="1" smtClean="0"/>
              <a:t>apkönyvtár</a:t>
            </a:r>
            <a:r>
              <a:rPr lang="hu-HU" sz="2800" smtClean="0"/>
              <a:t> tartozik.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smtClean="0"/>
              <a:t>Minden bejegyzés egy </a:t>
            </a:r>
            <a:r>
              <a:rPr lang="hu-HU" sz="2800" b="1" smtClean="0"/>
              <a:t>laptáblára</a:t>
            </a:r>
            <a:r>
              <a:rPr lang="hu-HU" sz="2800" smtClean="0"/>
              <a:t> mutat, vagy sehova.</a:t>
            </a:r>
          </a:p>
        </p:txBody>
      </p:sp>
      <p:graphicFrame>
        <p:nvGraphicFramePr>
          <p:cNvPr id="899075" name="Group 3"/>
          <p:cNvGraphicFramePr>
            <a:graphicFrameLocks noGrp="1"/>
          </p:cNvGraphicFramePr>
          <p:nvPr/>
        </p:nvGraphicFramePr>
        <p:xfrm>
          <a:off x="438150" y="2085975"/>
          <a:ext cx="8305800" cy="947738"/>
        </p:xfrm>
        <a:graphic>
          <a:graphicData uri="http://schemas.openxmlformats.org/drawingml/2006/table">
            <a:tbl>
              <a:tblPr/>
              <a:tblGrid>
                <a:gridCol w="2768600"/>
                <a:gridCol w="2768600"/>
                <a:gridCol w="2768600"/>
              </a:tblGrid>
              <a:tr h="315913"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Lineáris cím</a:t>
                      </a:r>
                    </a:p>
                  </a:txBody>
                  <a:tcPr marL="90000" marR="9000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0000" marR="9000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DIR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PAGE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  <a:cs typeface="Arial" pitchFamily="34" charset="0"/>
                        </a:rPr>
                        <a:t>OFF</a:t>
                      </a: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99094" name="Group 22"/>
          <p:cNvGraphicFramePr>
            <a:graphicFrameLocks noGrp="1"/>
          </p:cNvGraphicFramePr>
          <p:nvPr/>
        </p:nvGraphicFramePr>
        <p:xfrm>
          <a:off x="581025" y="3705225"/>
          <a:ext cx="2190750" cy="2097088"/>
        </p:xfrm>
        <a:graphic>
          <a:graphicData uri="http://schemas.openxmlformats.org/drawingml/2006/table">
            <a:tbl>
              <a:tblPr/>
              <a:tblGrid>
                <a:gridCol w="763588"/>
                <a:gridCol w="1427162"/>
              </a:tblGrid>
              <a:tr h="300038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Lapkönyvtár</a:t>
                      </a:r>
                    </a:p>
                  </a:txBody>
                  <a:tcPr marL="90000" marR="9000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1023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32 bit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40" name="Text Box 55"/>
          <p:cNvSpPr txBox="1">
            <a:spLocks noChangeArrowheads="1"/>
          </p:cNvSpPr>
          <p:nvPr/>
        </p:nvSpPr>
        <p:spPr bwMode="auto">
          <a:xfrm>
            <a:off x="4210050" y="4191000"/>
            <a:ext cx="1533525" cy="2143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800">
                <a:solidFill>
                  <a:schemeClr val="tx1"/>
                </a:solidFill>
                <a:latin typeface="Times New Roman CE" charset="0"/>
              </a:rPr>
              <a:t> </a:t>
            </a:r>
          </a:p>
        </p:txBody>
      </p:sp>
      <p:graphicFrame>
        <p:nvGraphicFramePr>
          <p:cNvPr id="899128" name="Group 56"/>
          <p:cNvGraphicFramePr>
            <a:graphicFrameLocks noGrp="1"/>
          </p:cNvGraphicFramePr>
          <p:nvPr/>
        </p:nvGraphicFramePr>
        <p:xfrm>
          <a:off x="3505200" y="3705225"/>
          <a:ext cx="2190750" cy="2097088"/>
        </p:xfrm>
        <a:graphic>
          <a:graphicData uri="http://schemas.openxmlformats.org/drawingml/2006/table">
            <a:tbl>
              <a:tblPr/>
              <a:tblGrid>
                <a:gridCol w="763588"/>
                <a:gridCol w="1427162"/>
              </a:tblGrid>
              <a:tr h="300038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Laptábla</a:t>
                      </a:r>
                    </a:p>
                  </a:txBody>
                  <a:tcPr marL="90000" marR="9000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1023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32 bit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99161" name="Group 89"/>
          <p:cNvGraphicFramePr>
            <a:graphicFrameLocks noGrp="1"/>
          </p:cNvGraphicFramePr>
          <p:nvPr/>
        </p:nvGraphicFramePr>
        <p:xfrm>
          <a:off x="6334125" y="3705225"/>
          <a:ext cx="2190750" cy="2233613"/>
        </p:xfrm>
        <a:graphic>
          <a:graphicData uri="http://schemas.openxmlformats.org/drawingml/2006/table">
            <a:tbl>
              <a:tblPr/>
              <a:tblGrid>
                <a:gridCol w="763588"/>
                <a:gridCol w="1427162"/>
              </a:tblGrid>
              <a:tr h="300038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Lapkeret</a:t>
                      </a:r>
                    </a:p>
                  </a:txBody>
                  <a:tcPr marL="90000" marR="9000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9000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32 bit</a:t>
                      </a:r>
                    </a:p>
                  </a:txBody>
                  <a:tcPr marL="90000" marR="9000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5685" name="Group 122"/>
          <p:cNvGrpSpPr>
            <a:grpSpLocks/>
          </p:cNvGrpSpPr>
          <p:nvPr/>
        </p:nvGrpSpPr>
        <p:grpSpPr bwMode="auto">
          <a:xfrm>
            <a:off x="417513" y="3371850"/>
            <a:ext cx="6992937" cy="2803525"/>
            <a:chOff x="269" y="1728"/>
            <a:chExt cx="4405" cy="1766"/>
          </a:xfrm>
        </p:grpSpPr>
        <p:sp>
          <p:nvSpPr>
            <p:cNvPr id="25692" name="Freeform 123"/>
            <p:cNvSpPr>
              <a:spLocks/>
            </p:cNvSpPr>
            <p:nvPr/>
          </p:nvSpPr>
          <p:spPr bwMode="auto">
            <a:xfrm>
              <a:off x="269" y="1728"/>
              <a:ext cx="865" cy="1026"/>
            </a:xfrm>
            <a:custGeom>
              <a:avLst/>
              <a:gdLst>
                <a:gd name="T0" fmla="*/ 865 w 865"/>
                <a:gd name="T1" fmla="*/ 0 h 1026"/>
                <a:gd name="T2" fmla="*/ 673 w 865"/>
                <a:gd name="T3" fmla="*/ 108 h 1026"/>
                <a:gd name="T4" fmla="*/ 115 w 865"/>
                <a:gd name="T5" fmla="*/ 288 h 1026"/>
                <a:gd name="T6" fmla="*/ 43 w 865"/>
                <a:gd name="T7" fmla="*/ 816 h 1026"/>
                <a:gd name="T8" fmla="*/ 373 w 865"/>
                <a:gd name="T9" fmla="*/ 1026 h 10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5"/>
                <a:gd name="T16" fmla="*/ 0 h 1026"/>
                <a:gd name="T17" fmla="*/ 865 w 865"/>
                <a:gd name="T18" fmla="*/ 1026 h 10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5" h="1026">
                  <a:moveTo>
                    <a:pt x="865" y="0"/>
                  </a:moveTo>
                  <a:cubicBezTo>
                    <a:pt x="831" y="30"/>
                    <a:pt x="798" y="60"/>
                    <a:pt x="673" y="108"/>
                  </a:cubicBezTo>
                  <a:cubicBezTo>
                    <a:pt x="548" y="156"/>
                    <a:pt x="220" y="170"/>
                    <a:pt x="115" y="288"/>
                  </a:cubicBezTo>
                  <a:cubicBezTo>
                    <a:pt x="10" y="406"/>
                    <a:pt x="0" y="693"/>
                    <a:pt x="43" y="816"/>
                  </a:cubicBezTo>
                  <a:cubicBezTo>
                    <a:pt x="86" y="939"/>
                    <a:pt x="229" y="982"/>
                    <a:pt x="373" y="10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693" name="Freeform 124"/>
            <p:cNvSpPr>
              <a:spLocks/>
            </p:cNvSpPr>
            <p:nvPr/>
          </p:nvSpPr>
          <p:spPr bwMode="auto">
            <a:xfrm>
              <a:off x="1746" y="2784"/>
              <a:ext cx="936" cy="650"/>
            </a:xfrm>
            <a:custGeom>
              <a:avLst/>
              <a:gdLst>
                <a:gd name="T0" fmla="*/ 0 w 894"/>
                <a:gd name="T1" fmla="*/ 0 h 668"/>
                <a:gd name="T2" fmla="*/ 210 w 894"/>
                <a:gd name="T3" fmla="*/ 74 h 668"/>
                <a:gd name="T4" fmla="*/ 309 w 894"/>
                <a:gd name="T5" fmla="*/ 426 h 668"/>
                <a:gd name="T6" fmla="*/ 487 w 894"/>
                <a:gd name="T7" fmla="*/ 614 h 668"/>
                <a:gd name="T8" fmla="*/ 980 w 894"/>
                <a:gd name="T9" fmla="*/ 540 h 6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94"/>
                <a:gd name="T16" fmla="*/ 0 h 668"/>
                <a:gd name="T17" fmla="*/ 894 w 894"/>
                <a:gd name="T18" fmla="*/ 668 h 6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94" h="668">
                  <a:moveTo>
                    <a:pt x="0" y="0"/>
                  </a:moveTo>
                  <a:cubicBezTo>
                    <a:pt x="72" y="1"/>
                    <a:pt x="145" y="3"/>
                    <a:pt x="192" y="78"/>
                  </a:cubicBezTo>
                  <a:cubicBezTo>
                    <a:pt x="239" y="153"/>
                    <a:pt x="240" y="355"/>
                    <a:pt x="282" y="450"/>
                  </a:cubicBezTo>
                  <a:cubicBezTo>
                    <a:pt x="324" y="545"/>
                    <a:pt x="342" y="628"/>
                    <a:pt x="444" y="648"/>
                  </a:cubicBezTo>
                  <a:cubicBezTo>
                    <a:pt x="546" y="668"/>
                    <a:pt x="720" y="619"/>
                    <a:pt x="894" y="57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694" name="Freeform 125"/>
            <p:cNvSpPr>
              <a:spLocks/>
            </p:cNvSpPr>
            <p:nvPr/>
          </p:nvSpPr>
          <p:spPr bwMode="auto">
            <a:xfrm>
              <a:off x="2048" y="1728"/>
              <a:ext cx="904" cy="1272"/>
            </a:xfrm>
            <a:custGeom>
              <a:avLst/>
              <a:gdLst>
                <a:gd name="T0" fmla="*/ 904 w 904"/>
                <a:gd name="T1" fmla="*/ 0 h 1362"/>
                <a:gd name="T2" fmla="*/ 718 w 904"/>
                <a:gd name="T3" fmla="*/ 105 h 1362"/>
                <a:gd name="T4" fmla="*/ 328 w 904"/>
                <a:gd name="T5" fmla="*/ 173 h 1362"/>
                <a:gd name="T6" fmla="*/ 10 w 904"/>
                <a:gd name="T7" fmla="*/ 549 h 1362"/>
                <a:gd name="T8" fmla="*/ 268 w 904"/>
                <a:gd name="T9" fmla="*/ 1052 h 1362"/>
                <a:gd name="T10" fmla="*/ 460 w 904"/>
                <a:gd name="T11" fmla="*/ 1188 h 13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04"/>
                <a:gd name="T19" fmla="*/ 0 h 1362"/>
                <a:gd name="T20" fmla="*/ 904 w 904"/>
                <a:gd name="T21" fmla="*/ 1362 h 13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04" h="1362">
                  <a:moveTo>
                    <a:pt x="904" y="0"/>
                  </a:moveTo>
                  <a:cubicBezTo>
                    <a:pt x="859" y="43"/>
                    <a:pt x="814" y="87"/>
                    <a:pt x="718" y="120"/>
                  </a:cubicBezTo>
                  <a:cubicBezTo>
                    <a:pt x="622" y="153"/>
                    <a:pt x="446" y="113"/>
                    <a:pt x="328" y="198"/>
                  </a:cubicBezTo>
                  <a:cubicBezTo>
                    <a:pt x="210" y="283"/>
                    <a:pt x="20" y="462"/>
                    <a:pt x="10" y="630"/>
                  </a:cubicBezTo>
                  <a:cubicBezTo>
                    <a:pt x="0" y="798"/>
                    <a:pt x="193" y="1084"/>
                    <a:pt x="268" y="1206"/>
                  </a:cubicBezTo>
                  <a:cubicBezTo>
                    <a:pt x="343" y="1328"/>
                    <a:pt x="401" y="1345"/>
                    <a:pt x="460" y="136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695" name="Freeform 126"/>
            <p:cNvSpPr>
              <a:spLocks/>
            </p:cNvSpPr>
            <p:nvPr/>
          </p:nvSpPr>
          <p:spPr bwMode="auto">
            <a:xfrm>
              <a:off x="3588" y="2994"/>
              <a:ext cx="858" cy="500"/>
            </a:xfrm>
            <a:custGeom>
              <a:avLst/>
              <a:gdLst>
                <a:gd name="T0" fmla="*/ 0 w 858"/>
                <a:gd name="T1" fmla="*/ 0 h 500"/>
                <a:gd name="T2" fmla="*/ 198 w 858"/>
                <a:gd name="T3" fmla="*/ 132 h 500"/>
                <a:gd name="T4" fmla="*/ 498 w 858"/>
                <a:gd name="T5" fmla="*/ 462 h 500"/>
                <a:gd name="T6" fmla="*/ 858 w 858"/>
                <a:gd name="T7" fmla="*/ 360 h 5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58"/>
                <a:gd name="T13" fmla="*/ 0 h 500"/>
                <a:gd name="T14" fmla="*/ 858 w 858"/>
                <a:gd name="T15" fmla="*/ 500 h 5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58" h="500">
                  <a:moveTo>
                    <a:pt x="0" y="0"/>
                  </a:moveTo>
                  <a:cubicBezTo>
                    <a:pt x="57" y="27"/>
                    <a:pt x="115" y="55"/>
                    <a:pt x="198" y="132"/>
                  </a:cubicBezTo>
                  <a:cubicBezTo>
                    <a:pt x="281" y="209"/>
                    <a:pt x="388" y="424"/>
                    <a:pt x="498" y="462"/>
                  </a:cubicBezTo>
                  <a:cubicBezTo>
                    <a:pt x="608" y="500"/>
                    <a:pt x="798" y="378"/>
                    <a:pt x="858" y="3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5696" name="Freeform 127"/>
            <p:cNvSpPr>
              <a:spLocks/>
            </p:cNvSpPr>
            <p:nvPr/>
          </p:nvSpPr>
          <p:spPr bwMode="auto">
            <a:xfrm>
              <a:off x="3898" y="1734"/>
              <a:ext cx="776" cy="852"/>
            </a:xfrm>
            <a:custGeom>
              <a:avLst/>
              <a:gdLst>
                <a:gd name="T0" fmla="*/ 776 w 776"/>
                <a:gd name="T1" fmla="*/ 0 h 852"/>
                <a:gd name="T2" fmla="*/ 602 w 776"/>
                <a:gd name="T3" fmla="*/ 156 h 852"/>
                <a:gd name="T4" fmla="*/ 176 w 776"/>
                <a:gd name="T5" fmla="*/ 252 h 852"/>
                <a:gd name="T6" fmla="*/ 14 w 776"/>
                <a:gd name="T7" fmla="*/ 570 h 852"/>
                <a:gd name="T8" fmla="*/ 92 w 776"/>
                <a:gd name="T9" fmla="*/ 780 h 852"/>
                <a:gd name="T10" fmla="*/ 320 w 776"/>
                <a:gd name="T11" fmla="*/ 852 h 8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76"/>
                <a:gd name="T19" fmla="*/ 0 h 852"/>
                <a:gd name="T20" fmla="*/ 776 w 776"/>
                <a:gd name="T21" fmla="*/ 852 h 8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76" h="852">
                  <a:moveTo>
                    <a:pt x="776" y="0"/>
                  </a:moveTo>
                  <a:cubicBezTo>
                    <a:pt x="739" y="57"/>
                    <a:pt x="702" y="114"/>
                    <a:pt x="602" y="156"/>
                  </a:cubicBezTo>
                  <a:cubicBezTo>
                    <a:pt x="502" y="198"/>
                    <a:pt x="274" y="183"/>
                    <a:pt x="176" y="252"/>
                  </a:cubicBezTo>
                  <a:cubicBezTo>
                    <a:pt x="78" y="321"/>
                    <a:pt x="28" y="482"/>
                    <a:pt x="14" y="570"/>
                  </a:cubicBezTo>
                  <a:cubicBezTo>
                    <a:pt x="0" y="658"/>
                    <a:pt x="41" y="733"/>
                    <a:pt x="92" y="780"/>
                  </a:cubicBezTo>
                  <a:cubicBezTo>
                    <a:pt x="143" y="827"/>
                    <a:pt x="231" y="839"/>
                    <a:pt x="320" y="85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25686" name="Group 128"/>
          <p:cNvGrpSpPr>
            <a:grpSpLocks/>
          </p:cNvGrpSpPr>
          <p:nvPr/>
        </p:nvGrpSpPr>
        <p:grpSpPr bwMode="auto">
          <a:xfrm>
            <a:off x="1285875" y="4514850"/>
            <a:ext cx="7305675" cy="223838"/>
            <a:chOff x="822" y="2640"/>
            <a:chExt cx="4602" cy="141"/>
          </a:xfrm>
        </p:grpSpPr>
        <p:sp>
          <p:nvSpPr>
            <p:cNvPr id="25689" name="Text Box 129"/>
            <p:cNvSpPr txBox="1">
              <a:spLocks noChangeArrowheads="1"/>
            </p:cNvSpPr>
            <p:nvPr/>
          </p:nvSpPr>
          <p:spPr bwMode="auto">
            <a:xfrm>
              <a:off x="4458" y="2646"/>
              <a:ext cx="966" cy="13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800">
                  <a:solidFill>
                    <a:schemeClr val="tx1"/>
                  </a:solidFill>
                  <a:latin typeface="Times New Roman CE" charset="0"/>
                </a:rPr>
                <a:t> </a:t>
              </a:r>
            </a:p>
          </p:txBody>
        </p:sp>
        <p:sp>
          <p:nvSpPr>
            <p:cNvPr id="25690" name="Text Box 130"/>
            <p:cNvSpPr txBox="1">
              <a:spLocks noChangeArrowheads="1"/>
            </p:cNvSpPr>
            <p:nvPr/>
          </p:nvSpPr>
          <p:spPr bwMode="auto">
            <a:xfrm>
              <a:off x="2670" y="2640"/>
              <a:ext cx="966" cy="13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800">
                  <a:solidFill>
                    <a:schemeClr val="tx1"/>
                  </a:solidFill>
                  <a:latin typeface="Times New Roman CE" charset="0"/>
                </a:rPr>
                <a:t> </a:t>
              </a:r>
            </a:p>
          </p:txBody>
        </p:sp>
        <p:sp>
          <p:nvSpPr>
            <p:cNvPr id="25691" name="Text Box 131"/>
            <p:cNvSpPr txBox="1">
              <a:spLocks noChangeArrowheads="1"/>
            </p:cNvSpPr>
            <p:nvPr/>
          </p:nvSpPr>
          <p:spPr bwMode="auto">
            <a:xfrm>
              <a:off x="822" y="2640"/>
              <a:ext cx="966" cy="13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800">
                  <a:solidFill>
                    <a:schemeClr val="tx1"/>
                  </a:solidFill>
                  <a:latin typeface="Times New Roman CE" charset="0"/>
                </a:rPr>
                <a:t> </a:t>
              </a:r>
            </a:p>
          </p:txBody>
        </p:sp>
      </p:grpSp>
      <p:sp>
        <p:nvSpPr>
          <p:cNvPr id="25687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5688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8892815-2C29-4590-9281-A34450D39B5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1AF604-8966-4967-B2BB-696973F582A2}" type="slidenum">
              <a:rPr lang="en-GB" smtClean="0">
                <a:cs typeface="Arial" charset="0"/>
              </a:rPr>
              <a:pPr/>
              <a:t>25</a:t>
            </a:fld>
            <a:endParaRPr lang="en-GB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A lapkönyvtárnak azokhoz a mutatóihoz, amelyek nem mutatnak sehova, nem kell helyet foglalni a laptábla számára (rövid szegmenshez csak két db. ezer, és nem egy milliós bejegyzésű tábla kell).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 A táblákban minden bejegyzéshez 32 bit áll rendelkezésre. A mutatókhoz nem használt biteket a hardver az operációs rendszer számára hasznos jelzésekkel tölti ki (védelem, szennyezettség, hozzáférés, …).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Speciális hardver támogatja a legutóbb használt lapok gyorsabb elérését.</a:t>
            </a:r>
          </a:p>
        </p:txBody>
      </p:sp>
      <p:sp>
        <p:nvSpPr>
          <p:cNvPr id="26628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662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7FDBB6-D59F-403E-8C10-79957049FA5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29E356-1E10-488A-B351-2722B00B4FC7}" type="slidenum">
              <a:rPr lang="en-GB" smtClean="0">
                <a:cs typeface="Arial" charset="0"/>
              </a:rPr>
              <a:pPr/>
              <a:t>26</a:t>
            </a:fld>
            <a:endParaRPr lang="en-GB" smtClean="0"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5676900" cy="6308725"/>
          </a:xfrm>
        </p:spPr>
        <p:txBody>
          <a:bodyPr lIns="92075" tIns="46038" rIns="92075" bIns="46038"/>
          <a:lstStyle/>
          <a:p>
            <a:pPr algn="ctr">
              <a:lnSpc>
                <a:spcPct val="80000"/>
              </a:lnSpc>
              <a:buFont typeface="Times New Roman" pitchFamily="18" charset="0"/>
              <a:buNone/>
            </a:pPr>
            <a:r>
              <a:rPr lang="hu-HU" sz="2800" b="1" smtClean="0"/>
              <a:t>A Pentium 4 védelmi rendszere </a:t>
            </a:r>
            <a:br>
              <a:rPr lang="hu-HU" sz="2800" b="1" smtClean="0"/>
            </a:br>
            <a:r>
              <a:rPr lang="hu-HU" sz="2800" b="1" smtClean="0"/>
              <a:t>(6.16. ábra)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400" smtClean="0"/>
              <a:t>A futó program pillanatnyi szintjét a </a:t>
            </a:r>
            <a:r>
              <a:rPr lang="hu-HU" sz="2400" b="1" smtClean="0">
                <a:latin typeface="Courier New" pitchFamily="49" charset="0"/>
              </a:rPr>
              <a:t>PSW</a:t>
            </a:r>
            <a:r>
              <a:rPr lang="hu-HU" sz="2400" smtClean="0"/>
              <a:t> tartalmazza.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400" smtClean="0"/>
              <a:t>A program a saját szintjén lévő szegmenseket szabadon használhatja.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400" smtClean="0"/>
              <a:t>Magasabb szinten lévő adatokhoz hozzáfér, de az alacsonyabb szinten lévők kezelése csapdát okoz.</a:t>
            </a:r>
          </a:p>
          <a:p>
            <a:pPr>
              <a:lnSpc>
                <a:spcPct val="80000"/>
              </a:lnSpc>
              <a:buFont typeface="Times New Roman" pitchFamily="18" charset="0"/>
              <a:buNone/>
            </a:pPr>
            <a:r>
              <a:rPr lang="hu-HU" sz="2400" smtClean="0"/>
              <a:t>Más szinten lévő eljárás hívásánál </a:t>
            </a:r>
            <a:r>
              <a:rPr lang="hu-HU" sz="2400" b="1" smtClean="0">
                <a:latin typeface="Courier New" pitchFamily="49" charset="0"/>
              </a:rPr>
              <a:t>CALL</a:t>
            </a:r>
            <a:r>
              <a:rPr lang="hu-HU" sz="2400" smtClean="0"/>
              <a:t> helyett szelektort kell alkalmazni, ez egy </a:t>
            </a:r>
            <a:r>
              <a:rPr lang="hu-HU" sz="2400" b="1" smtClean="0"/>
              <a:t>hívás kapu</a:t>
            </a:r>
            <a:r>
              <a:rPr lang="hu-HU" sz="2400" smtClean="0"/>
              <a:t>t (</a:t>
            </a:r>
            <a:r>
              <a:rPr lang="hu-HU" sz="2400" b="1" smtClean="0"/>
              <a:t>call</a:t>
            </a:r>
            <a:r>
              <a:rPr lang="hu-HU" sz="2400" smtClean="0"/>
              <a:t> </a:t>
            </a:r>
            <a:r>
              <a:rPr lang="hu-HU" sz="2400" b="1" smtClean="0"/>
              <a:t>gate</a:t>
            </a:r>
            <a:r>
              <a:rPr lang="hu-HU" sz="2400" smtClean="0"/>
              <a:t>) jelöl ki (más védelmi szintre csak szabványos – tehát ellenőrzött – belépési ponton lehet áttérni). </a:t>
            </a:r>
          </a:p>
        </p:txBody>
      </p:sp>
      <p:grpSp>
        <p:nvGrpSpPr>
          <p:cNvPr id="27652" name="Group 3"/>
          <p:cNvGrpSpPr>
            <a:grpSpLocks/>
          </p:cNvGrpSpPr>
          <p:nvPr/>
        </p:nvGrpSpPr>
        <p:grpSpPr bwMode="auto">
          <a:xfrm>
            <a:off x="5429250" y="0"/>
            <a:ext cx="3714750" cy="6348413"/>
            <a:chOff x="3420" y="0"/>
            <a:chExt cx="2340" cy="3999"/>
          </a:xfrm>
        </p:grpSpPr>
        <p:sp>
          <p:nvSpPr>
            <p:cNvPr id="27655" name="Text Box 4"/>
            <p:cNvSpPr txBox="1">
              <a:spLocks noChangeArrowheads="1"/>
            </p:cNvSpPr>
            <p:nvPr/>
          </p:nvSpPr>
          <p:spPr bwMode="auto">
            <a:xfrm>
              <a:off x="4422" y="2544"/>
              <a:ext cx="270" cy="113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0</a:t>
              </a:r>
              <a:br>
                <a:rPr lang="hu-HU" sz="2800">
                  <a:solidFill>
                    <a:schemeClr val="tx1"/>
                  </a:solidFill>
                </a:rPr>
              </a:br>
              <a:r>
                <a:rPr lang="hu-HU" sz="2800">
                  <a:solidFill>
                    <a:schemeClr val="tx1"/>
                  </a:solidFill>
                </a:rPr>
                <a:t>1</a:t>
              </a:r>
              <a:br>
                <a:rPr lang="hu-HU" sz="2800">
                  <a:solidFill>
                    <a:schemeClr val="tx1"/>
                  </a:solidFill>
                </a:rPr>
              </a:br>
              <a:r>
                <a:rPr lang="hu-HU" sz="2800">
                  <a:solidFill>
                    <a:schemeClr val="tx1"/>
                  </a:solidFill>
                </a:rPr>
                <a:t>2</a:t>
              </a:r>
              <a:br>
                <a:rPr lang="hu-HU" sz="2800">
                  <a:solidFill>
                    <a:schemeClr val="tx1"/>
                  </a:solidFill>
                </a:rPr>
              </a:br>
              <a:r>
                <a:rPr lang="hu-HU" sz="28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7656" name="Oval 5"/>
            <p:cNvSpPr>
              <a:spLocks noChangeArrowheads="1"/>
            </p:cNvSpPr>
            <p:nvPr/>
          </p:nvSpPr>
          <p:spPr bwMode="auto">
            <a:xfrm>
              <a:off x="4362" y="2538"/>
              <a:ext cx="336" cy="34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57" name="Oval 6"/>
            <p:cNvSpPr>
              <a:spLocks noChangeArrowheads="1"/>
            </p:cNvSpPr>
            <p:nvPr/>
          </p:nvSpPr>
          <p:spPr bwMode="auto">
            <a:xfrm>
              <a:off x="4104" y="2274"/>
              <a:ext cx="852" cy="85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58" name="Oval 7"/>
            <p:cNvSpPr>
              <a:spLocks noChangeArrowheads="1"/>
            </p:cNvSpPr>
            <p:nvPr/>
          </p:nvSpPr>
          <p:spPr bwMode="auto">
            <a:xfrm>
              <a:off x="3840" y="2022"/>
              <a:ext cx="1374" cy="138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59" name="Oval 8"/>
            <p:cNvSpPr>
              <a:spLocks noChangeArrowheads="1"/>
            </p:cNvSpPr>
            <p:nvPr/>
          </p:nvSpPr>
          <p:spPr bwMode="auto">
            <a:xfrm>
              <a:off x="3570" y="1746"/>
              <a:ext cx="1926" cy="191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0" name="Text Box 9"/>
            <p:cNvSpPr txBox="1">
              <a:spLocks noChangeArrowheads="1"/>
            </p:cNvSpPr>
            <p:nvPr/>
          </p:nvSpPr>
          <p:spPr bwMode="auto">
            <a:xfrm>
              <a:off x="4638" y="3672"/>
              <a:ext cx="1044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szint</a:t>
              </a:r>
            </a:p>
          </p:txBody>
        </p:sp>
        <p:sp>
          <p:nvSpPr>
            <p:cNvPr id="27661" name="Text Box 10"/>
            <p:cNvSpPr txBox="1">
              <a:spLocks noChangeArrowheads="1"/>
            </p:cNvSpPr>
            <p:nvPr/>
          </p:nvSpPr>
          <p:spPr bwMode="auto">
            <a:xfrm>
              <a:off x="3420" y="0"/>
              <a:ext cx="2340" cy="14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A szintek egy lehetséges felhasználása: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Felhasználói programok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Osztott könyvtár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Rendszer hívások</a:t>
              </a:r>
            </a:p>
            <a:p>
              <a:pPr algn="ctr" defTabSz="914400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Kernel</a:t>
              </a:r>
            </a:p>
          </p:txBody>
        </p:sp>
        <p:sp>
          <p:nvSpPr>
            <p:cNvPr id="27662" name="Line 11"/>
            <p:cNvSpPr>
              <a:spLocks noChangeShapeType="1"/>
            </p:cNvSpPr>
            <p:nvPr/>
          </p:nvSpPr>
          <p:spPr bwMode="auto">
            <a:xfrm>
              <a:off x="4560" y="1644"/>
              <a:ext cx="0" cy="9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63" name="Line 12"/>
            <p:cNvSpPr>
              <a:spLocks noChangeShapeType="1"/>
            </p:cNvSpPr>
            <p:nvPr/>
          </p:nvSpPr>
          <p:spPr bwMode="auto">
            <a:xfrm>
              <a:off x="4140" y="1350"/>
              <a:ext cx="180" cy="11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64" name="Line 13"/>
            <p:cNvSpPr>
              <a:spLocks noChangeShapeType="1"/>
            </p:cNvSpPr>
            <p:nvPr/>
          </p:nvSpPr>
          <p:spPr bwMode="auto">
            <a:xfrm>
              <a:off x="3648" y="828"/>
              <a:ext cx="108" cy="16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65" name="Freeform 14"/>
            <p:cNvSpPr>
              <a:spLocks/>
            </p:cNvSpPr>
            <p:nvPr/>
          </p:nvSpPr>
          <p:spPr bwMode="auto">
            <a:xfrm>
              <a:off x="3747" y="1008"/>
              <a:ext cx="237" cy="1470"/>
            </a:xfrm>
            <a:custGeom>
              <a:avLst/>
              <a:gdLst>
                <a:gd name="T0" fmla="*/ 75 w 237"/>
                <a:gd name="T1" fmla="*/ 0 h 1470"/>
                <a:gd name="T2" fmla="*/ 27 w 237"/>
                <a:gd name="T3" fmla="*/ 306 h 1470"/>
                <a:gd name="T4" fmla="*/ 237 w 237"/>
                <a:gd name="T5" fmla="*/ 1470 h 1470"/>
                <a:gd name="T6" fmla="*/ 0 60000 65536"/>
                <a:gd name="T7" fmla="*/ 0 60000 65536"/>
                <a:gd name="T8" fmla="*/ 0 60000 65536"/>
                <a:gd name="T9" fmla="*/ 0 w 237"/>
                <a:gd name="T10" fmla="*/ 0 h 1470"/>
                <a:gd name="T11" fmla="*/ 237 w 237"/>
                <a:gd name="T12" fmla="*/ 1470 h 14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7" h="1470">
                  <a:moveTo>
                    <a:pt x="75" y="0"/>
                  </a:moveTo>
                  <a:cubicBezTo>
                    <a:pt x="37" y="30"/>
                    <a:pt x="0" y="61"/>
                    <a:pt x="27" y="306"/>
                  </a:cubicBezTo>
                  <a:cubicBezTo>
                    <a:pt x="54" y="551"/>
                    <a:pt x="145" y="1010"/>
                    <a:pt x="237" y="147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66" name="Line 15"/>
            <p:cNvSpPr>
              <a:spLocks noChangeShapeType="1"/>
            </p:cNvSpPr>
            <p:nvPr/>
          </p:nvSpPr>
          <p:spPr bwMode="auto">
            <a:xfrm>
              <a:off x="4596" y="3564"/>
              <a:ext cx="252" cy="1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7653" name="Élőláb helye 1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7654" name="Dátum helye 1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7D22419-41C0-4F6E-8522-1FB84BEDE11F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1416F5-D372-4877-BF84-BB0A955EA00B}" type="slidenum">
              <a:rPr lang="en-GB" smtClean="0">
                <a:cs typeface="Arial" charset="0"/>
              </a:rPr>
              <a:pPr/>
              <a:t>27</a:t>
            </a:fld>
            <a:endParaRPr lang="en-GB" smtClean="0">
              <a:cs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2509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Az UltraSPARC III virtuális memóriája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Virtuális cím 64 bites, egyelőre 44 bitre korlátozva. </a:t>
            </a:r>
          </a:p>
        </p:txBody>
      </p:sp>
      <p:sp>
        <p:nvSpPr>
          <p:cNvPr id="28676" name="Line 3"/>
          <p:cNvSpPr>
            <a:spLocks noChangeShapeType="1"/>
          </p:cNvSpPr>
          <p:nvPr/>
        </p:nvSpPr>
        <p:spPr bwMode="auto">
          <a:xfrm>
            <a:off x="285750" y="2905125"/>
            <a:ext cx="82962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0" y="2914650"/>
            <a:ext cx="5619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8391525" y="2905125"/>
            <a:ext cx="7524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lIns="0" rIns="0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2</a:t>
            </a:r>
            <a:r>
              <a:rPr lang="hu-HU" sz="2800" baseline="30000">
                <a:solidFill>
                  <a:schemeClr val="tx1"/>
                </a:solidFill>
              </a:rPr>
              <a:t>64</a:t>
            </a:r>
            <a:r>
              <a:rPr lang="hu-HU" sz="280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7038975" y="2905125"/>
            <a:ext cx="123825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2</a:t>
            </a:r>
            <a:r>
              <a:rPr lang="hu-HU" sz="2800" baseline="30000">
                <a:solidFill>
                  <a:schemeClr val="tx1"/>
                </a:solidFill>
              </a:rPr>
              <a:t>64</a:t>
            </a:r>
            <a:r>
              <a:rPr lang="hu-HU" sz="2800">
                <a:solidFill>
                  <a:schemeClr val="tx1"/>
                </a:solidFill>
              </a:rPr>
              <a:t>-2</a:t>
            </a:r>
            <a:r>
              <a:rPr lang="hu-HU" sz="2800" baseline="3000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8582025" y="2771775"/>
            <a:ext cx="0" cy="257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1" name="Line 8"/>
          <p:cNvSpPr>
            <a:spLocks noChangeShapeType="1"/>
          </p:cNvSpPr>
          <p:nvPr/>
        </p:nvSpPr>
        <p:spPr bwMode="auto">
          <a:xfrm>
            <a:off x="285750" y="2781300"/>
            <a:ext cx="0" cy="257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2" name="Line 9"/>
          <p:cNvSpPr>
            <a:spLocks noChangeShapeType="1"/>
          </p:cNvSpPr>
          <p:nvPr/>
        </p:nvSpPr>
        <p:spPr bwMode="auto">
          <a:xfrm>
            <a:off x="7667625" y="2781300"/>
            <a:ext cx="0" cy="257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3" name="Line 10"/>
          <p:cNvSpPr>
            <a:spLocks noChangeShapeType="1"/>
          </p:cNvSpPr>
          <p:nvPr/>
        </p:nvSpPr>
        <p:spPr bwMode="auto">
          <a:xfrm>
            <a:off x="7667625" y="2905125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4" name="Line 11"/>
          <p:cNvSpPr>
            <a:spLocks noChangeShapeType="1"/>
          </p:cNvSpPr>
          <p:nvPr/>
        </p:nvSpPr>
        <p:spPr bwMode="auto">
          <a:xfrm>
            <a:off x="295275" y="2905125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5" name="Line 12"/>
          <p:cNvSpPr>
            <a:spLocks noChangeShapeType="1"/>
          </p:cNvSpPr>
          <p:nvPr/>
        </p:nvSpPr>
        <p:spPr bwMode="auto">
          <a:xfrm>
            <a:off x="1200150" y="2781300"/>
            <a:ext cx="0" cy="257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28686" name="Text Box 13"/>
          <p:cNvSpPr txBox="1">
            <a:spLocks noChangeArrowheads="1"/>
          </p:cNvSpPr>
          <p:nvPr/>
        </p:nvSpPr>
        <p:spPr bwMode="auto">
          <a:xfrm>
            <a:off x="838200" y="2905125"/>
            <a:ext cx="105727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2</a:t>
            </a:r>
            <a:r>
              <a:rPr lang="hu-HU" sz="2800" baseline="30000">
                <a:solidFill>
                  <a:schemeClr val="tx1"/>
                </a:solidFill>
              </a:rPr>
              <a:t>43</a:t>
            </a:r>
            <a:r>
              <a:rPr lang="hu-HU" sz="280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8687" name="Text Box 14"/>
          <p:cNvSpPr txBox="1">
            <a:spLocks noChangeArrowheads="1"/>
          </p:cNvSpPr>
          <p:nvPr/>
        </p:nvSpPr>
        <p:spPr bwMode="auto">
          <a:xfrm>
            <a:off x="1209675" y="1524000"/>
            <a:ext cx="6429375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Virtuális címtartomány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megengedett zónák</a:t>
            </a:r>
            <a:r>
              <a:rPr lang="hu-HU" sz="3200">
                <a:solidFill>
                  <a:schemeClr val="tx1"/>
                </a:solidFill>
                <a:latin typeface="Times New Roman CE" charset="0"/>
              </a:rPr>
              <a:t> </a:t>
            </a:r>
            <a:endParaRPr lang="hu-HU" sz="2800">
              <a:solidFill>
                <a:schemeClr val="tx1"/>
              </a:solidFill>
            </a:endParaRPr>
          </a:p>
        </p:txBody>
      </p:sp>
      <p:sp>
        <p:nvSpPr>
          <p:cNvPr id="28688" name="Line 15"/>
          <p:cNvSpPr>
            <a:spLocks noChangeShapeType="1"/>
          </p:cNvSpPr>
          <p:nvPr/>
        </p:nvSpPr>
        <p:spPr bwMode="auto">
          <a:xfrm flipH="1">
            <a:off x="704850" y="2352675"/>
            <a:ext cx="2257425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8689" name="Line 16"/>
          <p:cNvSpPr>
            <a:spLocks noChangeShapeType="1"/>
          </p:cNvSpPr>
          <p:nvPr/>
        </p:nvSpPr>
        <p:spPr bwMode="auto">
          <a:xfrm>
            <a:off x="5895975" y="2343150"/>
            <a:ext cx="2257425" cy="495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8690" name="Rectangle 17"/>
          <p:cNvSpPr>
            <a:spLocks noChangeArrowheads="1"/>
          </p:cNvSpPr>
          <p:nvPr/>
        </p:nvSpPr>
        <p:spPr bwMode="auto">
          <a:xfrm>
            <a:off x="0" y="3913188"/>
            <a:ext cx="9144000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ct val="60000"/>
              </a:spcBef>
            </a:pPr>
            <a:r>
              <a:rPr lang="hu-HU" sz="3200">
                <a:solidFill>
                  <a:srgbClr val="000000"/>
                </a:solidFill>
              </a:rPr>
              <a:t>44 bitre korlátozva ez a címtartomány folytonos.</a:t>
            </a:r>
          </a:p>
          <a:p>
            <a:pPr marL="333375" indent="-333375">
              <a:spcBef>
                <a:spcPct val="60000"/>
              </a:spcBef>
            </a:pPr>
            <a:r>
              <a:rPr lang="hu-HU" sz="3200">
                <a:solidFill>
                  <a:srgbClr val="000000"/>
                </a:solidFill>
              </a:rPr>
              <a:t>Fizikai címtartomány maximum 41 bites. </a:t>
            </a:r>
          </a:p>
          <a:p>
            <a:pPr marL="333375" indent="-333375">
              <a:spcBef>
                <a:spcPct val="60000"/>
              </a:spcBef>
            </a:pPr>
            <a:r>
              <a:rPr lang="hu-HU" sz="3200">
                <a:solidFill>
                  <a:srgbClr val="000000"/>
                </a:solidFill>
              </a:rPr>
              <a:t>A kód és adat lapokat külön kezeli.</a:t>
            </a:r>
          </a:p>
        </p:txBody>
      </p:sp>
      <p:sp>
        <p:nvSpPr>
          <p:cNvPr id="28691" name="Élőláb helye 1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8692" name="Dátum helye 2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EBAD2B6-D014-4DE4-907D-B5A80373DF48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20872E-4C5D-47A2-9993-AE0CDD794A3F}" type="slidenum">
              <a:rPr lang="en-GB" smtClean="0">
                <a:cs typeface="Arial" charset="0"/>
              </a:rPr>
              <a:pPr/>
              <a:t>28</a:t>
            </a:fld>
            <a:endParaRPr lang="en-GB" smtClean="0">
              <a:cs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7842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smtClean="0"/>
              <a:t>Lapméret: 8, 64, 512 KB és 4 MB (</a:t>
            </a:r>
            <a:r>
              <a:rPr lang="hu-HU" b="1" smtClean="0"/>
              <a:t>6.17. ábra</a:t>
            </a:r>
            <a:r>
              <a:rPr lang="hu-HU" smtClean="0"/>
              <a:t>).</a:t>
            </a:r>
          </a:p>
        </p:txBody>
      </p:sp>
      <p:graphicFrame>
        <p:nvGraphicFramePr>
          <p:cNvPr id="907345" name="Group 81"/>
          <p:cNvGraphicFramePr>
            <a:graphicFrameLocks noGrp="1"/>
          </p:cNvGraphicFramePr>
          <p:nvPr/>
        </p:nvGraphicFramePr>
        <p:xfrm>
          <a:off x="133350" y="1158875"/>
          <a:ext cx="8812213" cy="3606800"/>
        </p:xfrm>
        <a:graphic>
          <a:graphicData uri="http://schemas.openxmlformats.org/drawingml/2006/table">
            <a:tbl>
              <a:tblPr/>
              <a:tblGrid>
                <a:gridCol w="1263650"/>
                <a:gridCol w="1863725"/>
                <a:gridCol w="1454150"/>
                <a:gridCol w="693738"/>
                <a:gridCol w="2049462"/>
                <a:gridCol w="1487488"/>
              </a:tblGrid>
              <a:tr h="9017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 mérete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Virtuális lap címe (bit)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 (bit)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Fizikai lap címe (bit)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OFFSET (bit)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 KB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51 (31)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--&gt;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28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64 KB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48 (28)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--&gt;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25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512 KB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45 (25)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--&gt;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MB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42 (22)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--&gt;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19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22</a:t>
                      </a:r>
                    </a:p>
                  </a:txBody>
                  <a:tcPr marL="0" marR="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50" name="Text Box 74"/>
          <p:cNvSpPr txBox="1">
            <a:spLocks noChangeArrowheads="1"/>
          </p:cNvSpPr>
          <p:nvPr/>
        </p:nvSpPr>
        <p:spPr bwMode="auto">
          <a:xfrm>
            <a:off x="1441450" y="5549900"/>
            <a:ext cx="328612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44 bitre korlátozva</a:t>
            </a:r>
          </a:p>
        </p:txBody>
      </p:sp>
      <p:sp>
        <p:nvSpPr>
          <p:cNvPr id="29751" name="Text Box 75"/>
          <p:cNvSpPr txBox="1">
            <a:spLocks noChangeArrowheads="1"/>
          </p:cNvSpPr>
          <p:nvPr/>
        </p:nvSpPr>
        <p:spPr bwMode="auto">
          <a:xfrm>
            <a:off x="5743575" y="5570538"/>
            <a:ext cx="2924175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maximum 41 bit</a:t>
            </a:r>
          </a:p>
        </p:txBody>
      </p:sp>
      <p:sp>
        <p:nvSpPr>
          <p:cNvPr id="29752" name="Line 76"/>
          <p:cNvSpPr>
            <a:spLocks noChangeShapeType="1"/>
          </p:cNvSpPr>
          <p:nvPr/>
        </p:nvSpPr>
        <p:spPr bwMode="auto">
          <a:xfrm flipH="1" flipV="1">
            <a:off x="3081338" y="5048250"/>
            <a:ext cx="9525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9753" name="AutoShape 77"/>
          <p:cNvSpPr>
            <a:spLocks/>
          </p:cNvSpPr>
          <p:nvPr/>
        </p:nvSpPr>
        <p:spPr bwMode="auto">
          <a:xfrm rot="-5400000">
            <a:off x="3029744" y="3286919"/>
            <a:ext cx="88900" cy="3287712"/>
          </a:xfrm>
          <a:prstGeom prst="leftBrace">
            <a:avLst>
              <a:gd name="adj1" fmla="val 30818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9754" name="AutoShape 78"/>
          <p:cNvSpPr>
            <a:spLocks/>
          </p:cNvSpPr>
          <p:nvPr/>
        </p:nvSpPr>
        <p:spPr bwMode="auto">
          <a:xfrm rot="-5400000">
            <a:off x="7145338" y="3225800"/>
            <a:ext cx="100012" cy="3487738"/>
          </a:xfrm>
          <a:prstGeom prst="leftBrace">
            <a:avLst>
              <a:gd name="adj1" fmla="val 29061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29755" name="Line 79"/>
          <p:cNvSpPr>
            <a:spLocks noChangeShapeType="1"/>
          </p:cNvSpPr>
          <p:nvPr/>
        </p:nvSpPr>
        <p:spPr bwMode="auto">
          <a:xfrm flipH="1" flipV="1">
            <a:off x="7202488" y="5070475"/>
            <a:ext cx="9525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29756" name="Élőláb helye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29757" name="Dátum helye 1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A02E4F0-5A83-4F73-8B14-FED152068FE4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B4D94F-C6F4-4AD7-9B46-51F02EC51336}" type="slidenum">
              <a:rPr lang="en-GB" smtClean="0">
                <a:cs typeface="Arial" charset="0"/>
              </a:rPr>
              <a:pPr/>
              <a:t>29</a:t>
            </a:fld>
            <a:endParaRPr lang="en-GB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smtClean="0"/>
              <a:t>A memória kezelő egység (</a:t>
            </a:r>
            <a:r>
              <a:rPr lang="hu-HU" b="1" smtClean="0"/>
              <a:t>MMU</a:t>
            </a:r>
            <a:r>
              <a:rPr lang="hu-HU" smtClean="0"/>
              <a:t>) három szinten dolgozik:</a:t>
            </a:r>
          </a:p>
          <a:p>
            <a:r>
              <a:rPr lang="hu-HU" smtClean="0"/>
              <a:t>A legutóbb használt lapokat gyorsan megtalálja (hardver). A kód és az adat lapokat teljesen külön kezeli.</a:t>
            </a:r>
          </a:p>
          <a:p>
            <a:r>
              <a:rPr lang="hu-HU" smtClean="0"/>
              <a:t>A nem nagyon régen használtakat már lassabban (hardver segítséggel). </a:t>
            </a:r>
          </a:p>
          <a:p>
            <a:r>
              <a:rPr lang="hu-HU" smtClean="0"/>
              <a:t>A nagyon régen használtakat csak hosszas keresés után (szoftveres úton).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endParaRPr lang="hu-HU" smtClean="0"/>
          </a:p>
        </p:txBody>
      </p:sp>
      <p:sp>
        <p:nvSpPr>
          <p:cNvPr id="30724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07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6102C19-304C-4FB9-9299-8D3452D8D32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5CE433-7BCD-43BF-8908-617CA188C859}" type="slidenum">
              <a:rPr lang="en-GB" smtClean="0">
                <a:cs typeface="Arial" charset="0"/>
              </a:rPr>
              <a:pPr/>
              <a:t>3</a:t>
            </a:fld>
            <a:endParaRPr lang="en-GB" smtClean="0">
              <a:cs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9200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Virtuális memória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Régen nagyon kicsi volt a memória. Sokszor nem fért el az egész program a memóriában.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Overlay (átfedés):</a:t>
            </a:r>
            <a:r>
              <a:rPr lang="hu-HU" smtClean="0"/>
              <a:t> A program több része fut ugyanazon a memória területen, mindig az aktuálisan futó rész van a memóriában, a többi rész mágneslemezen van. </a:t>
            </a:r>
            <a:br>
              <a:rPr lang="hu-HU" smtClean="0"/>
            </a:br>
            <a:r>
              <a:rPr lang="hu-HU" smtClean="0"/>
              <a:t>A programozó dolga a feladat átfedő részekre bontása, és a részek mozgatása a memória és a háttér tároló között.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Ma már sokkal nagyobb ugyan a memória, de még sokkal nagyobb lehet a </a:t>
            </a:r>
            <a:r>
              <a:rPr lang="hu-HU" b="1" smtClean="0"/>
              <a:t>címtartomány</a:t>
            </a:r>
            <a:r>
              <a:rPr lang="hu-HU" smtClean="0"/>
              <a:t> (</a:t>
            </a:r>
            <a:r>
              <a:rPr lang="hu-HU" b="1" smtClean="0"/>
              <a:t>address space</a:t>
            </a:r>
            <a:r>
              <a:rPr lang="hu-HU" smtClean="0"/>
              <a:t>).</a:t>
            </a:r>
            <a:endParaRPr lang="hu-HU" b="1" smtClean="0"/>
          </a:p>
        </p:txBody>
      </p:sp>
      <p:sp>
        <p:nvSpPr>
          <p:cNvPr id="4100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41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4763018-F2FC-4C40-A5BD-5B5BEE59F78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39DEF2-ACA7-49EF-9F67-DAC9311350DC}" type="slidenum">
              <a:rPr lang="en-GB" smtClean="0">
                <a:cs typeface="Arial" charset="0"/>
              </a:rPr>
              <a:pPr/>
              <a:t>30</a:t>
            </a:fld>
            <a:endParaRPr lang="en-GB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127125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TLB</a:t>
            </a:r>
            <a:r>
              <a:rPr lang="hu-HU" smtClean="0"/>
              <a:t> (Translation Lookaside Buffer) a legutóbb használt 64 lap bejegyzését tartalmazza (</a:t>
            </a:r>
            <a:r>
              <a:rPr lang="hu-HU" b="1" smtClean="0"/>
              <a:t>6.18. ábra</a:t>
            </a:r>
            <a:r>
              <a:rPr lang="hu-HU" smtClean="0"/>
              <a:t>).</a:t>
            </a:r>
          </a:p>
        </p:txBody>
      </p:sp>
      <p:graphicFrame>
        <p:nvGraphicFramePr>
          <p:cNvPr id="911363" name="Group 3"/>
          <p:cNvGraphicFramePr>
            <a:graphicFrameLocks noGrp="1"/>
          </p:cNvGraphicFramePr>
          <p:nvPr/>
        </p:nvGraphicFramePr>
        <p:xfrm>
          <a:off x="1381125" y="2254250"/>
          <a:ext cx="6100763" cy="841375"/>
        </p:xfrm>
        <a:graphic>
          <a:graphicData uri="http://schemas.openxmlformats.org/drawingml/2006/table">
            <a:tbl>
              <a:tblPr/>
              <a:tblGrid>
                <a:gridCol w="205400"/>
                <a:gridCol w="2238375"/>
                <a:gridCol w="609600"/>
                <a:gridCol w="2305050"/>
                <a:gridCol w="742950"/>
              </a:tblGrid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816" name="Rectangle 71"/>
          <p:cNvSpPr>
            <a:spLocks noChangeArrowheads="1"/>
          </p:cNvSpPr>
          <p:nvPr/>
        </p:nvSpPr>
        <p:spPr bwMode="auto">
          <a:xfrm>
            <a:off x="0" y="4000500"/>
            <a:ext cx="914400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Környezet (context): processzus szám.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>
                <a:solidFill>
                  <a:srgbClr val="000000"/>
                </a:solidFill>
              </a:rPr>
              <a:t>Asszociatív memória: Kulcs a keresett virtuális lap és a környezet.</a:t>
            </a:r>
            <a:r>
              <a:rPr lang="hu-HU" sz="3200" b="1">
                <a:solidFill>
                  <a:srgbClr val="000000"/>
                </a:solidFill>
              </a:rPr>
              <a:t> </a:t>
            </a:r>
          </a:p>
          <a:p>
            <a:pPr marL="333375" indent="-333375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TLB hiány </a:t>
            </a:r>
            <a:r>
              <a:rPr lang="hu-HU" sz="3200">
                <a:solidFill>
                  <a:srgbClr val="000000"/>
                </a:solidFill>
              </a:rPr>
              <a:t>(</a:t>
            </a:r>
            <a:r>
              <a:rPr lang="hu-HU" sz="3200" b="1">
                <a:solidFill>
                  <a:srgbClr val="000000"/>
                </a:solidFill>
              </a:rPr>
              <a:t>TLB miss</a:t>
            </a:r>
            <a:r>
              <a:rPr lang="hu-HU" sz="3200">
                <a:solidFill>
                  <a:srgbClr val="000000"/>
                </a:solidFill>
              </a:rPr>
              <a:t>) esetén: csapda.</a:t>
            </a:r>
          </a:p>
        </p:txBody>
      </p:sp>
      <p:grpSp>
        <p:nvGrpSpPr>
          <p:cNvPr id="31817" name="Group 72"/>
          <p:cNvGrpSpPr>
            <a:grpSpLocks/>
          </p:cNvGrpSpPr>
          <p:nvPr/>
        </p:nvGrpSpPr>
        <p:grpSpPr bwMode="auto">
          <a:xfrm>
            <a:off x="723900" y="1038225"/>
            <a:ext cx="7277100" cy="1604963"/>
            <a:chOff x="456" y="738"/>
            <a:chExt cx="4584" cy="1011"/>
          </a:xfrm>
        </p:grpSpPr>
        <p:sp>
          <p:nvSpPr>
            <p:cNvPr id="31822" name="Text Box 73"/>
            <p:cNvSpPr txBox="1">
              <a:spLocks noChangeArrowheads="1"/>
            </p:cNvSpPr>
            <p:nvPr/>
          </p:nvSpPr>
          <p:spPr bwMode="auto">
            <a:xfrm>
              <a:off x="456" y="1092"/>
              <a:ext cx="99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Érvényes</a:t>
              </a:r>
            </a:p>
          </p:txBody>
        </p:sp>
        <p:sp>
          <p:nvSpPr>
            <p:cNvPr id="31823" name="Text Box 74"/>
            <p:cNvSpPr txBox="1">
              <a:spLocks noChangeArrowheads="1"/>
            </p:cNvSpPr>
            <p:nvPr/>
          </p:nvSpPr>
          <p:spPr bwMode="auto">
            <a:xfrm>
              <a:off x="1230" y="804"/>
              <a:ext cx="990" cy="5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Virtuális lap</a:t>
              </a:r>
            </a:p>
          </p:txBody>
        </p:sp>
        <p:sp>
          <p:nvSpPr>
            <p:cNvPr id="31824" name="Text Box 75"/>
            <p:cNvSpPr txBox="1">
              <a:spLocks noChangeArrowheads="1"/>
            </p:cNvSpPr>
            <p:nvPr/>
          </p:nvSpPr>
          <p:spPr bwMode="auto">
            <a:xfrm>
              <a:off x="2058" y="1080"/>
              <a:ext cx="1068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>
                  <a:solidFill>
                    <a:schemeClr val="tx1"/>
                  </a:solidFill>
                </a:rPr>
                <a:t>Környezet</a:t>
              </a:r>
            </a:p>
          </p:txBody>
        </p:sp>
        <p:sp>
          <p:nvSpPr>
            <p:cNvPr id="31825" name="Text Box 76"/>
            <p:cNvSpPr txBox="1">
              <a:spLocks noChangeArrowheads="1"/>
            </p:cNvSpPr>
            <p:nvPr/>
          </p:nvSpPr>
          <p:spPr bwMode="auto">
            <a:xfrm>
              <a:off x="3090" y="738"/>
              <a:ext cx="990" cy="5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Fizikai lapkeret</a:t>
              </a:r>
            </a:p>
          </p:txBody>
        </p:sp>
        <p:sp>
          <p:nvSpPr>
            <p:cNvPr id="31826" name="Text Box 77"/>
            <p:cNvSpPr txBox="1">
              <a:spLocks noChangeArrowheads="1"/>
            </p:cNvSpPr>
            <p:nvPr/>
          </p:nvSpPr>
          <p:spPr bwMode="auto">
            <a:xfrm>
              <a:off x="3942" y="1038"/>
              <a:ext cx="990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2800">
                  <a:solidFill>
                    <a:schemeClr val="tx1"/>
                  </a:solidFill>
                </a:rPr>
                <a:t>Flag-ek</a:t>
              </a:r>
            </a:p>
          </p:txBody>
        </p:sp>
        <p:sp>
          <p:nvSpPr>
            <p:cNvPr id="31827" name="Line 78"/>
            <p:cNvSpPr>
              <a:spLocks noChangeShapeType="1"/>
            </p:cNvSpPr>
            <p:nvPr/>
          </p:nvSpPr>
          <p:spPr bwMode="auto">
            <a:xfrm>
              <a:off x="930" y="1374"/>
              <a:ext cx="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828" name="Line 79"/>
            <p:cNvSpPr>
              <a:spLocks noChangeShapeType="1"/>
            </p:cNvSpPr>
            <p:nvPr/>
          </p:nvSpPr>
          <p:spPr bwMode="auto">
            <a:xfrm>
              <a:off x="1710" y="1374"/>
              <a:ext cx="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829" name="Line 80"/>
            <p:cNvSpPr>
              <a:spLocks noChangeShapeType="1"/>
            </p:cNvSpPr>
            <p:nvPr/>
          </p:nvSpPr>
          <p:spPr bwMode="auto">
            <a:xfrm>
              <a:off x="2592" y="1374"/>
              <a:ext cx="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830" name="Line 81"/>
            <p:cNvSpPr>
              <a:spLocks noChangeShapeType="1"/>
            </p:cNvSpPr>
            <p:nvPr/>
          </p:nvSpPr>
          <p:spPr bwMode="auto">
            <a:xfrm>
              <a:off x="3582" y="1368"/>
              <a:ext cx="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831" name="Line 82"/>
            <p:cNvSpPr>
              <a:spLocks noChangeShapeType="1"/>
            </p:cNvSpPr>
            <p:nvPr/>
          </p:nvSpPr>
          <p:spPr bwMode="auto">
            <a:xfrm>
              <a:off x="4476" y="1368"/>
              <a:ext cx="0" cy="1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31832" name="Text Box 83"/>
            <p:cNvSpPr txBox="1">
              <a:spLocks noChangeArrowheads="1"/>
            </p:cNvSpPr>
            <p:nvPr/>
          </p:nvSpPr>
          <p:spPr bwMode="auto">
            <a:xfrm>
              <a:off x="750" y="1614"/>
              <a:ext cx="4290" cy="135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hu-HU" sz="800">
                  <a:solidFill>
                    <a:schemeClr val="tx1"/>
                  </a:solidFill>
                  <a:latin typeface="Times New Roman CE" charset="0"/>
                </a:rPr>
                <a:t> </a:t>
              </a:r>
            </a:p>
          </p:txBody>
        </p:sp>
      </p:grpSp>
      <p:sp>
        <p:nvSpPr>
          <p:cNvPr id="31818" name="AutoShape 84"/>
          <p:cNvSpPr>
            <a:spLocks/>
          </p:cNvSpPr>
          <p:nvPr/>
        </p:nvSpPr>
        <p:spPr bwMode="auto">
          <a:xfrm rot="-5400000">
            <a:off x="2954337" y="2119313"/>
            <a:ext cx="117475" cy="2838450"/>
          </a:xfrm>
          <a:prstGeom prst="leftBrace">
            <a:avLst>
              <a:gd name="adj1" fmla="val 20135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1819" name="Text Box 85"/>
          <p:cNvSpPr txBox="1">
            <a:spLocks noChangeArrowheads="1"/>
          </p:cNvSpPr>
          <p:nvPr/>
        </p:nvSpPr>
        <p:spPr bwMode="auto">
          <a:xfrm>
            <a:off x="1609725" y="3476625"/>
            <a:ext cx="28289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Kulcs</a:t>
            </a:r>
          </a:p>
        </p:txBody>
      </p:sp>
      <p:sp>
        <p:nvSpPr>
          <p:cNvPr id="31820" name="Élőláb helye 1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1821" name="Dátum helye 2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6E78C-10EA-4A3F-A446-09E138F27BE6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6F86F4-0CAA-455E-AE78-BFA82406A948}" type="slidenum">
              <a:rPr lang="en-GB" smtClean="0">
                <a:cs typeface="Arial" charset="0"/>
              </a:rPr>
              <a:pPr/>
              <a:t>31</a:t>
            </a:fld>
            <a:endParaRPr lang="en-GB" smtClean="0">
              <a:cs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2320925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TLB hiány </a:t>
            </a:r>
            <a:r>
              <a:rPr lang="hu-HU" smtClean="0"/>
              <a:t>esetén </a:t>
            </a:r>
            <a:r>
              <a:rPr lang="hu-HU" b="1" smtClean="0"/>
              <a:t>TSB</a:t>
            </a:r>
            <a:r>
              <a:rPr lang="hu-HU" smtClean="0"/>
              <a:t> folytatja a keresést (szoftver).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TSB</a:t>
            </a:r>
            <a:r>
              <a:rPr lang="hu-HU" smtClean="0"/>
              <a:t> (Translation Storage Buffer): olyan felépítésű, mint egy direkt leképezésű gyorsító tár (operációs rendszer építi fel, és kezeli a központi memóriában).</a:t>
            </a:r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0" y="5002213"/>
            <a:ext cx="91440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/>
            <a:r>
              <a:rPr lang="hu-HU" sz="3200" b="1">
                <a:solidFill>
                  <a:srgbClr val="000000"/>
                </a:solidFill>
              </a:rPr>
              <a:t>TSB találat </a:t>
            </a:r>
            <a:r>
              <a:rPr lang="hu-HU" sz="3200">
                <a:solidFill>
                  <a:srgbClr val="000000"/>
                </a:solidFill>
              </a:rPr>
              <a:t>esetén egy </a:t>
            </a:r>
            <a:r>
              <a:rPr lang="hu-HU" sz="3200" b="1">
                <a:solidFill>
                  <a:srgbClr val="000000"/>
                </a:solidFill>
              </a:rPr>
              <a:t>TLB</a:t>
            </a:r>
            <a:r>
              <a:rPr lang="hu-HU" sz="3200">
                <a:solidFill>
                  <a:srgbClr val="000000"/>
                </a:solidFill>
              </a:rPr>
              <a:t> sor helyébe beíródik a kért lapnak megfelelő bejegyzés.</a:t>
            </a:r>
          </a:p>
        </p:txBody>
      </p:sp>
      <p:graphicFrame>
        <p:nvGraphicFramePr>
          <p:cNvPr id="913412" name="Group 4"/>
          <p:cNvGraphicFramePr>
            <a:graphicFrameLocks noGrp="1"/>
          </p:cNvGraphicFramePr>
          <p:nvPr/>
        </p:nvGraphicFramePr>
        <p:xfrm>
          <a:off x="2695575" y="3613150"/>
          <a:ext cx="6100763" cy="841375"/>
        </p:xfrm>
        <a:graphic>
          <a:graphicData uri="http://schemas.openxmlformats.org/drawingml/2006/table">
            <a:tbl>
              <a:tblPr/>
              <a:tblGrid>
                <a:gridCol w="205400"/>
                <a:gridCol w="2238375"/>
                <a:gridCol w="609600"/>
                <a:gridCol w="2305050"/>
                <a:gridCol w="742950"/>
              </a:tblGrid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41" name="Text Box 72"/>
          <p:cNvSpPr txBox="1">
            <a:spLocks noChangeArrowheads="1"/>
          </p:cNvSpPr>
          <p:nvPr/>
        </p:nvSpPr>
        <p:spPr bwMode="auto">
          <a:xfrm>
            <a:off x="2038350" y="2970213"/>
            <a:ext cx="1571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Érvényes</a:t>
            </a:r>
          </a:p>
        </p:txBody>
      </p:sp>
      <p:sp>
        <p:nvSpPr>
          <p:cNvPr id="32842" name="Text Box 73"/>
          <p:cNvSpPr txBox="1">
            <a:spLocks noChangeArrowheads="1"/>
          </p:cNvSpPr>
          <p:nvPr/>
        </p:nvSpPr>
        <p:spPr bwMode="auto">
          <a:xfrm>
            <a:off x="2967038" y="2333625"/>
            <a:ext cx="2132012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Virtuális lap </a:t>
            </a:r>
            <a:br>
              <a:rPr lang="hu-HU" sz="2800">
                <a:solidFill>
                  <a:schemeClr val="tx1"/>
                </a:solidFill>
              </a:rPr>
            </a:br>
            <a:r>
              <a:rPr lang="hu-HU" sz="280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32843" name="Text Box 74"/>
          <p:cNvSpPr txBox="1">
            <a:spLocks noChangeArrowheads="1"/>
          </p:cNvSpPr>
          <p:nvPr/>
        </p:nvSpPr>
        <p:spPr bwMode="auto">
          <a:xfrm>
            <a:off x="4581525" y="2951163"/>
            <a:ext cx="16954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>
                <a:solidFill>
                  <a:schemeClr val="tx1"/>
                </a:solidFill>
              </a:rPr>
              <a:t>Környezet</a:t>
            </a:r>
          </a:p>
        </p:txBody>
      </p:sp>
      <p:sp>
        <p:nvSpPr>
          <p:cNvPr id="32844" name="Text Box 75"/>
          <p:cNvSpPr txBox="1">
            <a:spLocks noChangeArrowheads="1"/>
          </p:cNvSpPr>
          <p:nvPr/>
        </p:nvSpPr>
        <p:spPr bwMode="auto">
          <a:xfrm>
            <a:off x="6219825" y="2408238"/>
            <a:ext cx="1571625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Fizikai lapkeret </a:t>
            </a:r>
          </a:p>
        </p:txBody>
      </p:sp>
      <p:sp>
        <p:nvSpPr>
          <p:cNvPr id="32845" name="Text Box 76"/>
          <p:cNvSpPr txBox="1">
            <a:spLocks noChangeArrowheads="1"/>
          </p:cNvSpPr>
          <p:nvPr/>
        </p:nvSpPr>
        <p:spPr bwMode="auto">
          <a:xfrm>
            <a:off x="7572375" y="2884488"/>
            <a:ext cx="1571625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Flag-ek</a:t>
            </a:r>
          </a:p>
        </p:txBody>
      </p:sp>
      <p:sp>
        <p:nvSpPr>
          <p:cNvPr id="32846" name="Line 77"/>
          <p:cNvSpPr>
            <a:spLocks noChangeShapeType="1"/>
          </p:cNvSpPr>
          <p:nvPr/>
        </p:nvSpPr>
        <p:spPr bwMode="auto">
          <a:xfrm>
            <a:off x="2790825" y="3417888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47" name="Line 78"/>
          <p:cNvSpPr>
            <a:spLocks noChangeShapeType="1"/>
          </p:cNvSpPr>
          <p:nvPr/>
        </p:nvSpPr>
        <p:spPr bwMode="auto">
          <a:xfrm>
            <a:off x="4029075" y="3417888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48" name="Line 79"/>
          <p:cNvSpPr>
            <a:spLocks noChangeShapeType="1"/>
          </p:cNvSpPr>
          <p:nvPr/>
        </p:nvSpPr>
        <p:spPr bwMode="auto">
          <a:xfrm>
            <a:off x="5429250" y="3417888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49" name="Line 80"/>
          <p:cNvSpPr>
            <a:spLocks noChangeShapeType="1"/>
          </p:cNvSpPr>
          <p:nvPr/>
        </p:nvSpPr>
        <p:spPr bwMode="auto">
          <a:xfrm>
            <a:off x="7000875" y="3408363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50" name="Line 81"/>
          <p:cNvSpPr>
            <a:spLocks noChangeShapeType="1"/>
          </p:cNvSpPr>
          <p:nvPr/>
        </p:nvSpPr>
        <p:spPr bwMode="auto">
          <a:xfrm>
            <a:off x="8420100" y="3408363"/>
            <a:ext cx="0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51" name="Text Box 82"/>
          <p:cNvSpPr txBox="1">
            <a:spLocks noChangeArrowheads="1"/>
          </p:cNvSpPr>
          <p:nvPr/>
        </p:nvSpPr>
        <p:spPr bwMode="auto">
          <a:xfrm>
            <a:off x="2274888" y="3810000"/>
            <a:ext cx="6810375" cy="21431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800">
                <a:solidFill>
                  <a:schemeClr val="tx1"/>
                </a:solidFill>
                <a:latin typeface="Times New Roman CE" charset="0"/>
              </a:rPr>
              <a:t> </a:t>
            </a:r>
          </a:p>
        </p:txBody>
      </p:sp>
      <p:sp>
        <p:nvSpPr>
          <p:cNvPr id="32852" name="Text Box 83"/>
          <p:cNvSpPr txBox="1">
            <a:spLocks noChangeArrowheads="1"/>
          </p:cNvSpPr>
          <p:nvPr/>
        </p:nvSpPr>
        <p:spPr bwMode="auto">
          <a:xfrm>
            <a:off x="0" y="2389188"/>
            <a:ext cx="1979613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Virtuális lap címe</a:t>
            </a:r>
          </a:p>
        </p:txBody>
      </p:sp>
      <p:sp>
        <p:nvSpPr>
          <p:cNvPr id="32853" name="Freeform 84"/>
          <p:cNvSpPr>
            <a:spLocks/>
          </p:cNvSpPr>
          <p:nvPr/>
        </p:nvSpPr>
        <p:spPr bwMode="auto">
          <a:xfrm>
            <a:off x="1293813" y="3813175"/>
            <a:ext cx="1366837" cy="704850"/>
          </a:xfrm>
          <a:custGeom>
            <a:avLst/>
            <a:gdLst>
              <a:gd name="T0" fmla="*/ 0 w 610"/>
              <a:gd name="T1" fmla="*/ 0 h 874"/>
              <a:gd name="T2" fmla="*/ 798308953 w 610"/>
              <a:gd name="T3" fmla="*/ 414945341 h 874"/>
              <a:gd name="T4" fmla="*/ 2147483647 w 610"/>
              <a:gd name="T5" fmla="*/ 568436567 h 874"/>
              <a:gd name="T6" fmla="*/ 0 60000 65536"/>
              <a:gd name="T7" fmla="*/ 0 60000 65536"/>
              <a:gd name="T8" fmla="*/ 0 60000 65536"/>
              <a:gd name="T9" fmla="*/ 0 w 610"/>
              <a:gd name="T10" fmla="*/ 0 h 874"/>
              <a:gd name="T11" fmla="*/ 610 w 610"/>
              <a:gd name="T12" fmla="*/ 874 h 8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10" h="874">
                <a:moveTo>
                  <a:pt x="0" y="0"/>
                </a:moveTo>
                <a:cubicBezTo>
                  <a:pt x="28" y="246"/>
                  <a:pt x="57" y="492"/>
                  <a:pt x="159" y="638"/>
                </a:cubicBezTo>
                <a:cubicBezTo>
                  <a:pt x="261" y="784"/>
                  <a:pt x="435" y="829"/>
                  <a:pt x="610" y="874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54" name="Text Box 85"/>
          <p:cNvSpPr txBox="1">
            <a:spLocks noChangeArrowheads="1"/>
          </p:cNvSpPr>
          <p:nvPr/>
        </p:nvSpPr>
        <p:spPr bwMode="auto">
          <a:xfrm>
            <a:off x="0" y="3336925"/>
            <a:ext cx="2051050" cy="4397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lIns="0" tIns="0" rIns="0" bIns="0"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 tag  line </a:t>
            </a:r>
          </a:p>
        </p:txBody>
      </p:sp>
      <p:sp>
        <p:nvSpPr>
          <p:cNvPr id="32855" name="Line 86"/>
          <p:cNvSpPr>
            <a:spLocks noChangeShapeType="1"/>
          </p:cNvSpPr>
          <p:nvPr/>
        </p:nvSpPr>
        <p:spPr bwMode="auto">
          <a:xfrm>
            <a:off x="958850" y="3332163"/>
            <a:ext cx="0" cy="439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32856" name="Freeform 87"/>
          <p:cNvSpPr>
            <a:spLocks/>
          </p:cNvSpPr>
          <p:nvPr/>
        </p:nvSpPr>
        <p:spPr bwMode="auto">
          <a:xfrm>
            <a:off x="587375" y="3768725"/>
            <a:ext cx="3414713" cy="1336675"/>
          </a:xfrm>
          <a:custGeom>
            <a:avLst/>
            <a:gdLst>
              <a:gd name="T0" fmla="*/ 0 w 2151"/>
              <a:gd name="T1" fmla="*/ 0 h 842"/>
              <a:gd name="T2" fmla="*/ 1381045597 w 2151"/>
              <a:gd name="T3" fmla="*/ 1784270901 h 842"/>
              <a:gd name="T4" fmla="*/ 2147483647 w 2151"/>
              <a:gd name="T5" fmla="*/ 2028726781 h 842"/>
              <a:gd name="T6" fmla="*/ 2147483647 w 2151"/>
              <a:gd name="T7" fmla="*/ 1731348429 h 842"/>
              <a:gd name="T8" fmla="*/ 0 60000 65536"/>
              <a:gd name="T9" fmla="*/ 0 60000 65536"/>
              <a:gd name="T10" fmla="*/ 0 60000 65536"/>
              <a:gd name="T11" fmla="*/ 0 60000 65536"/>
              <a:gd name="T12" fmla="*/ 0 w 2151"/>
              <a:gd name="T13" fmla="*/ 0 h 842"/>
              <a:gd name="T14" fmla="*/ 2151 w 2151"/>
              <a:gd name="T15" fmla="*/ 842 h 8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51" h="842">
                <a:moveTo>
                  <a:pt x="0" y="0"/>
                </a:moveTo>
                <a:cubicBezTo>
                  <a:pt x="135" y="287"/>
                  <a:pt x="270" y="574"/>
                  <a:pt x="548" y="708"/>
                </a:cubicBezTo>
                <a:cubicBezTo>
                  <a:pt x="826" y="842"/>
                  <a:pt x="1399" y="808"/>
                  <a:pt x="1666" y="805"/>
                </a:cubicBezTo>
                <a:cubicBezTo>
                  <a:pt x="1933" y="802"/>
                  <a:pt x="2042" y="744"/>
                  <a:pt x="2151" y="687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2857" name="Élőláb helye 2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2858" name="Dátum helye 2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195D20D-6A02-4B26-8279-4152F654ABF6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34F1C4-AA02-4E70-A20B-39F925E6E08F}" type="slidenum">
              <a:rPr lang="en-GB" smtClean="0">
                <a:cs typeface="Arial" charset="0"/>
              </a:rPr>
              <a:pPr/>
              <a:t>32</a:t>
            </a:fld>
            <a:endParaRPr lang="en-GB" smtClean="0">
              <a:cs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TSB hiány </a:t>
            </a:r>
            <a:r>
              <a:rPr lang="hu-HU" smtClean="0"/>
              <a:t>esetén a </a:t>
            </a:r>
            <a:r>
              <a:rPr lang="hu-HU" b="1" smtClean="0"/>
              <a:t>fordítótábla</a:t>
            </a:r>
            <a:r>
              <a:rPr lang="hu-HU" smtClean="0"/>
              <a:t> (</a:t>
            </a:r>
            <a:r>
              <a:rPr lang="hu-HU" b="1" smtClean="0"/>
              <a:t>translation table</a:t>
            </a:r>
            <a:r>
              <a:rPr lang="hu-HU" smtClean="0"/>
              <a:t>) alapján keres. Ennek a táblának a szerkezetét az operációs rendszer határozza meg. 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Egy lehetséges megoldás a tördeléses eljárás. Ebben az esetben a memóriába töltött virtuális lapok és a nekik megfelelő fizikai lapkeretek sorszáma listákba van helyezve. Ha a virtuális lap sorszáma </a:t>
            </a:r>
            <a:r>
              <a:rPr lang="hu-HU" b="1" i="1" smtClean="0"/>
              <a:t>p</a:t>
            </a:r>
            <a:r>
              <a:rPr lang="hu-HU" smtClean="0"/>
              <a:t>-vel osztva </a:t>
            </a:r>
            <a:r>
              <a:rPr lang="hu-HU" b="1" i="1" smtClean="0"/>
              <a:t>q</a:t>
            </a:r>
            <a:r>
              <a:rPr lang="hu-HU" smtClean="0"/>
              <a:t>-t ad maradékul, akkor csak a </a:t>
            </a:r>
            <a:r>
              <a:rPr lang="hu-HU" b="1" i="1" smtClean="0"/>
              <a:t>q</a:t>
            </a:r>
            <a:r>
              <a:rPr lang="hu-HU" smtClean="0"/>
              <a:t>-adik listát kell végignézni. </a:t>
            </a:r>
          </a:p>
          <a:p>
            <a:pPr>
              <a:spcBef>
                <a:spcPct val="50000"/>
              </a:spcBef>
              <a:buFont typeface="Times New Roman" pitchFamily="18" charset="0"/>
              <a:buNone/>
            </a:pPr>
            <a:r>
              <a:rPr lang="hu-HU" smtClean="0"/>
              <a:t> Ha ez se találja a keresett lapot, akkor nincs a memóriában.</a:t>
            </a:r>
          </a:p>
        </p:txBody>
      </p:sp>
      <p:sp>
        <p:nvSpPr>
          <p:cNvPr id="33796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37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C882B29-D0CA-4C89-853A-A8E5545F6B5B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11476E-20B9-4B4D-991C-FCEA09689629}" type="slidenum">
              <a:rPr lang="en-GB" smtClean="0">
                <a:cs typeface="Arial" charset="0"/>
              </a:rPr>
              <a:pPr/>
              <a:t>33</a:t>
            </a:fld>
            <a:endParaRPr lang="en-GB" smtClean="0">
              <a:cs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920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Virtuális memória és gyorsító tár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Két szintű hierarchia: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Virtuális memória használatakor az egész programot lemezen tartjuk, fix méretű lapokra osztjuk. </a:t>
            </a:r>
            <a:br>
              <a:rPr lang="hu-HU" smtClean="0"/>
            </a:br>
            <a:r>
              <a:rPr lang="hu-HU" smtClean="0"/>
              <a:t>Lap hiány esetén a lapot a központi memóriába töltjük (operációs rendszer).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Gyorsító tár esetén a központi memóriát gyorsító sorokra osztjuk. </a:t>
            </a:r>
            <a:br>
              <a:rPr lang="hu-HU" smtClean="0"/>
            </a:br>
            <a:r>
              <a:rPr lang="hu-HU" smtClean="0"/>
              <a:t>Gyorsító tár hiány esetén a gyorsító sort a gyorsító tárba töltjük (hardver).</a:t>
            </a:r>
          </a:p>
        </p:txBody>
      </p:sp>
      <p:sp>
        <p:nvSpPr>
          <p:cNvPr id="34820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348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BEAD904-965A-4EC6-A2AB-068865175CA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A7707F-DF84-49C3-B871-8B5346206AE2}" type="slidenum">
              <a:rPr lang="en-GB" smtClean="0">
                <a:cs typeface="Arial" charset="0"/>
              </a:rPr>
              <a:pPr/>
              <a:t>4</a:t>
            </a:fld>
            <a:endParaRPr lang="en-GB" smtClean="0">
              <a:cs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99200"/>
          </a:xfrm>
        </p:spPr>
        <p:txBody>
          <a:bodyPr lIns="92075" tIns="46038" rIns="92075" bIns="46038"/>
          <a:lstStyle/>
          <a:p>
            <a:pPr>
              <a:buFont typeface="Times New Roman" pitchFamily="18" charset="0"/>
              <a:buNone/>
            </a:pPr>
            <a:r>
              <a:rPr lang="hu-HU" b="1" smtClean="0"/>
              <a:t>Virtuális címtartomány: </a:t>
            </a:r>
            <a:r>
              <a:rPr lang="hu-HU" smtClean="0"/>
              <a:t>azok a címek, amelyekre a program hivatkozni tud.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Fizikai címtartomány: </a:t>
            </a:r>
            <a:r>
              <a:rPr lang="hu-HU" smtClean="0"/>
              <a:t>azok a címek, amelyek tényleges memória cellát címeznek.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virtuális és fizikai címtartomány ugyanolyan méretű lapokra van osztva (</a:t>
            </a:r>
            <a:r>
              <a:rPr lang="hu-HU" b="1" smtClean="0"/>
              <a:t>6.3. ábra</a:t>
            </a:r>
            <a:r>
              <a:rPr lang="hu-HU" smtClean="0"/>
              <a:t>). A fizikai „lapokat” </a:t>
            </a:r>
            <a:r>
              <a:rPr lang="hu-HU" b="1" smtClean="0"/>
              <a:t>lapkeret</a:t>
            </a:r>
            <a:r>
              <a:rPr lang="hu-HU" smtClean="0"/>
              <a:t>nek (</a:t>
            </a:r>
            <a:r>
              <a:rPr lang="hu-HU" b="1" smtClean="0"/>
              <a:t>page frame</a:t>
            </a:r>
            <a:r>
              <a:rPr lang="hu-HU" smtClean="0"/>
              <a:t>) nevezzük.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Lap méret:</a:t>
            </a:r>
            <a:r>
              <a:rPr lang="hu-HU" smtClean="0"/>
              <a:t> 512 B – 64 KB (– 4 MB), </a:t>
            </a:r>
            <a:br>
              <a:rPr lang="hu-HU" smtClean="0"/>
            </a:br>
            <a:r>
              <a:rPr lang="hu-HU" b="1" smtClean="0"/>
              <a:t>mindig 2 hatványa</a:t>
            </a:r>
            <a:r>
              <a:rPr lang="hu-HU" smtClean="0"/>
              <a:t>. </a:t>
            </a:r>
          </a:p>
        </p:txBody>
      </p:sp>
      <p:sp>
        <p:nvSpPr>
          <p:cNvPr id="5124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51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835084E-8737-4FEB-B9C1-51BC3F5B052E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D25758-3BF7-4E6C-960B-F1D70BFF9741}" type="slidenum">
              <a:rPr lang="en-GB" smtClean="0">
                <a:cs typeface="Arial" charset="0"/>
              </a:rPr>
              <a:pPr/>
              <a:t>5</a:t>
            </a:fld>
            <a:endParaRPr lang="en-GB" smtClean="0">
              <a:cs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4325938"/>
            <a:ext cx="9144000" cy="1963737"/>
          </a:xfrm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A virtuális címtartomány sokkal nagyobb, </a:t>
            </a:r>
            <a:br>
              <a:rPr lang="hu-HU" sz="2800" b="1" smtClean="0"/>
            </a:br>
            <a:r>
              <a:rPr lang="hu-HU" sz="2800" b="1" smtClean="0"/>
              <a:t>mint a fizikai!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Mit kell tenni, ha olyan címre történik hivatkozás, amely nincs a memóriában?</a:t>
            </a:r>
          </a:p>
        </p:txBody>
      </p:sp>
      <p:graphicFrame>
        <p:nvGraphicFramePr>
          <p:cNvPr id="860255" name="Group 95"/>
          <p:cNvGraphicFramePr>
            <a:graphicFrameLocks noGrp="1"/>
          </p:cNvGraphicFramePr>
          <p:nvPr>
            <p:ph sz="half" idx="2"/>
          </p:nvPr>
        </p:nvGraphicFramePr>
        <p:xfrm>
          <a:off x="381000" y="0"/>
          <a:ext cx="4095750" cy="3251200"/>
        </p:xfrm>
        <a:graphic>
          <a:graphicData uri="http://schemas.openxmlformats.org/drawingml/2006/table">
            <a:tbl>
              <a:tblPr/>
              <a:tblGrid>
                <a:gridCol w="1400175"/>
                <a:gridCol w="1081088"/>
                <a:gridCol w="398462"/>
                <a:gridCol w="12160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</a:t>
                      </a:r>
                    </a:p>
                  </a:txBody>
                  <a:tcPr marL="0" marR="0" marT="46800" marB="4680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Virtuális címek</a:t>
                      </a:r>
                    </a:p>
                  </a:txBody>
                  <a:tcPr marL="0" marR="0" marT="46800" marB="4680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16384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20479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12288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16383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12287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0256" name="Group 96"/>
          <p:cNvGraphicFramePr>
            <a:graphicFrameLocks noGrp="1"/>
          </p:cNvGraphicFramePr>
          <p:nvPr/>
        </p:nvGraphicFramePr>
        <p:xfrm>
          <a:off x="4802188" y="0"/>
          <a:ext cx="4095750" cy="3232850"/>
        </p:xfrm>
        <a:graphic>
          <a:graphicData uri="http://schemas.openxmlformats.org/drawingml/2006/table">
            <a:tbl>
              <a:tblPr/>
              <a:tblGrid>
                <a:gridCol w="1400175"/>
                <a:gridCol w="1081087"/>
                <a:gridCol w="398463"/>
                <a:gridCol w="121602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Lapkeret</a:t>
                      </a:r>
                    </a:p>
                  </a:txBody>
                  <a:tcPr marL="0" marR="0" marT="46800" marB="4680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Fizikai címek</a:t>
                      </a:r>
                    </a:p>
                  </a:txBody>
                  <a:tcPr marL="0" marR="0" marT="46800" marB="4680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16384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20479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12288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16383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12287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8191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32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623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AA73A18-8C71-4409-BD85-9E00AD5EB3C0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2A3DB5-10AA-440F-A44E-D2FDAA14F94D}" type="slidenum">
              <a:rPr lang="en-GB" smtClean="0">
                <a:cs typeface="Arial" charset="0"/>
              </a:rPr>
              <a:pPr/>
              <a:t>6</a:t>
            </a:fld>
            <a:endParaRPr lang="en-GB" smtClean="0">
              <a:cs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3152775"/>
          </a:xfrm>
        </p:spPr>
        <p:txBody>
          <a:bodyPr lIns="92075" tIns="46038" rIns="92075" bIns="46038"/>
          <a:lstStyle/>
          <a:p>
            <a:pPr marL="609600" indent="-609600" defTabSz="762000">
              <a:lnSpc>
                <a:spcPct val="100000"/>
              </a:lnSpc>
              <a:spcBef>
                <a:spcPct val="20000"/>
              </a:spcBef>
              <a:buFontTx/>
              <a:buAutoNum type="arabicPeriod"/>
            </a:pPr>
            <a:r>
              <a:rPr lang="hu-HU" sz="2800" smtClean="0"/>
              <a:t>Egy lapkeret (pl. a 0-4095) tartalmának lemezre mentése.</a:t>
            </a:r>
          </a:p>
          <a:p>
            <a:pPr marL="609600" indent="-609600" defTabSz="762000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hu-HU" sz="2800" smtClean="0"/>
              <a:t>A kérdéses lap megkeresése a lemezen. </a:t>
            </a:r>
          </a:p>
          <a:p>
            <a:pPr marL="609600" indent="-609600" defTabSz="762000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hu-HU" sz="2800" smtClean="0"/>
              <a:t>A kérdéses lap betöltése a lapkeretbe.</a:t>
            </a:r>
          </a:p>
          <a:p>
            <a:pPr marL="609600" indent="-609600" defTabSz="762000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hu-HU" sz="2800" smtClean="0"/>
              <a:t>A memória térkép megváltoztatása: pl. a 4096 és </a:t>
            </a:r>
            <a:br>
              <a:rPr lang="hu-HU" sz="2800" smtClean="0"/>
            </a:br>
            <a:r>
              <a:rPr lang="hu-HU" sz="2800" smtClean="0"/>
              <a:t>8191 közötti címek leképezése a betöltött lapkeret </a:t>
            </a:r>
            <a:br>
              <a:rPr lang="hu-HU" sz="2800" smtClean="0"/>
            </a:br>
            <a:r>
              <a:rPr lang="hu-HU" sz="2800" smtClean="0"/>
              <a:t>címtartományába.</a:t>
            </a:r>
          </a:p>
          <a:p>
            <a:pPr marL="609600" indent="-609600" defTabSz="762000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hu-HU" sz="2800" smtClean="0"/>
              <a:t>A végrehajtás folytatása.</a:t>
            </a:r>
          </a:p>
        </p:txBody>
      </p:sp>
      <p:graphicFrame>
        <p:nvGraphicFramePr>
          <p:cNvPr id="862279" name="Group 71"/>
          <p:cNvGraphicFramePr>
            <a:graphicFrameLocks noGrp="1"/>
          </p:cNvGraphicFramePr>
          <p:nvPr>
            <p:ph sz="half" idx="2"/>
          </p:nvPr>
        </p:nvGraphicFramePr>
        <p:xfrm>
          <a:off x="1446213" y="3363913"/>
          <a:ext cx="2227262" cy="2463802"/>
        </p:xfrm>
        <a:graphic>
          <a:graphicData uri="http://schemas.openxmlformats.org/drawingml/2006/table">
            <a:tbl>
              <a:tblPr/>
              <a:tblGrid>
                <a:gridCol w="2227262"/>
              </a:tblGrid>
              <a:tr h="8524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Virtuális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címtartomány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2228" name="Group 20"/>
          <p:cNvGraphicFramePr>
            <a:graphicFrameLocks noGrp="1"/>
          </p:cNvGraphicFramePr>
          <p:nvPr/>
        </p:nvGraphicFramePr>
        <p:xfrm>
          <a:off x="7581900" y="4421188"/>
          <a:ext cx="1019175" cy="1708152"/>
        </p:xfrm>
        <a:graphic>
          <a:graphicData uri="http://schemas.openxmlformats.org/drawingml/2006/table">
            <a:tbl>
              <a:tblPr/>
              <a:tblGrid>
                <a:gridCol w="1019175"/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8196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4096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2243" name="Group 35"/>
          <p:cNvGraphicFramePr>
            <a:graphicFrameLocks noGrp="1"/>
          </p:cNvGraphicFramePr>
          <p:nvPr/>
        </p:nvGraphicFramePr>
        <p:xfrm>
          <a:off x="5181600" y="3373438"/>
          <a:ext cx="2228850" cy="2562227"/>
        </p:xfrm>
        <a:graphic>
          <a:graphicData uri="http://schemas.openxmlformats.org/drawingml/2006/table">
            <a:tbl>
              <a:tblPr/>
              <a:tblGrid>
                <a:gridCol w="2228850"/>
              </a:tblGrid>
              <a:tr h="8540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Fizikai </a:t>
                      </a: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címtartomány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2260" name="Group 52"/>
          <p:cNvGraphicFramePr>
            <a:graphicFrameLocks noGrp="1"/>
          </p:cNvGraphicFramePr>
          <p:nvPr/>
        </p:nvGraphicFramePr>
        <p:xfrm>
          <a:off x="266700" y="4402138"/>
          <a:ext cx="1047750" cy="1708152"/>
        </p:xfrm>
        <a:graphic>
          <a:graphicData uri="http://schemas.openxmlformats.org/drawingml/2006/table">
            <a:tbl>
              <a:tblPr/>
              <a:tblGrid>
                <a:gridCol w="1047750"/>
              </a:tblGrid>
              <a:tr h="427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8196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4096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6" name="Line 67"/>
          <p:cNvSpPr>
            <a:spLocks noChangeShapeType="1"/>
          </p:cNvSpPr>
          <p:nvPr/>
        </p:nvSpPr>
        <p:spPr bwMode="auto">
          <a:xfrm>
            <a:off x="3800475" y="5278438"/>
            <a:ext cx="1257300" cy="447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7207" name="Text Box 68"/>
          <p:cNvSpPr txBox="1">
            <a:spLocks noChangeArrowheads="1"/>
          </p:cNvSpPr>
          <p:nvPr/>
        </p:nvSpPr>
        <p:spPr bwMode="auto">
          <a:xfrm>
            <a:off x="3086100" y="5888038"/>
            <a:ext cx="264795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leképezés</a:t>
            </a:r>
          </a:p>
        </p:txBody>
      </p:sp>
      <p:sp>
        <p:nvSpPr>
          <p:cNvPr id="7208" name="AutoShape 69"/>
          <p:cNvSpPr>
            <a:spLocks/>
          </p:cNvSpPr>
          <p:nvPr/>
        </p:nvSpPr>
        <p:spPr bwMode="auto">
          <a:xfrm>
            <a:off x="3714750" y="5000625"/>
            <a:ext cx="88900" cy="400050"/>
          </a:xfrm>
          <a:prstGeom prst="rightBrace">
            <a:avLst>
              <a:gd name="adj1" fmla="val 37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209" name="AutoShape 70"/>
          <p:cNvSpPr>
            <a:spLocks/>
          </p:cNvSpPr>
          <p:nvPr/>
        </p:nvSpPr>
        <p:spPr bwMode="auto">
          <a:xfrm>
            <a:off x="5076825" y="5516563"/>
            <a:ext cx="69850" cy="409575"/>
          </a:xfrm>
          <a:prstGeom prst="leftBrace">
            <a:avLst>
              <a:gd name="adj1" fmla="val 48864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210" name="Élőláb helye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7211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0D9467E-52E5-4FD1-B57C-A5E167A4E21C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1FDEBD-6045-4165-B2E0-24040AE91D3C}" type="slidenum">
              <a:rPr lang="en-GB" smtClean="0">
                <a:cs typeface="Arial" charset="0"/>
              </a:rPr>
              <a:pPr/>
              <a:t>7</a:t>
            </a:fld>
            <a:endParaRPr lang="en-GB" smtClean="0">
              <a:cs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197600"/>
          </a:xfrm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smtClean="0"/>
              <a:t>A virtuális címek fizikai címekre történő leképezését az </a:t>
            </a:r>
            <a:r>
              <a:rPr lang="hu-HU" sz="2800" b="1" smtClean="0"/>
              <a:t>MMU </a:t>
            </a:r>
            <a:r>
              <a:rPr lang="hu-HU" sz="2800" smtClean="0"/>
              <a:t>(Memory Management Unit – memória kezelő egység végzi. 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800" b="1" smtClean="0"/>
              <a:t>Memória térkép</a:t>
            </a:r>
            <a:r>
              <a:rPr lang="hu-HU" sz="2800" smtClean="0"/>
              <a:t> (</a:t>
            </a:r>
            <a:r>
              <a:rPr lang="hu-HU" sz="2800" b="1" smtClean="0"/>
              <a:t>memory map</a:t>
            </a:r>
            <a:r>
              <a:rPr lang="hu-HU" sz="2800" smtClean="0"/>
              <a:t>) vagy </a:t>
            </a:r>
            <a:r>
              <a:rPr lang="hu-HU" sz="2800" b="1" smtClean="0"/>
              <a:t>laptábla</a:t>
            </a:r>
            <a:r>
              <a:rPr lang="hu-HU" sz="2800" smtClean="0"/>
              <a:t> (</a:t>
            </a:r>
            <a:r>
              <a:rPr lang="hu-HU" sz="2800" b="1" smtClean="0"/>
              <a:t>page</a:t>
            </a:r>
            <a:r>
              <a:rPr lang="hu-HU" sz="2800" smtClean="0"/>
              <a:t> </a:t>
            </a:r>
            <a:r>
              <a:rPr lang="hu-HU" sz="2800" b="1" smtClean="0"/>
              <a:t>map</a:t>
            </a:r>
            <a:r>
              <a:rPr lang="hu-HU" sz="2800" smtClean="0"/>
              <a:t>) kapcsolja össze a virtuális címeket a fizikai címekkel. Pl. 4 KB-os lapméret 32 bites virtuális cím esetén 1 millió virtuális lap van, ezért </a:t>
            </a:r>
            <a:br>
              <a:rPr lang="hu-HU" sz="2800" smtClean="0"/>
            </a:br>
            <a:r>
              <a:rPr lang="hu-HU" sz="2800" smtClean="0"/>
              <a:t>1 millió bejegyzésű laptáblára van szükség. </a:t>
            </a:r>
            <a:br>
              <a:rPr lang="hu-HU" sz="2800" smtClean="0"/>
            </a:br>
            <a:r>
              <a:rPr lang="hu-HU" sz="2800" smtClean="0"/>
              <a:t>32 KB fizikai memória esetén csak 8 lapkeret van, ezért a leképezés megoldható 8 cellás asszociatív memóriával is (a gyakorlatban több ezer lapkeret van, és az asszociatív memória igen drága). </a:t>
            </a:r>
          </a:p>
        </p:txBody>
      </p:sp>
      <p:sp>
        <p:nvSpPr>
          <p:cNvPr id="8196" name="Élőláb hely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81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0DA36F6-F089-4055-A978-AECF7CF874AD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CD9902-B075-4FFA-B983-007291379D54}" type="slidenum">
              <a:rPr lang="en-GB" smtClean="0">
                <a:cs typeface="Arial" charset="0"/>
              </a:rPr>
              <a:pPr/>
              <a:t>8</a:t>
            </a:fld>
            <a:endParaRPr lang="en-GB" smtClean="0">
              <a:cs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Asszociatív memória</a:t>
            </a:r>
            <a:endParaRPr lang="hu-HU" smtClean="0"/>
          </a:p>
        </p:txBody>
      </p:sp>
      <p:grpSp>
        <p:nvGrpSpPr>
          <p:cNvPr id="9220" name="Group 3"/>
          <p:cNvGrpSpPr>
            <a:grpSpLocks/>
          </p:cNvGrpSpPr>
          <p:nvPr/>
        </p:nvGrpSpPr>
        <p:grpSpPr bwMode="auto">
          <a:xfrm>
            <a:off x="576263" y="749300"/>
            <a:ext cx="6881812" cy="5348288"/>
            <a:chOff x="261" y="376"/>
            <a:chExt cx="4335" cy="3369"/>
          </a:xfrm>
        </p:grpSpPr>
        <p:grpSp>
          <p:nvGrpSpPr>
            <p:cNvPr id="9225" name="Group 4"/>
            <p:cNvGrpSpPr>
              <a:grpSpLocks/>
            </p:cNvGrpSpPr>
            <p:nvPr/>
          </p:nvGrpSpPr>
          <p:grpSpPr bwMode="auto">
            <a:xfrm>
              <a:off x="261" y="1258"/>
              <a:ext cx="1701" cy="704"/>
              <a:chOff x="261" y="1258"/>
              <a:chExt cx="1701" cy="704"/>
            </a:xfrm>
          </p:grpSpPr>
          <p:sp>
            <p:nvSpPr>
              <p:cNvPr id="9283" name="Line 5"/>
              <p:cNvSpPr>
                <a:spLocks noChangeShapeType="1"/>
              </p:cNvSpPr>
              <p:nvPr/>
            </p:nvSpPr>
            <p:spPr bwMode="auto">
              <a:xfrm>
                <a:off x="1356" y="1734"/>
                <a:ext cx="0" cy="10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4" name="Line 6"/>
              <p:cNvSpPr>
                <a:spLocks noChangeShapeType="1"/>
              </p:cNvSpPr>
              <p:nvPr/>
            </p:nvSpPr>
            <p:spPr bwMode="auto">
              <a:xfrm flipV="1">
                <a:off x="1356" y="1836"/>
                <a:ext cx="60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5" name="Line 7"/>
              <p:cNvSpPr>
                <a:spLocks noChangeShapeType="1"/>
              </p:cNvSpPr>
              <p:nvPr/>
            </p:nvSpPr>
            <p:spPr bwMode="auto">
              <a:xfrm>
                <a:off x="600" y="1734"/>
                <a:ext cx="0" cy="1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6" name="Line 8"/>
              <p:cNvSpPr>
                <a:spLocks noChangeShapeType="1"/>
              </p:cNvSpPr>
              <p:nvPr/>
            </p:nvSpPr>
            <p:spPr bwMode="auto">
              <a:xfrm>
                <a:off x="600" y="1914"/>
                <a:ext cx="135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7" name="Line 9"/>
              <p:cNvSpPr>
                <a:spLocks noChangeShapeType="1"/>
              </p:cNvSpPr>
              <p:nvPr/>
            </p:nvSpPr>
            <p:spPr bwMode="auto">
              <a:xfrm>
                <a:off x="450" y="1740"/>
                <a:ext cx="0" cy="2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88" name="Line 10"/>
              <p:cNvSpPr>
                <a:spLocks noChangeShapeType="1"/>
              </p:cNvSpPr>
              <p:nvPr/>
            </p:nvSpPr>
            <p:spPr bwMode="auto">
              <a:xfrm>
                <a:off x="450" y="1962"/>
                <a:ext cx="150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9289" name="Group 11"/>
              <p:cNvGrpSpPr>
                <a:grpSpLocks/>
              </p:cNvGrpSpPr>
              <p:nvPr/>
            </p:nvGrpSpPr>
            <p:grpSpPr bwMode="auto">
              <a:xfrm>
                <a:off x="261" y="1258"/>
                <a:ext cx="1256" cy="478"/>
                <a:chOff x="261" y="1258"/>
                <a:chExt cx="1256" cy="478"/>
              </a:xfrm>
            </p:grpSpPr>
            <p:sp>
              <p:nvSpPr>
                <p:cNvPr id="9290" name="Rectangle 12"/>
                <p:cNvSpPr>
                  <a:spLocks noChangeArrowheads="1"/>
                </p:cNvSpPr>
                <p:nvPr/>
              </p:nvSpPr>
              <p:spPr bwMode="auto">
                <a:xfrm>
                  <a:off x="372" y="1544"/>
                  <a:ext cx="1072" cy="192"/>
                </a:xfrm>
                <a:prstGeom prst="rect">
                  <a:avLst/>
                </a:prstGeom>
                <a:solidFill>
                  <a:srgbClr val="C0C0C0"/>
                </a:solidFill>
                <a:ln w="285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9291" name="Line 13"/>
                <p:cNvSpPr>
                  <a:spLocks noChangeShapeType="1"/>
                </p:cNvSpPr>
                <p:nvPr/>
              </p:nvSpPr>
              <p:spPr bwMode="auto">
                <a:xfrm>
                  <a:off x="530" y="1546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92" name="Line 14"/>
                <p:cNvSpPr>
                  <a:spLocks noChangeShapeType="1"/>
                </p:cNvSpPr>
                <p:nvPr/>
              </p:nvSpPr>
              <p:spPr bwMode="auto">
                <a:xfrm>
                  <a:off x="680" y="1546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93" name="Line 15"/>
                <p:cNvSpPr>
                  <a:spLocks noChangeShapeType="1"/>
                </p:cNvSpPr>
                <p:nvPr/>
              </p:nvSpPr>
              <p:spPr bwMode="auto">
                <a:xfrm>
                  <a:off x="1280" y="1546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9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61" y="1258"/>
                  <a:ext cx="1256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  <a:latin typeface="Times New Roman CE" charset="0"/>
                    </a:rPr>
                    <a:t>kulcsmező</a:t>
                  </a:r>
                </a:p>
              </p:txBody>
            </p:sp>
          </p:grpSp>
        </p:grpSp>
        <p:grpSp>
          <p:nvGrpSpPr>
            <p:cNvPr id="9226" name="Group 17"/>
            <p:cNvGrpSpPr>
              <a:grpSpLocks/>
            </p:cNvGrpSpPr>
            <p:nvPr/>
          </p:nvGrpSpPr>
          <p:grpSpPr bwMode="auto">
            <a:xfrm>
              <a:off x="261" y="2751"/>
              <a:ext cx="1705" cy="715"/>
              <a:chOff x="261" y="2751"/>
              <a:chExt cx="1705" cy="715"/>
            </a:xfrm>
          </p:grpSpPr>
          <p:sp>
            <p:nvSpPr>
              <p:cNvPr id="9268" name="Line 18"/>
              <p:cNvSpPr>
                <a:spLocks noChangeShapeType="1"/>
              </p:cNvSpPr>
              <p:nvPr/>
            </p:nvSpPr>
            <p:spPr bwMode="auto">
              <a:xfrm flipV="1">
                <a:off x="1364" y="3340"/>
                <a:ext cx="6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69" name="Line 19"/>
              <p:cNvSpPr>
                <a:spLocks noChangeShapeType="1"/>
              </p:cNvSpPr>
              <p:nvPr/>
            </p:nvSpPr>
            <p:spPr bwMode="auto">
              <a:xfrm>
                <a:off x="1709" y="3040"/>
                <a:ext cx="2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0" name="Line 20"/>
              <p:cNvSpPr>
                <a:spLocks noChangeShapeType="1"/>
              </p:cNvSpPr>
              <p:nvPr/>
            </p:nvSpPr>
            <p:spPr bwMode="auto">
              <a:xfrm>
                <a:off x="1591" y="3132"/>
                <a:ext cx="37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1" name="Line 21"/>
              <p:cNvSpPr>
                <a:spLocks noChangeShapeType="1"/>
              </p:cNvSpPr>
              <p:nvPr/>
            </p:nvSpPr>
            <p:spPr bwMode="auto">
              <a:xfrm>
                <a:off x="1364" y="3238"/>
                <a:ext cx="0" cy="10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2" name="Line 22"/>
              <p:cNvSpPr>
                <a:spLocks noChangeShapeType="1"/>
              </p:cNvSpPr>
              <p:nvPr/>
            </p:nvSpPr>
            <p:spPr bwMode="auto">
              <a:xfrm>
                <a:off x="608" y="3238"/>
                <a:ext cx="0" cy="1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3" name="Line 23"/>
              <p:cNvSpPr>
                <a:spLocks noChangeShapeType="1"/>
              </p:cNvSpPr>
              <p:nvPr/>
            </p:nvSpPr>
            <p:spPr bwMode="auto">
              <a:xfrm>
                <a:off x="608" y="3418"/>
                <a:ext cx="13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4" name="Line 24"/>
              <p:cNvSpPr>
                <a:spLocks noChangeShapeType="1"/>
              </p:cNvSpPr>
              <p:nvPr/>
            </p:nvSpPr>
            <p:spPr bwMode="auto">
              <a:xfrm>
                <a:off x="458" y="3244"/>
                <a:ext cx="0" cy="2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5" name="Line 25"/>
              <p:cNvSpPr>
                <a:spLocks noChangeShapeType="1"/>
              </p:cNvSpPr>
              <p:nvPr/>
            </p:nvSpPr>
            <p:spPr bwMode="auto">
              <a:xfrm>
                <a:off x="458" y="3466"/>
                <a:ext cx="150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76" name="Line 26"/>
              <p:cNvSpPr>
                <a:spLocks noChangeShapeType="1"/>
              </p:cNvSpPr>
              <p:nvPr/>
            </p:nvSpPr>
            <p:spPr bwMode="auto">
              <a:xfrm>
                <a:off x="1523" y="3190"/>
                <a:ext cx="44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9277" name="Group 27"/>
              <p:cNvGrpSpPr>
                <a:grpSpLocks/>
              </p:cNvGrpSpPr>
              <p:nvPr/>
            </p:nvGrpSpPr>
            <p:grpSpPr bwMode="auto">
              <a:xfrm>
                <a:off x="261" y="2751"/>
                <a:ext cx="1256" cy="489"/>
                <a:chOff x="261" y="2751"/>
                <a:chExt cx="1256" cy="489"/>
              </a:xfrm>
            </p:grpSpPr>
            <p:sp>
              <p:nvSpPr>
                <p:cNvPr id="9278" name="Rectangle 28"/>
                <p:cNvSpPr>
                  <a:spLocks noChangeArrowheads="1"/>
                </p:cNvSpPr>
                <p:nvPr/>
              </p:nvSpPr>
              <p:spPr bwMode="auto">
                <a:xfrm>
                  <a:off x="380" y="3048"/>
                  <a:ext cx="1072" cy="192"/>
                </a:xfrm>
                <a:prstGeom prst="rect">
                  <a:avLst/>
                </a:prstGeom>
                <a:solidFill>
                  <a:srgbClr val="C0C0C0"/>
                </a:solidFill>
                <a:ln w="285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9279" name="Line 29"/>
                <p:cNvSpPr>
                  <a:spLocks noChangeShapeType="1"/>
                </p:cNvSpPr>
                <p:nvPr/>
              </p:nvSpPr>
              <p:spPr bwMode="auto">
                <a:xfrm>
                  <a:off x="538" y="3050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80" name="Line 30"/>
                <p:cNvSpPr>
                  <a:spLocks noChangeShapeType="1"/>
                </p:cNvSpPr>
                <p:nvPr/>
              </p:nvSpPr>
              <p:spPr bwMode="auto">
                <a:xfrm>
                  <a:off x="688" y="3050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81" name="Line 31"/>
                <p:cNvSpPr>
                  <a:spLocks noChangeShapeType="1"/>
                </p:cNvSpPr>
                <p:nvPr/>
              </p:nvSpPr>
              <p:spPr bwMode="auto">
                <a:xfrm>
                  <a:off x="1288" y="3050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8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61" y="2751"/>
                  <a:ext cx="1256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  <a:latin typeface="Times New Roman CE" charset="0"/>
                    </a:rPr>
                    <a:t>kulcsmező</a:t>
                  </a:r>
                </a:p>
              </p:txBody>
            </p:sp>
          </p:grpSp>
        </p:grpSp>
        <p:grpSp>
          <p:nvGrpSpPr>
            <p:cNvPr id="9227" name="Group 33"/>
            <p:cNvGrpSpPr>
              <a:grpSpLocks/>
            </p:cNvGrpSpPr>
            <p:nvPr/>
          </p:nvGrpSpPr>
          <p:grpSpPr bwMode="auto">
            <a:xfrm>
              <a:off x="378" y="376"/>
              <a:ext cx="1581" cy="3251"/>
              <a:chOff x="378" y="376"/>
              <a:chExt cx="1581" cy="3251"/>
            </a:xfrm>
          </p:grpSpPr>
          <p:grpSp>
            <p:nvGrpSpPr>
              <p:cNvPr id="9244" name="Group 34"/>
              <p:cNvGrpSpPr>
                <a:grpSpLocks/>
              </p:cNvGrpSpPr>
              <p:nvPr/>
            </p:nvGrpSpPr>
            <p:grpSpPr bwMode="auto">
              <a:xfrm>
                <a:off x="378" y="376"/>
                <a:ext cx="1072" cy="478"/>
                <a:chOff x="378" y="376"/>
                <a:chExt cx="1072" cy="478"/>
              </a:xfrm>
            </p:grpSpPr>
            <p:sp>
              <p:nvSpPr>
                <p:cNvPr id="9263" name="Rectangle 35"/>
                <p:cNvSpPr>
                  <a:spLocks noChangeArrowheads="1"/>
                </p:cNvSpPr>
                <p:nvPr/>
              </p:nvSpPr>
              <p:spPr bwMode="auto">
                <a:xfrm>
                  <a:off x="378" y="662"/>
                  <a:ext cx="1072" cy="192"/>
                </a:xfrm>
                <a:prstGeom prst="rect">
                  <a:avLst/>
                </a:prstGeom>
                <a:solidFill>
                  <a:srgbClr val="C0C0C0"/>
                </a:solidFill>
                <a:ln w="285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hu-HU"/>
                </a:p>
              </p:txBody>
            </p:sp>
            <p:sp>
              <p:nvSpPr>
                <p:cNvPr id="9264" name="Line 36"/>
                <p:cNvSpPr>
                  <a:spLocks noChangeShapeType="1"/>
                </p:cNvSpPr>
                <p:nvPr/>
              </p:nvSpPr>
              <p:spPr bwMode="auto">
                <a:xfrm>
                  <a:off x="536" y="664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65" name="Line 37"/>
                <p:cNvSpPr>
                  <a:spLocks noChangeShapeType="1"/>
                </p:cNvSpPr>
                <p:nvPr/>
              </p:nvSpPr>
              <p:spPr bwMode="auto">
                <a:xfrm>
                  <a:off x="686" y="664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66" name="Line 38"/>
                <p:cNvSpPr>
                  <a:spLocks noChangeShapeType="1"/>
                </p:cNvSpPr>
                <p:nvPr/>
              </p:nvSpPr>
              <p:spPr bwMode="auto">
                <a:xfrm>
                  <a:off x="1286" y="664"/>
                  <a:ext cx="0" cy="19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926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17" y="376"/>
                  <a:ext cx="1008" cy="288"/>
                </a:xfrm>
                <a:prstGeom prst="rect">
                  <a:avLst/>
                </a:prstGeom>
                <a:noFill/>
                <a:ln w="28575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>
                  <a:spAutoFit/>
                </a:bodyPr>
                <a:lstStyle/>
                <a:p>
                  <a:pPr algn="ctr" defTabSz="914400">
                    <a:lnSpc>
                      <a:spcPct val="100000"/>
                    </a:lnSpc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hu-HU">
                      <a:solidFill>
                        <a:schemeClr val="tx1"/>
                      </a:solidFill>
                      <a:latin typeface="Times New Roman CE" charset="0"/>
                    </a:rPr>
                    <a:t>kulcs</a:t>
                  </a:r>
                </a:p>
              </p:txBody>
            </p:sp>
          </p:grpSp>
          <p:sp>
            <p:nvSpPr>
              <p:cNvPr id="9245" name="Line 40"/>
              <p:cNvSpPr>
                <a:spLocks noChangeShapeType="1"/>
              </p:cNvSpPr>
              <p:nvPr/>
            </p:nvSpPr>
            <p:spPr bwMode="auto">
              <a:xfrm>
                <a:off x="1362" y="852"/>
                <a:ext cx="0" cy="10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6" name="Line 41"/>
              <p:cNvSpPr>
                <a:spLocks noChangeShapeType="1"/>
              </p:cNvSpPr>
              <p:nvPr/>
            </p:nvSpPr>
            <p:spPr bwMode="auto">
              <a:xfrm>
                <a:off x="1362" y="954"/>
                <a:ext cx="34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7" name="Line 42"/>
              <p:cNvSpPr>
                <a:spLocks noChangeShapeType="1"/>
              </p:cNvSpPr>
              <p:nvPr/>
            </p:nvSpPr>
            <p:spPr bwMode="auto">
              <a:xfrm>
                <a:off x="606" y="852"/>
                <a:ext cx="0" cy="1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8" name="Line 43"/>
              <p:cNvSpPr>
                <a:spLocks noChangeShapeType="1"/>
              </p:cNvSpPr>
              <p:nvPr/>
            </p:nvSpPr>
            <p:spPr bwMode="auto">
              <a:xfrm>
                <a:off x="606" y="1032"/>
                <a:ext cx="97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9" name="Line 44"/>
              <p:cNvSpPr>
                <a:spLocks noChangeShapeType="1"/>
              </p:cNvSpPr>
              <p:nvPr/>
            </p:nvSpPr>
            <p:spPr bwMode="auto">
              <a:xfrm>
                <a:off x="456" y="858"/>
                <a:ext cx="0" cy="2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0" name="Line 45"/>
              <p:cNvSpPr>
                <a:spLocks noChangeShapeType="1"/>
              </p:cNvSpPr>
              <p:nvPr/>
            </p:nvSpPr>
            <p:spPr bwMode="auto">
              <a:xfrm>
                <a:off x="456" y="1080"/>
                <a:ext cx="106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1" name="Line 46"/>
              <p:cNvSpPr>
                <a:spLocks noChangeShapeType="1"/>
              </p:cNvSpPr>
              <p:nvPr/>
            </p:nvSpPr>
            <p:spPr bwMode="auto">
              <a:xfrm flipV="1">
                <a:off x="1707" y="1539"/>
                <a:ext cx="2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2" name="Line 47"/>
              <p:cNvSpPr>
                <a:spLocks noChangeShapeType="1"/>
              </p:cNvSpPr>
              <p:nvPr/>
            </p:nvSpPr>
            <p:spPr bwMode="auto">
              <a:xfrm>
                <a:off x="1592" y="1628"/>
                <a:ext cx="36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3" name="Line 48"/>
              <p:cNvSpPr>
                <a:spLocks noChangeShapeType="1"/>
              </p:cNvSpPr>
              <p:nvPr/>
            </p:nvSpPr>
            <p:spPr bwMode="auto">
              <a:xfrm>
                <a:off x="1524" y="1686"/>
                <a:ext cx="42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4" name="Line 49"/>
              <p:cNvSpPr>
                <a:spLocks noChangeShapeType="1"/>
              </p:cNvSpPr>
              <p:nvPr/>
            </p:nvSpPr>
            <p:spPr bwMode="auto">
              <a:xfrm>
                <a:off x="1707" y="2197"/>
                <a:ext cx="0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5" name="Line 50"/>
              <p:cNvSpPr>
                <a:spLocks noChangeShapeType="1"/>
              </p:cNvSpPr>
              <p:nvPr/>
            </p:nvSpPr>
            <p:spPr bwMode="auto">
              <a:xfrm flipV="1">
                <a:off x="1707" y="953"/>
                <a:ext cx="0" cy="12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6" name="Line 51"/>
              <p:cNvSpPr>
                <a:spLocks noChangeShapeType="1"/>
              </p:cNvSpPr>
              <p:nvPr/>
            </p:nvSpPr>
            <p:spPr bwMode="auto">
              <a:xfrm>
                <a:off x="1707" y="2837"/>
                <a:ext cx="0" cy="78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7" name="Line 52"/>
              <p:cNvSpPr>
                <a:spLocks noChangeShapeType="1"/>
              </p:cNvSpPr>
              <p:nvPr/>
            </p:nvSpPr>
            <p:spPr bwMode="auto">
              <a:xfrm>
                <a:off x="1593" y="2204"/>
                <a:ext cx="0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8" name="Line 53"/>
              <p:cNvSpPr>
                <a:spLocks noChangeShapeType="1"/>
              </p:cNvSpPr>
              <p:nvPr/>
            </p:nvSpPr>
            <p:spPr bwMode="auto">
              <a:xfrm flipH="1" flipV="1">
                <a:off x="1586" y="1030"/>
                <a:ext cx="7" cy="117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59" name="Line 54"/>
              <p:cNvSpPr>
                <a:spLocks noChangeShapeType="1"/>
              </p:cNvSpPr>
              <p:nvPr/>
            </p:nvSpPr>
            <p:spPr bwMode="auto">
              <a:xfrm>
                <a:off x="1593" y="2844"/>
                <a:ext cx="0" cy="78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60" name="Line 55"/>
              <p:cNvSpPr>
                <a:spLocks noChangeShapeType="1"/>
              </p:cNvSpPr>
              <p:nvPr/>
            </p:nvSpPr>
            <p:spPr bwMode="auto">
              <a:xfrm>
                <a:off x="1522" y="2204"/>
                <a:ext cx="0" cy="6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61" name="Line 56"/>
              <p:cNvSpPr>
                <a:spLocks noChangeShapeType="1"/>
              </p:cNvSpPr>
              <p:nvPr/>
            </p:nvSpPr>
            <p:spPr bwMode="auto">
              <a:xfrm flipV="1">
                <a:off x="1522" y="1076"/>
                <a:ext cx="0" cy="11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62" name="Line 57"/>
              <p:cNvSpPr>
                <a:spLocks noChangeShapeType="1"/>
              </p:cNvSpPr>
              <p:nvPr/>
            </p:nvSpPr>
            <p:spPr bwMode="auto">
              <a:xfrm>
                <a:off x="1522" y="2844"/>
                <a:ext cx="0" cy="78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9228" name="Group 58"/>
            <p:cNvGrpSpPr>
              <a:grpSpLocks/>
            </p:cNvGrpSpPr>
            <p:nvPr/>
          </p:nvGrpSpPr>
          <p:grpSpPr bwMode="auto">
            <a:xfrm>
              <a:off x="1958" y="1372"/>
              <a:ext cx="2638" cy="2373"/>
              <a:chOff x="1958" y="1372"/>
              <a:chExt cx="2638" cy="2373"/>
            </a:xfrm>
          </p:grpSpPr>
          <p:sp>
            <p:nvSpPr>
              <p:cNvPr id="9229" name="Text Box 59"/>
              <p:cNvSpPr txBox="1">
                <a:spLocks noChangeArrowheads="1"/>
              </p:cNvSpPr>
              <p:nvPr/>
            </p:nvSpPr>
            <p:spPr bwMode="auto">
              <a:xfrm>
                <a:off x="1958" y="1460"/>
                <a:ext cx="960" cy="53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össze-hasonlító</a:t>
                </a:r>
              </a:p>
            </p:txBody>
          </p:sp>
          <p:sp>
            <p:nvSpPr>
              <p:cNvPr id="9230" name="Text Box 60"/>
              <p:cNvSpPr txBox="1">
                <a:spLocks noChangeArrowheads="1"/>
              </p:cNvSpPr>
              <p:nvPr/>
            </p:nvSpPr>
            <p:spPr bwMode="auto">
              <a:xfrm>
                <a:off x="3075" y="1387"/>
                <a:ext cx="94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szelektor</a:t>
                </a:r>
              </a:p>
            </p:txBody>
          </p:sp>
          <p:sp>
            <p:nvSpPr>
              <p:cNvPr id="9231" name="Text Box 61"/>
              <p:cNvSpPr txBox="1">
                <a:spLocks noChangeArrowheads="1"/>
              </p:cNvSpPr>
              <p:nvPr/>
            </p:nvSpPr>
            <p:spPr bwMode="auto">
              <a:xfrm>
                <a:off x="3115" y="1941"/>
                <a:ext cx="896" cy="306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tartalom</a:t>
                </a:r>
              </a:p>
            </p:txBody>
          </p:sp>
          <p:sp>
            <p:nvSpPr>
              <p:cNvPr id="9232" name="Line 62"/>
              <p:cNvSpPr>
                <a:spLocks noChangeShapeType="1"/>
              </p:cNvSpPr>
              <p:nvPr/>
            </p:nvSpPr>
            <p:spPr bwMode="auto">
              <a:xfrm>
                <a:off x="2915" y="1683"/>
                <a:ext cx="13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33" name="Text Box 63"/>
              <p:cNvSpPr txBox="1">
                <a:spLocks noChangeArrowheads="1"/>
              </p:cNvSpPr>
              <p:nvPr/>
            </p:nvSpPr>
            <p:spPr bwMode="auto">
              <a:xfrm>
                <a:off x="1966" y="2964"/>
                <a:ext cx="960" cy="53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össze-hasonlító</a:t>
                </a:r>
              </a:p>
            </p:txBody>
          </p:sp>
          <p:sp>
            <p:nvSpPr>
              <p:cNvPr id="9234" name="Text Box 64"/>
              <p:cNvSpPr txBox="1">
                <a:spLocks noChangeArrowheads="1"/>
              </p:cNvSpPr>
              <p:nvPr/>
            </p:nvSpPr>
            <p:spPr bwMode="auto">
              <a:xfrm>
                <a:off x="3115" y="3439"/>
                <a:ext cx="896" cy="306"/>
              </a:xfrm>
              <a:prstGeom prst="rect">
                <a:avLst/>
              </a:prstGeom>
              <a:solidFill>
                <a:srgbClr val="C0C0C0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tartalom</a:t>
                </a:r>
              </a:p>
            </p:txBody>
          </p:sp>
          <p:sp>
            <p:nvSpPr>
              <p:cNvPr id="9235" name="Line 65"/>
              <p:cNvSpPr>
                <a:spLocks noChangeShapeType="1"/>
              </p:cNvSpPr>
              <p:nvPr/>
            </p:nvSpPr>
            <p:spPr bwMode="auto">
              <a:xfrm>
                <a:off x="2923" y="3181"/>
                <a:ext cx="136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36" name="Line 66"/>
              <p:cNvSpPr>
                <a:spLocks noChangeShapeType="1"/>
              </p:cNvSpPr>
              <p:nvPr/>
            </p:nvSpPr>
            <p:spPr bwMode="auto">
              <a:xfrm>
                <a:off x="4007" y="2076"/>
                <a:ext cx="58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37" name="Line 67"/>
              <p:cNvSpPr>
                <a:spLocks noChangeShapeType="1"/>
              </p:cNvSpPr>
              <p:nvPr/>
            </p:nvSpPr>
            <p:spPr bwMode="auto">
              <a:xfrm>
                <a:off x="4010" y="3591"/>
                <a:ext cx="58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38" name="Line 68"/>
              <p:cNvSpPr>
                <a:spLocks noChangeShapeType="1"/>
              </p:cNvSpPr>
              <p:nvPr/>
            </p:nvSpPr>
            <p:spPr bwMode="auto">
              <a:xfrm flipV="1">
                <a:off x="4594" y="2290"/>
                <a:ext cx="0" cy="98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39" name="Line 69"/>
              <p:cNvSpPr>
                <a:spLocks noChangeShapeType="1"/>
              </p:cNvSpPr>
              <p:nvPr/>
            </p:nvSpPr>
            <p:spPr bwMode="auto">
              <a:xfrm flipV="1">
                <a:off x="4594" y="1372"/>
                <a:ext cx="0" cy="91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0" name="Line 70"/>
              <p:cNvSpPr>
                <a:spLocks noChangeShapeType="1"/>
              </p:cNvSpPr>
              <p:nvPr/>
            </p:nvSpPr>
            <p:spPr bwMode="auto">
              <a:xfrm>
                <a:off x="4594" y="3271"/>
                <a:ext cx="0" cy="42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1" name="Line 71"/>
              <p:cNvSpPr>
                <a:spLocks noChangeShapeType="1"/>
              </p:cNvSpPr>
              <p:nvPr/>
            </p:nvSpPr>
            <p:spPr bwMode="auto">
              <a:xfrm>
                <a:off x="4264" y="1681"/>
                <a:ext cx="0" cy="3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2" name="Line 72"/>
              <p:cNvSpPr>
                <a:spLocks noChangeShapeType="1"/>
              </p:cNvSpPr>
              <p:nvPr/>
            </p:nvSpPr>
            <p:spPr bwMode="auto">
              <a:xfrm>
                <a:off x="4288" y="3178"/>
                <a:ext cx="0" cy="4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oval" w="sm" len="sm"/>
              </a:ln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9243" name="Text Box 73"/>
              <p:cNvSpPr txBox="1">
                <a:spLocks noChangeArrowheads="1"/>
              </p:cNvSpPr>
              <p:nvPr/>
            </p:nvSpPr>
            <p:spPr bwMode="auto">
              <a:xfrm>
                <a:off x="3082" y="2895"/>
                <a:ext cx="948" cy="288"/>
              </a:xfrm>
              <a:prstGeom prst="rect">
                <a:avLst/>
              </a:prstGeom>
              <a:noFill/>
              <a:ln w="28575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defTabSz="914400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hu-HU">
                    <a:solidFill>
                      <a:schemeClr val="tx1"/>
                    </a:solidFill>
                    <a:latin typeface="Times New Roman CE" charset="0"/>
                  </a:rPr>
                  <a:t>szelektor</a:t>
                </a:r>
              </a:p>
            </p:txBody>
          </p:sp>
        </p:grpSp>
      </p:grpSp>
      <p:sp>
        <p:nvSpPr>
          <p:cNvPr id="9221" name="Freeform 74"/>
          <p:cNvSpPr>
            <a:spLocks/>
          </p:cNvSpPr>
          <p:nvPr/>
        </p:nvSpPr>
        <p:spPr bwMode="auto">
          <a:xfrm>
            <a:off x="6807200" y="3286125"/>
            <a:ext cx="266700" cy="304800"/>
          </a:xfrm>
          <a:custGeom>
            <a:avLst/>
            <a:gdLst>
              <a:gd name="T0" fmla="*/ 423386295 w 168"/>
              <a:gd name="T1" fmla="*/ 262096266 h 192"/>
              <a:gd name="T2" fmla="*/ 0 w 168"/>
              <a:gd name="T3" fmla="*/ 0 h 192"/>
              <a:gd name="T4" fmla="*/ 0 w 168"/>
              <a:gd name="T5" fmla="*/ 483870045 h 192"/>
              <a:gd name="T6" fmla="*/ 423386295 w 168"/>
              <a:gd name="T7" fmla="*/ 262096266 h 192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192"/>
              <a:gd name="T14" fmla="*/ 168 w 168"/>
              <a:gd name="T15" fmla="*/ 192 h 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192">
                <a:moveTo>
                  <a:pt x="168" y="104"/>
                </a:moveTo>
                <a:lnTo>
                  <a:pt x="0" y="0"/>
                </a:lnTo>
                <a:lnTo>
                  <a:pt x="0" y="192"/>
                </a:lnTo>
                <a:lnTo>
                  <a:pt x="168" y="104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2" name="Freeform 75"/>
          <p:cNvSpPr>
            <a:spLocks/>
          </p:cNvSpPr>
          <p:nvPr/>
        </p:nvSpPr>
        <p:spPr bwMode="auto">
          <a:xfrm>
            <a:off x="6854825" y="5691188"/>
            <a:ext cx="266700" cy="304800"/>
          </a:xfrm>
          <a:custGeom>
            <a:avLst/>
            <a:gdLst>
              <a:gd name="T0" fmla="*/ 423386295 w 168"/>
              <a:gd name="T1" fmla="*/ 262096266 h 192"/>
              <a:gd name="T2" fmla="*/ 0 w 168"/>
              <a:gd name="T3" fmla="*/ 0 h 192"/>
              <a:gd name="T4" fmla="*/ 0 w 168"/>
              <a:gd name="T5" fmla="*/ 483870045 h 192"/>
              <a:gd name="T6" fmla="*/ 423386295 w 168"/>
              <a:gd name="T7" fmla="*/ 262096266 h 192"/>
              <a:gd name="T8" fmla="*/ 0 60000 65536"/>
              <a:gd name="T9" fmla="*/ 0 60000 65536"/>
              <a:gd name="T10" fmla="*/ 0 60000 65536"/>
              <a:gd name="T11" fmla="*/ 0 60000 65536"/>
              <a:gd name="T12" fmla="*/ 0 w 168"/>
              <a:gd name="T13" fmla="*/ 0 h 192"/>
              <a:gd name="T14" fmla="*/ 168 w 168"/>
              <a:gd name="T15" fmla="*/ 192 h 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" h="192">
                <a:moveTo>
                  <a:pt x="168" y="104"/>
                </a:moveTo>
                <a:lnTo>
                  <a:pt x="0" y="0"/>
                </a:lnTo>
                <a:lnTo>
                  <a:pt x="0" y="192"/>
                </a:lnTo>
                <a:lnTo>
                  <a:pt x="168" y="104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hu-HU"/>
          </a:p>
        </p:txBody>
      </p:sp>
      <p:sp>
        <p:nvSpPr>
          <p:cNvPr id="9223" name="Élőláb helye 7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9224" name="Dátum helye 7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8BB5BA1-1EE4-459B-9C83-925B3B34CC1A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F5D437-CC95-45E9-A918-D6B952800528}" type="slidenum">
              <a:rPr lang="en-GB" smtClean="0">
                <a:cs typeface="Arial" charset="0"/>
              </a:rPr>
              <a:pPr/>
              <a:t>9</a:t>
            </a:fld>
            <a:endParaRPr lang="en-GB" smtClean="0"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2552700" cy="1060450"/>
          </a:xfrm>
        </p:spPr>
        <p:txBody>
          <a:bodyPr lIns="92075" tIns="46038" rIns="92075" bIns="46038"/>
          <a:lstStyle/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sz="2800" smtClean="0"/>
              <a:t>Jelenlét/hiány </a:t>
            </a:r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/>
              <a:t>(present/absent)</a:t>
            </a:r>
          </a:p>
        </p:txBody>
      </p:sp>
      <p:graphicFrame>
        <p:nvGraphicFramePr>
          <p:cNvPr id="868355" name="Group 3"/>
          <p:cNvGraphicFramePr>
            <a:graphicFrameLocks noGrp="1"/>
          </p:cNvGraphicFramePr>
          <p:nvPr/>
        </p:nvGraphicFramePr>
        <p:xfrm>
          <a:off x="1657350" y="1397000"/>
          <a:ext cx="1828800" cy="1766700"/>
        </p:xfrm>
        <a:graphic>
          <a:graphicData uri="http://schemas.openxmlformats.org/drawingml/2006/table">
            <a:tbl>
              <a:tblPr/>
              <a:tblGrid>
                <a:gridCol w="781050"/>
                <a:gridCol w="304800"/>
                <a:gridCol w="742950"/>
              </a:tblGrid>
              <a:tr h="29051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110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72000" marT="0" marB="0" anchor="ctr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68497" name="Group 145"/>
          <p:cNvGraphicFramePr>
            <a:graphicFrameLocks noGrp="1"/>
          </p:cNvGraphicFramePr>
          <p:nvPr/>
        </p:nvGraphicFramePr>
        <p:xfrm>
          <a:off x="152400" y="4445000"/>
          <a:ext cx="6096000" cy="1797559"/>
        </p:xfrm>
        <a:graphic>
          <a:graphicData uri="http://schemas.openxmlformats.org/drawingml/2006/table">
            <a:tbl>
              <a:tblPr/>
              <a:tblGrid>
                <a:gridCol w="304800"/>
                <a:gridCol w="304800"/>
                <a:gridCol w="9144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 gridSpan="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20 bites virtuális lapszám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12 bites offset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90513">
                <a:tc gridSpan="18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32 bites virtuális cím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68442" name="Group 90"/>
          <p:cNvGraphicFramePr>
            <a:graphicFrameLocks noGrp="1"/>
          </p:cNvGraphicFramePr>
          <p:nvPr/>
        </p:nvGraphicFramePr>
        <p:xfrm>
          <a:off x="3952875" y="1139825"/>
          <a:ext cx="4572000" cy="290513"/>
        </p:xfrm>
        <a:graphic>
          <a:graphicData uri="http://schemas.openxmlformats.org/drawingml/2006/table">
            <a:tbl>
              <a:tblPr/>
              <a:tblGrid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69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L="0" marR="0" marT="0" marB="0" anchor="b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52" name="Text Box 124"/>
          <p:cNvSpPr txBox="1">
            <a:spLocks noChangeArrowheads="1"/>
          </p:cNvSpPr>
          <p:nvPr/>
        </p:nvSpPr>
        <p:spPr bwMode="auto">
          <a:xfrm>
            <a:off x="3933825" y="428625"/>
            <a:ext cx="45434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2800">
                <a:solidFill>
                  <a:schemeClr val="tx1"/>
                </a:solidFill>
              </a:rPr>
              <a:t>15 bites fizikai cím</a:t>
            </a:r>
          </a:p>
        </p:txBody>
      </p:sp>
      <p:sp>
        <p:nvSpPr>
          <p:cNvPr id="10353" name="Rectangle 125"/>
          <p:cNvSpPr>
            <a:spLocks noChangeArrowheads="1"/>
          </p:cNvSpPr>
          <p:nvPr/>
        </p:nvSpPr>
        <p:spPr bwMode="auto">
          <a:xfrm>
            <a:off x="6516688" y="4733925"/>
            <a:ext cx="262731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>
              <a:spcBef>
                <a:spcPts val="800"/>
              </a:spcBef>
            </a:pPr>
            <a:r>
              <a:rPr lang="hu-HU" sz="3200" b="1">
                <a:solidFill>
                  <a:srgbClr val="000000"/>
                </a:solidFill>
              </a:rPr>
              <a:t>6.4. ábra</a:t>
            </a:r>
            <a:endParaRPr lang="hu-HU" sz="3200">
              <a:solidFill>
                <a:srgbClr val="000000"/>
              </a:solidFill>
            </a:endParaRPr>
          </a:p>
        </p:txBody>
      </p:sp>
      <p:sp>
        <p:nvSpPr>
          <p:cNvPr id="10354" name="Rectangle 126"/>
          <p:cNvSpPr>
            <a:spLocks noChangeArrowheads="1"/>
          </p:cNvSpPr>
          <p:nvPr/>
        </p:nvSpPr>
        <p:spPr bwMode="auto">
          <a:xfrm>
            <a:off x="2190750" y="847725"/>
            <a:ext cx="15144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3375" indent="-333375" algn="ctr"/>
            <a:r>
              <a:rPr lang="hu-HU" sz="2800">
                <a:solidFill>
                  <a:srgbClr val="000000"/>
                </a:solidFill>
              </a:rPr>
              <a:t>Laptábla</a:t>
            </a:r>
          </a:p>
        </p:txBody>
      </p:sp>
      <p:grpSp>
        <p:nvGrpSpPr>
          <p:cNvPr id="10355" name="Group 127"/>
          <p:cNvGrpSpPr>
            <a:grpSpLocks/>
          </p:cNvGrpSpPr>
          <p:nvPr/>
        </p:nvGrpSpPr>
        <p:grpSpPr bwMode="auto">
          <a:xfrm>
            <a:off x="161925" y="933450"/>
            <a:ext cx="8350250" cy="5038725"/>
            <a:chOff x="102" y="588"/>
            <a:chExt cx="5260" cy="3174"/>
          </a:xfrm>
        </p:grpSpPr>
        <p:sp>
          <p:nvSpPr>
            <p:cNvPr id="10358" name="Line 128"/>
            <p:cNvSpPr>
              <a:spLocks noChangeShapeType="1"/>
            </p:cNvSpPr>
            <p:nvPr/>
          </p:nvSpPr>
          <p:spPr bwMode="auto">
            <a:xfrm>
              <a:off x="102" y="3474"/>
              <a:ext cx="3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59" name="Line 129"/>
            <p:cNvSpPr>
              <a:spLocks noChangeShapeType="1"/>
            </p:cNvSpPr>
            <p:nvPr/>
          </p:nvSpPr>
          <p:spPr bwMode="auto">
            <a:xfrm>
              <a:off x="1302" y="3468"/>
              <a:ext cx="3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0" name="Line 130"/>
            <p:cNvSpPr>
              <a:spLocks noChangeShapeType="1"/>
            </p:cNvSpPr>
            <p:nvPr/>
          </p:nvSpPr>
          <p:spPr bwMode="auto">
            <a:xfrm>
              <a:off x="1641" y="3372"/>
              <a:ext cx="3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1" name="Line 131"/>
            <p:cNvSpPr>
              <a:spLocks noChangeShapeType="1"/>
            </p:cNvSpPr>
            <p:nvPr/>
          </p:nvSpPr>
          <p:spPr bwMode="auto">
            <a:xfrm>
              <a:off x="3609" y="3357"/>
              <a:ext cx="3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2" name="Line 132"/>
            <p:cNvSpPr>
              <a:spLocks noChangeShapeType="1"/>
            </p:cNvSpPr>
            <p:nvPr/>
          </p:nvSpPr>
          <p:spPr bwMode="auto">
            <a:xfrm>
              <a:off x="3045" y="3756"/>
              <a:ext cx="8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3" name="Line 133"/>
            <p:cNvSpPr>
              <a:spLocks noChangeShapeType="1"/>
            </p:cNvSpPr>
            <p:nvPr/>
          </p:nvSpPr>
          <p:spPr bwMode="auto">
            <a:xfrm>
              <a:off x="105" y="3762"/>
              <a:ext cx="8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4" name="AutoShape 134"/>
            <p:cNvSpPr>
              <a:spLocks/>
            </p:cNvSpPr>
            <p:nvPr/>
          </p:nvSpPr>
          <p:spPr bwMode="auto">
            <a:xfrm rot="-5400000">
              <a:off x="4185" y="-87"/>
              <a:ext cx="74" cy="2280"/>
            </a:xfrm>
            <a:prstGeom prst="leftBrace">
              <a:avLst>
                <a:gd name="adj1" fmla="val 25675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365" name="AutoShape 135"/>
            <p:cNvSpPr>
              <a:spLocks/>
            </p:cNvSpPr>
            <p:nvPr/>
          </p:nvSpPr>
          <p:spPr bwMode="auto">
            <a:xfrm rot="-5400000">
              <a:off x="2739" y="759"/>
              <a:ext cx="74" cy="564"/>
            </a:xfrm>
            <a:prstGeom prst="leftBrace">
              <a:avLst>
                <a:gd name="adj1" fmla="val 63514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366" name="AutoShape 136"/>
            <p:cNvSpPr>
              <a:spLocks/>
            </p:cNvSpPr>
            <p:nvPr/>
          </p:nvSpPr>
          <p:spPr bwMode="auto">
            <a:xfrm rot="5400000" flipV="1">
              <a:off x="2751" y="1593"/>
              <a:ext cx="74" cy="2268"/>
            </a:xfrm>
            <a:prstGeom prst="leftBrace">
              <a:avLst>
                <a:gd name="adj1" fmla="val 255405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367" name="AutoShape 137"/>
            <p:cNvSpPr>
              <a:spLocks/>
            </p:cNvSpPr>
            <p:nvPr/>
          </p:nvSpPr>
          <p:spPr bwMode="auto">
            <a:xfrm rot="5400000" flipV="1">
              <a:off x="831" y="1971"/>
              <a:ext cx="74" cy="1512"/>
            </a:xfrm>
            <a:prstGeom prst="leftBrace">
              <a:avLst>
                <a:gd name="adj1" fmla="val 17027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10368" name="Freeform 138"/>
            <p:cNvSpPr>
              <a:spLocks/>
            </p:cNvSpPr>
            <p:nvPr/>
          </p:nvSpPr>
          <p:spPr bwMode="auto">
            <a:xfrm>
              <a:off x="870" y="1566"/>
              <a:ext cx="462" cy="1098"/>
            </a:xfrm>
            <a:custGeom>
              <a:avLst/>
              <a:gdLst>
                <a:gd name="T0" fmla="*/ 0 w 462"/>
                <a:gd name="T1" fmla="*/ 901 h 1338"/>
                <a:gd name="T2" fmla="*/ 108 w 462"/>
                <a:gd name="T3" fmla="*/ 178 h 1338"/>
                <a:gd name="T4" fmla="*/ 462 w 462"/>
                <a:gd name="T5" fmla="*/ 0 h 1338"/>
                <a:gd name="T6" fmla="*/ 0 60000 65536"/>
                <a:gd name="T7" fmla="*/ 0 60000 65536"/>
                <a:gd name="T8" fmla="*/ 0 60000 65536"/>
                <a:gd name="T9" fmla="*/ 0 w 462"/>
                <a:gd name="T10" fmla="*/ 0 h 1338"/>
                <a:gd name="T11" fmla="*/ 462 w 462"/>
                <a:gd name="T12" fmla="*/ 1338 h 13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2" h="1338">
                  <a:moveTo>
                    <a:pt x="0" y="1338"/>
                  </a:moveTo>
                  <a:cubicBezTo>
                    <a:pt x="15" y="912"/>
                    <a:pt x="31" y="487"/>
                    <a:pt x="108" y="264"/>
                  </a:cubicBezTo>
                  <a:cubicBezTo>
                    <a:pt x="185" y="41"/>
                    <a:pt x="323" y="20"/>
                    <a:pt x="462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69" name="Freeform 139"/>
            <p:cNvSpPr>
              <a:spLocks/>
            </p:cNvSpPr>
            <p:nvPr/>
          </p:nvSpPr>
          <p:spPr bwMode="auto">
            <a:xfrm>
              <a:off x="2214" y="1098"/>
              <a:ext cx="558" cy="444"/>
            </a:xfrm>
            <a:custGeom>
              <a:avLst/>
              <a:gdLst>
                <a:gd name="T0" fmla="*/ 0 w 558"/>
                <a:gd name="T1" fmla="*/ 288 h 684"/>
                <a:gd name="T2" fmla="*/ 408 w 558"/>
                <a:gd name="T3" fmla="*/ 220 h 684"/>
                <a:gd name="T4" fmla="*/ 558 w 558"/>
                <a:gd name="T5" fmla="*/ 0 h 684"/>
                <a:gd name="T6" fmla="*/ 0 60000 65536"/>
                <a:gd name="T7" fmla="*/ 0 60000 65536"/>
                <a:gd name="T8" fmla="*/ 0 60000 65536"/>
                <a:gd name="T9" fmla="*/ 0 w 558"/>
                <a:gd name="T10" fmla="*/ 0 h 684"/>
                <a:gd name="T11" fmla="*/ 558 w 558"/>
                <a:gd name="T12" fmla="*/ 684 h 6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8" h="684">
                  <a:moveTo>
                    <a:pt x="0" y="684"/>
                  </a:moveTo>
                  <a:cubicBezTo>
                    <a:pt x="157" y="660"/>
                    <a:pt x="315" y="636"/>
                    <a:pt x="408" y="522"/>
                  </a:cubicBezTo>
                  <a:cubicBezTo>
                    <a:pt x="501" y="408"/>
                    <a:pt x="529" y="204"/>
                    <a:pt x="55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70" name="Line 140"/>
            <p:cNvSpPr>
              <a:spLocks noChangeShapeType="1"/>
            </p:cNvSpPr>
            <p:nvPr/>
          </p:nvSpPr>
          <p:spPr bwMode="auto">
            <a:xfrm flipV="1">
              <a:off x="2820" y="1110"/>
              <a:ext cx="1398" cy="15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71" name="Line 141"/>
            <p:cNvSpPr>
              <a:spLocks noChangeShapeType="1"/>
            </p:cNvSpPr>
            <p:nvPr/>
          </p:nvSpPr>
          <p:spPr bwMode="auto">
            <a:xfrm>
              <a:off x="906" y="588"/>
              <a:ext cx="702" cy="3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0372" name="AutoShape 142"/>
            <p:cNvSpPr>
              <a:spLocks/>
            </p:cNvSpPr>
            <p:nvPr/>
          </p:nvSpPr>
          <p:spPr bwMode="auto">
            <a:xfrm rot="5400000" flipV="1">
              <a:off x="3891" y="-789"/>
              <a:ext cx="68" cy="2862"/>
            </a:xfrm>
            <a:prstGeom prst="leftBrace">
              <a:avLst>
                <a:gd name="adj1" fmla="val 350735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10356" name="Élőláb helye 2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 smtClean="0">
                <a:cs typeface="Arial" charset="0"/>
              </a:rPr>
              <a:t>Architektúrák -- Operációs rendszer</a:t>
            </a:r>
          </a:p>
        </p:txBody>
      </p:sp>
      <p:sp>
        <p:nvSpPr>
          <p:cNvPr id="10357" name="Dátum helye 2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21CC40D-4B76-4081-AFD4-409040E916B9}" type="datetime10">
              <a:rPr lang="hu-HU">
                <a:cs typeface="Arial" charset="0"/>
              </a:rPr>
              <a:pPr/>
              <a:t>16:28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69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2272</Words>
  <Application>Microsoft Office PowerPoint</Application>
  <PresentationFormat>Diavetítés a képernyőre (4:3 oldalarány)</PresentationFormat>
  <Paragraphs>663</Paragraphs>
  <Slides>33</Slides>
  <Notes>33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9" baseType="lpstr">
      <vt:lpstr>Times New Roman</vt:lpstr>
      <vt:lpstr>Arial</vt:lpstr>
      <vt:lpstr>Times New Roman CE</vt:lpstr>
      <vt:lpstr>Courier New</vt:lpstr>
      <vt:lpstr>Symbol</vt:lpstr>
      <vt:lpstr>Alapértelmezett terv</vt:lpstr>
      <vt:lpstr>Számítógép architektúrák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31. dia</vt:lpstr>
      <vt:lpstr>32. dia</vt:lpstr>
      <vt:lpstr>33.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98</cp:revision>
  <dcterms:modified xsi:type="dcterms:W3CDTF">2012-09-30T14:28:34Z</dcterms:modified>
</cp:coreProperties>
</file>