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4"/>
  </p:notesMasterIdLst>
  <p:sldIdLst>
    <p:sldId id="256" r:id="rId2"/>
    <p:sldId id="543" r:id="rId3"/>
    <p:sldId id="544" r:id="rId4"/>
    <p:sldId id="545" r:id="rId5"/>
    <p:sldId id="546" r:id="rId6"/>
    <p:sldId id="547" r:id="rId7"/>
    <p:sldId id="548" r:id="rId8"/>
    <p:sldId id="549" r:id="rId9"/>
    <p:sldId id="550" r:id="rId10"/>
    <p:sldId id="551" r:id="rId11"/>
    <p:sldId id="552" r:id="rId12"/>
    <p:sldId id="553" r:id="rId13"/>
    <p:sldId id="554" r:id="rId14"/>
    <p:sldId id="555" r:id="rId15"/>
    <p:sldId id="556" r:id="rId16"/>
    <p:sldId id="557" r:id="rId17"/>
    <p:sldId id="558" r:id="rId18"/>
    <p:sldId id="559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69" r:id="rId27"/>
    <p:sldId id="570" r:id="rId28"/>
    <p:sldId id="571" r:id="rId29"/>
    <p:sldId id="572" r:id="rId30"/>
    <p:sldId id="573" r:id="rId31"/>
    <p:sldId id="574" r:id="rId32"/>
    <p:sldId id="575" r:id="rId33"/>
    <p:sldId id="576" r:id="rId34"/>
    <p:sldId id="577" r:id="rId35"/>
    <p:sldId id="578" r:id="rId36"/>
    <p:sldId id="579" r:id="rId37"/>
    <p:sldId id="581" r:id="rId38"/>
    <p:sldId id="582" r:id="rId39"/>
    <p:sldId id="583" r:id="rId40"/>
    <p:sldId id="584" r:id="rId41"/>
    <p:sldId id="585" r:id="rId42"/>
    <p:sldId id="586" r:id="rId43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00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5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45064" name="Rectangle 7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1887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07025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608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359-362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359-362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359-362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362-365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362-365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362-365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362-365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365-368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365-368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365-368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352-355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380-384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384-388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352-354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371-374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352-355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374-376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374-376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374-376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388-390, 393-394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388-390, 393-394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376-378, 393-394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390-392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378-379, 392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378-379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392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356-358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379-380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pPr defTabSz="914400"/>
            <a:r>
              <a:rPr lang="hu-HU" smtClean="0"/>
              <a:t>392-393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393-394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356-358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358-359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359-362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pPr defTabSz="914400"/>
            <a:r>
              <a:rPr lang="hu-HU" smtClean="0"/>
              <a:t>359-362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F8254-7347-4CE1-A427-EC8F2FDA642D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4B1C5-2B16-41D8-9520-F16C05A1F5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1E6B6-8479-4CC6-9BD5-9996F73D0BF8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950DA-BD3C-425B-ACCB-CA1D7F1CBF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08750" y="511175"/>
            <a:ext cx="1939925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0550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CBB4E-0CCA-4F58-AA04-D8A9EA842C15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38EE-B4AB-4172-AB2A-C4CE751A73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4000D-8358-4366-8481-44A6F7B216CD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C3913-E456-4BBC-BD43-0280ECF57B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3438" y="1981200"/>
            <a:ext cx="3805237" cy="19796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3438" y="4113213"/>
            <a:ext cx="3805237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4F924-A1DF-4023-B805-A23BF4B545D1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9A818-B632-45E9-B127-CA9A15C68D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88A23-1C49-4B5F-ABF8-A368FD57E846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1798D-834E-47F4-B785-5CE7530675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1BB50-C07A-400E-A0DE-CD8901427ECA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82374-9687-42AD-9BC6-32E61C0F0F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1B438-2266-44F0-B33A-99B462BB5169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39F97-630E-4885-98C3-A31CD51190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1DAB4-6A71-47F3-80FF-96440CF8AE60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0ADCC-B3CC-4F2C-94CA-3C2BB22BA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845D5-29E1-4888-B50B-B8A8AF6433CE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65028-1221-4048-A6BF-3DC7E0E1B4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81AB-559B-42AC-9FA2-2055C3EDEE9C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126F4-A150-495D-AEEC-86BDEE47F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91BBB-81FE-47F2-97E4-7B6B1F302E03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670A7-A916-43C5-B0A1-E9FE5B1165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9B5C-154E-465F-AB91-96738831B823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B0C12-405A-4838-98B8-35FD5743F9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2875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28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27763"/>
            <a:ext cx="1895475" cy="490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1FEFACEC-414B-49A0-8111-3CBC98AA6F18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60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Architektúrák -- Gépi utasítások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F9DCEF05-4723-4177-B816-806A3DA6C7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2pPr>
      <a:lvl3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3pPr>
      <a:lvl4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4pPr>
      <a:lvl5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5pPr>
      <a:lvl6pPr marL="4572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6pPr>
      <a:lvl7pPr marL="9144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7pPr>
      <a:lvl8pPr marL="13716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8pPr>
      <a:lvl9pPr marL="18288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9pPr>
    </p:titleStyle>
    <p:bodyStyle>
      <a:lvl1pPr marL="333375" indent="-333375" algn="l" defTabSz="449263" rtl="0" eaLnBrk="0" fontAlgn="base" hangingPunct="0">
        <a:lnSpc>
          <a:spcPct val="6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3425" indent="-276225" algn="l" defTabSz="449263" rtl="0" eaLnBrk="0" fontAlgn="base" hangingPunct="0">
        <a:lnSpc>
          <a:spcPct val="69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69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BEB20A-D5A1-4C57-B4C9-1B6BC4A84E6F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adatábrázolás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Digitális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logikai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Mikroarchitektúra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CC0000"/>
                </a:solidFill>
              </a:rPr>
              <a:t>Gépi</a:t>
            </a:r>
            <a:r>
              <a:rPr lang="en-GB" sz="2800" b="1" dirty="0" smtClean="0">
                <a:solidFill>
                  <a:srgbClr val="CC0000"/>
                </a:solidFill>
              </a:rPr>
              <a:t> </a:t>
            </a:r>
            <a:r>
              <a:rPr lang="en-GB" sz="2800" b="1" dirty="0" err="1" smtClean="0">
                <a:solidFill>
                  <a:srgbClr val="CC0000"/>
                </a:solidFill>
              </a:rPr>
              <a:t>utasítás</a:t>
            </a:r>
            <a:r>
              <a:rPr lang="en-GB" sz="2800" b="1" dirty="0" smtClean="0">
                <a:solidFill>
                  <a:srgbClr val="CC0000"/>
                </a:solidFill>
              </a:rPr>
              <a:t> </a:t>
            </a:r>
            <a:r>
              <a:rPr lang="en-GB" sz="2800" b="1" dirty="0" err="1" smtClean="0">
                <a:solidFill>
                  <a:srgbClr val="CC0000"/>
                </a:solidFill>
              </a:rPr>
              <a:t>szint</a:t>
            </a:r>
            <a:endParaRPr lang="en-GB" sz="2800" b="1" dirty="0" smtClean="0">
              <a:solidFill>
                <a:srgbClr val="CC0000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Operációs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rendszer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chemeClr val="tx1"/>
                </a:solidFill>
              </a:rPr>
              <a:t>Assembly </a:t>
            </a:r>
            <a:r>
              <a:rPr lang="en-GB" sz="2800" b="1" dirty="0" err="1" smtClean="0">
                <a:solidFill>
                  <a:schemeClr val="tx1"/>
                </a:solidFill>
              </a:rPr>
              <a:t>nyelvi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Perifériák</a:t>
            </a:r>
            <a:endParaRPr lang="en-GB" sz="2800" b="1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893763"/>
            <a:ext cx="7772400" cy="577850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0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5727A68-253E-4E2D-88A1-2F693A7224B5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C9AC08-8E10-49CB-9423-CC80BD428455}" type="slidenum">
              <a:rPr lang="en-GB" smtClean="0">
                <a:cs typeface="Arial" charset="0"/>
              </a:rPr>
              <a:pPr/>
              <a:t>10</a:t>
            </a:fld>
            <a:endParaRPr lang="en-GB" smtClean="0">
              <a:cs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5754687"/>
          </a:xfrm>
        </p:spPr>
        <p:txBody>
          <a:bodyPr/>
          <a:lstStyle/>
          <a:p>
            <a:pPr marL="342900" indent="-342900" defTabSz="914400">
              <a:lnSpc>
                <a:spcPct val="85000"/>
              </a:lnSpc>
              <a:buFont typeface="Times New Roman" pitchFamily="18" charset="0"/>
              <a:buNone/>
            </a:pPr>
            <a:r>
              <a:rPr lang="hu-HU" b="1" smtClean="0"/>
              <a:t>M</a:t>
            </a:r>
            <a:r>
              <a:rPr lang="hu-HU" b="1" smtClean="0">
                <a:cs typeface="Times New Roman" pitchFamily="18" charset="0"/>
              </a:rPr>
              <a:t>emória</a:t>
            </a:r>
            <a:r>
              <a:rPr lang="hu-HU" b="1" smtClean="0"/>
              <a:t>szervezés:</a:t>
            </a:r>
          </a:p>
          <a:p>
            <a:pPr marL="342900" indent="-342900" defTabSz="914400">
              <a:lnSpc>
                <a:spcPct val="85000"/>
              </a:lnSpc>
            </a:pPr>
            <a:r>
              <a:rPr lang="hu-HU" b="1" smtClean="0">
                <a:cs typeface="Times New Roman" pitchFamily="18" charset="0"/>
              </a:rPr>
              <a:t>16 </a:t>
            </a:r>
            <a:r>
              <a:rPr lang="hu-HU" b="1" smtClean="0"/>
              <a:t>K</a:t>
            </a:r>
            <a:r>
              <a:rPr lang="hu-HU" b="1" smtClean="0">
                <a:cs typeface="Times New Roman" pitchFamily="18" charset="0"/>
              </a:rPr>
              <a:t> </a:t>
            </a:r>
            <a:r>
              <a:rPr lang="hu-HU" b="1" smtClean="0"/>
              <a:t>darab </a:t>
            </a:r>
            <a:r>
              <a:rPr lang="hu-HU" b="1" smtClean="0">
                <a:cs typeface="Times New Roman" pitchFamily="18" charset="0"/>
              </a:rPr>
              <a:t>szegmens</a:t>
            </a:r>
            <a:r>
              <a:rPr lang="hu-HU" smtClean="0">
                <a:cs typeface="Times New Roman" pitchFamily="18" charset="0"/>
              </a:rPr>
              <a:t> lehetséges, </a:t>
            </a:r>
            <a:r>
              <a:rPr lang="hu-HU" smtClean="0"/>
              <a:t>de </a:t>
            </a:r>
            <a:r>
              <a:rPr lang="hu-HU" smtClean="0">
                <a:cs typeface="Times New Roman" pitchFamily="18" charset="0"/>
              </a:rPr>
              <a:t>a </a:t>
            </a:r>
            <a:r>
              <a:rPr lang="hu-HU" b="1" smtClean="0">
                <a:cs typeface="Times New Roman" pitchFamily="18" charset="0"/>
              </a:rPr>
              <a:t>WINDOWS</a:t>
            </a:r>
            <a:r>
              <a:rPr lang="hu-HU" smtClean="0">
                <a:cs typeface="Times New Roman" pitchFamily="18" charset="0"/>
              </a:rPr>
              <a:t>-ok és </a:t>
            </a:r>
            <a:r>
              <a:rPr lang="hu-HU" b="1" smtClean="0">
                <a:cs typeface="Times New Roman" pitchFamily="18" charset="0"/>
              </a:rPr>
              <a:t>UNIX/LINUX</a:t>
            </a:r>
            <a:r>
              <a:rPr lang="hu-HU" smtClean="0">
                <a:cs typeface="Times New Roman" pitchFamily="18" charset="0"/>
              </a:rPr>
              <a:t> is csak </a:t>
            </a:r>
            <a:r>
              <a:rPr lang="hu-HU" b="1" smtClean="0">
                <a:cs typeface="Times New Roman" pitchFamily="18" charset="0"/>
              </a:rPr>
              <a:t>1</a:t>
            </a:r>
            <a:r>
              <a:rPr lang="hu-HU" smtClean="0">
                <a:cs typeface="Times New Roman" pitchFamily="18" charset="0"/>
              </a:rPr>
              <a:t> szegmenst </a:t>
            </a:r>
            <a:r>
              <a:rPr lang="hu-HU" smtClean="0"/>
              <a:t>támogat</a:t>
            </a:r>
            <a:r>
              <a:rPr lang="hu-HU" smtClean="0">
                <a:cs typeface="Times New Roman" pitchFamily="18" charset="0"/>
              </a:rPr>
              <a:t>nak</a:t>
            </a:r>
            <a:r>
              <a:rPr lang="hu-HU" smtClean="0"/>
              <a:t>, és ennek is egy részét az operációs rendszer foglalja el</a:t>
            </a:r>
            <a:r>
              <a:rPr lang="hu-HU" smtClean="0">
                <a:cs typeface="Times New Roman" pitchFamily="18" charset="0"/>
              </a:rPr>
              <a:t>, </a:t>
            </a:r>
            <a:endParaRPr lang="hu-HU" smtClean="0"/>
          </a:p>
          <a:p>
            <a:pPr marL="342900" indent="-342900" defTabSz="914400">
              <a:lnSpc>
                <a:spcPct val="85000"/>
              </a:lnSpc>
            </a:pPr>
            <a:r>
              <a:rPr lang="hu-HU" smtClean="0"/>
              <a:t>minden szegmensen belül a </a:t>
            </a:r>
            <a:r>
              <a:rPr lang="hu-HU" smtClean="0">
                <a:cs typeface="Times New Roman" pitchFamily="18" charset="0"/>
              </a:rPr>
              <a:t>címtartomány: </a:t>
            </a:r>
            <a:r>
              <a:rPr lang="hu-HU" b="1" smtClean="0">
                <a:cs typeface="Times New Roman" pitchFamily="18" charset="0"/>
              </a:rPr>
              <a:t>0 - 2</a:t>
            </a:r>
            <a:r>
              <a:rPr lang="hu-HU" b="1" baseline="30000" smtClean="0">
                <a:cs typeface="Times New Roman" pitchFamily="18" charset="0"/>
              </a:rPr>
              <a:t>32</a:t>
            </a:r>
            <a:r>
              <a:rPr lang="hu-HU" b="1" smtClean="0">
                <a:cs typeface="Times New Roman" pitchFamily="18" charset="0"/>
              </a:rPr>
              <a:t>-1</a:t>
            </a:r>
            <a:endParaRPr lang="hu-HU" b="1" smtClean="0"/>
          </a:p>
          <a:p>
            <a:pPr marL="342900" indent="-342900" defTabSz="914400">
              <a:lnSpc>
                <a:spcPct val="85000"/>
              </a:lnSpc>
            </a:pPr>
            <a:r>
              <a:rPr lang="hu-HU" b="1" smtClean="0"/>
              <a:t>L</a:t>
            </a:r>
            <a:r>
              <a:rPr lang="hu-HU" b="1" smtClean="0">
                <a:cs typeface="Times New Roman" pitchFamily="18" charset="0"/>
              </a:rPr>
              <a:t>ittle </a:t>
            </a:r>
            <a:r>
              <a:rPr lang="hu-HU" b="1" smtClean="0"/>
              <a:t>e</a:t>
            </a:r>
            <a:r>
              <a:rPr lang="hu-HU" b="1" smtClean="0">
                <a:cs typeface="Times New Roman" pitchFamily="18" charset="0"/>
              </a:rPr>
              <a:t>ndi</a:t>
            </a:r>
            <a:r>
              <a:rPr lang="hu-HU" b="1" smtClean="0"/>
              <a:t>a</a:t>
            </a:r>
            <a:r>
              <a:rPr lang="hu-HU" b="1" smtClean="0">
                <a:cs typeface="Times New Roman" pitchFamily="18" charset="0"/>
              </a:rPr>
              <a:t>n</a:t>
            </a:r>
            <a:r>
              <a:rPr lang="hu-HU" smtClean="0">
                <a:cs typeface="Times New Roman" pitchFamily="18" charset="0"/>
              </a:rPr>
              <a:t> tárolási mód:</a:t>
            </a:r>
            <a:r>
              <a:rPr lang="hu-HU" smtClean="0"/>
              <a:t> az alacsonyabb címen van az alacsonyabb helyértékű bájt</a:t>
            </a:r>
            <a:r>
              <a:rPr lang="hu-HU" smtClean="0">
                <a:cs typeface="Times New Roman" pitchFamily="18" charset="0"/>
              </a:rPr>
              <a:t>. </a:t>
            </a:r>
            <a:endParaRPr lang="hu-HU" smtClean="0"/>
          </a:p>
          <a:p>
            <a:pPr marL="342900" indent="-342900" defTabSz="914400">
              <a:lnSpc>
                <a:spcPct val="85000"/>
              </a:lnSpc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1126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126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2761FAC-8B84-468F-8C7F-B1F165D882D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7EE3F4-4958-40A0-A2B9-69DCB4F2965A}" type="slidenum">
              <a:rPr lang="en-GB" smtClean="0">
                <a:cs typeface="Arial" charset="0"/>
              </a:rPr>
              <a:pPr/>
              <a:t>11</a:t>
            </a:fld>
            <a:endParaRPr lang="en-GB" smtClean="0">
              <a:cs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/>
          <a:lstStyle/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/>
              <a:t>Regiszterek</a:t>
            </a:r>
            <a:r>
              <a:rPr lang="hu-HU" smtClean="0"/>
              <a:t> (</a:t>
            </a:r>
            <a:r>
              <a:rPr lang="hu-HU" b="1" smtClean="0"/>
              <a:t>5.3. ábra</a:t>
            </a:r>
            <a:r>
              <a:rPr lang="hu-HU" smtClean="0"/>
              <a:t>)</a:t>
            </a:r>
            <a:r>
              <a:rPr lang="hu-HU" b="1" smtClean="0"/>
              <a:t>:</a:t>
            </a:r>
            <a:r>
              <a:rPr lang="hu-HU" smtClean="0"/>
              <a:t> </a:t>
            </a:r>
          </a:p>
          <a:p>
            <a:pPr marL="342900" indent="-342900" defTabSz="914400"/>
            <a:r>
              <a:rPr lang="hu-HU" smtClean="0">
                <a:cs typeface="Times New Roman" pitchFamily="18" charset="0"/>
              </a:rPr>
              <a:t>(majdnem) általános regiszterek: </a:t>
            </a:r>
            <a:endParaRPr lang="hu-HU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0" y="5086350"/>
            <a:ext cx="9144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hu-HU" sz="3200">
                <a:solidFill>
                  <a:srgbClr val="000000"/>
                </a:solidFill>
              </a:rPr>
              <a:t>Ezek 8 és 16 bites részei önálló regiszterként használhatók.</a:t>
            </a:r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0" y="1285875"/>
            <a:ext cx="9144000" cy="3438525"/>
            <a:chOff x="0" y="810"/>
            <a:chExt cx="5760" cy="2166"/>
          </a:xfrm>
        </p:grpSpPr>
        <p:sp>
          <p:nvSpPr>
            <p:cNvPr id="12296" name="Rectangle 5"/>
            <p:cNvSpPr>
              <a:spLocks noChangeArrowheads="1"/>
            </p:cNvSpPr>
            <p:nvPr/>
          </p:nvSpPr>
          <p:spPr bwMode="auto">
            <a:xfrm>
              <a:off x="0" y="1476"/>
              <a:ext cx="660" cy="1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EAX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EBX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ECX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EDX</a:t>
              </a:r>
              <a:r>
                <a:rPr lang="hu-HU" sz="3200">
                  <a:solidFill>
                    <a:srgbClr val="000000"/>
                  </a:solidFill>
                  <a:cs typeface="Times New Roman" pitchFamily="18" charset="0"/>
                </a:rPr>
                <a:t> </a:t>
              </a:r>
              <a:endParaRPr lang="hu-HU" sz="3200">
                <a:solidFill>
                  <a:srgbClr val="000000"/>
                </a:solidFill>
              </a:endParaRPr>
            </a:p>
          </p:txBody>
        </p:sp>
        <p:grpSp>
          <p:nvGrpSpPr>
            <p:cNvPr id="12297" name="Group 6"/>
            <p:cNvGrpSpPr>
              <a:grpSpLocks/>
            </p:cNvGrpSpPr>
            <p:nvPr/>
          </p:nvGrpSpPr>
          <p:grpSpPr bwMode="auto">
            <a:xfrm>
              <a:off x="774" y="1476"/>
              <a:ext cx="3018" cy="1431"/>
              <a:chOff x="780" y="1182"/>
              <a:chExt cx="3018" cy="1431"/>
            </a:xfrm>
          </p:grpSpPr>
          <p:grpSp>
            <p:nvGrpSpPr>
              <p:cNvPr id="12311" name="Group 7"/>
              <p:cNvGrpSpPr>
                <a:grpSpLocks/>
              </p:cNvGrpSpPr>
              <p:nvPr/>
            </p:nvGrpSpPr>
            <p:grpSpPr bwMode="auto">
              <a:xfrm>
                <a:off x="780" y="1182"/>
                <a:ext cx="3018" cy="300"/>
                <a:chOff x="960" y="1182"/>
                <a:chExt cx="3018" cy="300"/>
              </a:xfrm>
            </p:grpSpPr>
            <p:grpSp>
              <p:nvGrpSpPr>
                <p:cNvPr id="12336" name="Group 8"/>
                <p:cNvGrpSpPr>
                  <a:grpSpLocks/>
                </p:cNvGrpSpPr>
                <p:nvPr/>
              </p:nvGrpSpPr>
              <p:grpSpPr bwMode="auto">
                <a:xfrm>
                  <a:off x="960" y="1182"/>
                  <a:ext cx="3018" cy="300"/>
                  <a:chOff x="1020" y="732"/>
                  <a:chExt cx="3018" cy="252"/>
                </a:xfrm>
              </p:grpSpPr>
              <p:sp>
                <p:nvSpPr>
                  <p:cNvPr id="12340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020" y="732"/>
                    <a:ext cx="3018" cy="25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1234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4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288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2337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22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AL</a:t>
                  </a:r>
                </a:p>
              </p:txBody>
            </p:sp>
            <p:sp>
              <p:nvSpPr>
                <p:cNvPr id="12338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47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AH</a:t>
                  </a:r>
                </a:p>
              </p:txBody>
            </p:sp>
            <p:sp>
              <p:nvSpPr>
                <p:cNvPr id="1233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018" y="1224"/>
                  <a:ext cx="426" cy="23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tIns="0" b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AX</a:t>
                  </a:r>
                </a:p>
              </p:txBody>
            </p:sp>
          </p:grpSp>
          <p:grpSp>
            <p:nvGrpSpPr>
              <p:cNvPr id="12312" name="Group 15"/>
              <p:cNvGrpSpPr>
                <a:grpSpLocks/>
              </p:cNvGrpSpPr>
              <p:nvPr/>
            </p:nvGrpSpPr>
            <p:grpSpPr bwMode="auto">
              <a:xfrm>
                <a:off x="780" y="1560"/>
                <a:ext cx="3018" cy="300"/>
                <a:chOff x="960" y="1182"/>
                <a:chExt cx="3018" cy="300"/>
              </a:xfrm>
            </p:grpSpPr>
            <p:grpSp>
              <p:nvGrpSpPr>
                <p:cNvPr id="12329" name="Group 16"/>
                <p:cNvGrpSpPr>
                  <a:grpSpLocks/>
                </p:cNvGrpSpPr>
                <p:nvPr/>
              </p:nvGrpSpPr>
              <p:grpSpPr bwMode="auto">
                <a:xfrm>
                  <a:off x="960" y="1182"/>
                  <a:ext cx="3018" cy="300"/>
                  <a:chOff x="1020" y="732"/>
                  <a:chExt cx="3018" cy="252"/>
                </a:xfrm>
              </p:grpSpPr>
              <p:sp>
                <p:nvSpPr>
                  <p:cNvPr id="1233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020" y="732"/>
                    <a:ext cx="3018" cy="25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1233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3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3288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233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22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BL</a:t>
                  </a:r>
                </a:p>
              </p:txBody>
            </p:sp>
            <p:sp>
              <p:nvSpPr>
                <p:cNvPr id="1233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47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BH</a:t>
                  </a:r>
                </a:p>
              </p:txBody>
            </p:sp>
            <p:sp>
              <p:nvSpPr>
                <p:cNvPr id="1233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018" y="1224"/>
                  <a:ext cx="426" cy="23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tIns="0" b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BX</a:t>
                  </a:r>
                </a:p>
              </p:txBody>
            </p:sp>
          </p:grpSp>
          <p:grpSp>
            <p:nvGrpSpPr>
              <p:cNvPr id="12313" name="Group 23"/>
              <p:cNvGrpSpPr>
                <a:grpSpLocks/>
              </p:cNvGrpSpPr>
              <p:nvPr/>
            </p:nvGrpSpPr>
            <p:grpSpPr bwMode="auto">
              <a:xfrm>
                <a:off x="780" y="1941"/>
                <a:ext cx="3018" cy="300"/>
                <a:chOff x="960" y="1182"/>
                <a:chExt cx="3018" cy="300"/>
              </a:xfrm>
            </p:grpSpPr>
            <p:grpSp>
              <p:nvGrpSpPr>
                <p:cNvPr id="12322" name="Group 24"/>
                <p:cNvGrpSpPr>
                  <a:grpSpLocks/>
                </p:cNvGrpSpPr>
                <p:nvPr/>
              </p:nvGrpSpPr>
              <p:grpSpPr bwMode="auto">
                <a:xfrm>
                  <a:off x="960" y="1182"/>
                  <a:ext cx="3018" cy="300"/>
                  <a:chOff x="1020" y="732"/>
                  <a:chExt cx="3018" cy="252"/>
                </a:xfrm>
              </p:grpSpPr>
              <p:sp>
                <p:nvSpPr>
                  <p:cNvPr id="12326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020" y="732"/>
                    <a:ext cx="3018" cy="25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12327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28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288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232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22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CL</a:t>
                  </a:r>
                </a:p>
              </p:txBody>
            </p:sp>
            <p:sp>
              <p:nvSpPr>
                <p:cNvPr id="12324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47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CH</a:t>
                  </a:r>
                </a:p>
              </p:txBody>
            </p:sp>
            <p:sp>
              <p:nvSpPr>
                <p:cNvPr id="12325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018" y="1224"/>
                  <a:ext cx="426" cy="23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tIns="0" b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CX</a:t>
                  </a:r>
                </a:p>
              </p:txBody>
            </p:sp>
          </p:grpSp>
          <p:grpSp>
            <p:nvGrpSpPr>
              <p:cNvPr id="12314" name="Group 31"/>
              <p:cNvGrpSpPr>
                <a:grpSpLocks/>
              </p:cNvGrpSpPr>
              <p:nvPr/>
            </p:nvGrpSpPr>
            <p:grpSpPr bwMode="auto">
              <a:xfrm>
                <a:off x="780" y="2313"/>
                <a:ext cx="3018" cy="300"/>
                <a:chOff x="960" y="1182"/>
                <a:chExt cx="3018" cy="300"/>
              </a:xfrm>
            </p:grpSpPr>
            <p:grpSp>
              <p:nvGrpSpPr>
                <p:cNvPr id="12315" name="Group 32"/>
                <p:cNvGrpSpPr>
                  <a:grpSpLocks/>
                </p:cNvGrpSpPr>
                <p:nvPr/>
              </p:nvGrpSpPr>
              <p:grpSpPr bwMode="auto">
                <a:xfrm>
                  <a:off x="960" y="1182"/>
                  <a:ext cx="3018" cy="300"/>
                  <a:chOff x="1020" y="732"/>
                  <a:chExt cx="3018" cy="252"/>
                </a:xfrm>
              </p:grpSpPr>
              <p:sp>
                <p:nvSpPr>
                  <p:cNvPr id="1231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020" y="732"/>
                    <a:ext cx="3018" cy="25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1232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532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2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3288" y="732"/>
                    <a:ext cx="0" cy="25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231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22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DL</a:t>
                  </a:r>
                </a:p>
              </p:txBody>
            </p:sp>
            <p:sp>
              <p:nvSpPr>
                <p:cNvPr id="1231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472" y="1194"/>
                  <a:ext cx="756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DH</a:t>
                  </a:r>
                </a:p>
              </p:txBody>
            </p:sp>
            <p:sp>
              <p:nvSpPr>
                <p:cNvPr id="12318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018" y="1224"/>
                  <a:ext cx="426" cy="23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tIns="0" b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DX</a:t>
                  </a:r>
                </a:p>
              </p:txBody>
            </p:sp>
          </p:grpSp>
        </p:grpSp>
        <p:sp>
          <p:nvSpPr>
            <p:cNvPr id="12298" name="Text Box 39"/>
            <p:cNvSpPr txBox="1">
              <a:spLocks noChangeArrowheads="1"/>
            </p:cNvSpPr>
            <p:nvPr/>
          </p:nvSpPr>
          <p:spPr bwMode="auto">
            <a:xfrm>
              <a:off x="2052" y="810"/>
              <a:ext cx="4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32</a:t>
              </a:r>
            </a:p>
          </p:txBody>
        </p:sp>
        <p:sp>
          <p:nvSpPr>
            <p:cNvPr id="12299" name="Text Box 40"/>
            <p:cNvSpPr txBox="1">
              <a:spLocks noChangeArrowheads="1"/>
            </p:cNvSpPr>
            <p:nvPr/>
          </p:nvSpPr>
          <p:spPr bwMode="auto">
            <a:xfrm>
              <a:off x="2784" y="1008"/>
              <a:ext cx="4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12300" name="Text Box 41"/>
            <p:cNvSpPr txBox="1">
              <a:spLocks noChangeArrowheads="1"/>
            </p:cNvSpPr>
            <p:nvPr/>
          </p:nvSpPr>
          <p:spPr bwMode="auto">
            <a:xfrm>
              <a:off x="3192" y="1224"/>
              <a:ext cx="4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301" name="Text Box 42"/>
            <p:cNvSpPr txBox="1">
              <a:spLocks noChangeArrowheads="1"/>
            </p:cNvSpPr>
            <p:nvPr/>
          </p:nvSpPr>
          <p:spPr bwMode="auto">
            <a:xfrm>
              <a:off x="2430" y="1224"/>
              <a:ext cx="4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302" name="Line 43"/>
            <p:cNvSpPr>
              <a:spLocks noChangeShapeType="1"/>
            </p:cNvSpPr>
            <p:nvPr/>
          </p:nvSpPr>
          <p:spPr bwMode="auto">
            <a:xfrm>
              <a:off x="2286" y="138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3" name="Line 44"/>
            <p:cNvSpPr>
              <a:spLocks noChangeShapeType="1"/>
            </p:cNvSpPr>
            <p:nvPr/>
          </p:nvSpPr>
          <p:spPr bwMode="auto">
            <a:xfrm>
              <a:off x="2754" y="138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4" name="Line 45"/>
            <p:cNvSpPr>
              <a:spLocks noChangeShapeType="1"/>
            </p:cNvSpPr>
            <p:nvPr/>
          </p:nvSpPr>
          <p:spPr bwMode="auto">
            <a:xfrm>
              <a:off x="3048" y="138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5" name="Line 46"/>
            <p:cNvSpPr>
              <a:spLocks noChangeShapeType="1"/>
            </p:cNvSpPr>
            <p:nvPr/>
          </p:nvSpPr>
          <p:spPr bwMode="auto">
            <a:xfrm>
              <a:off x="3510" y="138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6" name="Line 47"/>
            <p:cNvSpPr>
              <a:spLocks noChangeShapeType="1"/>
            </p:cNvSpPr>
            <p:nvPr/>
          </p:nvSpPr>
          <p:spPr bwMode="auto">
            <a:xfrm>
              <a:off x="2286" y="1146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7" name="Line 48"/>
            <p:cNvSpPr>
              <a:spLocks noChangeShapeType="1"/>
            </p:cNvSpPr>
            <p:nvPr/>
          </p:nvSpPr>
          <p:spPr bwMode="auto">
            <a:xfrm>
              <a:off x="3162" y="1146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8" name="Line 49"/>
            <p:cNvSpPr>
              <a:spLocks noChangeShapeType="1"/>
            </p:cNvSpPr>
            <p:nvPr/>
          </p:nvSpPr>
          <p:spPr bwMode="auto">
            <a:xfrm>
              <a:off x="792" y="966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09" name="Line 50"/>
            <p:cNvSpPr>
              <a:spLocks noChangeShapeType="1"/>
            </p:cNvSpPr>
            <p:nvPr/>
          </p:nvSpPr>
          <p:spPr bwMode="auto">
            <a:xfrm>
              <a:off x="2442" y="948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2310" name="Rectangle 51"/>
            <p:cNvSpPr>
              <a:spLocks noChangeArrowheads="1"/>
            </p:cNvSpPr>
            <p:nvPr/>
          </p:nvSpPr>
          <p:spPr bwMode="auto">
            <a:xfrm>
              <a:off x="3846" y="1434"/>
              <a:ext cx="1914" cy="1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Accumulator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Base index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Count</a:t>
              </a:r>
            </a:p>
            <a:p>
              <a:pPr marL="342900" indent="-342900" defTabSz="914400">
                <a:lnSpc>
                  <a:spcPct val="100000"/>
                </a:lnSpc>
                <a:spcBef>
                  <a:spcPts val="800"/>
                </a:spcBef>
              </a:pPr>
              <a:r>
                <a:rPr lang="hu-HU" sz="3200" b="1">
                  <a:solidFill>
                    <a:srgbClr val="000000"/>
                  </a:solidFill>
                  <a:cs typeface="Times New Roman" pitchFamily="18" charset="0"/>
                </a:rPr>
                <a:t>Data</a:t>
              </a:r>
              <a:r>
                <a:rPr lang="hu-HU" sz="3200">
                  <a:solidFill>
                    <a:srgbClr val="000000"/>
                  </a:solidFill>
                  <a:cs typeface="Times New Roman" pitchFamily="18" charset="0"/>
                </a:rPr>
                <a:t> </a:t>
              </a:r>
              <a:endParaRPr lang="hu-HU" sz="3200">
                <a:solidFill>
                  <a:srgbClr val="000000"/>
                </a:solidFill>
              </a:endParaRPr>
            </a:p>
          </p:txBody>
        </p:sp>
      </p:grpSp>
      <p:sp>
        <p:nvSpPr>
          <p:cNvPr id="12294" name="Élőláb helye 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2295" name="Dátum helye 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889A052-F330-44F8-8E2B-BC98DCC712C0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313844-CBE4-4F34-A68B-D997DD447118}" type="slidenum">
              <a:rPr lang="en-GB" smtClean="0">
                <a:cs typeface="Arial" charset="0"/>
              </a:rPr>
              <a:pPr/>
              <a:t>12</a:t>
            </a:fld>
            <a:endParaRPr lang="en-GB" smtClean="0">
              <a:cs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/>
              <a:t>Regiszterek</a:t>
            </a:r>
            <a:r>
              <a:rPr lang="hu-HU" smtClean="0"/>
              <a:t> (</a:t>
            </a:r>
            <a:r>
              <a:rPr lang="hu-HU" b="1" smtClean="0"/>
              <a:t>5.3. ábra</a:t>
            </a:r>
            <a:r>
              <a:rPr lang="hu-HU" smtClean="0"/>
              <a:t>)</a:t>
            </a:r>
            <a:r>
              <a:rPr lang="hu-HU" b="1" smtClean="0"/>
              <a:t>:</a:t>
            </a:r>
            <a:r>
              <a:rPr lang="hu-HU" smtClean="0"/>
              <a:t> </a:t>
            </a:r>
          </a:p>
          <a:p>
            <a:pPr marL="342900" indent="-342900" defTabSz="914400"/>
            <a:r>
              <a:rPr lang="hu-HU" b="1" smtClean="0"/>
              <a:t>ESI</a:t>
            </a:r>
            <a:r>
              <a:rPr lang="hu-HU" smtClean="0"/>
              <a:t>, </a:t>
            </a:r>
            <a:r>
              <a:rPr lang="hu-HU" b="1" smtClean="0"/>
              <a:t>EDI</a:t>
            </a:r>
            <a:r>
              <a:rPr lang="hu-HU" smtClean="0"/>
              <a:t> (mutatók tárolására, szöveg kezelésre),</a:t>
            </a:r>
          </a:p>
          <a:p>
            <a:pPr marL="342900" indent="-342900" defTabSz="914400"/>
            <a:r>
              <a:rPr lang="hu-HU" b="1" smtClean="0"/>
              <a:t>EBP</a:t>
            </a:r>
            <a:r>
              <a:rPr lang="hu-HU" smtClean="0"/>
              <a:t> (keretmutató, verem kezelésre),</a:t>
            </a:r>
          </a:p>
          <a:p>
            <a:pPr marL="342900" indent="-342900" defTabSz="914400"/>
            <a:r>
              <a:rPr lang="hu-HU" b="1" smtClean="0"/>
              <a:t>ESP</a:t>
            </a:r>
            <a:r>
              <a:rPr lang="hu-HU" smtClean="0"/>
              <a:t> (verem mutató),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smtClean="0"/>
              <a:t>   </a:t>
            </a:r>
            <a:r>
              <a:rPr lang="hu-HU" u="sng" smtClean="0"/>
              <a:t>|_</a:t>
            </a:r>
            <a:r>
              <a:rPr lang="hu-HU" sz="2000" u="sng" smtClean="0"/>
              <a:t>Utasítás szerkezet szerint az eddigi 4 is általános célú             |</a:t>
            </a:r>
          </a:p>
          <a:p>
            <a:pPr marL="342900" indent="-342900" defTabSz="914400">
              <a:buFont typeface="Times New Roman" pitchFamily="18" charset="0"/>
              <a:buNone/>
            </a:pPr>
            <a:endParaRPr lang="hu-HU" b="1" smtClean="0"/>
          </a:p>
          <a:p>
            <a:pPr marL="342900" indent="-342900" defTabSz="914400"/>
            <a:r>
              <a:rPr lang="hu-HU" b="1" smtClean="0"/>
              <a:t>EIP</a:t>
            </a:r>
            <a:r>
              <a:rPr lang="hu-HU" smtClean="0"/>
              <a:t> (utasítás számláló),</a:t>
            </a:r>
          </a:p>
          <a:p>
            <a:pPr marL="342900" indent="-342900" defTabSz="914400"/>
            <a:r>
              <a:rPr lang="hu-HU" b="1" smtClean="0"/>
              <a:t>EFLAGS</a:t>
            </a:r>
            <a:r>
              <a:rPr lang="hu-HU" smtClean="0"/>
              <a:t> (</a:t>
            </a:r>
            <a:r>
              <a:rPr lang="hu-HU" b="1" smtClean="0"/>
              <a:t>PSW</a:t>
            </a:r>
            <a:r>
              <a:rPr lang="hu-HU" smtClean="0"/>
              <a:t>),</a:t>
            </a:r>
            <a:r>
              <a:rPr lang="hu-HU" b="1" smtClean="0"/>
              <a:t> 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hu-HU" b="1" smtClean="0"/>
              <a:t>CS</a:t>
            </a:r>
            <a:r>
              <a:rPr lang="hu-HU" smtClean="0"/>
              <a:t>, </a:t>
            </a:r>
            <a:r>
              <a:rPr lang="hu-HU" b="1" smtClean="0"/>
              <a:t>SS</a:t>
            </a:r>
            <a:r>
              <a:rPr lang="hu-HU" smtClean="0"/>
              <a:t>, </a:t>
            </a:r>
            <a:r>
              <a:rPr lang="hu-HU" b="1" smtClean="0"/>
              <a:t>DS</a:t>
            </a:r>
            <a:r>
              <a:rPr lang="hu-HU" smtClean="0"/>
              <a:t>, </a:t>
            </a:r>
            <a:r>
              <a:rPr lang="hu-HU" b="1" smtClean="0"/>
              <a:t>ES</a:t>
            </a:r>
            <a:r>
              <a:rPr lang="hu-HU" smtClean="0"/>
              <a:t>, </a:t>
            </a:r>
            <a:r>
              <a:rPr lang="hu-HU" b="1" smtClean="0"/>
              <a:t>FS</a:t>
            </a:r>
            <a:r>
              <a:rPr lang="hu-HU" smtClean="0"/>
              <a:t>, </a:t>
            </a:r>
            <a:r>
              <a:rPr lang="hu-HU" b="1" smtClean="0"/>
              <a:t>GS</a:t>
            </a:r>
            <a:r>
              <a:rPr lang="hu-HU" smtClean="0"/>
              <a:t> (16 bites regiszterek. A kompatibilitást biztosítják a régebbi gépekkel. Mivel a </a:t>
            </a:r>
            <a:r>
              <a:rPr lang="hu-HU" b="1" smtClean="0"/>
              <a:t>Windows</a:t>
            </a:r>
            <a:r>
              <a:rPr lang="hu-HU" smtClean="0"/>
              <a:t>, </a:t>
            </a:r>
            <a:r>
              <a:rPr lang="hu-HU" b="1" smtClean="0"/>
              <a:t>Unix</a:t>
            </a:r>
            <a:r>
              <a:rPr lang="hu-HU" smtClean="0"/>
              <a:t> csak egy címtartományt használ, ezekre csak a visszafelé kompatibilitás miatt van szükség).</a:t>
            </a:r>
          </a:p>
          <a:p>
            <a:pPr marL="342900" indent="-342900" defTabSz="914400"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133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33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BF70FAC-5DBB-4A7B-AE82-B3205CD30130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280341-E6DC-4962-BFB3-ECCAFFA0397D}" type="slidenum">
              <a:rPr lang="en-GB" smtClean="0">
                <a:cs typeface="Arial" charset="0"/>
              </a:rPr>
              <a:pPr/>
              <a:t>13</a:t>
            </a:fld>
            <a:endParaRPr lang="en-GB" smtClean="0">
              <a:cs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6500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UltraSPARC III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SPARC</a:t>
            </a:r>
            <a:r>
              <a:rPr lang="hu-HU" smtClean="0">
                <a:cs typeface="Times New Roman" pitchFamily="18" charset="0"/>
              </a:rPr>
              <a:t> 1987 még </a:t>
            </a:r>
            <a:r>
              <a:rPr lang="hu-HU" b="1" smtClean="0">
                <a:cs typeface="Times New Roman" pitchFamily="18" charset="0"/>
              </a:rPr>
              <a:t>32</a:t>
            </a:r>
            <a:r>
              <a:rPr lang="hu-HU" smtClean="0">
                <a:cs typeface="Times New Roman" pitchFamily="18" charset="0"/>
              </a:rPr>
              <a:t>, </a:t>
            </a:r>
            <a:r>
              <a:rPr lang="hu-HU" smtClean="0"/>
              <a:t>a </a:t>
            </a:r>
            <a:r>
              <a:rPr lang="hu-HU" b="1" smtClean="0">
                <a:cs typeface="Times New Roman" pitchFamily="18" charset="0"/>
              </a:rPr>
              <a:t>Version 9</a:t>
            </a:r>
            <a:r>
              <a:rPr lang="hu-HU" smtClean="0">
                <a:cs typeface="Times New Roman" pitchFamily="18" charset="0"/>
              </a:rPr>
              <a:t> már </a:t>
            </a:r>
            <a:r>
              <a:rPr lang="hu-HU" b="1" smtClean="0">
                <a:cs typeface="Times New Roman" pitchFamily="18" charset="0"/>
              </a:rPr>
              <a:t>64</a:t>
            </a:r>
            <a:r>
              <a:rPr lang="hu-HU" b="1" smtClean="0"/>
              <a:t> </a:t>
            </a:r>
            <a:r>
              <a:rPr lang="hu-HU" b="1" smtClean="0">
                <a:cs typeface="Times New Roman" pitchFamily="18" charset="0"/>
              </a:rPr>
              <a:t>bites</a:t>
            </a:r>
            <a:r>
              <a:rPr lang="hu-HU" smtClean="0"/>
              <a:t> </a:t>
            </a:r>
            <a:r>
              <a:rPr lang="hu-HU" b="1" smtClean="0"/>
              <a:t>architektúra</a:t>
            </a:r>
            <a:r>
              <a:rPr lang="hu-HU" smtClean="0"/>
              <a:t>, </a:t>
            </a:r>
            <a:r>
              <a:rPr lang="hu-HU" smtClean="0">
                <a:cs typeface="Times New Roman" pitchFamily="18" charset="0"/>
              </a:rPr>
              <a:t>az </a:t>
            </a:r>
            <a:r>
              <a:rPr lang="hu-HU" b="1" smtClean="0">
                <a:cs typeface="Times New Roman" pitchFamily="18" charset="0"/>
              </a:rPr>
              <a:t>UltraSPARC</a:t>
            </a:r>
            <a:r>
              <a:rPr lang="hu-HU" smtClean="0"/>
              <a:t> ezen alapul</a:t>
            </a:r>
            <a:r>
              <a:rPr lang="hu-HU" smtClean="0">
                <a:cs typeface="Times New Roman" pitchFamily="18" charset="0"/>
              </a:rPr>
              <a:t>. 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Memóriaszervezés</a:t>
            </a:r>
            <a:r>
              <a:rPr lang="hu-HU" smtClean="0">
                <a:cs typeface="Times New Roman" pitchFamily="18" charset="0"/>
              </a:rPr>
              <a:t>: </a:t>
            </a:r>
            <a:r>
              <a:rPr lang="hu-HU" b="1" smtClean="0">
                <a:cs typeface="Times New Roman" pitchFamily="18" charset="0"/>
              </a:rPr>
              <a:t>64 bites</a:t>
            </a:r>
            <a:r>
              <a:rPr lang="hu-HU" smtClean="0">
                <a:cs typeface="Times New Roman" pitchFamily="18" charset="0"/>
              </a:rPr>
              <a:t> (lineáris) címtartomány (jelenleg maximum </a:t>
            </a:r>
            <a:r>
              <a:rPr lang="hu-HU" b="1" smtClean="0">
                <a:cs typeface="Times New Roman" pitchFamily="18" charset="0"/>
              </a:rPr>
              <a:t>44 bit</a:t>
            </a:r>
            <a:r>
              <a:rPr lang="hu-HU" smtClean="0">
                <a:cs typeface="Times New Roman" pitchFamily="18" charset="0"/>
              </a:rPr>
              <a:t> használ</a:t>
            </a:r>
            <a:r>
              <a:rPr lang="hu-HU" smtClean="0"/>
              <a:t>ható</a:t>
            </a:r>
            <a:r>
              <a:rPr lang="hu-HU" smtClean="0">
                <a:cs typeface="Times New Roman" pitchFamily="18" charset="0"/>
              </a:rPr>
              <a:t>).  </a:t>
            </a:r>
            <a:br>
              <a:rPr lang="hu-HU" smtClean="0">
                <a:cs typeface="Times New Roman" pitchFamily="18" charset="0"/>
              </a:rPr>
            </a:br>
            <a:r>
              <a:rPr lang="hu-HU" b="1" smtClean="0">
                <a:cs typeface="Times New Roman" pitchFamily="18" charset="0"/>
              </a:rPr>
              <a:t>Big endian</a:t>
            </a:r>
            <a:r>
              <a:rPr lang="hu-HU" smtClean="0">
                <a:cs typeface="Times New Roman" pitchFamily="18" charset="0"/>
              </a:rPr>
              <a:t>, de </a:t>
            </a:r>
            <a:r>
              <a:rPr lang="hu-HU" b="1" smtClean="0">
                <a:cs typeface="Times New Roman" pitchFamily="18" charset="0"/>
              </a:rPr>
              <a:t>little endian</a:t>
            </a:r>
            <a:r>
              <a:rPr lang="hu-HU" smtClean="0">
                <a:cs typeface="Times New Roman" pitchFamily="18" charset="0"/>
              </a:rPr>
              <a:t> is beállítható. </a:t>
            </a:r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Regiszterek</a:t>
            </a:r>
            <a:r>
              <a:rPr lang="hu-HU" b="1" smtClean="0"/>
              <a:t>:</a:t>
            </a:r>
            <a:r>
              <a:rPr lang="hu-HU" smtClean="0"/>
              <a:t> 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hu-HU" b="1" smtClean="0">
                <a:cs typeface="Times New Roman" pitchFamily="18" charset="0"/>
              </a:rPr>
              <a:t>32 általános </a:t>
            </a:r>
            <a:r>
              <a:rPr lang="hu-HU" smtClean="0">
                <a:cs typeface="Times New Roman" pitchFamily="18" charset="0"/>
              </a:rPr>
              <a:t>(</a:t>
            </a:r>
            <a:r>
              <a:rPr lang="hu-HU" b="1" smtClean="0">
                <a:cs typeface="Times New Roman" pitchFamily="18" charset="0"/>
              </a:rPr>
              <a:t>5.4. ábra</a:t>
            </a:r>
            <a:r>
              <a:rPr lang="hu-HU" smtClean="0">
                <a:cs typeface="Times New Roman" pitchFamily="18" charset="0"/>
              </a:rPr>
              <a:t>) </a:t>
            </a:r>
            <a:r>
              <a:rPr lang="hu-HU" b="1" smtClean="0">
                <a:cs typeface="Times New Roman" pitchFamily="18" charset="0"/>
              </a:rPr>
              <a:t>64 bites</a:t>
            </a:r>
            <a:r>
              <a:rPr lang="hu-HU" smtClean="0"/>
              <a:t>,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a használatuk részben konvención, részben a hardveren alapul)</a:t>
            </a:r>
            <a:r>
              <a:rPr lang="hu-HU" smtClean="0">
                <a:cs typeface="Times New Roman" pitchFamily="18" charset="0"/>
              </a:rPr>
              <a:t>,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</a:pPr>
            <a:r>
              <a:rPr lang="hu-HU" b="1" smtClean="0">
                <a:cs typeface="Times New Roman" pitchFamily="18" charset="0"/>
              </a:rPr>
              <a:t>32 lebegőpontos</a:t>
            </a:r>
            <a:r>
              <a:rPr lang="hu-HU" smtClean="0"/>
              <a:t> (</a:t>
            </a:r>
            <a:r>
              <a:rPr lang="hu-HU" b="1" smtClean="0"/>
              <a:t>32</a:t>
            </a:r>
            <a:r>
              <a:rPr lang="hu-HU" smtClean="0"/>
              <a:t> vagy </a:t>
            </a:r>
            <a:r>
              <a:rPr lang="hu-HU" b="1" smtClean="0"/>
              <a:t>64 bites</a:t>
            </a:r>
            <a:r>
              <a:rPr lang="hu-HU" smtClean="0"/>
              <a:t>, de lehetséges két regiszterben egy </a:t>
            </a:r>
            <a:r>
              <a:rPr lang="hu-HU" b="1" smtClean="0"/>
              <a:t>128 bites</a:t>
            </a:r>
            <a:r>
              <a:rPr lang="hu-HU" smtClean="0"/>
              <a:t> számot tárolni)</a:t>
            </a:r>
            <a:r>
              <a:rPr lang="hu-HU" smtClean="0">
                <a:cs typeface="Times New Roman" pitchFamily="18" charset="0"/>
              </a:rPr>
              <a:t>.</a:t>
            </a:r>
            <a:endParaRPr lang="hu-HU" smtClean="0"/>
          </a:p>
        </p:txBody>
      </p:sp>
      <p:sp>
        <p:nvSpPr>
          <p:cNvPr id="1434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43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B6B5140-7598-49DA-B188-DD54F12AFAA1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AA2CA4-2DCB-405B-A010-A1407B65D7A3}" type="slidenum">
              <a:rPr lang="en-GB" smtClean="0">
                <a:cs typeface="Arial" charset="0"/>
              </a:rPr>
              <a:pPr/>
              <a:t>14</a:t>
            </a:fld>
            <a:endParaRPr lang="en-GB" smtClean="0">
              <a:cs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Általános regiszterek</a:t>
            </a:r>
          </a:p>
          <a:p>
            <a:pPr marL="342900" indent="-342900" defTabSz="914400">
              <a:lnSpc>
                <a:spcPct val="90000"/>
              </a:lnSpc>
              <a:spcBef>
                <a:spcPct val="40000"/>
              </a:spcBef>
            </a:pPr>
            <a:r>
              <a:rPr lang="hu-HU" b="1" smtClean="0"/>
              <a:t>R0-R7</a:t>
            </a:r>
            <a:r>
              <a:rPr lang="hu-HU" smtClean="0"/>
              <a:t> (</a:t>
            </a:r>
            <a:r>
              <a:rPr lang="hu-HU" b="1" smtClean="0"/>
              <a:t>G0-G7</a:t>
            </a:r>
            <a:r>
              <a:rPr lang="hu-HU" smtClean="0"/>
              <a:t>) Globális változók: minden eljárás használhatja, </a:t>
            </a:r>
            <a:br>
              <a:rPr lang="hu-HU" smtClean="0"/>
            </a:br>
            <a:r>
              <a:rPr lang="hu-HU" b="1" smtClean="0"/>
              <a:t>G0 </a:t>
            </a:r>
            <a:r>
              <a:rPr lang="hu-HU" smtClean="0"/>
              <a:t>huzalozott </a:t>
            </a:r>
            <a:r>
              <a:rPr lang="hu-HU" b="1" smtClean="0"/>
              <a:t>0</a:t>
            </a:r>
            <a:r>
              <a:rPr lang="hu-HU" smtClean="0"/>
              <a:t>, minden tárolás eredménytelen.</a:t>
            </a:r>
          </a:p>
          <a:p>
            <a:pPr marL="342900" indent="-342900" defTabSz="914400">
              <a:lnSpc>
                <a:spcPct val="90000"/>
              </a:lnSpc>
              <a:spcBef>
                <a:spcPct val="40000"/>
              </a:spcBef>
            </a:pPr>
            <a:r>
              <a:rPr lang="hu-HU" b="1" smtClean="0">
                <a:cs typeface="Times New Roman" pitchFamily="18" charset="0"/>
              </a:rPr>
              <a:t>R8-R15 </a:t>
            </a:r>
            <a:r>
              <a:rPr lang="hu-HU" smtClean="0">
                <a:cs typeface="Times New Roman" pitchFamily="18" charset="0"/>
              </a:rPr>
              <a:t>(</a:t>
            </a:r>
            <a:r>
              <a:rPr lang="hu-HU" b="1" smtClean="0">
                <a:cs typeface="Times New Roman" pitchFamily="18" charset="0"/>
              </a:rPr>
              <a:t>O0-O7</a:t>
            </a:r>
            <a:r>
              <a:rPr lang="hu-HU" smtClean="0">
                <a:cs typeface="Times New Roman" pitchFamily="18" charset="0"/>
              </a:rPr>
              <a:t>,): Kimenő paraméterek,</a:t>
            </a:r>
            <a:br>
              <a:rPr lang="hu-HU" smtClean="0">
                <a:cs typeface="Times New Roman" pitchFamily="18" charset="0"/>
              </a:rPr>
            </a:br>
            <a:r>
              <a:rPr lang="hu-HU" smtClean="0">
                <a:cs typeface="Times New Roman" pitchFamily="18" charset="0"/>
              </a:rPr>
              <a:t>de </a:t>
            </a:r>
            <a:r>
              <a:rPr lang="hu-HU" b="1" smtClean="0">
                <a:cs typeface="Times New Roman" pitchFamily="18" charset="0"/>
              </a:rPr>
              <a:t>R14 </a:t>
            </a:r>
            <a:r>
              <a:rPr lang="hu-HU" smtClean="0">
                <a:cs typeface="Times New Roman" pitchFamily="18" charset="0"/>
              </a:rPr>
              <a:t>(</a:t>
            </a:r>
            <a:r>
              <a:rPr lang="hu-HU" b="1" smtClean="0">
                <a:cs typeface="Times New Roman" pitchFamily="18" charset="0"/>
              </a:rPr>
              <a:t>O6</a:t>
            </a:r>
            <a:r>
              <a:rPr lang="hu-HU" smtClean="0">
                <a:cs typeface="Times New Roman" pitchFamily="18" charset="0"/>
              </a:rPr>
              <a:t>)</a:t>
            </a:r>
            <a:r>
              <a:rPr lang="hu-HU" b="1" smtClean="0">
                <a:cs typeface="Times New Roman" pitchFamily="18" charset="0"/>
              </a:rPr>
              <a:t> =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b="1" smtClean="0">
                <a:cs typeface="Times New Roman" pitchFamily="18" charset="0"/>
              </a:rPr>
              <a:t>SP</a:t>
            </a:r>
            <a:r>
              <a:rPr lang="hu-HU" smtClean="0">
                <a:cs typeface="Times New Roman" pitchFamily="18" charset="0"/>
              </a:rPr>
              <a:t>: </a:t>
            </a:r>
            <a:r>
              <a:rPr lang="hu-HU" smtClean="0"/>
              <a:t>verem mutató</a:t>
            </a:r>
            <a:r>
              <a:rPr lang="hu-HU" b="1" smtClean="0"/>
              <a:t> </a:t>
            </a:r>
            <a:br>
              <a:rPr lang="hu-HU" b="1" smtClean="0"/>
            </a:br>
            <a:r>
              <a:rPr lang="hu-HU" b="1" smtClean="0">
                <a:cs typeface="Times New Roman" pitchFamily="18" charset="0"/>
              </a:rPr>
              <a:t>O7</a:t>
            </a:r>
            <a:r>
              <a:rPr lang="hu-HU" smtClean="0">
                <a:cs typeface="Times New Roman" pitchFamily="18" charset="0"/>
              </a:rPr>
              <a:t> csak ideiglenes tárolásra használható.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spcBef>
                <a:spcPct val="40000"/>
              </a:spcBef>
            </a:pPr>
            <a:r>
              <a:rPr lang="hu-HU" b="1" smtClean="0"/>
              <a:t>R16-R23 </a:t>
            </a:r>
            <a:r>
              <a:rPr lang="hu-HU" smtClean="0"/>
              <a:t>(</a:t>
            </a:r>
            <a:r>
              <a:rPr lang="hu-HU" b="1" smtClean="0"/>
              <a:t>L0-L7</a:t>
            </a:r>
            <a:r>
              <a:rPr lang="hu-HU" smtClean="0"/>
              <a:t>) Lokális regiszterek</a:t>
            </a:r>
          </a:p>
          <a:p>
            <a:pPr marL="342900" indent="-342900" defTabSz="914400">
              <a:lnSpc>
                <a:spcPct val="90000"/>
              </a:lnSpc>
              <a:spcBef>
                <a:spcPct val="40000"/>
              </a:spcBef>
            </a:pPr>
            <a:r>
              <a:rPr lang="hu-HU" b="1" smtClean="0"/>
              <a:t>R24-R31 </a:t>
            </a:r>
            <a:r>
              <a:rPr lang="hu-HU" smtClean="0"/>
              <a:t>(</a:t>
            </a:r>
            <a:r>
              <a:rPr lang="hu-HU" b="1" smtClean="0"/>
              <a:t>I0-I7</a:t>
            </a:r>
            <a:r>
              <a:rPr lang="hu-HU" smtClean="0"/>
              <a:t>) Bejövő </a:t>
            </a:r>
            <a:r>
              <a:rPr lang="hu-HU" smtClean="0">
                <a:cs typeface="Times New Roman" pitchFamily="18" charset="0"/>
              </a:rPr>
              <a:t>paraméterek,</a:t>
            </a:r>
            <a:r>
              <a:rPr lang="hu-HU" smtClean="0"/>
              <a:t> de </a:t>
            </a:r>
            <a:br>
              <a:rPr lang="hu-HU" smtClean="0"/>
            </a:br>
            <a:r>
              <a:rPr lang="hu-HU" b="1" smtClean="0">
                <a:cs typeface="Times New Roman" pitchFamily="18" charset="0"/>
              </a:rPr>
              <a:t>R30 </a:t>
            </a:r>
            <a:r>
              <a:rPr lang="hu-HU" smtClean="0">
                <a:cs typeface="Times New Roman" pitchFamily="18" charset="0"/>
              </a:rPr>
              <a:t>(</a:t>
            </a:r>
            <a:r>
              <a:rPr lang="hu-HU" b="1" smtClean="0">
                <a:cs typeface="Times New Roman" pitchFamily="18" charset="0"/>
              </a:rPr>
              <a:t>I6</a:t>
            </a:r>
            <a:r>
              <a:rPr lang="hu-HU" smtClean="0">
                <a:cs typeface="Times New Roman" pitchFamily="18" charset="0"/>
              </a:rPr>
              <a:t>)</a:t>
            </a:r>
            <a:r>
              <a:rPr lang="hu-HU" b="1" smtClean="0">
                <a:cs typeface="Times New Roman" pitchFamily="18" charset="0"/>
              </a:rPr>
              <a:t> = FP</a:t>
            </a:r>
            <a:r>
              <a:rPr lang="hu-HU" smtClean="0">
                <a:cs typeface="Times New Roman" pitchFamily="18" charset="0"/>
              </a:rPr>
              <a:t> az </a:t>
            </a:r>
            <a:r>
              <a:rPr lang="hu-HU" smtClean="0"/>
              <a:t>aktuális veremkeret mutatója, </a:t>
            </a:r>
            <a:br>
              <a:rPr lang="hu-HU" smtClean="0"/>
            </a:br>
            <a:r>
              <a:rPr lang="hu-HU" b="1" smtClean="0"/>
              <a:t>R31</a:t>
            </a:r>
            <a:r>
              <a:rPr lang="hu-HU" smtClean="0"/>
              <a:t>: visszatérési cím.</a:t>
            </a:r>
          </a:p>
        </p:txBody>
      </p:sp>
      <p:sp>
        <p:nvSpPr>
          <p:cNvPr id="153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53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784D87C-8E61-492B-AA5F-AE4E3D8137D5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946D26-3E07-4C4A-B3CE-4075E70EBB3C}" type="slidenum">
              <a:rPr lang="en-GB" smtClean="0">
                <a:cs typeface="Arial" charset="0"/>
              </a:rPr>
              <a:pPr/>
              <a:t>15</a:t>
            </a:fld>
            <a:endParaRPr lang="en-GB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828800"/>
          </a:xfrm>
        </p:spPr>
        <p:txBody>
          <a:bodyPr/>
          <a:lstStyle/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>
                <a:cs typeface="Times New Roman" pitchFamily="18" charset="0"/>
              </a:rPr>
              <a:t>C</a:t>
            </a:r>
            <a:r>
              <a:rPr lang="hu-HU" sz="2800" b="1" smtClean="0"/>
              <a:t>W</a:t>
            </a:r>
            <a:r>
              <a:rPr lang="hu-HU" sz="2800" b="1" smtClean="0">
                <a:cs typeface="Times New Roman" pitchFamily="18" charset="0"/>
              </a:rPr>
              <a:t>P</a:t>
            </a:r>
            <a:r>
              <a:rPr lang="hu-HU" sz="2800" smtClean="0">
                <a:cs typeface="Times New Roman" pitchFamily="18" charset="0"/>
              </a:rPr>
              <a:t> (</a:t>
            </a:r>
            <a:r>
              <a:rPr lang="hu-HU" sz="2800" smtClean="0"/>
              <a:t>C</a:t>
            </a:r>
            <a:r>
              <a:rPr lang="hu-HU" sz="2800" smtClean="0">
                <a:cs typeface="Times New Roman" pitchFamily="18" charset="0"/>
              </a:rPr>
              <a:t>urrent </a:t>
            </a:r>
            <a:r>
              <a:rPr lang="hu-HU" sz="2800" smtClean="0"/>
              <a:t>Window</a:t>
            </a:r>
            <a:r>
              <a:rPr lang="hu-HU" sz="2800" smtClean="0">
                <a:cs typeface="Times New Roman" pitchFamily="18" charset="0"/>
              </a:rPr>
              <a:t> </a:t>
            </a:r>
            <a:r>
              <a:rPr lang="hu-HU" sz="2800" smtClean="0"/>
              <a:t>Pointer, </a:t>
            </a:r>
            <a:r>
              <a:rPr lang="hu-HU" sz="2800" b="1" smtClean="0">
                <a:cs typeface="Times New Roman" pitchFamily="18" charset="0"/>
              </a:rPr>
              <a:t>5.5. ábra</a:t>
            </a:r>
            <a:r>
              <a:rPr lang="hu-HU" sz="2800" smtClean="0"/>
              <a:t>) </a:t>
            </a:r>
            <a:r>
              <a:rPr lang="hu-HU" sz="2800" smtClean="0">
                <a:cs typeface="Times New Roman" pitchFamily="18" charset="0"/>
              </a:rPr>
              <a:t>mutat</a:t>
            </a:r>
            <a:r>
              <a:rPr lang="hu-HU" sz="2800" smtClean="0"/>
              <a:t>ja</a:t>
            </a:r>
            <a:r>
              <a:rPr lang="hu-HU" sz="2800" smtClean="0">
                <a:cs typeface="Times New Roman" pitchFamily="18" charset="0"/>
              </a:rPr>
              <a:t> </a:t>
            </a:r>
            <a:r>
              <a:rPr lang="hu-HU" sz="2800" smtClean="0"/>
              <a:t>az aktuális </a:t>
            </a:r>
            <a:r>
              <a:rPr lang="hu-HU" sz="2800" b="1" smtClean="0"/>
              <a:t>regiszter</a:t>
            </a:r>
            <a:r>
              <a:rPr lang="hu-HU" sz="2800" smtClean="0"/>
              <a:t> </a:t>
            </a:r>
            <a:r>
              <a:rPr lang="hu-HU" sz="2800" b="1" smtClean="0"/>
              <a:t>ablak</a:t>
            </a:r>
            <a:r>
              <a:rPr lang="hu-HU" sz="2800" smtClean="0"/>
              <a:t>ot (t</a:t>
            </a:r>
            <a:r>
              <a:rPr lang="hu-HU" sz="2800" smtClean="0">
                <a:cs typeface="Times New Roman" pitchFamily="18" charset="0"/>
              </a:rPr>
              <a:t>öbb regiszter készlet létez</a:t>
            </a:r>
            <a:r>
              <a:rPr lang="hu-HU" sz="2800" smtClean="0"/>
              <a:t>i</a:t>
            </a:r>
            <a:r>
              <a:rPr lang="hu-HU" sz="2800" smtClean="0">
                <a:cs typeface="Times New Roman" pitchFamily="18" charset="0"/>
              </a:rPr>
              <a:t>k</a:t>
            </a:r>
            <a:r>
              <a:rPr lang="hu-HU" sz="2800" smtClean="0"/>
              <a:t>, de mindig csak egy látszik).</a:t>
            </a:r>
            <a:r>
              <a:rPr lang="hu-HU" sz="2800" smtClean="0">
                <a:cs typeface="Times New Roman" pitchFamily="18" charset="0"/>
              </a:rPr>
              <a:t> Ha </a:t>
            </a:r>
            <a:r>
              <a:rPr lang="hu-HU" sz="2800" smtClean="0"/>
              <a:t>kifogy</a:t>
            </a:r>
            <a:r>
              <a:rPr lang="hu-HU" sz="2800" smtClean="0">
                <a:cs typeface="Times New Roman" pitchFamily="18" charset="0"/>
              </a:rPr>
              <a:t> </a:t>
            </a:r>
            <a:r>
              <a:rPr lang="hu-HU" sz="2800" smtClean="0"/>
              <a:t>a regiszter készlet</a:t>
            </a:r>
            <a:r>
              <a:rPr lang="hu-HU" sz="2800" smtClean="0">
                <a:cs typeface="Times New Roman" pitchFamily="18" charset="0"/>
              </a:rPr>
              <a:t>, memóriába ment</a:t>
            </a:r>
            <a:r>
              <a:rPr lang="hu-HU" sz="2800" smtClean="0"/>
              <a:t>és, …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b="1" smtClean="0">
              <a:cs typeface="Times New Roman" pitchFamily="18" charset="0"/>
            </a:endParaRPr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285750" y="1824038"/>
            <a:ext cx="8515350" cy="4211637"/>
            <a:chOff x="180" y="1149"/>
            <a:chExt cx="5364" cy="2653"/>
          </a:xfrm>
        </p:grpSpPr>
        <p:grpSp>
          <p:nvGrpSpPr>
            <p:cNvPr id="16391" name="Group 4"/>
            <p:cNvGrpSpPr>
              <a:grpSpLocks/>
            </p:cNvGrpSpPr>
            <p:nvPr/>
          </p:nvGrpSpPr>
          <p:grpSpPr bwMode="auto">
            <a:xfrm>
              <a:off x="918" y="2616"/>
              <a:ext cx="924" cy="1154"/>
              <a:chOff x="930" y="2454"/>
              <a:chExt cx="924" cy="1154"/>
            </a:xfrm>
          </p:grpSpPr>
          <p:sp>
            <p:nvSpPr>
              <p:cNvPr id="16426" name="Text Box 5"/>
              <p:cNvSpPr txBox="1">
                <a:spLocks noChangeArrowheads="1"/>
              </p:cNvSpPr>
              <p:nvPr/>
            </p:nvSpPr>
            <p:spPr bwMode="auto">
              <a:xfrm>
                <a:off x="930" y="3222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Bemenő</a:t>
                </a:r>
              </a:p>
            </p:txBody>
          </p:sp>
          <p:sp>
            <p:nvSpPr>
              <p:cNvPr id="16427" name="Text Box 6"/>
              <p:cNvSpPr txBox="1">
                <a:spLocks noChangeArrowheads="1"/>
              </p:cNvSpPr>
              <p:nvPr/>
            </p:nvSpPr>
            <p:spPr bwMode="auto">
              <a:xfrm>
                <a:off x="930" y="2838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Lokális</a:t>
                </a:r>
              </a:p>
            </p:txBody>
          </p:sp>
          <p:sp>
            <p:nvSpPr>
              <p:cNvPr id="16428" name="Text Box 7"/>
              <p:cNvSpPr txBox="1">
                <a:spLocks noChangeArrowheads="1"/>
              </p:cNvSpPr>
              <p:nvPr/>
            </p:nvSpPr>
            <p:spPr bwMode="auto">
              <a:xfrm>
                <a:off x="930" y="2454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Kimenő</a:t>
                </a:r>
              </a:p>
            </p:txBody>
          </p:sp>
        </p:grp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1842" y="2616"/>
              <a:ext cx="160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1848" y="3000"/>
              <a:ext cx="160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16394" name="Group 10"/>
            <p:cNvGrpSpPr>
              <a:grpSpLocks/>
            </p:cNvGrpSpPr>
            <p:nvPr/>
          </p:nvGrpSpPr>
          <p:grpSpPr bwMode="auto">
            <a:xfrm>
              <a:off x="3456" y="1848"/>
              <a:ext cx="924" cy="1154"/>
              <a:chOff x="930" y="2454"/>
              <a:chExt cx="924" cy="1154"/>
            </a:xfrm>
          </p:grpSpPr>
          <p:sp>
            <p:nvSpPr>
              <p:cNvPr id="16423" name="Text Box 11"/>
              <p:cNvSpPr txBox="1">
                <a:spLocks noChangeArrowheads="1"/>
              </p:cNvSpPr>
              <p:nvPr/>
            </p:nvSpPr>
            <p:spPr bwMode="auto">
              <a:xfrm>
                <a:off x="930" y="3222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Bemenő</a:t>
                </a:r>
              </a:p>
            </p:txBody>
          </p:sp>
          <p:sp>
            <p:nvSpPr>
              <p:cNvPr id="16424" name="Text Box 12"/>
              <p:cNvSpPr txBox="1">
                <a:spLocks noChangeArrowheads="1"/>
              </p:cNvSpPr>
              <p:nvPr/>
            </p:nvSpPr>
            <p:spPr bwMode="auto">
              <a:xfrm>
                <a:off x="930" y="2838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Lokális</a:t>
                </a:r>
              </a:p>
            </p:txBody>
          </p:sp>
          <p:sp>
            <p:nvSpPr>
              <p:cNvPr id="16425" name="Text Box 13"/>
              <p:cNvSpPr txBox="1">
                <a:spLocks noChangeArrowheads="1"/>
              </p:cNvSpPr>
              <p:nvPr/>
            </p:nvSpPr>
            <p:spPr bwMode="auto">
              <a:xfrm>
                <a:off x="930" y="2454"/>
                <a:ext cx="924" cy="386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0" bIns="0" anchor="ctr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Kimenő</a:t>
                </a:r>
              </a:p>
            </p:txBody>
          </p:sp>
        </p:grpSp>
        <p:sp>
          <p:nvSpPr>
            <p:cNvPr id="16395" name="Text Box 14"/>
            <p:cNvSpPr txBox="1">
              <a:spLocks noChangeArrowheads="1"/>
            </p:cNvSpPr>
            <p:nvPr/>
          </p:nvSpPr>
          <p:spPr bwMode="auto">
            <a:xfrm>
              <a:off x="3456" y="3384"/>
              <a:ext cx="924" cy="38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Korábbi</a:t>
              </a:r>
            </a:p>
          </p:txBody>
        </p:sp>
        <p:sp>
          <p:nvSpPr>
            <p:cNvPr id="16396" name="Text Box 15"/>
            <p:cNvSpPr txBox="1">
              <a:spLocks noChangeArrowheads="1"/>
            </p:cNvSpPr>
            <p:nvPr/>
          </p:nvSpPr>
          <p:spPr bwMode="auto">
            <a:xfrm>
              <a:off x="3456" y="3000"/>
              <a:ext cx="924" cy="38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Korábbi</a:t>
              </a:r>
            </a:p>
          </p:txBody>
        </p:sp>
        <p:sp>
          <p:nvSpPr>
            <p:cNvPr id="16397" name="Text Box 16"/>
            <p:cNvSpPr txBox="1">
              <a:spLocks noChangeArrowheads="1"/>
            </p:cNvSpPr>
            <p:nvPr/>
          </p:nvSpPr>
          <p:spPr bwMode="auto">
            <a:xfrm>
              <a:off x="3456" y="1149"/>
              <a:ext cx="924" cy="386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Globális</a:t>
              </a:r>
            </a:p>
          </p:txBody>
        </p:sp>
        <p:sp>
          <p:nvSpPr>
            <p:cNvPr id="16398" name="Text Box 17"/>
            <p:cNvSpPr txBox="1">
              <a:spLocks noChangeArrowheads="1"/>
            </p:cNvSpPr>
            <p:nvPr/>
          </p:nvSpPr>
          <p:spPr bwMode="auto">
            <a:xfrm>
              <a:off x="918" y="1149"/>
              <a:ext cx="924" cy="386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Globális</a:t>
              </a:r>
            </a:p>
          </p:txBody>
        </p:sp>
        <p:sp>
          <p:nvSpPr>
            <p:cNvPr id="16399" name="Line 18"/>
            <p:cNvSpPr>
              <a:spLocks noChangeShapeType="1"/>
            </p:cNvSpPr>
            <p:nvPr/>
          </p:nvSpPr>
          <p:spPr bwMode="auto">
            <a:xfrm flipV="1">
              <a:off x="918" y="1788"/>
              <a:ext cx="0" cy="8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6400" name="Line 19"/>
            <p:cNvSpPr>
              <a:spLocks noChangeShapeType="1"/>
            </p:cNvSpPr>
            <p:nvPr/>
          </p:nvSpPr>
          <p:spPr bwMode="auto">
            <a:xfrm flipV="1">
              <a:off x="1842" y="1788"/>
              <a:ext cx="0" cy="8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16401" name="Group 20"/>
            <p:cNvGrpSpPr>
              <a:grpSpLocks/>
            </p:cNvGrpSpPr>
            <p:nvPr/>
          </p:nvGrpSpPr>
          <p:grpSpPr bwMode="auto">
            <a:xfrm>
              <a:off x="180" y="3552"/>
              <a:ext cx="732" cy="250"/>
              <a:chOff x="180" y="3528"/>
              <a:chExt cx="732" cy="250"/>
            </a:xfrm>
          </p:grpSpPr>
          <p:sp>
            <p:nvSpPr>
              <p:cNvPr id="16421" name="Text Box 21"/>
              <p:cNvSpPr txBox="1">
                <a:spLocks noChangeArrowheads="1"/>
              </p:cNvSpPr>
              <p:nvPr/>
            </p:nvSpPr>
            <p:spPr bwMode="auto">
              <a:xfrm>
                <a:off x="180" y="3528"/>
                <a:ext cx="6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R30=FP</a:t>
                </a:r>
              </a:p>
            </p:txBody>
          </p:sp>
          <p:sp>
            <p:nvSpPr>
              <p:cNvPr id="16422" name="Line 22"/>
              <p:cNvSpPr>
                <a:spLocks noChangeShapeType="1"/>
              </p:cNvSpPr>
              <p:nvPr/>
            </p:nvSpPr>
            <p:spPr bwMode="auto">
              <a:xfrm>
                <a:off x="828" y="3672"/>
                <a:ext cx="84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6402" name="Group 23"/>
            <p:cNvGrpSpPr>
              <a:grpSpLocks/>
            </p:cNvGrpSpPr>
            <p:nvPr/>
          </p:nvGrpSpPr>
          <p:grpSpPr bwMode="auto">
            <a:xfrm>
              <a:off x="192" y="2772"/>
              <a:ext cx="726" cy="250"/>
              <a:chOff x="192" y="2772"/>
              <a:chExt cx="726" cy="250"/>
            </a:xfrm>
          </p:grpSpPr>
          <p:sp>
            <p:nvSpPr>
              <p:cNvPr id="16419" name="Text Box 24"/>
              <p:cNvSpPr txBox="1">
                <a:spLocks noChangeArrowheads="1"/>
              </p:cNvSpPr>
              <p:nvPr/>
            </p:nvSpPr>
            <p:spPr bwMode="auto">
              <a:xfrm>
                <a:off x="192" y="2772"/>
                <a:ext cx="690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R14=SP</a:t>
                </a:r>
              </a:p>
            </p:txBody>
          </p:sp>
          <p:sp>
            <p:nvSpPr>
              <p:cNvPr id="16420" name="Line 25"/>
              <p:cNvSpPr>
                <a:spLocks noChangeShapeType="1"/>
              </p:cNvSpPr>
              <p:nvPr/>
            </p:nvSpPr>
            <p:spPr bwMode="auto">
              <a:xfrm>
                <a:off x="841" y="2916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6403" name="Group 26"/>
            <p:cNvGrpSpPr>
              <a:grpSpLocks/>
            </p:cNvGrpSpPr>
            <p:nvPr/>
          </p:nvGrpSpPr>
          <p:grpSpPr bwMode="auto">
            <a:xfrm>
              <a:off x="2724" y="2778"/>
              <a:ext cx="732" cy="250"/>
              <a:chOff x="2724" y="2778"/>
              <a:chExt cx="732" cy="250"/>
            </a:xfrm>
          </p:grpSpPr>
          <p:sp>
            <p:nvSpPr>
              <p:cNvPr id="16417" name="Text Box 27"/>
              <p:cNvSpPr txBox="1">
                <a:spLocks noChangeArrowheads="1"/>
              </p:cNvSpPr>
              <p:nvPr/>
            </p:nvSpPr>
            <p:spPr bwMode="auto">
              <a:xfrm>
                <a:off x="2724" y="2778"/>
                <a:ext cx="6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R30=FP</a:t>
                </a:r>
              </a:p>
            </p:txBody>
          </p:sp>
          <p:sp>
            <p:nvSpPr>
              <p:cNvPr id="16418" name="Line 28"/>
              <p:cNvSpPr>
                <a:spLocks noChangeShapeType="1"/>
              </p:cNvSpPr>
              <p:nvPr/>
            </p:nvSpPr>
            <p:spPr bwMode="auto">
              <a:xfrm>
                <a:off x="3366" y="2916"/>
                <a:ext cx="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6404" name="Group 29"/>
            <p:cNvGrpSpPr>
              <a:grpSpLocks/>
            </p:cNvGrpSpPr>
            <p:nvPr/>
          </p:nvGrpSpPr>
          <p:grpSpPr bwMode="auto">
            <a:xfrm>
              <a:off x="3120" y="2004"/>
              <a:ext cx="336" cy="250"/>
              <a:chOff x="594" y="2610"/>
              <a:chExt cx="336" cy="250"/>
            </a:xfrm>
          </p:grpSpPr>
          <p:sp>
            <p:nvSpPr>
              <p:cNvPr id="16415" name="Text Box 30"/>
              <p:cNvSpPr txBox="1">
                <a:spLocks noChangeArrowheads="1"/>
              </p:cNvSpPr>
              <p:nvPr/>
            </p:nvSpPr>
            <p:spPr bwMode="auto">
              <a:xfrm>
                <a:off x="594" y="2610"/>
                <a:ext cx="33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SP</a:t>
                </a:r>
              </a:p>
            </p:txBody>
          </p:sp>
          <p:sp>
            <p:nvSpPr>
              <p:cNvPr id="16416" name="Line 31"/>
              <p:cNvSpPr>
                <a:spLocks noChangeShapeType="1"/>
              </p:cNvSpPr>
              <p:nvPr/>
            </p:nvSpPr>
            <p:spPr bwMode="auto">
              <a:xfrm>
                <a:off x="840" y="2754"/>
                <a:ext cx="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6405" name="Text Box 32"/>
            <p:cNvSpPr txBox="1">
              <a:spLocks noChangeArrowheads="1"/>
            </p:cNvSpPr>
            <p:nvPr/>
          </p:nvSpPr>
          <p:spPr bwMode="auto">
            <a:xfrm>
              <a:off x="1818" y="2592"/>
              <a:ext cx="161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Átlapolás</a:t>
              </a:r>
            </a:p>
          </p:txBody>
        </p:sp>
        <p:grpSp>
          <p:nvGrpSpPr>
            <p:cNvPr id="16406" name="Group 33"/>
            <p:cNvGrpSpPr>
              <a:grpSpLocks/>
            </p:cNvGrpSpPr>
            <p:nvPr/>
          </p:nvGrpSpPr>
          <p:grpSpPr bwMode="auto">
            <a:xfrm>
              <a:off x="1848" y="2286"/>
              <a:ext cx="1332" cy="330"/>
              <a:chOff x="1860" y="2124"/>
              <a:chExt cx="1332" cy="330"/>
            </a:xfrm>
          </p:grpSpPr>
          <p:sp>
            <p:nvSpPr>
              <p:cNvPr id="16413" name="Text Box 34"/>
              <p:cNvSpPr txBox="1">
                <a:spLocks noChangeArrowheads="1"/>
              </p:cNvSpPr>
              <p:nvPr/>
            </p:nvSpPr>
            <p:spPr bwMode="auto">
              <a:xfrm>
                <a:off x="2088" y="2124"/>
                <a:ext cx="110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CWP = 7</a:t>
                </a:r>
              </a:p>
            </p:txBody>
          </p:sp>
          <p:sp>
            <p:nvSpPr>
              <p:cNvPr id="16414" name="Line 35"/>
              <p:cNvSpPr>
                <a:spLocks noChangeShapeType="1"/>
              </p:cNvSpPr>
              <p:nvPr/>
            </p:nvSpPr>
            <p:spPr bwMode="auto">
              <a:xfrm flipH="1">
                <a:off x="1860" y="2334"/>
                <a:ext cx="264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6407" name="Group 36"/>
            <p:cNvGrpSpPr>
              <a:grpSpLocks/>
            </p:cNvGrpSpPr>
            <p:nvPr/>
          </p:nvGrpSpPr>
          <p:grpSpPr bwMode="auto">
            <a:xfrm>
              <a:off x="4380" y="1518"/>
              <a:ext cx="1164" cy="330"/>
              <a:chOff x="4338" y="1350"/>
              <a:chExt cx="1080" cy="330"/>
            </a:xfrm>
          </p:grpSpPr>
          <p:sp>
            <p:nvSpPr>
              <p:cNvPr id="16411" name="Text Box 37"/>
              <p:cNvSpPr txBox="1">
                <a:spLocks noChangeArrowheads="1"/>
              </p:cNvSpPr>
              <p:nvPr/>
            </p:nvSpPr>
            <p:spPr bwMode="auto">
              <a:xfrm>
                <a:off x="4566" y="1350"/>
                <a:ext cx="85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CWP = 6</a:t>
                </a:r>
              </a:p>
            </p:txBody>
          </p:sp>
          <p:sp>
            <p:nvSpPr>
              <p:cNvPr id="16412" name="Line 38"/>
              <p:cNvSpPr>
                <a:spLocks noChangeShapeType="1"/>
              </p:cNvSpPr>
              <p:nvPr/>
            </p:nvSpPr>
            <p:spPr bwMode="auto">
              <a:xfrm flipH="1">
                <a:off x="4338" y="1560"/>
                <a:ext cx="204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6408" name="Group 39"/>
            <p:cNvGrpSpPr>
              <a:grpSpLocks/>
            </p:cNvGrpSpPr>
            <p:nvPr/>
          </p:nvGrpSpPr>
          <p:grpSpPr bwMode="auto">
            <a:xfrm>
              <a:off x="3456" y="1710"/>
              <a:ext cx="924" cy="144"/>
              <a:chOff x="3456" y="1710"/>
              <a:chExt cx="924" cy="828"/>
            </a:xfrm>
          </p:grpSpPr>
          <p:sp>
            <p:nvSpPr>
              <p:cNvPr id="16409" name="Line 40"/>
              <p:cNvSpPr>
                <a:spLocks noChangeShapeType="1"/>
              </p:cNvSpPr>
              <p:nvPr/>
            </p:nvSpPr>
            <p:spPr bwMode="auto">
              <a:xfrm flipV="1">
                <a:off x="3456" y="1710"/>
                <a:ext cx="0" cy="8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6410" name="Line 41"/>
              <p:cNvSpPr>
                <a:spLocks noChangeShapeType="1"/>
              </p:cNvSpPr>
              <p:nvPr/>
            </p:nvSpPr>
            <p:spPr bwMode="auto">
              <a:xfrm flipV="1">
                <a:off x="4380" y="1710"/>
                <a:ext cx="0" cy="8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6389" name="Élőláb helye 4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6390" name="Dátum helye 4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E3106F3-B0D3-4DB6-8C7B-E54A622B5D2F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157C0E-2454-4EA7-BF54-BB2CE5E96214}" type="slidenum">
              <a:rPr lang="en-GB" smtClean="0">
                <a:cs typeface="Arial" charset="0"/>
              </a:rPr>
              <a:pPr/>
              <a:t>16</a:t>
            </a:fld>
            <a:endParaRPr lang="en-GB" smtClean="0"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Load/store </a:t>
            </a:r>
            <a:r>
              <a:rPr lang="hu-HU" b="1" smtClean="0"/>
              <a:t>architektúra</a:t>
            </a:r>
            <a:r>
              <a:rPr lang="hu-HU" b="1" smtClean="0">
                <a:cs typeface="Times New Roman" pitchFamily="18" charset="0"/>
              </a:rPr>
              <a:t>: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csak ezek az utasítások fordulhatnak </a:t>
            </a:r>
            <a:r>
              <a:rPr lang="hu-HU" smtClean="0">
                <a:cs typeface="Times New Roman" pitchFamily="18" charset="0"/>
              </a:rPr>
              <a:t>a</a:t>
            </a:r>
            <a:r>
              <a:rPr lang="hu-HU" smtClean="0"/>
              <a:t> memóriához.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A többi utasítás operandusa regiszterben vagy az utasításban van. </a:t>
            </a:r>
            <a:br>
              <a:rPr lang="hu-HU" smtClean="0"/>
            </a:br>
            <a:r>
              <a:rPr lang="hu-HU" smtClean="0"/>
              <a:t>Az eredmény is regiszterbe kerül.</a:t>
            </a:r>
          </a:p>
        </p:txBody>
      </p:sp>
      <p:sp>
        <p:nvSpPr>
          <p:cNvPr id="174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74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564F92B-DBA0-4948-A25A-F4A704A50F97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589009-A525-48B6-A22E-4EF04AC70A83}" type="slidenum">
              <a:rPr lang="en-GB" smtClean="0">
                <a:cs typeface="Arial" charset="0"/>
              </a:rPr>
              <a:pPr/>
              <a:t>17</a:t>
            </a:fld>
            <a:endParaRPr lang="en-GB" smtClean="0"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33475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>
                <a:cs typeface="Times New Roman" pitchFamily="18" charset="0"/>
              </a:rPr>
              <a:t>5.6. ábra. </a:t>
            </a:r>
            <a:r>
              <a:rPr lang="hu-HU" sz="2800" smtClean="0">
                <a:cs typeface="Times New Roman" pitchFamily="18" charset="0"/>
              </a:rPr>
              <a:t>A </a:t>
            </a:r>
            <a:r>
              <a:rPr lang="hu-HU" sz="2800" b="1" smtClean="0">
                <a:cs typeface="Times New Roman" pitchFamily="18" charset="0"/>
              </a:rPr>
              <a:t>8051</a:t>
            </a:r>
            <a:r>
              <a:rPr lang="hu-HU" sz="2800" smtClean="0">
                <a:cs typeface="Times New Roman" pitchFamily="18" charset="0"/>
              </a:rPr>
              <a:t> memória szervezése, fő regiszterei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>
                <a:cs typeface="Times New Roman" pitchFamily="18" charset="0"/>
              </a:rPr>
              <a:t>Külön címtartományú program és adat memória.</a:t>
            </a:r>
            <a:endParaRPr lang="hu-HU" sz="2400" smtClean="0"/>
          </a:p>
        </p:txBody>
      </p:sp>
      <p:graphicFrame>
        <p:nvGraphicFramePr>
          <p:cNvPr id="791729" name="Group 177"/>
          <p:cNvGraphicFramePr>
            <a:graphicFrameLocks noGrp="1"/>
          </p:cNvGraphicFramePr>
          <p:nvPr>
            <p:ph sz="quarter" idx="2"/>
          </p:nvPr>
        </p:nvGraphicFramePr>
        <p:xfrm>
          <a:off x="4572000" y="3524250"/>
          <a:ext cx="4572000" cy="1966913"/>
        </p:xfrm>
        <a:graphic>
          <a:graphicData uri="http://schemas.openxmlformats.org/drawingml/2006/table">
            <a:tbl>
              <a:tblPr/>
              <a:tblGrid>
                <a:gridCol w="438150"/>
                <a:gridCol w="436563"/>
                <a:gridCol w="438150"/>
                <a:gridCol w="438150"/>
                <a:gridCol w="436562"/>
                <a:gridCol w="438150"/>
                <a:gridCol w="434975"/>
                <a:gridCol w="438150"/>
                <a:gridCol w="1073150"/>
              </a:tblGrid>
              <a:tr h="153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PSW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EA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bg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E2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IE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E2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IP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TCON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időzítő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időzítő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TMOD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 gridSpan="8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&lt;---          8 bit          ---&gt;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61" name="Text Box 146"/>
          <p:cNvSpPr txBox="1">
            <a:spLocks noChangeArrowheads="1"/>
          </p:cNvSpPr>
          <p:nvPr/>
        </p:nvSpPr>
        <p:spPr bwMode="auto">
          <a:xfrm>
            <a:off x="0" y="1181100"/>
            <a:ext cx="857250" cy="176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4095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562" name="Text Box 147"/>
          <p:cNvSpPr txBox="1">
            <a:spLocks noChangeArrowheads="1"/>
          </p:cNvSpPr>
          <p:nvPr/>
        </p:nvSpPr>
        <p:spPr bwMode="auto">
          <a:xfrm>
            <a:off x="0" y="2886075"/>
            <a:ext cx="857250" cy="3325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127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48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32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0</a:t>
            </a:r>
          </a:p>
        </p:txBody>
      </p:sp>
      <p:graphicFrame>
        <p:nvGraphicFramePr>
          <p:cNvPr id="791700" name="Group 148"/>
          <p:cNvGraphicFramePr>
            <a:graphicFrameLocks noGrp="1"/>
          </p:cNvGraphicFramePr>
          <p:nvPr>
            <p:ph sz="quarter" idx="3"/>
          </p:nvPr>
        </p:nvGraphicFramePr>
        <p:xfrm>
          <a:off x="876300" y="1381125"/>
          <a:ext cx="3390900" cy="4689475"/>
        </p:xfrm>
        <a:graphic>
          <a:graphicData uri="http://schemas.openxmlformats.org/drawingml/2006/table">
            <a:tbl>
              <a:tblPr/>
              <a:tblGrid>
                <a:gridCol w="3390900"/>
              </a:tblGrid>
              <a:tr h="1443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Program memória (ROM)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287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Munkaterület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Bit-címezhető memória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regiszterkészlet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8579" name="Group 166"/>
          <p:cNvGrpSpPr>
            <a:grpSpLocks/>
          </p:cNvGrpSpPr>
          <p:nvPr/>
        </p:nvGrpSpPr>
        <p:grpSpPr bwMode="auto">
          <a:xfrm>
            <a:off x="866775" y="5419725"/>
            <a:ext cx="3390900" cy="428625"/>
            <a:chOff x="102" y="3096"/>
            <a:chExt cx="2136" cy="270"/>
          </a:xfrm>
        </p:grpSpPr>
        <p:grpSp>
          <p:nvGrpSpPr>
            <p:cNvPr id="18583" name="Group 167"/>
            <p:cNvGrpSpPr>
              <a:grpSpLocks/>
            </p:cNvGrpSpPr>
            <p:nvPr/>
          </p:nvGrpSpPr>
          <p:grpSpPr bwMode="auto">
            <a:xfrm>
              <a:off x="102" y="3366"/>
              <a:ext cx="2136" cy="0"/>
              <a:chOff x="102" y="3366"/>
              <a:chExt cx="2136" cy="0"/>
            </a:xfrm>
          </p:grpSpPr>
          <p:sp>
            <p:nvSpPr>
              <p:cNvPr id="18590" name="Line 168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8591" name="Line 169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8584" name="Group 170"/>
            <p:cNvGrpSpPr>
              <a:grpSpLocks/>
            </p:cNvGrpSpPr>
            <p:nvPr/>
          </p:nvGrpSpPr>
          <p:grpSpPr bwMode="auto">
            <a:xfrm>
              <a:off x="102" y="3234"/>
              <a:ext cx="2136" cy="0"/>
              <a:chOff x="102" y="3366"/>
              <a:chExt cx="2136" cy="0"/>
            </a:xfrm>
          </p:grpSpPr>
          <p:sp>
            <p:nvSpPr>
              <p:cNvPr id="18588" name="Line 171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8589" name="Line 172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8585" name="Group 173"/>
            <p:cNvGrpSpPr>
              <a:grpSpLocks/>
            </p:cNvGrpSpPr>
            <p:nvPr/>
          </p:nvGrpSpPr>
          <p:grpSpPr bwMode="auto">
            <a:xfrm>
              <a:off x="102" y="3096"/>
              <a:ext cx="2136" cy="0"/>
              <a:chOff x="102" y="3366"/>
              <a:chExt cx="2136" cy="0"/>
            </a:xfrm>
          </p:grpSpPr>
          <p:sp>
            <p:nvSpPr>
              <p:cNvPr id="18586" name="Line 174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8587" name="Line 175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8580" name="Rectangle 176"/>
          <p:cNvSpPr>
            <a:spLocks noChangeArrowheads="1"/>
          </p:cNvSpPr>
          <p:nvPr/>
        </p:nvSpPr>
        <p:spPr bwMode="auto">
          <a:xfrm>
            <a:off x="4514850" y="1047750"/>
            <a:ext cx="462915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Vannak lapkán kívüli bővítési lehetőségek. Van nagyobb (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8052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) és programozható (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8751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 és 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8752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) „rokona” (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ROM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 helyett 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EPROM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).</a:t>
            </a:r>
            <a:endParaRPr lang="hu-HU">
              <a:solidFill>
                <a:srgbClr val="000000"/>
              </a:solidFill>
            </a:endParaRPr>
          </a:p>
        </p:txBody>
      </p:sp>
      <p:sp>
        <p:nvSpPr>
          <p:cNvPr id="18581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8582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778F55D-73C8-430A-9FE8-B61619237BA3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B1FAC8-4535-417B-A0F9-F4FBCDA2231B}" type="slidenum">
              <a:rPr lang="en-GB" smtClean="0">
                <a:cs typeface="Arial" charset="0"/>
              </a:rPr>
              <a:pPr/>
              <a:t>18</a:t>
            </a:fld>
            <a:endParaRPr lang="en-GB" smtClean="0"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3009900"/>
          </a:xfrm>
        </p:spPr>
        <p:txBody>
          <a:bodyPr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8 regiszter: </a:t>
            </a:r>
            <a:r>
              <a:rPr lang="hu-HU" sz="2400" b="1" smtClean="0"/>
              <a:t>R0</a:t>
            </a:r>
            <a:r>
              <a:rPr lang="hu-HU" sz="2400" smtClean="0"/>
              <a:t>, … , </a:t>
            </a:r>
            <a:r>
              <a:rPr lang="hu-HU" sz="2400" b="1" smtClean="0"/>
              <a:t>R7</a:t>
            </a:r>
            <a:r>
              <a:rPr lang="hu-HU" sz="2400" smtClean="0"/>
              <a:t>. A regiszterek a memóriában vannak.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4 regiszter készlet, de egyszerre csak egy használható. </a:t>
            </a:r>
            <a:br>
              <a:rPr lang="hu-HU" sz="2400" smtClean="0"/>
            </a:br>
            <a:r>
              <a:rPr lang="hu-HU" sz="2400" b="1" smtClean="0"/>
              <a:t>PSW</a:t>
            </a:r>
            <a:r>
              <a:rPr lang="hu-HU" sz="2400" smtClean="0"/>
              <a:t> </a:t>
            </a:r>
            <a:r>
              <a:rPr lang="hu-HU" sz="2400" b="1" smtClean="0"/>
              <a:t>RS</a:t>
            </a:r>
            <a:r>
              <a:rPr lang="hu-HU" sz="2400" smtClean="0"/>
              <a:t> mezeje mondja meg, hogy melyik az aktuális.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Bit-címezhető memória (32-47. bájt): címzésük: 0-127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Bit utasítások: beállítás, törlés, ÉS, VAGY, tesztelés.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/>
              <a:t>PSW</a:t>
            </a:r>
            <a:r>
              <a:rPr lang="hu-HU" sz="2400" smtClean="0"/>
              <a:t>: </a:t>
            </a:r>
            <a:r>
              <a:rPr lang="hu-HU" sz="2400" b="1" smtClean="0"/>
              <a:t>C</a:t>
            </a:r>
            <a:r>
              <a:rPr lang="hu-HU" sz="2400" smtClean="0"/>
              <a:t>arry, </a:t>
            </a:r>
            <a:r>
              <a:rPr lang="hu-HU" sz="2400" b="1" smtClean="0"/>
              <a:t>A</a:t>
            </a:r>
            <a:r>
              <a:rPr lang="hu-HU" sz="2400" smtClean="0"/>
              <a:t>uxiliary carry, </a:t>
            </a:r>
            <a:r>
              <a:rPr lang="hu-HU" sz="2400" b="1" smtClean="0"/>
              <a:t>R</a:t>
            </a:r>
            <a:r>
              <a:rPr lang="hu-HU" sz="2400" smtClean="0"/>
              <a:t>egister</a:t>
            </a:r>
            <a:r>
              <a:rPr lang="hu-HU" sz="2400" b="1" smtClean="0"/>
              <a:t>S</a:t>
            </a:r>
            <a:r>
              <a:rPr lang="hu-HU" sz="2400" smtClean="0"/>
              <a:t>, </a:t>
            </a:r>
            <a:r>
              <a:rPr lang="hu-HU" sz="2400" b="1" smtClean="0"/>
              <a:t>O</a:t>
            </a:r>
            <a:r>
              <a:rPr lang="hu-HU" sz="2400" smtClean="0"/>
              <a:t>verflow, </a:t>
            </a:r>
            <a:r>
              <a:rPr lang="hu-HU" sz="2400" b="1" smtClean="0"/>
              <a:t>P</a:t>
            </a:r>
            <a:r>
              <a:rPr lang="hu-HU" sz="2400" smtClean="0"/>
              <a:t>arity</a:t>
            </a:r>
          </a:p>
        </p:txBody>
      </p:sp>
      <p:graphicFrame>
        <p:nvGraphicFramePr>
          <p:cNvPr id="793767" name="Group 167"/>
          <p:cNvGraphicFramePr>
            <a:graphicFrameLocks noGrp="1"/>
          </p:cNvGraphicFramePr>
          <p:nvPr>
            <p:ph sz="quarter" idx="2"/>
          </p:nvPr>
        </p:nvGraphicFramePr>
        <p:xfrm>
          <a:off x="4886325" y="3524250"/>
          <a:ext cx="3810000" cy="1966913"/>
        </p:xfrm>
        <a:graphic>
          <a:graphicData uri="http://schemas.openxmlformats.org/drawingml/2006/table">
            <a:tbl>
              <a:tblPr/>
              <a:tblGrid>
                <a:gridCol w="365125"/>
                <a:gridCol w="363538"/>
                <a:gridCol w="365125"/>
                <a:gridCol w="365125"/>
                <a:gridCol w="363537"/>
                <a:gridCol w="365125"/>
                <a:gridCol w="363538"/>
                <a:gridCol w="365125"/>
                <a:gridCol w="893762"/>
              </a:tblGrid>
              <a:tr h="153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PSW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EA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bg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E2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IE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E2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IP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X1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X0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TCON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időzítő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időzítő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TMOD</a:t>
                      </a: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 gridSpan="8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&lt;---          8 bit          ---&gt;</a:t>
                      </a:r>
                    </a:p>
                  </a:txBody>
                  <a:tcPr marL="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72000" marR="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93746" name="Group 146"/>
          <p:cNvGraphicFramePr>
            <a:graphicFrameLocks noGrp="1"/>
          </p:cNvGraphicFramePr>
          <p:nvPr>
            <p:ph sz="quarter" idx="3"/>
          </p:nvPr>
        </p:nvGraphicFramePr>
        <p:xfrm>
          <a:off x="838200" y="3067050"/>
          <a:ext cx="3386138" cy="2974975"/>
        </p:xfrm>
        <a:graphic>
          <a:graphicData uri="http://schemas.openxmlformats.org/drawingml/2006/table">
            <a:tbl>
              <a:tblPr/>
              <a:tblGrid>
                <a:gridCol w="3386138"/>
              </a:tblGrid>
              <a:tr h="16287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Munkaterület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Bit-címezhető memória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regiszterkészlet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9595" name="Group 156"/>
          <p:cNvGrpSpPr>
            <a:grpSpLocks/>
          </p:cNvGrpSpPr>
          <p:nvPr/>
        </p:nvGrpSpPr>
        <p:grpSpPr bwMode="auto">
          <a:xfrm>
            <a:off x="838200" y="5410200"/>
            <a:ext cx="3390900" cy="428625"/>
            <a:chOff x="102" y="3096"/>
            <a:chExt cx="2136" cy="270"/>
          </a:xfrm>
        </p:grpSpPr>
        <p:grpSp>
          <p:nvGrpSpPr>
            <p:cNvPr id="19599" name="Group 157"/>
            <p:cNvGrpSpPr>
              <a:grpSpLocks/>
            </p:cNvGrpSpPr>
            <p:nvPr/>
          </p:nvGrpSpPr>
          <p:grpSpPr bwMode="auto">
            <a:xfrm>
              <a:off x="102" y="3366"/>
              <a:ext cx="2136" cy="0"/>
              <a:chOff x="102" y="3366"/>
              <a:chExt cx="2136" cy="0"/>
            </a:xfrm>
          </p:grpSpPr>
          <p:sp>
            <p:nvSpPr>
              <p:cNvPr id="19606" name="Line 158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607" name="Line 159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9600" name="Group 160"/>
            <p:cNvGrpSpPr>
              <a:grpSpLocks/>
            </p:cNvGrpSpPr>
            <p:nvPr/>
          </p:nvGrpSpPr>
          <p:grpSpPr bwMode="auto">
            <a:xfrm>
              <a:off x="102" y="3234"/>
              <a:ext cx="2136" cy="0"/>
              <a:chOff x="102" y="3366"/>
              <a:chExt cx="2136" cy="0"/>
            </a:xfrm>
          </p:grpSpPr>
          <p:sp>
            <p:nvSpPr>
              <p:cNvPr id="19604" name="Line 161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605" name="Line 162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9601" name="Group 163"/>
            <p:cNvGrpSpPr>
              <a:grpSpLocks/>
            </p:cNvGrpSpPr>
            <p:nvPr/>
          </p:nvGrpSpPr>
          <p:grpSpPr bwMode="auto">
            <a:xfrm>
              <a:off x="102" y="3096"/>
              <a:ext cx="2136" cy="0"/>
              <a:chOff x="102" y="3366"/>
              <a:chExt cx="2136" cy="0"/>
            </a:xfrm>
          </p:grpSpPr>
          <p:sp>
            <p:nvSpPr>
              <p:cNvPr id="19602" name="Line 164"/>
              <p:cNvSpPr>
                <a:spLocks noChangeShapeType="1"/>
              </p:cNvSpPr>
              <p:nvPr/>
            </p:nvSpPr>
            <p:spPr bwMode="auto">
              <a:xfrm flipH="1">
                <a:off x="102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603" name="Line 165"/>
              <p:cNvSpPr>
                <a:spLocks noChangeShapeType="1"/>
              </p:cNvSpPr>
              <p:nvPr/>
            </p:nvSpPr>
            <p:spPr bwMode="auto">
              <a:xfrm flipH="1">
                <a:off x="1818" y="3366"/>
                <a:ext cx="4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596" name="Text Box 166"/>
          <p:cNvSpPr txBox="1">
            <a:spLocks noChangeArrowheads="1"/>
          </p:cNvSpPr>
          <p:nvPr/>
        </p:nvSpPr>
        <p:spPr bwMode="auto">
          <a:xfrm>
            <a:off x="0" y="2886075"/>
            <a:ext cx="857250" cy="3325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127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48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32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9597" name="Élőláb helye 1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9598" name="Dátum helye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7CDE6FE-DED8-4EB2-819C-ECADB12B5DB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44A050-3C29-4A67-98C7-BA52421B5F70}" type="slidenum">
              <a:rPr lang="en-GB" smtClean="0">
                <a:cs typeface="Arial" charset="0"/>
              </a:rPr>
              <a:pPr/>
              <a:t>19</a:t>
            </a:fld>
            <a:endParaRPr lang="en-GB" smtClean="0">
              <a:cs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5353050"/>
          </a:xfrm>
        </p:spPr>
        <p:txBody>
          <a:bodyPr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Az eddig említett és még néhány speciális regiszter (</a:t>
            </a:r>
            <a:r>
              <a:rPr lang="hu-HU" b="1" smtClean="0"/>
              <a:t>ACC</a:t>
            </a:r>
            <a:r>
              <a:rPr lang="hu-HU" smtClean="0"/>
              <a:t>, </a:t>
            </a:r>
            <a:r>
              <a:rPr lang="hu-HU" b="1" smtClean="0"/>
              <a:t>B/K</a:t>
            </a:r>
            <a:r>
              <a:rPr lang="hu-HU" smtClean="0"/>
              <a:t> portok, …) a 128-255 címtartományban vannak. </a:t>
            </a:r>
            <a:br>
              <a:rPr lang="hu-HU" smtClean="0"/>
            </a:br>
            <a:r>
              <a:rPr lang="hu-HU" smtClean="0"/>
              <a:t>Pl. </a:t>
            </a:r>
            <a:r>
              <a:rPr lang="hu-HU" b="1" smtClean="0"/>
              <a:t>ACC</a:t>
            </a:r>
            <a:r>
              <a:rPr lang="hu-HU" smtClean="0"/>
              <a:t> a 240-en. 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A 8052 valódi memóriát tartalmaz a 128-255 tartományban, a speciális regiszterek átfednek a memóriával.</a:t>
            </a:r>
            <a:br>
              <a:rPr lang="hu-HU" smtClean="0"/>
            </a:br>
            <a:r>
              <a:rPr lang="hu-HU" smtClean="0"/>
              <a:t>– Direkt címzéssel a speciális regisztereket,</a:t>
            </a:r>
            <a:br>
              <a:rPr lang="hu-HU" smtClean="0"/>
            </a:br>
            <a:r>
              <a:rPr lang="hu-HU" smtClean="0"/>
              <a:t>– Indirekt címzéssel a </a:t>
            </a:r>
            <a:r>
              <a:rPr lang="hu-HU" b="1" smtClean="0"/>
              <a:t>RAM</a:t>
            </a:r>
            <a:r>
              <a:rPr lang="hu-HU" smtClean="0"/>
              <a:t>-ot érhetjük el.</a:t>
            </a:r>
          </a:p>
        </p:txBody>
      </p:sp>
      <p:sp>
        <p:nvSpPr>
          <p:cNvPr id="2048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048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269B6EE-49BA-4F83-9DFE-DD5E57E7EFF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A75B3B-FFFE-472C-AD5E-1476974130C9}" type="slidenum">
              <a:rPr lang="en-GB" smtClean="0">
                <a:cs typeface="Arial" charset="0"/>
              </a:rPr>
              <a:pPr/>
              <a:t>2</a:t>
            </a:fld>
            <a:endParaRPr lang="en-GB" smtClean="0">
              <a:cs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638800"/>
            <a:ext cx="9144000" cy="590550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Általában a mikroarchitektúra nem tartozik hozzá.</a:t>
            </a:r>
            <a:endParaRPr lang="hu-HU" smtClean="0"/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1187450" y="4005263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3077" name="Group 4"/>
          <p:cNvGrpSpPr>
            <a:grpSpLocks/>
          </p:cNvGrpSpPr>
          <p:nvPr/>
        </p:nvGrpSpPr>
        <p:grpSpPr bwMode="auto">
          <a:xfrm>
            <a:off x="611188" y="2492375"/>
            <a:ext cx="6731000" cy="3006725"/>
            <a:chOff x="68" y="1979"/>
            <a:chExt cx="4240" cy="1894"/>
          </a:xfrm>
        </p:grpSpPr>
        <p:sp>
          <p:nvSpPr>
            <p:cNvPr id="3081" name="Text Box 5"/>
            <p:cNvSpPr txBox="1">
              <a:spLocks noChangeArrowheads="1"/>
            </p:cNvSpPr>
            <p:nvPr/>
          </p:nvSpPr>
          <p:spPr bwMode="auto">
            <a:xfrm>
              <a:off x="703" y="2886"/>
              <a:ext cx="118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ISA szint</a:t>
              </a:r>
            </a:p>
          </p:txBody>
        </p:sp>
        <p:sp>
          <p:nvSpPr>
            <p:cNvPr id="3082" name="Text Box 6"/>
            <p:cNvSpPr txBox="1">
              <a:spLocks noChangeArrowheads="1"/>
            </p:cNvSpPr>
            <p:nvPr/>
          </p:nvSpPr>
          <p:spPr bwMode="auto">
            <a:xfrm>
              <a:off x="1327" y="3150"/>
              <a:ext cx="2711" cy="36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ISA szint végrehajtása</a:t>
              </a:r>
            </a:p>
            <a:p>
              <a:pPr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microprogram vagy hardver által</a:t>
              </a:r>
            </a:p>
          </p:txBody>
        </p:sp>
        <p:sp>
          <p:nvSpPr>
            <p:cNvPr id="3083" name="Text Box 7"/>
            <p:cNvSpPr txBox="1">
              <a:spLocks noChangeArrowheads="1"/>
            </p:cNvSpPr>
            <p:nvPr/>
          </p:nvSpPr>
          <p:spPr bwMode="auto">
            <a:xfrm>
              <a:off x="704" y="3577"/>
              <a:ext cx="118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Hardver</a:t>
              </a:r>
            </a:p>
          </p:txBody>
        </p:sp>
        <p:sp>
          <p:nvSpPr>
            <p:cNvPr id="3084" name="Text Box 8"/>
            <p:cNvSpPr txBox="1">
              <a:spLocks noChangeArrowheads="1"/>
            </p:cNvSpPr>
            <p:nvPr/>
          </p:nvSpPr>
          <p:spPr bwMode="auto">
            <a:xfrm>
              <a:off x="68" y="1979"/>
              <a:ext cx="1180" cy="5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FORTRAN program</a:t>
              </a:r>
            </a:p>
          </p:txBody>
        </p:sp>
        <p:sp>
          <p:nvSpPr>
            <p:cNvPr id="3085" name="Text Box 9"/>
            <p:cNvSpPr txBox="1">
              <a:spLocks noChangeArrowheads="1"/>
            </p:cNvSpPr>
            <p:nvPr/>
          </p:nvSpPr>
          <p:spPr bwMode="auto">
            <a:xfrm>
              <a:off x="1383" y="2205"/>
              <a:ext cx="118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 program</a:t>
              </a:r>
            </a:p>
          </p:txBody>
        </p:sp>
        <p:sp>
          <p:nvSpPr>
            <p:cNvPr id="3086" name="Line 10"/>
            <p:cNvSpPr>
              <a:spLocks noChangeShapeType="1"/>
            </p:cNvSpPr>
            <p:nvPr/>
          </p:nvSpPr>
          <p:spPr bwMode="auto">
            <a:xfrm>
              <a:off x="748" y="2505"/>
              <a:ext cx="0" cy="3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87" name="Line 11"/>
            <p:cNvSpPr>
              <a:spLocks noChangeShapeType="1"/>
            </p:cNvSpPr>
            <p:nvPr/>
          </p:nvSpPr>
          <p:spPr bwMode="auto">
            <a:xfrm>
              <a:off x="1810" y="2505"/>
              <a:ext cx="0" cy="3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88" name="Text Box 12"/>
            <p:cNvSpPr txBox="1">
              <a:spLocks noChangeArrowheads="1"/>
            </p:cNvSpPr>
            <p:nvPr/>
          </p:nvSpPr>
          <p:spPr bwMode="auto">
            <a:xfrm>
              <a:off x="793" y="2568"/>
              <a:ext cx="99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Fordítás</a:t>
              </a:r>
            </a:p>
          </p:txBody>
        </p:sp>
        <p:sp>
          <p:nvSpPr>
            <p:cNvPr id="3089" name="Line 13"/>
            <p:cNvSpPr>
              <a:spLocks noChangeShapeType="1"/>
            </p:cNvSpPr>
            <p:nvPr/>
          </p:nvSpPr>
          <p:spPr bwMode="auto">
            <a:xfrm>
              <a:off x="1300" y="3183"/>
              <a:ext cx="0" cy="3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90" name="Line 14"/>
            <p:cNvSpPr>
              <a:spLocks noChangeShapeType="1"/>
            </p:cNvSpPr>
            <p:nvPr/>
          </p:nvSpPr>
          <p:spPr bwMode="auto">
            <a:xfrm>
              <a:off x="1878" y="3030"/>
              <a:ext cx="24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91" name="Text Box 15"/>
            <p:cNvSpPr txBox="1">
              <a:spLocks noChangeArrowheads="1"/>
            </p:cNvSpPr>
            <p:nvPr/>
          </p:nvSpPr>
          <p:spPr bwMode="auto">
            <a:xfrm>
              <a:off x="3367" y="3006"/>
              <a:ext cx="815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hardver</a:t>
              </a:r>
            </a:p>
          </p:txBody>
        </p:sp>
        <p:sp>
          <p:nvSpPr>
            <p:cNvPr id="3092" name="Text Box 16"/>
            <p:cNvSpPr txBox="1">
              <a:spLocks noChangeArrowheads="1"/>
            </p:cNvSpPr>
            <p:nvPr/>
          </p:nvSpPr>
          <p:spPr bwMode="auto">
            <a:xfrm>
              <a:off x="3361" y="2820"/>
              <a:ext cx="815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szoftver</a:t>
              </a:r>
            </a:p>
          </p:txBody>
        </p:sp>
      </p:grpSp>
      <p:sp>
        <p:nvSpPr>
          <p:cNvPr id="3078" name="Rectangle 17"/>
          <p:cNvSpPr>
            <a:spLocks noChangeArrowheads="1"/>
          </p:cNvSpPr>
          <p:nvPr/>
        </p:nvSpPr>
        <p:spPr bwMode="auto">
          <a:xfrm>
            <a:off x="0" y="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 defTabSz="914400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  <a:cs typeface="Times New Roman" pitchFamily="18" charset="0"/>
              </a:rPr>
              <a:t>Utasításrendszer-architektúra szintje (ISA)</a:t>
            </a:r>
            <a:r>
              <a:rPr lang="hu-HU" sz="32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hu-HU" sz="3200">
              <a:solidFill>
                <a:srgbClr val="000000"/>
              </a:solidFill>
            </a:endParaRPr>
          </a:p>
          <a:p>
            <a:pPr marL="342900" indent="-342900" defTabSz="914400">
              <a:spcBef>
                <a:spcPts val="800"/>
              </a:spcBef>
            </a:pPr>
            <a:r>
              <a:rPr lang="hu-HU" sz="2800">
                <a:solidFill>
                  <a:srgbClr val="000000"/>
                </a:solidFill>
              </a:rPr>
              <a:t>Amit a fordító program készítőjének tudnia kell: </a:t>
            </a: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memóriamodell, regiszterek, adattípusok, utasítások. </a:t>
            </a:r>
            <a:endParaRPr lang="hu-HU" sz="2800">
              <a:solidFill>
                <a:srgbClr val="000000"/>
              </a:solidFill>
            </a:endParaRPr>
          </a:p>
          <a:p>
            <a:pPr marL="342900" indent="-342900" defTabSz="914400">
              <a:spcBef>
                <a:spcPts val="800"/>
              </a:spcBef>
            </a:pP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A hardver és szoftver között helyezkedik el</a:t>
            </a:r>
            <a:r>
              <a:rPr lang="hu-HU" sz="2800">
                <a:solidFill>
                  <a:srgbClr val="000000"/>
                </a:solidFill>
              </a:rPr>
              <a:t>, </a:t>
            </a:r>
            <a:r>
              <a:rPr lang="hu-HU" sz="2800" b="1">
                <a:solidFill>
                  <a:srgbClr val="000000"/>
                </a:solidFill>
              </a:rPr>
              <a:t>5.1 ábra</a:t>
            </a:r>
            <a:r>
              <a:rPr lang="hu-HU" sz="28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079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080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48C4420-186B-40D2-AA13-DD6A9C80B04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D0D372-29CF-4F1F-B01C-F16E49A81963}" type="slidenum">
              <a:rPr lang="en-GB" smtClean="0">
                <a:cs typeface="Arial" charset="0"/>
              </a:rPr>
              <a:pPr/>
              <a:t>20</a:t>
            </a:fld>
            <a:endParaRPr lang="en-GB" smtClean="0"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Címzési módszerek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3, 2, 1, 0 címes utasítások.</a:t>
            </a:r>
          </a:p>
          <a:p>
            <a:pPr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Címzési módok:</a:t>
            </a:r>
            <a:endParaRPr lang="hu-HU" smtClean="0"/>
          </a:p>
          <a:p>
            <a:r>
              <a:rPr lang="hu-HU" smtClean="0"/>
              <a:t>közvetlen operandus,</a:t>
            </a:r>
          </a:p>
          <a:p>
            <a:r>
              <a:rPr lang="hu-HU" smtClean="0"/>
              <a:t>direkt címzés, </a:t>
            </a:r>
          </a:p>
          <a:p>
            <a:r>
              <a:rPr lang="hu-HU" smtClean="0"/>
              <a:t>regiszter címzés</a:t>
            </a:r>
          </a:p>
          <a:p>
            <a:r>
              <a:rPr lang="hu-HU" smtClean="0"/>
              <a:t>regiszter-indirekt címzés, </a:t>
            </a:r>
          </a:p>
          <a:p>
            <a:r>
              <a:rPr lang="hu-HU" smtClean="0"/>
              <a:t>indexelt címzés, </a:t>
            </a:r>
          </a:p>
          <a:p>
            <a:r>
              <a:rPr lang="hu-HU" smtClean="0"/>
              <a:t>bázisindex címzés, </a:t>
            </a:r>
          </a:p>
          <a:p>
            <a:r>
              <a:rPr lang="hu-HU" smtClean="0"/>
              <a:t>verem címzés. </a:t>
            </a:r>
          </a:p>
        </p:txBody>
      </p:sp>
      <p:sp>
        <p:nvSpPr>
          <p:cNvPr id="2150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150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42EA798-28B1-42B4-AFD3-872396FB161E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B234E9-ED96-4CE1-AF27-D7FBB3A9592A}" type="slidenum">
              <a:rPr lang="en-GB" smtClean="0">
                <a:cs typeface="Arial" charset="0"/>
              </a:rPr>
              <a:pPr/>
              <a:t>21</a:t>
            </a:fld>
            <a:endParaRPr lang="en-GB" smtClean="0">
              <a:cs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Verem címzés</a:t>
            </a:r>
          </a:p>
          <a:p>
            <a:pPr algn="ctr">
              <a:buFont typeface="Times New Roman" pitchFamily="18" charset="0"/>
              <a:buNone/>
            </a:pPr>
            <a:r>
              <a:rPr lang="hu-HU" b="1" smtClean="0"/>
              <a:t>Fordított Lengyel Jelölés</a:t>
            </a:r>
          </a:p>
          <a:p>
            <a:pPr algn="ctr">
              <a:buFont typeface="Times New Roman" pitchFamily="18" charset="0"/>
              <a:buNone/>
            </a:pPr>
            <a:r>
              <a:rPr lang="hu-HU" smtClean="0"/>
              <a:t>(Postfix Polish Notation - Lukasiewicz)</a:t>
            </a:r>
            <a:endParaRPr lang="hu-HU" b="1" smtClean="0"/>
          </a:p>
          <a:p>
            <a:pPr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Postfix jelölés:</a:t>
            </a:r>
            <a:r>
              <a:rPr lang="hu-HU" smtClean="0"/>
              <a:t> a kifejezéseket olyan formában adjuk meg, hogy az első operandus után a másodikat, majd ezután adjuk meg a műveleti jelet: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</a:t>
            </a:r>
            <a:r>
              <a:rPr lang="hu-HU" b="1" smtClean="0"/>
              <a:t>infix</a:t>
            </a:r>
            <a:r>
              <a:rPr lang="hu-HU" smtClean="0"/>
              <a:t>: </a:t>
            </a:r>
            <a:r>
              <a:rPr lang="hu-HU" i="1" smtClean="0"/>
              <a:t>x</a:t>
            </a:r>
            <a:r>
              <a:rPr lang="hu-HU" smtClean="0"/>
              <a:t> + </a:t>
            </a:r>
            <a:r>
              <a:rPr lang="hu-HU" i="1" smtClean="0"/>
              <a:t>y</a:t>
            </a:r>
            <a:r>
              <a:rPr lang="hu-HU" smtClean="0"/>
              <a:t>, 			</a:t>
            </a:r>
            <a:r>
              <a:rPr lang="hu-HU" b="1" smtClean="0"/>
              <a:t>postfix</a:t>
            </a:r>
            <a:r>
              <a:rPr lang="hu-HU" smtClean="0"/>
              <a:t>: </a:t>
            </a:r>
            <a:r>
              <a:rPr lang="hu-HU" i="1" smtClean="0"/>
              <a:t>x</a:t>
            </a:r>
            <a:r>
              <a:rPr lang="hu-HU" smtClean="0"/>
              <a:t> </a:t>
            </a:r>
            <a:r>
              <a:rPr lang="hu-HU" i="1" smtClean="0"/>
              <a:t>y</a:t>
            </a:r>
            <a:r>
              <a:rPr lang="hu-HU" smtClean="0"/>
              <a:t> +.</a:t>
            </a:r>
          </a:p>
          <a:p>
            <a:pPr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Előnyei</a:t>
            </a:r>
            <a:r>
              <a:rPr lang="hu-HU" smtClean="0"/>
              <a:t>: nem kell zárójel, sem precedencia szabályok, jól alkalmazható veremcímzés esetén.</a:t>
            </a:r>
          </a:p>
        </p:txBody>
      </p:sp>
      <p:sp>
        <p:nvSpPr>
          <p:cNvPr id="2253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253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F61E6C7-72C4-4CAB-80D5-08C55F27954B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10AC8D-6DC3-43B4-BAA2-F386F7D73821}" type="slidenum">
              <a:rPr lang="en-GB" smtClean="0">
                <a:cs typeface="Arial" charset="0"/>
              </a:rPr>
              <a:pPr/>
              <a:t>22</a:t>
            </a:fld>
            <a:endParaRPr lang="en-GB" smtClean="0">
              <a:cs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381250"/>
          </a:xfrm>
        </p:spPr>
        <p:txBody>
          <a:bodyPr lIns="92075" tIns="46038" rIns="92075" bIns="46038"/>
          <a:lstStyle/>
          <a:p>
            <a:pPr marL="609600" indent="-609600" algn="ctr" defTabSz="762000">
              <a:buFont typeface="Times New Roman" pitchFamily="18" charset="0"/>
              <a:buNone/>
            </a:pPr>
            <a:r>
              <a:rPr lang="hu-HU" sz="2800" b="1" smtClean="0"/>
              <a:t>Dijkstra algoritmusa</a:t>
            </a:r>
            <a:endParaRPr lang="hu-HU" sz="2800" smtClean="0"/>
          </a:p>
          <a:p>
            <a:pPr marL="609600" indent="-609600" defTabSz="762000">
              <a:buFont typeface="Times New Roman" pitchFamily="18" charset="0"/>
              <a:buNone/>
            </a:pPr>
            <a:r>
              <a:rPr lang="hu-HU" sz="2400" b="1" smtClean="0"/>
              <a:t>Infix jelölés konvertálása postfix-re </a:t>
            </a:r>
            <a:r>
              <a:rPr lang="hu-HU" sz="2400" smtClean="0"/>
              <a:t>(</a:t>
            </a:r>
            <a:r>
              <a:rPr lang="hu-HU" sz="2400" b="1" smtClean="0"/>
              <a:t>5.21, 22. ábra</a:t>
            </a:r>
            <a:r>
              <a:rPr lang="hu-HU" sz="2400" smtClean="0"/>
              <a:t>):</a:t>
            </a:r>
            <a:endParaRPr lang="hu-HU" sz="2400" b="1" smtClean="0"/>
          </a:p>
          <a:p>
            <a:pPr marL="609600" indent="-609600" defTabSz="762000">
              <a:spcBef>
                <a:spcPct val="0"/>
              </a:spcBef>
            </a:pPr>
            <a:r>
              <a:rPr lang="hu-HU" sz="2400" smtClean="0"/>
              <a:t>az </a:t>
            </a:r>
            <a:r>
              <a:rPr lang="hu-HU" sz="2400" b="1" smtClean="0"/>
              <a:t>infix</a:t>
            </a:r>
            <a:r>
              <a:rPr lang="hu-HU" sz="2400" smtClean="0"/>
              <a:t> elemek egy váltóhoz (switch) érkeznek - a változók és konstansok Kaliforniába mennek (</a:t>
            </a:r>
            <a:r>
              <a:rPr lang="hu-HU" sz="2400" b="1" smtClean="0">
                <a:sym typeface="Symbol" pitchFamily="18" charset="2"/>
              </a:rPr>
              <a:t></a:t>
            </a:r>
            <a:r>
              <a:rPr lang="hu-HU" sz="2400" smtClean="0"/>
              <a:t>), </a:t>
            </a:r>
          </a:p>
          <a:p>
            <a:pPr marL="609600" indent="-609600" defTabSz="762000">
              <a:spcBef>
                <a:spcPct val="0"/>
              </a:spcBef>
            </a:pPr>
            <a:r>
              <a:rPr lang="hu-HU" sz="2400" smtClean="0"/>
              <a:t>a többi esetben a verem tetejétől függően (</a:t>
            </a:r>
            <a:r>
              <a:rPr lang="hu-HU" sz="2400" b="1" smtClean="0"/>
              <a:t>5.22. ábra</a:t>
            </a:r>
            <a:r>
              <a:rPr lang="hu-HU" sz="2400" smtClean="0"/>
              <a:t>): 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2124075" y="3276600"/>
            <a:ext cx="70199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ts val="800"/>
              </a:spcBef>
              <a:spcAft>
                <a:spcPct val="30000"/>
              </a:spcAft>
              <a:buFont typeface="Times New Roman" pitchFamily="18" charset="0"/>
              <a:buChar char="•"/>
            </a:pPr>
            <a:r>
              <a:rPr lang="hu-HU">
                <a:solidFill>
                  <a:srgbClr val="000000"/>
                </a:solidFill>
              </a:rPr>
              <a:t>a kocsi Texas felé megy (1: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L</a:t>
            </a:r>
            <a:r>
              <a:rPr lang="hu-HU">
                <a:solidFill>
                  <a:srgbClr val="000000"/>
                </a:solidFill>
              </a:rPr>
              <a:t>),</a:t>
            </a:r>
          </a:p>
          <a:p>
            <a:pPr marL="609600" indent="-609600" defTabSz="762000">
              <a:spcAft>
                <a:spcPct val="30000"/>
              </a:spcAft>
              <a:buFont typeface="Times New Roman" pitchFamily="18" charset="0"/>
              <a:buChar char="•"/>
            </a:pPr>
            <a:r>
              <a:rPr lang="hu-HU">
                <a:solidFill>
                  <a:srgbClr val="000000"/>
                </a:solidFill>
              </a:rPr>
              <a:t>a verem teteje Kaliforniába megy (2: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F</a:t>
            </a:r>
            <a:r>
              <a:rPr lang="hu-HU">
                <a:solidFill>
                  <a:srgbClr val="000000"/>
                </a:solidFill>
              </a:rPr>
              <a:t>),</a:t>
            </a:r>
          </a:p>
          <a:p>
            <a:pPr marL="609600" indent="-609600" defTabSz="762000">
              <a:spcAft>
                <a:spcPct val="30000"/>
              </a:spcAft>
              <a:buFont typeface="Times New Roman" pitchFamily="18" charset="0"/>
              <a:buChar char="•"/>
            </a:pPr>
            <a:r>
              <a:rPr lang="hu-HU">
                <a:solidFill>
                  <a:srgbClr val="000000"/>
                </a:solidFill>
              </a:rPr>
              <a:t>a kocsi eltűnik a verem tetejével együtt (3: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T</a:t>
            </a:r>
            <a:r>
              <a:rPr lang="hu-HU">
                <a:solidFill>
                  <a:srgbClr val="000000"/>
                </a:solidFill>
              </a:rPr>
              <a:t>),</a:t>
            </a:r>
          </a:p>
          <a:p>
            <a:pPr marL="609600" indent="-609600" defTabSz="762000">
              <a:spcAft>
                <a:spcPct val="30000"/>
              </a:spcAft>
              <a:buFont typeface="Times New Roman" pitchFamily="18" charset="0"/>
              <a:buChar char="•"/>
            </a:pPr>
            <a:r>
              <a:rPr lang="hu-HU">
                <a:solidFill>
                  <a:srgbClr val="000000"/>
                </a:solidFill>
              </a:rPr>
              <a:t>vége az algoritmusnak (4: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V</a:t>
            </a:r>
            <a:r>
              <a:rPr lang="hu-HU">
                <a:solidFill>
                  <a:srgbClr val="000000"/>
                </a:solidFill>
              </a:rPr>
              <a:t>),</a:t>
            </a:r>
          </a:p>
          <a:p>
            <a:pPr marL="609600" indent="-609600" defTabSz="762000">
              <a:spcAft>
                <a:spcPct val="30000"/>
              </a:spcAft>
              <a:buFont typeface="Times New Roman" pitchFamily="18" charset="0"/>
              <a:buChar char="•"/>
            </a:pPr>
            <a:r>
              <a:rPr lang="hu-HU">
                <a:solidFill>
                  <a:srgbClr val="000000"/>
                </a:solidFill>
              </a:rPr>
              <a:t>hibás az </a:t>
            </a:r>
            <a:r>
              <a:rPr lang="hu-HU" b="1">
                <a:solidFill>
                  <a:srgbClr val="000000"/>
                </a:solidFill>
              </a:rPr>
              <a:t>infix</a:t>
            </a:r>
            <a:r>
              <a:rPr lang="hu-HU">
                <a:solidFill>
                  <a:srgbClr val="000000"/>
                </a:solidFill>
              </a:rPr>
              <a:t> formula (5: </a:t>
            </a:r>
            <a:r>
              <a:rPr lang="hu-HU" b="1">
                <a:solidFill>
                  <a:srgbClr val="000000"/>
                </a:solidFill>
              </a:rPr>
              <a:t>?</a:t>
            </a:r>
            <a:r>
              <a:rPr lang="hu-HU">
                <a:solidFill>
                  <a:srgbClr val="000000"/>
                </a:solidFill>
              </a:rPr>
              <a:t>).</a:t>
            </a:r>
          </a:p>
        </p:txBody>
      </p:sp>
      <p:grpSp>
        <p:nvGrpSpPr>
          <p:cNvPr id="23557" name="Group 4"/>
          <p:cNvGrpSpPr>
            <a:grpSpLocks/>
          </p:cNvGrpSpPr>
          <p:nvPr/>
        </p:nvGrpSpPr>
        <p:grpSpPr bwMode="auto">
          <a:xfrm>
            <a:off x="0" y="2447925"/>
            <a:ext cx="8448675" cy="3336925"/>
            <a:chOff x="0" y="1542"/>
            <a:chExt cx="5322" cy="2102"/>
          </a:xfrm>
        </p:grpSpPr>
        <p:sp>
          <p:nvSpPr>
            <p:cNvPr id="23562" name="Line 5"/>
            <p:cNvSpPr>
              <a:spLocks noChangeShapeType="1"/>
            </p:cNvSpPr>
            <p:nvPr/>
          </p:nvSpPr>
          <p:spPr bwMode="auto">
            <a:xfrm flipH="1">
              <a:off x="816" y="18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63" name="Text Box 6"/>
            <p:cNvSpPr txBox="1">
              <a:spLocks noChangeArrowheads="1"/>
            </p:cNvSpPr>
            <p:nvPr/>
          </p:nvSpPr>
          <p:spPr bwMode="auto">
            <a:xfrm>
              <a:off x="1950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3564" name="Text Box 7"/>
            <p:cNvSpPr txBox="1">
              <a:spLocks noChangeArrowheads="1"/>
            </p:cNvSpPr>
            <p:nvPr/>
          </p:nvSpPr>
          <p:spPr bwMode="auto">
            <a:xfrm>
              <a:off x="2358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  <a:latin typeface="Times New Roman CE" charset="0"/>
                </a:rPr>
                <a:t>*</a:t>
              </a:r>
            </a:p>
          </p:txBody>
        </p:sp>
        <p:sp>
          <p:nvSpPr>
            <p:cNvPr id="23565" name="Text Box 8"/>
            <p:cNvSpPr txBox="1">
              <a:spLocks noChangeArrowheads="1"/>
            </p:cNvSpPr>
            <p:nvPr/>
          </p:nvSpPr>
          <p:spPr bwMode="auto">
            <a:xfrm>
              <a:off x="2754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  <a:latin typeface="Times New Roman CE" charset="0"/>
                </a:rPr>
                <a:t>(</a:t>
              </a:r>
            </a:p>
          </p:txBody>
        </p:sp>
        <p:sp>
          <p:nvSpPr>
            <p:cNvPr id="23566" name="Text Box 9"/>
            <p:cNvSpPr txBox="1">
              <a:spLocks noChangeArrowheads="1"/>
            </p:cNvSpPr>
            <p:nvPr/>
          </p:nvSpPr>
          <p:spPr bwMode="auto">
            <a:xfrm>
              <a:off x="3162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567" name="Text Box 10"/>
            <p:cNvSpPr txBox="1">
              <a:spLocks noChangeArrowheads="1"/>
            </p:cNvSpPr>
            <p:nvPr/>
          </p:nvSpPr>
          <p:spPr bwMode="auto">
            <a:xfrm>
              <a:off x="3576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4020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4434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23570" name="Text Box 13"/>
            <p:cNvSpPr txBox="1">
              <a:spLocks noChangeArrowheads="1"/>
            </p:cNvSpPr>
            <p:nvPr/>
          </p:nvSpPr>
          <p:spPr bwMode="auto">
            <a:xfrm>
              <a:off x="4860" y="1542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 u="sng">
                  <a:solidFill>
                    <a:schemeClr val="tx1"/>
                  </a:solidFill>
                  <a:sym typeface="Symbol" pitchFamily="18" charset="2"/>
                </a:rPr>
                <a:t>|</a:t>
              </a:r>
            </a:p>
          </p:txBody>
        </p:sp>
        <p:sp>
          <p:nvSpPr>
            <p:cNvPr id="23571" name="Arc 14"/>
            <p:cNvSpPr>
              <a:spLocks/>
            </p:cNvSpPr>
            <p:nvPr/>
          </p:nvSpPr>
          <p:spPr bwMode="auto">
            <a:xfrm>
              <a:off x="180" y="1897"/>
              <a:ext cx="696" cy="719"/>
            </a:xfrm>
            <a:custGeom>
              <a:avLst/>
              <a:gdLst>
                <a:gd name="T0" fmla="*/ 0 w 21600"/>
                <a:gd name="T1" fmla="*/ 0 h 21740"/>
                <a:gd name="T2" fmla="*/ 1 w 21600"/>
                <a:gd name="T3" fmla="*/ 1 h 21740"/>
                <a:gd name="T4" fmla="*/ 0 w 21600"/>
                <a:gd name="T5" fmla="*/ 1 h 2174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40"/>
                <a:gd name="T11" fmla="*/ 21600 w 21600"/>
                <a:gd name="T12" fmla="*/ 21740 h 217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4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46"/>
                    <a:pt x="21599" y="21693"/>
                    <a:pt x="21599" y="21739"/>
                  </a:cubicBezTo>
                </a:path>
                <a:path w="21600" h="2174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46"/>
                    <a:pt x="21599" y="21693"/>
                    <a:pt x="21599" y="2173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23572" name="Group 15"/>
            <p:cNvGrpSpPr>
              <a:grpSpLocks/>
            </p:cNvGrpSpPr>
            <p:nvPr/>
          </p:nvGrpSpPr>
          <p:grpSpPr bwMode="auto">
            <a:xfrm>
              <a:off x="876" y="2038"/>
              <a:ext cx="720" cy="585"/>
              <a:chOff x="882" y="2038"/>
              <a:chExt cx="720" cy="585"/>
            </a:xfrm>
          </p:grpSpPr>
          <p:sp>
            <p:nvSpPr>
              <p:cNvPr id="23578" name="Arc 16"/>
              <p:cNvSpPr>
                <a:spLocks/>
              </p:cNvSpPr>
              <p:nvPr/>
            </p:nvSpPr>
            <p:spPr bwMode="auto">
              <a:xfrm flipH="1">
                <a:off x="882" y="2173"/>
                <a:ext cx="720" cy="449"/>
              </a:xfrm>
              <a:custGeom>
                <a:avLst/>
                <a:gdLst>
                  <a:gd name="T0" fmla="*/ 1 w 21600"/>
                  <a:gd name="T1" fmla="*/ 0 h 13582"/>
                  <a:gd name="T2" fmla="*/ 1 w 21600"/>
                  <a:gd name="T3" fmla="*/ 0 h 13582"/>
                  <a:gd name="T4" fmla="*/ 0 w 21600"/>
                  <a:gd name="T5" fmla="*/ 0 h 1358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3582"/>
                  <a:gd name="T11" fmla="*/ 21600 w 21600"/>
                  <a:gd name="T12" fmla="*/ 13582 h 1358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3582" fill="none" extrusionOk="0">
                    <a:moveTo>
                      <a:pt x="16907" y="0"/>
                    </a:moveTo>
                    <a:cubicBezTo>
                      <a:pt x="19946" y="3821"/>
                      <a:pt x="21600" y="8559"/>
                      <a:pt x="21600" y="13442"/>
                    </a:cubicBezTo>
                    <a:cubicBezTo>
                      <a:pt x="21600" y="13488"/>
                      <a:pt x="21599" y="13535"/>
                      <a:pt x="21599" y="13581"/>
                    </a:cubicBezTo>
                  </a:path>
                  <a:path w="21600" h="13582" stroke="0" extrusionOk="0">
                    <a:moveTo>
                      <a:pt x="16907" y="0"/>
                    </a:moveTo>
                    <a:cubicBezTo>
                      <a:pt x="19946" y="3821"/>
                      <a:pt x="21600" y="8559"/>
                      <a:pt x="21600" y="13442"/>
                    </a:cubicBezTo>
                    <a:cubicBezTo>
                      <a:pt x="21600" y="13488"/>
                      <a:pt x="21599" y="13535"/>
                      <a:pt x="21599" y="13581"/>
                    </a:cubicBezTo>
                    <a:lnTo>
                      <a:pt x="0" y="13442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3579" name="Arc 17"/>
              <p:cNvSpPr>
                <a:spLocks/>
              </p:cNvSpPr>
              <p:nvPr/>
            </p:nvSpPr>
            <p:spPr bwMode="auto">
              <a:xfrm flipH="1">
                <a:off x="1016" y="2038"/>
                <a:ext cx="580" cy="585"/>
              </a:xfrm>
              <a:custGeom>
                <a:avLst/>
                <a:gdLst>
                  <a:gd name="T0" fmla="*/ 0 w 17403"/>
                  <a:gd name="T1" fmla="*/ 0 h 17695"/>
                  <a:gd name="T2" fmla="*/ 1 w 17403"/>
                  <a:gd name="T3" fmla="*/ 0 h 17695"/>
                  <a:gd name="T4" fmla="*/ 0 w 17403"/>
                  <a:gd name="T5" fmla="*/ 1 h 17695"/>
                  <a:gd name="T6" fmla="*/ 0 60000 65536"/>
                  <a:gd name="T7" fmla="*/ 0 60000 65536"/>
                  <a:gd name="T8" fmla="*/ 0 60000 65536"/>
                  <a:gd name="T9" fmla="*/ 0 w 17403"/>
                  <a:gd name="T10" fmla="*/ 0 h 17695"/>
                  <a:gd name="T11" fmla="*/ 17403 w 17403"/>
                  <a:gd name="T12" fmla="*/ 17695 h 176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403" h="17695" fill="none" extrusionOk="0">
                    <a:moveTo>
                      <a:pt x="12387" y="0"/>
                    </a:moveTo>
                    <a:cubicBezTo>
                      <a:pt x="14315" y="1349"/>
                      <a:pt x="16009" y="3005"/>
                      <a:pt x="17403" y="4900"/>
                    </a:cubicBezTo>
                  </a:path>
                  <a:path w="17403" h="17695" stroke="0" extrusionOk="0">
                    <a:moveTo>
                      <a:pt x="12387" y="0"/>
                    </a:moveTo>
                    <a:cubicBezTo>
                      <a:pt x="14315" y="1349"/>
                      <a:pt x="16009" y="3005"/>
                      <a:pt x="17403" y="4900"/>
                    </a:cubicBezTo>
                    <a:lnTo>
                      <a:pt x="0" y="17695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3573" name="Line 18"/>
            <p:cNvSpPr>
              <a:spLocks noChangeShapeType="1"/>
            </p:cNvSpPr>
            <p:nvPr/>
          </p:nvSpPr>
          <p:spPr bwMode="auto">
            <a:xfrm flipH="1">
              <a:off x="0" y="1896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74" name="Line 19"/>
            <p:cNvSpPr>
              <a:spLocks noChangeShapeType="1"/>
            </p:cNvSpPr>
            <p:nvPr/>
          </p:nvSpPr>
          <p:spPr bwMode="auto">
            <a:xfrm flipH="1">
              <a:off x="1206" y="18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75" name="Line 20"/>
            <p:cNvSpPr>
              <a:spLocks noChangeShapeType="1"/>
            </p:cNvSpPr>
            <p:nvPr/>
          </p:nvSpPr>
          <p:spPr bwMode="auto">
            <a:xfrm>
              <a:off x="1536" y="1896"/>
              <a:ext cx="37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76" name="Line 21"/>
            <p:cNvSpPr>
              <a:spLocks noChangeShapeType="1"/>
            </p:cNvSpPr>
            <p:nvPr/>
          </p:nvSpPr>
          <p:spPr bwMode="auto">
            <a:xfrm>
              <a:off x="876" y="2598"/>
              <a:ext cx="0" cy="7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77" name="Text Box 22"/>
            <p:cNvSpPr txBox="1">
              <a:spLocks noChangeArrowheads="1"/>
            </p:cNvSpPr>
            <p:nvPr/>
          </p:nvSpPr>
          <p:spPr bwMode="auto">
            <a:xfrm>
              <a:off x="744" y="334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 u="sng">
                  <a:solidFill>
                    <a:schemeClr val="tx1"/>
                  </a:solidFill>
                  <a:latin typeface="Times New Roman CE" charset="0"/>
                  <a:sym typeface="Symbol" pitchFamily="18" charset="2"/>
                </a:rPr>
                <a:t>|</a:t>
              </a:r>
            </a:p>
          </p:txBody>
        </p:sp>
      </p:grpSp>
      <p:sp>
        <p:nvSpPr>
          <p:cNvPr id="23558" name="Text Box 23"/>
          <p:cNvSpPr txBox="1">
            <a:spLocks noChangeArrowheads="1"/>
          </p:cNvSpPr>
          <p:nvPr/>
        </p:nvSpPr>
        <p:spPr bwMode="auto">
          <a:xfrm>
            <a:off x="179388" y="2362200"/>
            <a:ext cx="1792287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váltó</a:t>
            </a:r>
          </a:p>
        </p:txBody>
      </p:sp>
      <p:sp>
        <p:nvSpPr>
          <p:cNvPr id="23559" name="Line 24"/>
          <p:cNvSpPr>
            <a:spLocks noChangeShapeType="1"/>
          </p:cNvSpPr>
          <p:nvPr/>
        </p:nvSpPr>
        <p:spPr bwMode="auto">
          <a:xfrm>
            <a:off x="1914525" y="2724150"/>
            <a:ext cx="18097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3560" name="Élőláb helye 2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3561" name="Dátum helye 2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395FEFA-94F4-4E08-9C14-70FD1BB2CB77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EA2A56-5827-4B82-9E0A-926EE37E6E3A}" type="slidenum">
              <a:rPr lang="en-GB" smtClean="0">
                <a:cs typeface="Arial" charset="0"/>
              </a:rPr>
              <a:pPr/>
              <a:t>23</a:t>
            </a:fld>
            <a:endParaRPr lang="en-GB" smtClean="0">
              <a:cs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085850"/>
          </a:xfrm>
        </p:spPr>
        <p:txBody>
          <a:bodyPr lIns="92075" tIns="46038" rIns="92075" bIns="46038"/>
          <a:lstStyle/>
          <a:p>
            <a:pPr marL="609600" indent="-609600" defTabSz="7620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Minden változó és konstansok menjen Kaliforniába (</a:t>
            </a:r>
            <a:r>
              <a:rPr lang="hu-HU" sz="2400" b="1" smtClean="0">
                <a:sym typeface="Symbol" pitchFamily="18" charset="2"/>
              </a:rPr>
              <a:t></a:t>
            </a:r>
            <a:r>
              <a:rPr lang="hu-HU" sz="2400" smtClean="0"/>
              <a:t>), </a:t>
            </a:r>
          </a:p>
          <a:p>
            <a:pPr marL="609600" indent="-609600" defTabSz="7620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a többi esetben a döntési tábla szerint járjunk el  (</a:t>
            </a:r>
            <a:r>
              <a:rPr lang="hu-HU" sz="2400" b="1" smtClean="0"/>
              <a:t>5.21. ábra</a:t>
            </a:r>
            <a:r>
              <a:rPr lang="hu-HU" sz="2400" smtClean="0"/>
              <a:t>): </a:t>
            </a:r>
          </a:p>
        </p:txBody>
      </p:sp>
      <p:grpSp>
        <p:nvGrpSpPr>
          <p:cNvPr id="24580" name="Group 3"/>
          <p:cNvGrpSpPr>
            <a:grpSpLocks/>
          </p:cNvGrpSpPr>
          <p:nvPr/>
        </p:nvGrpSpPr>
        <p:grpSpPr bwMode="auto">
          <a:xfrm>
            <a:off x="179388" y="1052513"/>
            <a:ext cx="8448675" cy="3459162"/>
            <a:chOff x="72" y="678"/>
            <a:chExt cx="5322" cy="2179"/>
          </a:xfrm>
        </p:grpSpPr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H="1">
              <a:off x="858" y="103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684" name="Text Box 5"/>
            <p:cNvSpPr txBox="1">
              <a:spLocks noChangeArrowheads="1"/>
            </p:cNvSpPr>
            <p:nvPr/>
          </p:nvSpPr>
          <p:spPr bwMode="auto">
            <a:xfrm>
              <a:off x="2022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4685" name="Text Box 6"/>
            <p:cNvSpPr txBox="1">
              <a:spLocks noChangeArrowheads="1"/>
            </p:cNvSpPr>
            <p:nvPr/>
          </p:nvSpPr>
          <p:spPr bwMode="auto">
            <a:xfrm>
              <a:off x="2430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  <a:latin typeface="Times New Roman CE" charset="0"/>
                </a:rPr>
                <a:t>*</a:t>
              </a:r>
            </a:p>
          </p:txBody>
        </p:sp>
        <p:sp>
          <p:nvSpPr>
            <p:cNvPr id="24686" name="Text Box 7"/>
            <p:cNvSpPr txBox="1">
              <a:spLocks noChangeArrowheads="1"/>
            </p:cNvSpPr>
            <p:nvPr/>
          </p:nvSpPr>
          <p:spPr bwMode="auto">
            <a:xfrm>
              <a:off x="2826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  <a:latin typeface="Times New Roman CE" charset="0"/>
                </a:rPr>
                <a:t>(</a:t>
              </a:r>
            </a:p>
          </p:txBody>
        </p:sp>
        <p:sp>
          <p:nvSpPr>
            <p:cNvPr id="24687" name="Text Box 8"/>
            <p:cNvSpPr txBox="1">
              <a:spLocks noChangeArrowheads="1"/>
            </p:cNvSpPr>
            <p:nvPr/>
          </p:nvSpPr>
          <p:spPr bwMode="auto">
            <a:xfrm>
              <a:off x="3234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688" name="Text Box 9"/>
            <p:cNvSpPr txBox="1">
              <a:spLocks noChangeArrowheads="1"/>
            </p:cNvSpPr>
            <p:nvPr/>
          </p:nvSpPr>
          <p:spPr bwMode="auto">
            <a:xfrm>
              <a:off x="3648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24689" name="Text Box 10"/>
            <p:cNvSpPr txBox="1">
              <a:spLocks noChangeArrowheads="1"/>
            </p:cNvSpPr>
            <p:nvPr/>
          </p:nvSpPr>
          <p:spPr bwMode="auto">
            <a:xfrm>
              <a:off x="4092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24690" name="Text Box 11"/>
            <p:cNvSpPr txBox="1">
              <a:spLocks noChangeArrowheads="1"/>
            </p:cNvSpPr>
            <p:nvPr/>
          </p:nvSpPr>
          <p:spPr bwMode="auto">
            <a:xfrm>
              <a:off x="4506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24691" name="Text Box 12"/>
            <p:cNvSpPr txBox="1">
              <a:spLocks noChangeArrowheads="1"/>
            </p:cNvSpPr>
            <p:nvPr/>
          </p:nvSpPr>
          <p:spPr bwMode="auto">
            <a:xfrm>
              <a:off x="4932" y="678"/>
              <a:ext cx="264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 u="sng">
                  <a:solidFill>
                    <a:schemeClr val="tx1"/>
                  </a:solidFill>
                  <a:latin typeface="Times New Roman CE" charset="0"/>
                  <a:sym typeface="Symbol" pitchFamily="18" charset="2"/>
                </a:rPr>
                <a:t>| </a:t>
              </a:r>
            </a:p>
          </p:txBody>
        </p:sp>
        <p:sp>
          <p:nvSpPr>
            <p:cNvPr id="24692" name="Arc 13"/>
            <p:cNvSpPr>
              <a:spLocks/>
            </p:cNvSpPr>
            <p:nvPr/>
          </p:nvSpPr>
          <p:spPr bwMode="auto">
            <a:xfrm>
              <a:off x="252" y="1033"/>
              <a:ext cx="696" cy="719"/>
            </a:xfrm>
            <a:custGeom>
              <a:avLst/>
              <a:gdLst>
                <a:gd name="T0" fmla="*/ 0 w 21600"/>
                <a:gd name="T1" fmla="*/ 0 h 21740"/>
                <a:gd name="T2" fmla="*/ 1 w 21600"/>
                <a:gd name="T3" fmla="*/ 1 h 21740"/>
                <a:gd name="T4" fmla="*/ 0 w 21600"/>
                <a:gd name="T5" fmla="*/ 1 h 2174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40"/>
                <a:gd name="T11" fmla="*/ 21600 w 21600"/>
                <a:gd name="T12" fmla="*/ 21740 h 217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4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46"/>
                    <a:pt x="21599" y="21693"/>
                    <a:pt x="21599" y="21739"/>
                  </a:cubicBezTo>
                </a:path>
                <a:path w="21600" h="2174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46"/>
                    <a:pt x="21599" y="21693"/>
                    <a:pt x="21599" y="2173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24693" name="Group 14"/>
            <p:cNvGrpSpPr>
              <a:grpSpLocks/>
            </p:cNvGrpSpPr>
            <p:nvPr/>
          </p:nvGrpSpPr>
          <p:grpSpPr bwMode="auto">
            <a:xfrm>
              <a:off x="948" y="1174"/>
              <a:ext cx="720" cy="585"/>
              <a:chOff x="882" y="2038"/>
              <a:chExt cx="720" cy="585"/>
            </a:xfrm>
          </p:grpSpPr>
          <p:sp>
            <p:nvSpPr>
              <p:cNvPr id="24699" name="Arc 15"/>
              <p:cNvSpPr>
                <a:spLocks/>
              </p:cNvSpPr>
              <p:nvPr/>
            </p:nvSpPr>
            <p:spPr bwMode="auto">
              <a:xfrm flipH="1">
                <a:off x="882" y="2173"/>
                <a:ext cx="720" cy="449"/>
              </a:xfrm>
              <a:custGeom>
                <a:avLst/>
                <a:gdLst>
                  <a:gd name="T0" fmla="*/ 1 w 21600"/>
                  <a:gd name="T1" fmla="*/ 0 h 13582"/>
                  <a:gd name="T2" fmla="*/ 1 w 21600"/>
                  <a:gd name="T3" fmla="*/ 0 h 13582"/>
                  <a:gd name="T4" fmla="*/ 0 w 21600"/>
                  <a:gd name="T5" fmla="*/ 0 h 1358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3582"/>
                  <a:gd name="T11" fmla="*/ 21600 w 21600"/>
                  <a:gd name="T12" fmla="*/ 13582 h 1358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3582" fill="none" extrusionOk="0">
                    <a:moveTo>
                      <a:pt x="16907" y="0"/>
                    </a:moveTo>
                    <a:cubicBezTo>
                      <a:pt x="19946" y="3821"/>
                      <a:pt x="21600" y="8559"/>
                      <a:pt x="21600" y="13442"/>
                    </a:cubicBezTo>
                    <a:cubicBezTo>
                      <a:pt x="21600" y="13488"/>
                      <a:pt x="21599" y="13535"/>
                      <a:pt x="21599" y="13581"/>
                    </a:cubicBezTo>
                  </a:path>
                  <a:path w="21600" h="13582" stroke="0" extrusionOk="0">
                    <a:moveTo>
                      <a:pt x="16907" y="0"/>
                    </a:moveTo>
                    <a:cubicBezTo>
                      <a:pt x="19946" y="3821"/>
                      <a:pt x="21600" y="8559"/>
                      <a:pt x="21600" y="13442"/>
                    </a:cubicBezTo>
                    <a:cubicBezTo>
                      <a:pt x="21600" y="13488"/>
                      <a:pt x="21599" y="13535"/>
                      <a:pt x="21599" y="13581"/>
                    </a:cubicBezTo>
                    <a:lnTo>
                      <a:pt x="0" y="13442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4700" name="Arc 16"/>
              <p:cNvSpPr>
                <a:spLocks/>
              </p:cNvSpPr>
              <p:nvPr/>
            </p:nvSpPr>
            <p:spPr bwMode="auto">
              <a:xfrm flipH="1">
                <a:off x="1016" y="2038"/>
                <a:ext cx="580" cy="585"/>
              </a:xfrm>
              <a:custGeom>
                <a:avLst/>
                <a:gdLst>
                  <a:gd name="T0" fmla="*/ 0 w 17403"/>
                  <a:gd name="T1" fmla="*/ 0 h 17695"/>
                  <a:gd name="T2" fmla="*/ 1 w 17403"/>
                  <a:gd name="T3" fmla="*/ 0 h 17695"/>
                  <a:gd name="T4" fmla="*/ 0 w 17403"/>
                  <a:gd name="T5" fmla="*/ 1 h 17695"/>
                  <a:gd name="T6" fmla="*/ 0 60000 65536"/>
                  <a:gd name="T7" fmla="*/ 0 60000 65536"/>
                  <a:gd name="T8" fmla="*/ 0 60000 65536"/>
                  <a:gd name="T9" fmla="*/ 0 w 17403"/>
                  <a:gd name="T10" fmla="*/ 0 h 17695"/>
                  <a:gd name="T11" fmla="*/ 17403 w 17403"/>
                  <a:gd name="T12" fmla="*/ 17695 h 176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403" h="17695" fill="none" extrusionOk="0">
                    <a:moveTo>
                      <a:pt x="12387" y="0"/>
                    </a:moveTo>
                    <a:cubicBezTo>
                      <a:pt x="14315" y="1349"/>
                      <a:pt x="16009" y="3005"/>
                      <a:pt x="17403" y="4900"/>
                    </a:cubicBezTo>
                  </a:path>
                  <a:path w="17403" h="17695" stroke="0" extrusionOk="0">
                    <a:moveTo>
                      <a:pt x="12387" y="0"/>
                    </a:moveTo>
                    <a:cubicBezTo>
                      <a:pt x="14315" y="1349"/>
                      <a:pt x="16009" y="3005"/>
                      <a:pt x="17403" y="4900"/>
                    </a:cubicBezTo>
                    <a:lnTo>
                      <a:pt x="0" y="17695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4694" name="Line 17"/>
            <p:cNvSpPr>
              <a:spLocks noChangeShapeType="1"/>
            </p:cNvSpPr>
            <p:nvPr/>
          </p:nvSpPr>
          <p:spPr bwMode="auto">
            <a:xfrm flipH="1">
              <a:off x="72" y="1032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695" name="Line 18"/>
            <p:cNvSpPr>
              <a:spLocks noChangeShapeType="1"/>
            </p:cNvSpPr>
            <p:nvPr/>
          </p:nvSpPr>
          <p:spPr bwMode="auto">
            <a:xfrm flipH="1">
              <a:off x="1278" y="103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696" name="Line 19"/>
            <p:cNvSpPr>
              <a:spLocks noChangeShapeType="1"/>
            </p:cNvSpPr>
            <p:nvPr/>
          </p:nvSpPr>
          <p:spPr bwMode="auto">
            <a:xfrm>
              <a:off x="1608" y="1032"/>
              <a:ext cx="37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697" name="Line 20"/>
            <p:cNvSpPr>
              <a:spLocks noChangeShapeType="1"/>
            </p:cNvSpPr>
            <p:nvPr/>
          </p:nvSpPr>
          <p:spPr bwMode="auto">
            <a:xfrm>
              <a:off x="948" y="1734"/>
              <a:ext cx="0" cy="7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4698" name="Text Box 21"/>
            <p:cNvSpPr txBox="1">
              <a:spLocks noChangeArrowheads="1"/>
            </p:cNvSpPr>
            <p:nvPr/>
          </p:nvSpPr>
          <p:spPr bwMode="auto">
            <a:xfrm>
              <a:off x="816" y="2484"/>
              <a:ext cx="264" cy="37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3200" b="1" u="sng">
                  <a:solidFill>
                    <a:schemeClr val="tx1"/>
                  </a:solidFill>
                  <a:latin typeface="Times New Roman CE" charset="0"/>
                  <a:sym typeface="Symbol" pitchFamily="18" charset="2"/>
                </a:rPr>
                <a:t>|</a:t>
              </a:r>
            </a:p>
          </p:txBody>
        </p:sp>
      </p:grpSp>
      <p:graphicFrame>
        <p:nvGraphicFramePr>
          <p:cNvPr id="808098" name="Group 162"/>
          <p:cNvGraphicFramePr>
            <a:graphicFrameLocks noGrp="1"/>
          </p:cNvGraphicFramePr>
          <p:nvPr>
            <p:ph sz="half" idx="2"/>
          </p:nvPr>
        </p:nvGraphicFramePr>
        <p:xfrm>
          <a:off x="2195513" y="2133600"/>
          <a:ext cx="3248025" cy="2882900"/>
        </p:xfrm>
        <a:graphic>
          <a:graphicData uri="http://schemas.openxmlformats.org/drawingml/2006/table">
            <a:tbl>
              <a:tblPr/>
              <a:tblGrid>
                <a:gridCol w="428625"/>
                <a:gridCol w="384175"/>
                <a:gridCol w="406400"/>
                <a:gridCol w="404812"/>
                <a:gridCol w="404813"/>
                <a:gridCol w="407987"/>
                <a:gridCol w="406400"/>
                <a:gridCol w="40481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váltó előtti kocsi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08084" name="Group 148"/>
          <p:cNvGraphicFramePr>
            <a:graphicFrameLocks noGrp="1"/>
          </p:cNvGraphicFramePr>
          <p:nvPr/>
        </p:nvGraphicFramePr>
        <p:xfrm>
          <a:off x="5619750" y="2492375"/>
          <a:ext cx="3524250" cy="2381250"/>
        </p:xfrm>
        <a:graphic>
          <a:graphicData uri="http://schemas.openxmlformats.org/drawingml/2006/table">
            <a:tbl>
              <a:tblPr/>
              <a:tblGrid>
                <a:gridCol w="419100"/>
                <a:gridCol w="31051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változó Kaliforniába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New Yorkból Texasba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Texasból Kaliforniába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Törlődjön a következő és az utolsó texasi kocsi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K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„ </a:t>
                      </a: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Kaliforniában” kész a postfix forma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1000"/>
                        </a:spcBef>
                        <a:spcAft>
                          <a:spcPct val="1000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Hibás az infix formula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74" name="Text Box 143"/>
          <p:cNvSpPr txBox="1">
            <a:spLocks noChangeArrowheads="1"/>
          </p:cNvSpPr>
          <p:nvPr/>
        </p:nvSpPr>
        <p:spPr bwMode="auto">
          <a:xfrm rot="-5400000">
            <a:off x="733425" y="4057651"/>
            <a:ext cx="27527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A verem teteje</a:t>
            </a:r>
          </a:p>
        </p:txBody>
      </p:sp>
      <p:sp>
        <p:nvSpPr>
          <p:cNvPr id="24675" name="Rectangle 144"/>
          <p:cNvSpPr>
            <a:spLocks noChangeArrowheads="1"/>
          </p:cNvSpPr>
          <p:nvPr/>
        </p:nvSpPr>
        <p:spPr bwMode="auto">
          <a:xfrm>
            <a:off x="0" y="57721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lnSpc>
                <a:spcPct val="100000"/>
              </a:lnSpc>
              <a:spcBef>
                <a:spcPct val="20000"/>
              </a:spcBef>
            </a:pPr>
            <a:r>
              <a:rPr lang="hu-HU">
                <a:solidFill>
                  <a:srgbClr val="000000"/>
                </a:solidFill>
              </a:rPr>
              <a:t>A döntési tábla tartalmazza a prioritási szabályokat. </a:t>
            </a:r>
          </a:p>
        </p:txBody>
      </p:sp>
      <p:sp>
        <p:nvSpPr>
          <p:cNvPr id="24676" name="Text Box 145"/>
          <p:cNvSpPr txBox="1">
            <a:spLocks noChangeArrowheads="1"/>
          </p:cNvSpPr>
          <p:nvPr/>
        </p:nvSpPr>
        <p:spPr bwMode="auto">
          <a:xfrm>
            <a:off x="323850" y="971550"/>
            <a:ext cx="17526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váltó</a:t>
            </a:r>
          </a:p>
        </p:txBody>
      </p:sp>
      <p:sp>
        <p:nvSpPr>
          <p:cNvPr id="24677" name="Line 146"/>
          <p:cNvSpPr>
            <a:spLocks noChangeShapeType="1"/>
          </p:cNvSpPr>
          <p:nvPr/>
        </p:nvSpPr>
        <p:spPr bwMode="auto">
          <a:xfrm>
            <a:off x="2019300" y="1333500"/>
            <a:ext cx="180975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4678" name="Text Box 150"/>
          <p:cNvSpPr txBox="1">
            <a:spLocks noChangeArrowheads="1"/>
          </p:cNvSpPr>
          <p:nvPr/>
        </p:nvSpPr>
        <p:spPr bwMode="auto">
          <a:xfrm>
            <a:off x="468313" y="3500438"/>
            <a:ext cx="9715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u-HU" sz="1600">
                <a:solidFill>
                  <a:schemeClr val="tx1"/>
                </a:solidFill>
              </a:rPr>
              <a:t>Texas</a:t>
            </a:r>
          </a:p>
        </p:txBody>
      </p:sp>
      <p:sp>
        <p:nvSpPr>
          <p:cNvPr id="24679" name="Text Box 151"/>
          <p:cNvSpPr txBox="1">
            <a:spLocks noChangeArrowheads="1"/>
          </p:cNvSpPr>
          <p:nvPr/>
        </p:nvSpPr>
        <p:spPr bwMode="auto">
          <a:xfrm>
            <a:off x="2124075" y="1700213"/>
            <a:ext cx="18716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>
                <a:solidFill>
                  <a:schemeClr val="tx1"/>
                </a:solidFill>
              </a:rPr>
              <a:t>New York</a:t>
            </a:r>
          </a:p>
        </p:txBody>
      </p:sp>
      <p:sp>
        <p:nvSpPr>
          <p:cNvPr id="24680" name="Text Box 152"/>
          <p:cNvSpPr txBox="1">
            <a:spLocks noChangeArrowheads="1"/>
          </p:cNvSpPr>
          <p:nvPr/>
        </p:nvSpPr>
        <p:spPr bwMode="auto">
          <a:xfrm>
            <a:off x="0" y="1700213"/>
            <a:ext cx="15478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600">
                <a:solidFill>
                  <a:schemeClr val="tx1"/>
                </a:solidFill>
              </a:rPr>
              <a:t>Kalifornia</a:t>
            </a:r>
          </a:p>
        </p:txBody>
      </p:sp>
      <p:sp>
        <p:nvSpPr>
          <p:cNvPr id="24681" name="Élőláb helye 3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4682" name="Dátum helye 3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23BD533-F7D8-439F-8051-DC0832C3044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1AC109-712C-4E15-A7E7-1F576FA9A87A}" type="slidenum">
              <a:rPr lang="en-GB" smtClean="0">
                <a:cs typeface="Arial" charset="0"/>
              </a:rPr>
              <a:pPr/>
              <a:t>24</a:t>
            </a:fld>
            <a:endParaRPr lang="en-GB" smtClean="0">
              <a:cs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404813"/>
            <a:ext cx="3805237" cy="4113212"/>
          </a:xfrm>
        </p:spPr>
        <p:txBody>
          <a:bodyPr lIns="92075" tIns="46038" rIns="92075" bIns="46038"/>
          <a:lstStyle/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		▼</a:t>
            </a:r>
            <a:r>
              <a:rPr lang="hu-HU" sz="2800" b="1" smtClean="0"/>
              <a:t>  A*(B+C)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B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>
                <a:sym typeface="Symbol" pitchFamily="18" charset="2"/>
              </a:rPr>
              <a:t>		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		 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A		</a:t>
            </a:r>
            <a:r>
              <a:rPr lang="hu-HU" sz="2800" smtClean="0"/>
              <a:t>▼</a:t>
            </a:r>
            <a:r>
              <a:rPr lang="hu-HU" sz="2800" b="1" smtClean="0"/>
              <a:t>  *(B+C)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L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>
                <a:sym typeface="Symbol" pitchFamily="18" charset="2"/>
              </a:rPr>
              <a:t>		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A		</a:t>
            </a:r>
            <a:r>
              <a:rPr lang="hu-HU" sz="2800" smtClean="0"/>
              <a:t>▼</a:t>
            </a:r>
            <a:r>
              <a:rPr lang="hu-HU" sz="2800" b="1" smtClean="0"/>
              <a:t>  (B+C)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L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*	  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>
                <a:sym typeface="Symbol" pitchFamily="18" charset="2"/>
              </a:rPr>
              <a:t>		 </a:t>
            </a:r>
            <a:r>
              <a:rPr lang="hu-HU" sz="2800" b="1" u="sng" smtClean="0">
                <a:sym typeface="Symbol" pitchFamily="18" charset="2"/>
              </a:rPr>
              <a:t>|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A		</a:t>
            </a:r>
            <a:r>
              <a:rPr lang="hu-HU" sz="2800" smtClean="0"/>
              <a:t>▼</a:t>
            </a:r>
            <a:r>
              <a:rPr lang="hu-HU" sz="2800" b="1" smtClean="0"/>
              <a:t>   B+C)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B</a:t>
            </a:r>
            <a:endParaRPr lang="hu-HU" sz="2800" b="1" smtClean="0">
              <a:sym typeface="Symbol" pitchFamily="18" charset="2"/>
            </a:endParaRP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(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*	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>
                <a:sym typeface="Symbol" pitchFamily="18" charset="2"/>
              </a:rPr>
              <a:t>		 </a:t>
            </a:r>
            <a:r>
              <a:rPr lang="hu-HU" sz="2800" b="1" u="sng" smtClean="0">
                <a:sym typeface="Symbol" pitchFamily="18" charset="2"/>
              </a:rPr>
              <a:t>|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AB		</a:t>
            </a:r>
            <a:r>
              <a:rPr lang="hu-HU" sz="2800" smtClean="0"/>
              <a:t>▼</a:t>
            </a:r>
            <a:r>
              <a:rPr lang="hu-HU" sz="2800" b="1" smtClean="0"/>
              <a:t>   +C) </a:t>
            </a:r>
            <a:r>
              <a:rPr lang="hu-HU" sz="2800" b="1" u="sng" smtClean="0">
                <a:sym typeface="Symbol" pitchFamily="18" charset="2"/>
              </a:rPr>
              <a:t>|</a:t>
            </a:r>
            <a:r>
              <a:rPr lang="hu-HU" sz="2800" b="1" smtClean="0"/>
              <a:t> 	L </a:t>
            </a:r>
            <a:endParaRPr lang="hu-HU" sz="2800" smtClean="0"/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(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*	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>
                <a:sym typeface="Symbol" pitchFamily="18" charset="2"/>
              </a:rPr>
              <a:t>		 </a:t>
            </a:r>
            <a:r>
              <a:rPr lang="hu-HU" sz="2800" b="1" u="sng" smtClean="0">
                <a:sym typeface="Symbol" pitchFamily="18" charset="2"/>
              </a:rPr>
              <a:t>|</a:t>
            </a:r>
          </a:p>
        </p:txBody>
      </p:sp>
      <p:sp>
        <p:nvSpPr>
          <p:cNvPr id="25604" name="Text Box 90"/>
          <p:cNvSpPr txBox="1">
            <a:spLocks noChangeArrowheads="1"/>
          </p:cNvSpPr>
          <p:nvPr/>
        </p:nvSpPr>
        <p:spPr bwMode="auto">
          <a:xfrm rot="-5400000">
            <a:off x="3197225" y="1692276"/>
            <a:ext cx="3525837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A verem teteje</a:t>
            </a:r>
          </a:p>
        </p:txBody>
      </p:sp>
      <p:sp>
        <p:nvSpPr>
          <p:cNvPr id="25605" name="Line 91"/>
          <p:cNvSpPr>
            <a:spLocks noChangeShapeType="1"/>
          </p:cNvSpPr>
          <p:nvPr/>
        </p:nvSpPr>
        <p:spPr bwMode="auto">
          <a:xfrm>
            <a:off x="0" y="82867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5606" name="Line 92"/>
          <p:cNvSpPr>
            <a:spLocks noChangeShapeType="1"/>
          </p:cNvSpPr>
          <p:nvPr/>
        </p:nvSpPr>
        <p:spPr bwMode="auto">
          <a:xfrm>
            <a:off x="0" y="166687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5607" name="Line 93"/>
          <p:cNvSpPr>
            <a:spLocks noChangeShapeType="1"/>
          </p:cNvSpPr>
          <p:nvPr/>
        </p:nvSpPr>
        <p:spPr bwMode="auto">
          <a:xfrm>
            <a:off x="0" y="292417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5608" name="Line 94"/>
          <p:cNvSpPr>
            <a:spLocks noChangeShapeType="1"/>
          </p:cNvSpPr>
          <p:nvPr/>
        </p:nvSpPr>
        <p:spPr bwMode="auto">
          <a:xfrm>
            <a:off x="0" y="454342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5609" name="Line 95"/>
          <p:cNvSpPr>
            <a:spLocks noChangeShapeType="1"/>
          </p:cNvSpPr>
          <p:nvPr/>
        </p:nvSpPr>
        <p:spPr bwMode="auto">
          <a:xfrm>
            <a:off x="0" y="616267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aphicFrame>
        <p:nvGraphicFramePr>
          <p:cNvPr id="810171" name="Group 187"/>
          <p:cNvGraphicFramePr>
            <a:graphicFrameLocks noGrp="1"/>
          </p:cNvGraphicFramePr>
          <p:nvPr>
            <p:ph sz="quarter" idx="3"/>
          </p:nvPr>
        </p:nvGraphicFramePr>
        <p:xfrm>
          <a:off x="5219700" y="549275"/>
          <a:ext cx="3805238" cy="2749550"/>
        </p:xfrm>
        <a:graphic>
          <a:graphicData uri="http://schemas.openxmlformats.org/drawingml/2006/table">
            <a:tbl>
              <a:tblPr/>
              <a:tblGrid>
                <a:gridCol w="501650"/>
                <a:gridCol w="450850"/>
                <a:gridCol w="476250"/>
                <a:gridCol w="474663"/>
                <a:gridCol w="473075"/>
                <a:gridCol w="477837"/>
                <a:gridCol w="476250"/>
                <a:gridCol w="474663"/>
              </a:tblGrid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váltó előtti kocsi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85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5686" name="Dátum helye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3F8F1B1-5503-4014-8298-35AF57F3004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9BA4ED-803B-4938-88C8-B459660497A4}" type="slidenum">
              <a:rPr lang="en-GB" smtClean="0">
                <a:cs typeface="Arial" charset="0"/>
              </a:rPr>
              <a:pPr/>
              <a:t>25</a:t>
            </a:fld>
            <a:endParaRPr lang="en-GB" smtClean="0">
              <a:cs typeface="Arial" charset="0"/>
            </a:endParaRPr>
          </a:p>
        </p:txBody>
      </p:sp>
      <p:graphicFrame>
        <p:nvGraphicFramePr>
          <p:cNvPr id="812129" name="Group 97"/>
          <p:cNvGraphicFramePr>
            <a:graphicFrameLocks noGrp="1"/>
          </p:cNvGraphicFramePr>
          <p:nvPr>
            <p:ph sz="half" idx="2"/>
          </p:nvPr>
        </p:nvGraphicFramePr>
        <p:xfrm>
          <a:off x="5219700" y="142875"/>
          <a:ext cx="3543300" cy="2355850"/>
        </p:xfrm>
        <a:graphic>
          <a:graphicData uri="http://schemas.openxmlformats.org/drawingml/2006/table">
            <a:tbl>
              <a:tblPr/>
              <a:tblGrid>
                <a:gridCol w="441325"/>
                <a:gridCol w="446088"/>
                <a:gridCol w="442912"/>
                <a:gridCol w="441325"/>
                <a:gridCol w="441325"/>
                <a:gridCol w="446088"/>
                <a:gridCol w="442912"/>
                <a:gridCol w="441325"/>
              </a:tblGrid>
              <a:tr h="2682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váltó előtti kocsi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|</a:t>
                      </a: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+</a:t>
                      </a: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*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/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(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?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02" name="Text Box 89"/>
          <p:cNvSpPr txBox="1">
            <a:spLocks noChangeArrowheads="1"/>
          </p:cNvSpPr>
          <p:nvPr/>
        </p:nvSpPr>
        <p:spPr bwMode="auto">
          <a:xfrm rot="-5400000">
            <a:off x="3247231" y="1656557"/>
            <a:ext cx="331152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A verem teteje</a:t>
            </a:r>
          </a:p>
        </p:txBody>
      </p:sp>
      <p:sp>
        <p:nvSpPr>
          <p:cNvPr id="26703" name="Rectangle 90"/>
          <p:cNvSpPr>
            <a:spLocks noChangeArrowheads="1"/>
          </p:cNvSpPr>
          <p:nvPr/>
        </p:nvSpPr>
        <p:spPr bwMode="auto">
          <a:xfrm>
            <a:off x="0" y="0"/>
            <a:ext cx="4076700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lnSpc>
                <a:spcPct val="90000"/>
              </a:lnSpc>
              <a:spcBef>
                <a:spcPct val="20000"/>
              </a:spcBef>
            </a:pPr>
            <a:r>
              <a:rPr lang="hu-HU" sz="2800" b="1">
                <a:solidFill>
                  <a:srgbClr val="000000"/>
                </a:solidFill>
              </a:rPr>
              <a:t>AB			</a:t>
            </a:r>
            <a:r>
              <a:rPr lang="hu-HU" sz="2800">
                <a:solidFill>
                  <a:srgbClr val="000000"/>
                </a:solidFill>
              </a:rPr>
              <a:t>▼</a:t>
            </a:r>
            <a:r>
              <a:rPr lang="hu-HU" sz="2800" b="1">
                <a:solidFill>
                  <a:srgbClr val="000000"/>
                </a:solidFill>
              </a:rPr>
              <a:t>  C) </a:t>
            </a:r>
            <a:r>
              <a:rPr lang="hu-HU" sz="32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 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B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+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 (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*	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</a:t>
            </a:r>
          </a:p>
          <a:p>
            <a:pPr marL="609600" indent="-609600" defTabSz="762000">
              <a:lnSpc>
                <a:spcPct val="90000"/>
              </a:lnSpc>
              <a:spcBef>
                <a:spcPct val="20000"/>
              </a:spcBef>
            </a:pPr>
            <a:r>
              <a:rPr lang="hu-HU" sz="2800" b="1">
                <a:solidFill>
                  <a:srgbClr val="000000"/>
                </a:solidFill>
              </a:rPr>
              <a:t>ABC  	</a:t>
            </a:r>
            <a:r>
              <a:rPr lang="hu-HU" sz="2800">
                <a:solidFill>
                  <a:srgbClr val="000000"/>
                </a:solidFill>
              </a:rPr>
              <a:t>▼	</a:t>
            </a:r>
            <a:r>
              <a:rPr lang="hu-HU" sz="2800" b="1">
                <a:solidFill>
                  <a:srgbClr val="000000"/>
                </a:solidFill>
              </a:rPr>
              <a:t>) </a:t>
            </a:r>
            <a:r>
              <a:rPr lang="hu-HU" sz="32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	 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F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   	+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(	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   	*</a:t>
            </a:r>
            <a:r>
              <a:rPr lang="hu-HU" sz="2800" b="1">
                <a:solidFill>
                  <a:srgbClr val="000000"/>
                </a:solidFill>
              </a:rPr>
              <a:t/>
            </a:r>
            <a:br>
              <a:rPr lang="hu-HU" sz="2800" b="1">
                <a:solidFill>
                  <a:srgbClr val="000000"/>
                </a:solidFill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 	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</a:t>
            </a:r>
          </a:p>
          <a:p>
            <a:pPr marL="609600" indent="-609600" defTabSz="762000">
              <a:lnSpc>
                <a:spcPct val="90000"/>
              </a:lnSpc>
              <a:spcBef>
                <a:spcPct val="20000"/>
              </a:spcBef>
            </a:pPr>
            <a:r>
              <a:rPr lang="hu-HU" sz="2800" b="1">
                <a:solidFill>
                  <a:srgbClr val="000000"/>
                </a:solidFill>
              </a:rPr>
              <a:t>ABC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+</a:t>
            </a:r>
            <a:r>
              <a:rPr lang="hu-HU" sz="2800" b="1">
                <a:solidFill>
                  <a:srgbClr val="000000"/>
                </a:solidFill>
              </a:rPr>
              <a:t> 	</a:t>
            </a:r>
            <a:r>
              <a:rPr lang="hu-HU" sz="2800">
                <a:solidFill>
                  <a:srgbClr val="000000"/>
                </a:solidFill>
              </a:rPr>
              <a:t>▼	</a:t>
            </a:r>
            <a:r>
              <a:rPr lang="hu-HU" sz="2800" b="1">
                <a:solidFill>
                  <a:srgbClr val="000000"/>
                </a:solidFill>
              </a:rPr>
              <a:t>) </a:t>
            </a:r>
            <a:r>
              <a:rPr lang="hu-HU" sz="32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	 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T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	(	</a:t>
            </a:r>
            <a:br>
              <a:rPr lang="hu-HU" sz="2800" b="1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   	*</a:t>
            </a:r>
            <a:r>
              <a:rPr lang="hu-HU" sz="2800" b="1">
                <a:solidFill>
                  <a:srgbClr val="000000"/>
                </a:solidFill>
              </a:rPr>
              <a:t/>
            </a:r>
            <a:br>
              <a:rPr lang="hu-HU" sz="2800" b="1">
                <a:solidFill>
                  <a:srgbClr val="000000"/>
                </a:solidFill>
              </a:rPr>
            </a:b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 	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6704" name="Rectangle 91"/>
          <p:cNvSpPr>
            <a:spLocks noChangeArrowheads="1"/>
          </p:cNvSpPr>
          <p:nvPr/>
        </p:nvSpPr>
        <p:spPr bwMode="auto">
          <a:xfrm>
            <a:off x="5381625" y="3905250"/>
            <a:ext cx="37623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lnSpc>
                <a:spcPct val="90000"/>
              </a:lnSpc>
            </a:pPr>
            <a:r>
              <a:rPr lang="hu-HU" sz="2800" b="1">
                <a:solidFill>
                  <a:srgbClr val="000000"/>
                </a:solidFill>
              </a:rPr>
              <a:t>ABC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+</a:t>
            </a:r>
            <a:r>
              <a:rPr lang="hu-HU" sz="2800" b="1">
                <a:solidFill>
                  <a:srgbClr val="000000"/>
                </a:solidFill>
              </a:rPr>
              <a:t> 	</a:t>
            </a:r>
            <a:r>
              <a:rPr lang="hu-HU" sz="2800">
                <a:solidFill>
                  <a:srgbClr val="000000"/>
                </a:solidFill>
              </a:rPr>
              <a:t>▼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	 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F</a:t>
            </a:r>
          </a:p>
          <a:p>
            <a:pPr marL="609600" indent="-609600" defTabSz="762000">
              <a:lnSpc>
                <a:spcPct val="90000"/>
              </a:lnSpc>
            </a:pP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   	*</a:t>
            </a:r>
            <a:endParaRPr lang="hu-HU" sz="2800" b="1">
              <a:solidFill>
                <a:srgbClr val="000000"/>
              </a:solidFill>
            </a:endParaRPr>
          </a:p>
          <a:p>
            <a:pPr marL="609600" indent="-609600" defTabSz="762000">
              <a:lnSpc>
                <a:spcPct val="90000"/>
              </a:lnSpc>
            </a:pP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 	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</a:t>
            </a:r>
          </a:p>
          <a:p>
            <a:pPr marL="609600" indent="-609600" defTabSz="762000">
              <a:lnSpc>
                <a:spcPct val="90000"/>
              </a:lnSpc>
              <a:spcBef>
                <a:spcPct val="20000"/>
              </a:spcBef>
            </a:pPr>
            <a:r>
              <a:rPr lang="hu-HU" sz="2800" b="1">
                <a:solidFill>
                  <a:srgbClr val="000000"/>
                </a:solidFill>
              </a:rPr>
              <a:t>ABC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+*</a:t>
            </a:r>
            <a:r>
              <a:rPr lang="hu-HU" sz="2800" b="1">
                <a:solidFill>
                  <a:srgbClr val="000000"/>
                </a:solidFill>
              </a:rPr>
              <a:t> 	</a:t>
            </a:r>
            <a:r>
              <a:rPr lang="hu-HU" sz="2800">
                <a:solidFill>
                  <a:srgbClr val="000000"/>
                </a:solidFill>
              </a:rPr>
              <a:t>▼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	 </a:t>
            </a: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V</a:t>
            </a:r>
          </a:p>
          <a:p>
            <a:pPr marL="609600" indent="-609600" defTabSz="762000">
              <a:lnSpc>
                <a:spcPct val="90000"/>
              </a:lnSpc>
            </a:pPr>
            <a:r>
              <a:rPr lang="hu-HU" sz="2800" b="1">
                <a:solidFill>
                  <a:srgbClr val="000000"/>
                </a:solidFill>
                <a:sym typeface="Symbol" pitchFamily="18" charset="2"/>
              </a:rPr>
              <a:t>	 		 </a:t>
            </a:r>
            <a:r>
              <a:rPr lang="hu-HU" sz="2800" b="1" u="sng">
                <a:solidFill>
                  <a:srgbClr val="000000"/>
                </a:solidFill>
                <a:sym typeface="Symbol" pitchFamily="18" charset="2"/>
              </a:rPr>
              <a:t>|</a:t>
            </a:r>
            <a:r>
              <a:rPr lang="hu-HU" sz="2800" b="1">
                <a:solidFill>
                  <a:srgbClr val="000000"/>
                </a:solidFill>
              </a:rPr>
              <a:t> 			</a:t>
            </a:r>
          </a:p>
        </p:txBody>
      </p:sp>
      <p:sp>
        <p:nvSpPr>
          <p:cNvPr id="26705" name="Line 92"/>
          <p:cNvSpPr>
            <a:spLocks noChangeShapeType="1"/>
          </p:cNvSpPr>
          <p:nvPr/>
        </p:nvSpPr>
        <p:spPr bwMode="auto">
          <a:xfrm>
            <a:off x="0" y="5629275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706" name="Line 93"/>
          <p:cNvSpPr>
            <a:spLocks noChangeShapeType="1"/>
          </p:cNvSpPr>
          <p:nvPr/>
        </p:nvSpPr>
        <p:spPr bwMode="auto">
          <a:xfrm>
            <a:off x="0" y="1981200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707" name="Line 94"/>
          <p:cNvSpPr>
            <a:spLocks noChangeShapeType="1"/>
          </p:cNvSpPr>
          <p:nvPr/>
        </p:nvSpPr>
        <p:spPr bwMode="auto">
          <a:xfrm>
            <a:off x="0" y="4000500"/>
            <a:ext cx="3571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708" name="Line 95"/>
          <p:cNvSpPr>
            <a:spLocks noChangeShapeType="1"/>
          </p:cNvSpPr>
          <p:nvPr/>
        </p:nvSpPr>
        <p:spPr bwMode="auto">
          <a:xfrm>
            <a:off x="5276850" y="5105400"/>
            <a:ext cx="3867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709" name="Line 96"/>
          <p:cNvSpPr>
            <a:spLocks noChangeShapeType="1"/>
          </p:cNvSpPr>
          <p:nvPr/>
        </p:nvSpPr>
        <p:spPr bwMode="auto">
          <a:xfrm>
            <a:off x="5276850" y="5981700"/>
            <a:ext cx="3867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710" name="Élőláb helye 1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6711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30F2C88-EC25-4539-A6C6-1A54E320FE4B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C19BEF-D225-476B-A79A-7C4F2BEE0D20}" type="slidenum">
              <a:rPr lang="en-GB" smtClean="0">
                <a:cs typeface="Arial" charset="0"/>
              </a:rPr>
              <a:pPr/>
              <a:t>26</a:t>
            </a:fld>
            <a:endParaRPr lang="en-GB" smtClean="0"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Fordított lengyel jelölésű formulák kiértékelése</a:t>
            </a:r>
            <a:r>
              <a:rPr lang="hu-HU" smtClean="0"/>
              <a:t> 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Pl. (</a:t>
            </a:r>
            <a:r>
              <a:rPr lang="hu-HU" b="1" smtClean="0"/>
              <a:t>5.24. ábra</a:t>
            </a:r>
            <a:r>
              <a:rPr lang="hu-HU" smtClean="0"/>
              <a:t>):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(8 + 2 * 5)/(1 + 3 * 2 – 4) 			// infix</a:t>
            </a:r>
            <a:br>
              <a:rPr lang="hu-HU" smtClean="0"/>
            </a:br>
            <a:r>
              <a:rPr lang="hu-HU" smtClean="0"/>
              <a:t>8 2 5 * + 1 3 2 * + 4 – /				// postfix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Olvassuk a formulát balról jobbra!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Ha a következő jel</a:t>
            </a:r>
          </a:p>
          <a:p>
            <a:r>
              <a:rPr lang="hu-HU" b="1" smtClean="0"/>
              <a:t>operandus</a:t>
            </a:r>
            <a:r>
              <a:rPr lang="hu-HU" smtClean="0"/>
              <a:t>: rakjuk a verembe, </a:t>
            </a:r>
          </a:p>
          <a:p>
            <a:r>
              <a:rPr lang="hu-HU" b="1" smtClean="0"/>
              <a:t>műveleti jel</a:t>
            </a:r>
            <a:r>
              <a:rPr lang="hu-HU" smtClean="0"/>
              <a:t>: hajtsuk végre a műveletet (a verem tetején van a jobb, alatta a bal operandus!).</a:t>
            </a:r>
          </a:p>
        </p:txBody>
      </p:sp>
      <p:sp>
        <p:nvSpPr>
          <p:cNvPr id="2765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765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DA4A0FE-D178-4F4E-8AAE-310235B0ADB4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FA4EC-D3A4-41EE-8019-ED14C38A9D73}" type="slidenum">
              <a:rPr lang="en-GB" smtClean="0">
                <a:cs typeface="Arial" charset="0"/>
              </a:rPr>
              <a:pPr/>
              <a:t>27</a:t>
            </a:fld>
            <a:endParaRPr lang="en-GB" smtClean="0">
              <a:cs typeface="Arial" charset="0"/>
            </a:endParaRPr>
          </a:p>
        </p:txBody>
      </p:sp>
      <p:graphicFrame>
        <p:nvGraphicFramePr>
          <p:cNvPr id="816219" name="Group 91"/>
          <p:cNvGraphicFramePr>
            <a:graphicFrameLocks noGrp="1"/>
          </p:cNvGraphicFramePr>
          <p:nvPr>
            <p:ph sz="half" idx="2"/>
          </p:nvPr>
        </p:nvGraphicFramePr>
        <p:xfrm>
          <a:off x="142875" y="619125"/>
          <a:ext cx="8867775" cy="4065588"/>
        </p:xfrm>
        <a:graphic>
          <a:graphicData uri="http://schemas.openxmlformats.org/drawingml/2006/table">
            <a:tbl>
              <a:tblPr/>
              <a:tblGrid>
                <a:gridCol w="1038225"/>
                <a:gridCol w="3514725"/>
                <a:gridCol w="2098675"/>
                <a:gridCol w="2216150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Lépés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Maradék formula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Verem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2 5 * + 1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8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5 * + 1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8, 2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 * + 1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5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8, 2, 5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* + 1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IMUL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8, 10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+ 1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IADD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 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3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18, 1, 3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18, 1, 3, 2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* 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IMUL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18, 1, 6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+ 4 -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IADD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18, 7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  4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18, 7, 4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 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ISUB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18, 3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/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IDIV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52" name="Rectangle 89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007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mtClean="0"/>
              <a:t>	</a:t>
            </a:r>
            <a:r>
              <a:rPr lang="hu-HU" sz="2800" smtClean="0"/>
              <a:t>(8 + 2 * 5)/(1 + 3 * 2 – 4) 			// infix</a:t>
            </a:r>
          </a:p>
        </p:txBody>
      </p:sp>
      <p:sp>
        <p:nvSpPr>
          <p:cNvPr id="287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87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4BDDF35-46BE-4CD2-9A07-D7012FC56E4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593BC6-EFEF-4394-A3AB-050B0C4610EB}" type="slidenum">
              <a:rPr lang="en-GB" smtClean="0">
                <a:cs typeface="Arial" charset="0"/>
              </a:rPr>
              <a:pPr/>
              <a:t>28</a:t>
            </a:fld>
            <a:endParaRPr lang="en-GB" smtClean="0"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56338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/>
              <a:t>Az ISA szint tervezési szempontjai</a:t>
            </a:r>
          </a:p>
          <a:p>
            <a:pPr marL="342900" indent="-342900" defTabSz="914400">
              <a:spcBef>
                <a:spcPct val="30000"/>
              </a:spcBef>
            </a:pPr>
            <a:r>
              <a:rPr lang="hu-HU" b="1" smtClean="0"/>
              <a:t>Hosszú távú</a:t>
            </a:r>
            <a:r>
              <a:rPr lang="hu-HU" smtClean="0"/>
              <a:t>: később is jó legyen az </a:t>
            </a:r>
            <a:r>
              <a:rPr lang="hu-HU" smtClean="0">
                <a:sym typeface="Symbol" pitchFamily="18" charset="2"/>
              </a:rPr>
              <a:t>architektúra,</a:t>
            </a:r>
          </a:p>
          <a:p>
            <a:pPr marL="342900" indent="-342900" defTabSz="914400"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>
                <a:sym typeface="Symbol" pitchFamily="18" charset="2"/>
              </a:rPr>
              <a:t>	Rövid távú</a:t>
            </a:r>
            <a:r>
              <a:rPr lang="hu-HU" smtClean="0">
                <a:sym typeface="Symbol" pitchFamily="18" charset="2"/>
              </a:rPr>
              <a:t>: addig is piacon kell maradni.</a:t>
            </a:r>
            <a:endParaRPr lang="hu-HU" smtClean="0"/>
          </a:p>
          <a:p>
            <a:pPr marL="342900" indent="-342900" defTabSz="914400">
              <a:spcBef>
                <a:spcPct val="30000"/>
              </a:spcBef>
            </a:pPr>
            <a:r>
              <a:rPr lang="hu-HU" b="1" smtClean="0">
                <a:cs typeface="Times New Roman" pitchFamily="18" charset="0"/>
              </a:rPr>
              <a:t>Rövidebb utasítások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kevesebb helyet foglalnak el, gyorsabban betölt</a:t>
            </a:r>
            <a:r>
              <a:rPr lang="hu-HU" smtClean="0"/>
              <a:t>hetők.</a:t>
            </a:r>
          </a:p>
          <a:p>
            <a:pPr marL="342900" indent="-342900" defTabSz="914400"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	</a:t>
            </a:r>
            <a:r>
              <a:rPr lang="hu-HU" b="1" smtClean="0"/>
              <a:t>Hosszabb utasítások</a:t>
            </a:r>
            <a:r>
              <a:rPr lang="hu-HU" smtClean="0"/>
              <a:t>: több lehetséges műveleti kód, nagyobb memória címezhető.</a:t>
            </a:r>
          </a:p>
          <a:p>
            <a:pPr marL="342900" indent="-342900" defTabSz="914400">
              <a:spcBef>
                <a:spcPct val="30000"/>
              </a:spcBef>
            </a:pPr>
            <a:r>
              <a:rPr lang="hu-HU" b="1" smtClean="0"/>
              <a:t>Bájt címzés</a:t>
            </a:r>
            <a:r>
              <a:rPr lang="hu-HU" smtClean="0"/>
              <a:t>: hatékonyabb szöveg feldolgozásnál,</a:t>
            </a:r>
          </a:p>
          <a:p>
            <a:pPr marL="342900" indent="-342900" defTabSz="914400"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	</a:t>
            </a:r>
            <a:r>
              <a:rPr lang="hu-HU" b="1" smtClean="0"/>
              <a:t>Szó címzés</a:t>
            </a:r>
            <a:r>
              <a:rPr lang="hu-HU" smtClean="0"/>
              <a:t>: nagyobb memória címezhető.</a:t>
            </a:r>
          </a:p>
          <a:p>
            <a:pPr marL="342900" indent="-342900" defTabSz="914400">
              <a:spcBef>
                <a:spcPct val="30000"/>
              </a:spcBef>
            </a:pPr>
            <a:r>
              <a:rPr lang="hu-HU" b="1" smtClean="0"/>
              <a:t>…</a:t>
            </a:r>
          </a:p>
        </p:txBody>
      </p:sp>
      <p:sp>
        <p:nvSpPr>
          <p:cNvPr id="297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297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1039B76-3CE1-4BF3-A399-BC16B40C221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E8B7AF-B9F7-4071-9A4C-16ACC0BF0769}" type="slidenum">
              <a:rPr lang="en-GB" smtClean="0">
                <a:cs typeface="Arial" charset="0"/>
              </a:rPr>
              <a:pPr/>
              <a:t>29</a:t>
            </a:fld>
            <a:endParaRPr lang="en-GB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750888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30000"/>
              </a:spcBef>
              <a:buFont typeface="Times New Roman" pitchFamily="18" charset="0"/>
              <a:buNone/>
            </a:pPr>
            <a:r>
              <a:rPr lang="hu-HU" sz="2800" smtClean="0"/>
              <a:t>Utasításformák, utasításhossz (</a:t>
            </a:r>
            <a:r>
              <a:rPr lang="hu-HU" sz="2800" b="1" smtClean="0"/>
              <a:t>5.10-11. ábra</a:t>
            </a:r>
            <a:r>
              <a:rPr lang="hu-HU" sz="2800" smtClean="0"/>
              <a:t>).</a:t>
            </a:r>
            <a:endParaRPr lang="hu-HU" sz="2800" b="1" smtClean="0">
              <a:cs typeface="Times New Roman" pitchFamily="18" charset="0"/>
            </a:endParaRPr>
          </a:p>
        </p:txBody>
      </p:sp>
      <p:graphicFrame>
        <p:nvGraphicFramePr>
          <p:cNvPr id="820312" name="Group 88"/>
          <p:cNvGraphicFramePr>
            <a:graphicFrameLocks noGrp="1"/>
          </p:cNvGraphicFramePr>
          <p:nvPr>
            <p:ph sz="half" idx="2"/>
          </p:nvPr>
        </p:nvGraphicFramePr>
        <p:xfrm>
          <a:off x="2732088" y="947738"/>
          <a:ext cx="3776662" cy="1449387"/>
        </p:xfrm>
        <a:graphic>
          <a:graphicData uri="http://schemas.openxmlformats.org/drawingml/2006/table">
            <a:tbl>
              <a:tblPr/>
              <a:tblGrid>
                <a:gridCol w="944562"/>
                <a:gridCol w="944563"/>
                <a:gridCol w="942975"/>
                <a:gridCol w="944562"/>
              </a:tblGrid>
              <a:tr h="417513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Műveleti kód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00038"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Műveleti kód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 kód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248" name="Group 24"/>
          <p:cNvGraphicFramePr>
            <a:graphicFrameLocks noGrp="1"/>
          </p:cNvGraphicFramePr>
          <p:nvPr/>
        </p:nvGraphicFramePr>
        <p:xfrm>
          <a:off x="166688" y="3219450"/>
          <a:ext cx="2738437" cy="1928813"/>
        </p:xfrm>
        <a:graphic>
          <a:graphicData uri="http://schemas.openxmlformats.org/drawingml/2006/table">
            <a:tbl>
              <a:tblPr/>
              <a:tblGrid>
                <a:gridCol w="2738437"/>
              </a:tblGrid>
              <a:tr h="1333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szó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264" name="Group 40"/>
          <p:cNvGraphicFramePr>
            <a:graphicFrameLocks noGrp="1"/>
          </p:cNvGraphicFramePr>
          <p:nvPr/>
        </p:nvGraphicFramePr>
        <p:xfrm>
          <a:off x="3059113" y="3217863"/>
          <a:ext cx="3097212" cy="2587625"/>
        </p:xfrm>
        <a:graphic>
          <a:graphicData uri="http://schemas.openxmlformats.org/drawingml/2006/table">
            <a:tbl>
              <a:tblPr/>
              <a:tblGrid>
                <a:gridCol w="1549400"/>
                <a:gridCol w="1547812"/>
              </a:tblGrid>
              <a:tr h="51752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szó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316" name="Group 92"/>
          <p:cNvGraphicFramePr>
            <a:graphicFrameLocks noGrp="1"/>
          </p:cNvGraphicFramePr>
          <p:nvPr/>
        </p:nvGraphicFramePr>
        <p:xfrm>
          <a:off x="6254750" y="3222625"/>
          <a:ext cx="2738438" cy="2268538"/>
        </p:xfrm>
        <a:graphic>
          <a:graphicData uri="http://schemas.openxmlformats.org/drawingml/2006/table">
            <a:tbl>
              <a:tblPr/>
              <a:tblGrid>
                <a:gridCol w="1370013"/>
                <a:gridCol w="684212"/>
                <a:gridCol w="684213"/>
              </a:tblGrid>
              <a:tr h="133350"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szó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1138"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0791" name="Group 79"/>
          <p:cNvGrpSpPr>
            <a:grpSpLocks/>
          </p:cNvGrpSpPr>
          <p:nvPr/>
        </p:nvGrpSpPr>
        <p:grpSpPr bwMode="auto">
          <a:xfrm>
            <a:off x="6219825" y="3544888"/>
            <a:ext cx="2736850" cy="1587"/>
            <a:chOff x="3918" y="2233"/>
            <a:chExt cx="1724" cy="1"/>
          </a:xfrm>
        </p:grpSpPr>
        <p:sp>
          <p:nvSpPr>
            <p:cNvPr id="30800" name="Line 80"/>
            <p:cNvSpPr>
              <a:spLocks noChangeShapeType="1"/>
            </p:cNvSpPr>
            <p:nvPr/>
          </p:nvSpPr>
          <p:spPr bwMode="auto">
            <a:xfrm>
              <a:off x="5138" y="2234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801" name="Line 81"/>
            <p:cNvSpPr>
              <a:spLocks noChangeShapeType="1"/>
            </p:cNvSpPr>
            <p:nvPr/>
          </p:nvSpPr>
          <p:spPr bwMode="auto">
            <a:xfrm>
              <a:off x="3918" y="2233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30792" name="Group 82"/>
          <p:cNvGrpSpPr>
            <a:grpSpLocks/>
          </p:cNvGrpSpPr>
          <p:nvPr/>
        </p:nvGrpSpPr>
        <p:grpSpPr bwMode="auto">
          <a:xfrm>
            <a:off x="3238500" y="3544888"/>
            <a:ext cx="2736850" cy="1587"/>
            <a:chOff x="3918" y="2233"/>
            <a:chExt cx="1724" cy="1"/>
          </a:xfrm>
        </p:grpSpPr>
        <p:sp>
          <p:nvSpPr>
            <p:cNvPr id="30798" name="Line 83"/>
            <p:cNvSpPr>
              <a:spLocks noChangeShapeType="1"/>
            </p:cNvSpPr>
            <p:nvPr/>
          </p:nvSpPr>
          <p:spPr bwMode="auto">
            <a:xfrm>
              <a:off x="5138" y="2234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799" name="Line 84"/>
            <p:cNvSpPr>
              <a:spLocks noChangeShapeType="1"/>
            </p:cNvSpPr>
            <p:nvPr/>
          </p:nvSpPr>
          <p:spPr bwMode="auto">
            <a:xfrm>
              <a:off x="3918" y="2233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30793" name="Group 85"/>
          <p:cNvGrpSpPr>
            <a:grpSpLocks/>
          </p:cNvGrpSpPr>
          <p:nvPr/>
        </p:nvGrpSpPr>
        <p:grpSpPr bwMode="auto">
          <a:xfrm>
            <a:off x="185738" y="3544888"/>
            <a:ext cx="2736850" cy="1587"/>
            <a:chOff x="3918" y="2233"/>
            <a:chExt cx="1724" cy="1"/>
          </a:xfrm>
        </p:grpSpPr>
        <p:sp>
          <p:nvSpPr>
            <p:cNvPr id="30796" name="Line 86"/>
            <p:cNvSpPr>
              <a:spLocks noChangeShapeType="1"/>
            </p:cNvSpPr>
            <p:nvPr/>
          </p:nvSpPr>
          <p:spPr bwMode="auto">
            <a:xfrm>
              <a:off x="5138" y="2234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797" name="Line 87"/>
            <p:cNvSpPr>
              <a:spLocks noChangeShapeType="1"/>
            </p:cNvSpPr>
            <p:nvPr/>
          </p:nvSpPr>
          <p:spPr bwMode="auto">
            <a:xfrm>
              <a:off x="3918" y="2233"/>
              <a:ext cx="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0794" name="Élőláb helye 1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0795" name="Dátum helye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EA61920-3A6D-48DE-96EF-97BBBE9B5076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E0D326-3F78-4D5C-8CB4-7FB7754D1751}" type="slidenum">
              <a:rPr lang="en-GB" smtClean="0">
                <a:cs typeface="Arial" charset="0"/>
              </a:rPr>
              <a:pPr/>
              <a:t>3</a:t>
            </a:fld>
            <a:endParaRPr lang="en-GB" smtClean="0">
              <a:cs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Utasítások szintje (ISA)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A j</a:t>
            </a:r>
            <a:r>
              <a:rPr lang="hu-HU" smtClean="0">
                <a:cs typeface="Times New Roman" pitchFamily="18" charset="0"/>
              </a:rPr>
              <a:t>óság két kritériuma: </a:t>
            </a:r>
            <a:endParaRPr lang="hu-HU" smtClean="0"/>
          </a:p>
          <a:p>
            <a:pPr marL="342900" indent="-342900" defTabSz="914400">
              <a:spcBef>
                <a:spcPct val="0"/>
              </a:spcBef>
            </a:pPr>
            <a:r>
              <a:rPr lang="hu-HU" smtClean="0">
                <a:cs typeface="Times New Roman" pitchFamily="18" charset="0"/>
              </a:rPr>
              <a:t>hatékony hardver megvalósítási lehetőség</a:t>
            </a:r>
            <a:r>
              <a:rPr lang="hu-HU" smtClean="0"/>
              <a:t>,</a:t>
            </a:r>
          </a:p>
          <a:p>
            <a:pPr marL="342900" indent="-342900" defTabSz="914400">
              <a:spcBef>
                <a:spcPct val="0"/>
              </a:spcBef>
            </a:pPr>
            <a:r>
              <a:rPr lang="hu-HU" smtClean="0">
                <a:cs typeface="Times New Roman" pitchFamily="18" charset="0"/>
              </a:rPr>
              <a:t>jó médium a fordítóknak. </a:t>
            </a:r>
            <a:endParaRPr lang="hu-HU" smtClean="0"/>
          </a:p>
          <a:p>
            <a:pPr marL="342900" indent="-342900" defTabSz="914400"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Továbbfejlesztések</a:t>
            </a:r>
            <a:r>
              <a:rPr lang="hu-HU" smtClean="0"/>
              <a:t>nél ügyelni kell a</a:t>
            </a:r>
            <a:r>
              <a:rPr lang="hu-HU" smtClean="0">
                <a:cs typeface="Times New Roman" pitchFamily="18" charset="0"/>
              </a:rPr>
              <a:t> kompatibilitás</a:t>
            </a:r>
            <a:r>
              <a:rPr lang="hu-HU" smtClean="0"/>
              <a:t>ra!</a:t>
            </a:r>
            <a:endParaRPr lang="hu-HU" b="1" smtClean="0"/>
          </a:p>
          <a:p>
            <a:pPr marL="342900" indent="-342900" defTabSz="914400"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Nyilvános definíció: </a:t>
            </a:r>
            <a:br>
              <a:rPr lang="hu-HU" smtClean="0"/>
            </a:br>
            <a:r>
              <a:rPr lang="hu-HU" smtClean="0"/>
              <a:t>van: </a:t>
            </a:r>
            <a:r>
              <a:rPr lang="hu-HU" b="1" smtClean="0"/>
              <a:t>SPARC</a:t>
            </a:r>
            <a:r>
              <a:rPr lang="hu-HU" smtClean="0"/>
              <a:t>, </a:t>
            </a:r>
            <a:r>
              <a:rPr lang="hu-HU" b="1" smtClean="0"/>
              <a:t>JVM</a:t>
            </a:r>
            <a:r>
              <a:rPr lang="hu-HU" smtClean="0"/>
              <a:t> (tervezők); </a:t>
            </a:r>
            <a:br>
              <a:rPr lang="hu-HU" smtClean="0"/>
            </a:br>
            <a:r>
              <a:rPr lang="hu-HU" smtClean="0"/>
              <a:t>nincs: </a:t>
            </a:r>
            <a:r>
              <a:rPr lang="hu-HU" b="1" smtClean="0"/>
              <a:t>Pentium 4</a:t>
            </a:r>
            <a:r>
              <a:rPr lang="hu-HU" smtClean="0"/>
              <a:t> (gyártók).</a:t>
            </a:r>
          </a:p>
          <a:p>
            <a:pPr marL="342900" indent="-342900" defTabSz="914400">
              <a:spcBef>
                <a:spcPct val="50000"/>
              </a:spcBef>
              <a:buFont typeface="Times New Roman" pitchFamily="18" charset="0"/>
              <a:buNone/>
            </a:pPr>
            <a:endParaRPr lang="hu-HU" b="1" smtClean="0"/>
          </a:p>
          <a:p>
            <a:pPr marL="342900" indent="-342900" algn="ctr" defTabSz="914400"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kernelmód</a:t>
            </a:r>
            <a:r>
              <a:rPr lang="hu-HU" sz="2800" b="1" smtClean="0"/>
              <a:t>     &lt;----&gt;</a:t>
            </a:r>
            <a:r>
              <a:rPr lang="hu-HU" sz="2800" smtClean="0">
                <a:sym typeface="Symbol" pitchFamily="18" charset="2"/>
              </a:rPr>
              <a:t>     </a:t>
            </a:r>
            <a:r>
              <a:rPr lang="hu-HU" sz="2800" b="1" smtClean="0"/>
              <a:t> (user) felhasználói mód</a:t>
            </a:r>
          </a:p>
        </p:txBody>
      </p:sp>
      <p:sp>
        <p:nvSpPr>
          <p:cNvPr id="41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1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89D760E-A5E6-4461-BF56-D7E6B59CF2CE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81105C-8F46-496E-B3D2-5CB1EE09370D}" type="slidenum">
              <a:rPr lang="en-GB" smtClean="0">
                <a:cs typeface="Arial" charset="0"/>
              </a:rPr>
              <a:pPr/>
              <a:t>30</a:t>
            </a:fld>
            <a:endParaRPr lang="en-GB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943100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A műveleti kód kiterjesztése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i="1" smtClean="0"/>
              <a:t>	</a:t>
            </a:r>
            <a:r>
              <a:rPr lang="hu-HU" sz="2400" b="1" i="1" smtClean="0"/>
              <a:t>k</a:t>
            </a:r>
            <a:r>
              <a:rPr lang="hu-HU" sz="2400" b="1" i="1" smtClean="0">
                <a:cs typeface="Times New Roman" pitchFamily="18" charset="0"/>
              </a:rPr>
              <a:t> </a:t>
            </a:r>
            <a:r>
              <a:rPr lang="hu-HU" sz="2400" smtClean="0">
                <a:cs typeface="Times New Roman" pitchFamily="18" charset="0"/>
              </a:rPr>
              <a:t>bites </a:t>
            </a:r>
            <a:r>
              <a:rPr lang="hu-HU" sz="2400" smtClean="0"/>
              <a:t>műveleti kód esetén </a:t>
            </a:r>
            <a:r>
              <a:rPr lang="hu-HU" sz="2400" b="1" smtClean="0">
                <a:cs typeface="Times New Roman" pitchFamily="18" charset="0"/>
              </a:rPr>
              <a:t>2</a:t>
            </a:r>
            <a:r>
              <a:rPr lang="hu-HU" sz="2400" b="1" i="1" baseline="30000" smtClean="0">
                <a:cs typeface="Times New Roman" pitchFamily="18" charset="0"/>
              </a:rPr>
              <a:t>k</a:t>
            </a:r>
            <a:r>
              <a:rPr lang="hu-HU" sz="2400" smtClean="0">
                <a:cs typeface="Times New Roman" pitchFamily="18" charset="0"/>
              </a:rPr>
              <a:t> különböző utasítás lehet,</a:t>
            </a:r>
            <a:r>
              <a:rPr lang="hu-HU" sz="2400" smtClean="0"/>
              <a:t> </a:t>
            </a:r>
            <a:r>
              <a:rPr lang="hu-HU" sz="2400" b="1" i="1" smtClean="0">
                <a:cs typeface="Times New Roman" pitchFamily="18" charset="0"/>
              </a:rPr>
              <a:t>n</a:t>
            </a:r>
            <a:r>
              <a:rPr lang="hu-HU" sz="2400" smtClean="0">
                <a:cs typeface="Times New Roman" pitchFamily="18" charset="0"/>
              </a:rPr>
              <a:t> bites címrésznél </a:t>
            </a:r>
            <a:r>
              <a:rPr lang="hu-HU" sz="2400" b="1" smtClean="0">
                <a:cs typeface="Times New Roman" pitchFamily="18" charset="0"/>
              </a:rPr>
              <a:t>2</a:t>
            </a:r>
            <a:r>
              <a:rPr lang="hu-HU" sz="2400" b="1" i="1" baseline="30000" smtClean="0">
                <a:cs typeface="Times New Roman" pitchFamily="18" charset="0"/>
              </a:rPr>
              <a:t>n</a:t>
            </a:r>
            <a:r>
              <a:rPr lang="hu-HU" sz="2400" smtClean="0">
                <a:cs typeface="Times New Roman" pitchFamily="18" charset="0"/>
              </a:rPr>
              <a:t> memóri</a:t>
            </a:r>
            <a:r>
              <a:rPr lang="hu-HU" sz="2400" smtClean="0"/>
              <a:t>a</a:t>
            </a:r>
            <a:r>
              <a:rPr lang="hu-HU" sz="2400" smtClean="0">
                <a:cs typeface="Times New Roman" pitchFamily="18" charset="0"/>
              </a:rPr>
              <a:t> címezhet</a:t>
            </a:r>
            <a:r>
              <a:rPr lang="hu-HU" sz="2400" smtClean="0"/>
              <a:t>ő</a:t>
            </a:r>
            <a:r>
              <a:rPr lang="hu-HU" sz="2400" smtClean="0">
                <a:cs typeface="Times New Roman" pitchFamily="18" charset="0"/>
              </a:rPr>
              <a:t>, fix utasítás hossz esetén </a:t>
            </a:r>
            <a:r>
              <a:rPr lang="hu-HU" sz="2400" smtClean="0"/>
              <a:t>egyik csak a másik rovására növelhető (</a:t>
            </a:r>
            <a:r>
              <a:rPr lang="hu-HU" sz="2400" b="1" smtClean="0"/>
              <a:t>5.12. ábra</a:t>
            </a:r>
            <a:r>
              <a:rPr lang="hu-HU" sz="2400" smtClean="0"/>
              <a:t>).</a:t>
            </a:r>
          </a:p>
        </p:txBody>
      </p:sp>
      <p:graphicFrame>
        <p:nvGraphicFramePr>
          <p:cNvPr id="822366" name="Group 94"/>
          <p:cNvGraphicFramePr>
            <a:graphicFrameLocks noGrp="1"/>
          </p:cNvGraphicFramePr>
          <p:nvPr>
            <p:ph sz="half" idx="2"/>
          </p:nvPr>
        </p:nvGraphicFramePr>
        <p:xfrm>
          <a:off x="266700" y="2066925"/>
          <a:ext cx="8696325" cy="730250"/>
        </p:xfrm>
        <a:graphic>
          <a:graphicData uri="http://schemas.openxmlformats.org/drawingml/2006/table">
            <a:tbl>
              <a:tblPr/>
              <a:tblGrid>
                <a:gridCol w="542925"/>
                <a:gridCol w="544513"/>
                <a:gridCol w="542925"/>
                <a:gridCol w="544512"/>
                <a:gridCol w="542925"/>
                <a:gridCol w="542925"/>
                <a:gridCol w="544513"/>
                <a:gridCol w="542925"/>
                <a:gridCol w="542925"/>
                <a:gridCol w="544512"/>
                <a:gridCol w="542925"/>
                <a:gridCol w="544513"/>
                <a:gridCol w="542925"/>
                <a:gridCol w="542925"/>
                <a:gridCol w="544512"/>
                <a:gridCol w="54292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345" name="Group 73"/>
          <p:cNvGraphicFramePr>
            <a:graphicFrameLocks noGrp="1"/>
          </p:cNvGraphicFramePr>
          <p:nvPr/>
        </p:nvGraphicFramePr>
        <p:xfrm>
          <a:off x="238125" y="3314700"/>
          <a:ext cx="8696325" cy="385763"/>
        </p:xfrm>
        <a:graphic>
          <a:graphicData uri="http://schemas.openxmlformats.org/drawingml/2006/table">
            <a:tbl>
              <a:tblPr/>
              <a:tblGrid>
                <a:gridCol w="2174875"/>
                <a:gridCol w="2173288"/>
                <a:gridCol w="2174875"/>
                <a:gridCol w="2173287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 kód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cím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cím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cím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05" name="AutoShape 88"/>
          <p:cNvSpPr>
            <a:spLocks/>
          </p:cNvSpPr>
          <p:nvPr/>
        </p:nvSpPr>
        <p:spPr bwMode="auto">
          <a:xfrm rot="-5400000">
            <a:off x="1295400" y="2114551"/>
            <a:ext cx="98425" cy="2171700"/>
          </a:xfrm>
          <a:prstGeom prst="leftBrace">
            <a:avLst>
              <a:gd name="adj1" fmla="val 18387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1806" name="AutoShape 89"/>
          <p:cNvSpPr>
            <a:spLocks/>
          </p:cNvSpPr>
          <p:nvPr/>
        </p:nvSpPr>
        <p:spPr bwMode="auto">
          <a:xfrm rot="-5400000">
            <a:off x="3467100" y="2124076"/>
            <a:ext cx="98425" cy="2171700"/>
          </a:xfrm>
          <a:prstGeom prst="leftBrace">
            <a:avLst>
              <a:gd name="adj1" fmla="val 18387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1807" name="AutoShape 90"/>
          <p:cNvSpPr>
            <a:spLocks/>
          </p:cNvSpPr>
          <p:nvPr/>
        </p:nvSpPr>
        <p:spPr bwMode="auto">
          <a:xfrm rot="-5400000">
            <a:off x="5648325" y="2124076"/>
            <a:ext cx="98425" cy="2171700"/>
          </a:xfrm>
          <a:prstGeom prst="leftBrace">
            <a:avLst>
              <a:gd name="adj1" fmla="val 18387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1808" name="AutoShape 91"/>
          <p:cNvSpPr>
            <a:spLocks/>
          </p:cNvSpPr>
          <p:nvPr/>
        </p:nvSpPr>
        <p:spPr bwMode="auto">
          <a:xfrm rot="-5400000">
            <a:off x="7829550" y="2133601"/>
            <a:ext cx="98425" cy="2171700"/>
          </a:xfrm>
          <a:prstGeom prst="leftBrace">
            <a:avLst>
              <a:gd name="adj1" fmla="val 18387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1809" name="Rectangle 92"/>
          <p:cNvSpPr>
            <a:spLocks noChangeArrowheads="1"/>
          </p:cNvSpPr>
          <p:nvPr/>
        </p:nvSpPr>
        <p:spPr bwMode="auto">
          <a:xfrm>
            <a:off x="0" y="3971925"/>
            <a:ext cx="91440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</a:pPr>
            <a:r>
              <a:rPr lang="hu-HU" sz="3200">
                <a:solidFill>
                  <a:srgbClr val="000000"/>
                </a:solidFill>
              </a:rPr>
              <a:t>Lehetőségek:</a:t>
            </a:r>
          </a:p>
          <a:p>
            <a:pPr marL="342900" indent="-342900" defTabSz="914400">
              <a:lnSpc>
                <a:spcPct val="100000"/>
              </a:lnSpc>
              <a:buFont typeface="Times New Roman" pitchFamily="18" charset="0"/>
              <a:buChar char="•"/>
            </a:pPr>
            <a:r>
              <a:rPr lang="hu-HU" sz="3200">
                <a:solidFill>
                  <a:srgbClr val="000000"/>
                </a:solidFill>
              </a:rPr>
              <a:t>fix utasításhossz: rövidebb kód mellett hosszabb operandus rész,</a:t>
            </a:r>
          </a:p>
          <a:p>
            <a:pPr marL="342900" indent="-342900" defTabSz="914400">
              <a:lnSpc>
                <a:spcPct val="100000"/>
              </a:lnSpc>
              <a:buFont typeface="Times New Roman" pitchFamily="18" charset="0"/>
              <a:buChar char="•"/>
            </a:pPr>
            <a:r>
              <a:rPr lang="hu-HU" sz="3200">
                <a:solidFill>
                  <a:srgbClr val="000000"/>
                </a:solidFill>
              </a:rPr>
              <a:t>minimális átlagos utasításhossz: a gyakori kódok rövidek, a ritkán használtak hosszabbak.</a:t>
            </a:r>
          </a:p>
        </p:txBody>
      </p:sp>
      <p:sp>
        <p:nvSpPr>
          <p:cNvPr id="31810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1811" name="Dátum helye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58A9CEE-5335-4E7A-87A0-4D7F03B3D2D5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9BAF46-DA13-4BE8-98F0-A7A29FB33F51}" type="slidenum">
              <a:rPr lang="en-GB" smtClean="0">
                <a:cs typeface="Arial" charset="0"/>
              </a:rPr>
              <a:pPr/>
              <a:t>31</a:t>
            </a:fld>
            <a:endParaRPr lang="en-GB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552450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A műveleti kód kiterjesztése (5.13. ábra)</a:t>
            </a:r>
            <a:endParaRPr lang="hu-HU" smtClean="0"/>
          </a:p>
        </p:txBody>
      </p:sp>
      <p:graphicFrame>
        <p:nvGraphicFramePr>
          <p:cNvPr id="824435" name="Group 115"/>
          <p:cNvGraphicFramePr>
            <a:graphicFrameLocks noGrp="1"/>
          </p:cNvGraphicFramePr>
          <p:nvPr>
            <p:ph sz="half" idx="2"/>
          </p:nvPr>
        </p:nvGraphicFramePr>
        <p:xfrm>
          <a:off x="0" y="876300"/>
          <a:ext cx="4543425" cy="2057400"/>
        </p:xfrm>
        <a:graphic>
          <a:graphicData uri="http://schemas.openxmlformats.org/drawingml/2006/table">
            <a:tbl>
              <a:tblPr/>
              <a:tblGrid>
                <a:gridCol w="1168400"/>
                <a:gridCol w="615950"/>
                <a:gridCol w="615950"/>
                <a:gridCol w="615950"/>
                <a:gridCol w="615950"/>
                <a:gridCol w="911225"/>
              </a:tblGrid>
              <a:tr h="1285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bites műveleti kód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15 db </a:t>
                      </a:r>
                      <a:b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 címes utasítás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xxxx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4436" name="Group 116"/>
          <p:cNvGraphicFramePr>
            <a:graphicFrameLocks noGrp="1"/>
          </p:cNvGraphicFramePr>
          <p:nvPr/>
        </p:nvGraphicFramePr>
        <p:xfrm>
          <a:off x="4600575" y="866775"/>
          <a:ext cx="4543425" cy="2057400"/>
        </p:xfrm>
        <a:graphic>
          <a:graphicData uri="http://schemas.openxmlformats.org/drawingml/2006/table">
            <a:tbl>
              <a:tblPr/>
              <a:tblGrid>
                <a:gridCol w="1168400"/>
                <a:gridCol w="615950"/>
                <a:gridCol w="615950"/>
                <a:gridCol w="615950"/>
                <a:gridCol w="615950"/>
                <a:gridCol w="911225"/>
              </a:tblGrid>
              <a:tr h="1285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bites műveleti kód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14 db </a:t>
                      </a:r>
                      <a:b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címes </a:t>
                      </a: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yyyy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864" name="Rectangle 113"/>
          <p:cNvSpPr>
            <a:spLocks noChangeArrowheads="1"/>
          </p:cNvSpPr>
          <p:nvPr/>
        </p:nvSpPr>
        <p:spPr bwMode="auto">
          <a:xfrm>
            <a:off x="0" y="4362450"/>
            <a:ext cx="91440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endParaRPr lang="hu-HU" sz="3200">
              <a:solidFill>
                <a:srgbClr val="000000"/>
              </a:solidFill>
            </a:endParaRPr>
          </a:p>
        </p:txBody>
      </p:sp>
      <p:sp>
        <p:nvSpPr>
          <p:cNvPr id="32865" name="Rectangle 114"/>
          <p:cNvSpPr>
            <a:spLocks noChangeArrowheads="1"/>
          </p:cNvSpPr>
          <p:nvPr/>
        </p:nvSpPr>
        <p:spPr bwMode="auto">
          <a:xfrm>
            <a:off x="0" y="4324350"/>
            <a:ext cx="91440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hu-HU" sz="3200">
                <a:solidFill>
                  <a:srgbClr val="000000"/>
                </a:solidFill>
              </a:rPr>
              <a:t>	</a:t>
            </a:r>
            <a:r>
              <a:rPr lang="hu-HU" sz="2800">
                <a:solidFill>
                  <a:srgbClr val="000000"/>
                </a:solidFill>
              </a:rPr>
              <a:t>Az </a:t>
            </a:r>
            <a:r>
              <a:rPr lang="hu-HU" sz="2800" b="1">
                <a:solidFill>
                  <a:srgbClr val="000000"/>
                </a:solidFill>
              </a:rPr>
              <a:t>1111</a:t>
            </a:r>
            <a:r>
              <a:rPr lang="hu-HU" sz="2800">
                <a:solidFill>
                  <a:srgbClr val="000000"/>
                </a:solidFill>
              </a:rPr>
              <a:t> kódot nem használtuk ki 3 címes utasításnak </a:t>
            </a:r>
            <a:r>
              <a:rPr lang="hu-HU" sz="2800" b="1">
                <a:solidFill>
                  <a:srgbClr val="000000"/>
                </a:solidFill>
              </a:rPr>
              <a:t>(menekülő kód</a:t>
            </a:r>
            <a:r>
              <a:rPr lang="hu-HU" sz="2800">
                <a:solidFill>
                  <a:srgbClr val="000000"/>
                </a:solidFill>
              </a:rPr>
              <a:t>), és ez lehetővé teszi, hogy további – igaz, nem 3 címes – utasításokat adjunk meg.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 b="1">
                <a:solidFill>
                  <a:srgbClr val="000000"/>
                </a:solidFill>
              </a:rPr>
              <a:t>1111 1110</a:t>
            </a:r>
            <a:r>
              <a:rPr lang="hu-HU" sz="2800">
                <a:solidFill>
                  <a:srgbClr val="000000"/>
                </a:solidFill>
              </a:rPr>
              <a:t> és </a:t>
            </a:r>
            <a:r>
              <a:rPr lang="hu-HU" sz="2800" b="1">
                <a:solidFill>
                  <a:srgbClr val="000000"/>
                </a:solidFill>
              </a:rPr>
              <a:t>1111 1111</a:t>
            </a:r>
            <a:r>
              <a:rPr lang="hu-HU" sz="2800">
                <a:solidFill>
                  <a:srgbClr val="000000"/>
                </a:solidFill>
              </a:rPr>
              <a:t> is menekülő kód. </a:t>
            </a:r>
          </a:p>
        </p:txBody>
      </p:sp>
      <p:sp>
        <p:nvSpPr>
          <p:cNvPr id="32866" name="Élőláb helye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2867" name="Dátum helye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F62212C-53DB-45FF-8B24-482B193EE2B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ED3A37-E336-4043-A4A0-FCF33FDE7FBA}" type="slidenum">
              <a:rPr lang="en-GB" smtClean="0">
                <a:cs typeface="Arial" charset="0"/>
              </a:rPr>
              <a:pPr/>
              <a:t>32</a:t>
            </a:fld>
            <a:endParaRPr lang="en-GB" smtClean="0">
              <a:cs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552450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A műveleti kód kiterjesztése</a:t>
            </a:r>
            <a:endParaRPr lang="hu-HU" smtClean="0"/>
          </a:p>
        </p:txBody>
      </p:sp>
      <p:graphicFrame>
        <p:nvGraphicFramePr>
          <p:cNvPr id="826507" name="Group 139"/>
          <p:cNvGraphicFramePr>
            <a:graphicFrameLocks noGrp="1"/>
          </p:cNvGraphicFramePr>
          <p:nvPr>
            <p:ph sz="half" idx="2"/>
          </p:nvPr>
        </p:nvGraphicFramePr>
        <p:xfrm>
          <a:off x="0" y="619125"/>
          <a:ext cx="4543425" cy="3338513"/>
        </p:xfrm>
        <a:graphic>
          <a:graphicData uri="http://schemas.openxmlformats.org/drawingml/2006/table">
            <a:tbl>
              <a:tblPr/>
              <a:tblGrid>
                <a:gridCol w="1168400"/>
                <a:gridCol w="615950"/>
                <a:gridCol w="615950"/>
                <a:gridCol w="615950"/>
                <a:gridCol w="615950"/>
                <a:gridCol w="911225"/>
              </a:tblGrid>
              <a:tr h="1285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 row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 bites műveleti kód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31 db </a:t>
                      </a:r>
                      <a:b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címes </a:t>
                      </a: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333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zzzz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6508" name="Group 140"/>
          <p:cNvGraphicFramePr>
            <a:graphicFrameLocks noGrp="1"/>
          </p:cNvGraphicFramePr>
          <p:nvPr/>
        </p:nvGraphicFramePr>
        <p:xfrm>
          <a:off x="4600575" y="866775"/>
          <a:ext cx="4543425" cy="2057400"/>
        </p:xfrm>
        <a:graphic>
          <a:graphicData uri="http://schemas.openxmlformats.org/drawingml/2006/table">
            <a:tbl>
              <a:tblPr/>
              <a:tblGrid>
                <a:gridCol w="1168400"/>
                <a:gridCol w="615950"/>
                <a:gridCol w="615950"/>
                <a:gridCol w="615950"/>
                <a:gridCol w="615950"/>
                <a:gridCol w="911225"/>
              </a:tblGrid>
              <a:tr h="1285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bites műveleti kód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db </a:t>
                      </a:r>
                      <a:b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 címes </a:t>
                      </a: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017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2858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912" name="Rectangle 137"/>
          <p:cNvSpPr>
            <a:spLocks noChangeArrowheads="1"/>
          </p:cNvSpPr>
          <p:nvPr/>
        </p:nvSpPr>
        <p:spPr bwMode="auto">
          <a:xfrm>
            <a:off x="0" y="390525"/>
            <a:ext cx="91440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hu-HU">
                <a:solidFill>
                  <a:srgbClr val="000000"/>
                </a:solidFill>
              </a:rPr>
              <a:t>					</a:t>
            </a:r>
          </a:p>
        </p:txBody>
      </p:sp>
      <p:sp>
        <p:nvSpPr>
          <p:cNvPr id="33913" name="Rectangle 138"/>
          <p:cNvSpPr>
            <a:spLocks noChangeArrowheads="1"/>
          </p:cNvSpPr>
          <p:nvPr/>
        </p:nvSpPr>
        <p:spPr bwMode="auto">
          <a:xfrm>
            <a:off x="0" y="5705475"/>
            <a:ext cx="8459788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hu-HU" sz="3200">
                <a:solidFill>
                  <a:srgbClr val="000000"/>
                </a:solidFill>
              </a:rPr>
              <a:t>	 </a:t>
            </a:r>
            <a:r>
              <a:rPr lang="hu-HU" sz="3200" b="1">
                <a:solidFill>
                  <a:srgbClr val="000000"/>
                </a:solidFill>
              </a:rPr>
              <a:t>1111 1111 1111</a:t>
            </a:r>
            <a:r>
              <a:rPr lang="hu-HU" sz="3200">
                <a:solidFill>
                  <a:srgbClr val="000000"/>
                </a:solidFill>
              </a:rPr>
              <a:t> is menekülő kód. </a:t>
            </a:r>
          </a:p>
        </p:txBody>
      </p:sp>
      <p:sp>
        <p:nvSpPr>
          <p:cNvPr id="33914" name="Élőláb helye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3915" name="Dátum helye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A6DDC73-0C3F-4286-9A8C-146A811DE22F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7666DC-A26A-423F-96C7-D76CD98BADA0}" type="slidenum">
              <a:rPr lang="en-GB" smtClean="0">
                <a:cs typeface="Arial" charset="0"/>
              </a:rPr>
              <a:pPr/>
              <a:t>33</a:t>
            </a:fld>
            <a:endParaRPr lang="en-GB" smtClean="0">
              <a:cs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490663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Ortogonalitási elv: </a:t>
            </a:r>
            <a:r>
              <a:rPr lang="hu-HU" sz="2400" smtClean="0"/>
              <a:t>Jó architektúrában a műveleti kódok és a címzési módszerek (majdnem) szabadon párosíthatók.</a:t>
            </a:r>
          </a:p>
          <a:p>
            <a:pPr marL="342900" indent="-342900"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Három címes elképzelés (5.25. ábra</a:t>
            </a:r>
            <a:r>
              <a:rPr lang="hu-HU" b="1" smtClean="0">
                <a:sym typeface="Wingdings" pitchFamily="2" charset="2"/>
              </a:rPr>
              <a:t>):</a:t>
            </a:r>
            <a:r>
              <a:rPr lang="hu-HU" smtClean="0"/>
              <a:t> </a:t>
            </a:r>
          </a:p>
        </p:txBody>
      </p:sp>
      <p:graphicFrame>
        <p:nvGraphicFramePr>
          <p:cNvPr id="828497" name="Group 81"/>
          <p:cNvGraphicFramePr>
            <a:graphicFrameLocks noGrp="1"/>
          </p:cNvGraphicFramePr>
          <p:nvPr>
            <p:ph sz="half" idx="2"/>
          </p:nvPr>
        </p:nvGraphicFramePr>
        <p:xfrm>
          <a:off x="71438" y="1398588"/>
          <a:ext cx="8905875" cy="2376487"/>
        </p:xfrm>
        <a:graphic>
          <a:graphicData uri="http://schemas.openxmlformats.org/drawingml/2006/table">
            <a:tbl>
              <a:tblPr/>
              <a:tblGrid>
                <a:gridCol w="409575"/>
                <a:gridCol w="2019300"/>
                <a:gridCol w="419100"/>
                <a:gridCol w="1219200"/>
                <a:gridCol w="1295400"/>
                <a:gridCol w="1276350"/>
                <a:gridCol w="226695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cél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cél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eltolás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eltolás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880" name="Rectangle 80"/>
          <p:cNvSpPr>
            <a:spLocks noChangeArrowheads="1"/>
          </p:cNvSpPr>
          <p:nvPr/>
        </p:nvSpPr>
        <p:spPr bwMode="auto">
          <a:xfrm>
            <a:off x="0" y="4357688"/>
            <a:ext cx="9144000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533400" indent="-533400" defTabSz="762000">
              <a:lnSpc>
                <a:spcPct val="90000"/>
              </a:lnSpc>
            </a:pPr>
            <a:r>
              <a:rPr lang="hu-HU" sz="3200">
                <a:solidFill>
                  <a:srgbClr val="000000"/>
                </a:solidFill>
              </a:rPr>
              <a:t>1. típus: aritmetikai utasítások. </a:t>
            </a:r>
          </a:p>
          <a:p>
            <a:pPr marL="533400" indent="-533400" defTabSz="762000">
              <a:lnSpc>
                <a:spcPct val="90000"/>
              </a:lnSpc>
            </a:pPr>
            <a:r>
              <a:rPr lang="hu-HU" sz="3200">
                <a:solidFill>
                  <a:srgbClr val="000000"/>
                </a:solidFill>
              </a:rPr>
              <a:t>2. típus: közvetlen adat megadás, 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>
                <a:solidFill>
                  <a:srgbClr val="000000"/>
                </a:solidFill>
              </a:rPr>
              <a:t>index módú </a:t>
            </a: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LOAD</a:t>
            </a:r>
            <a:r>
              <a:rPr lang="hu-HU" sz="3200">
                <a:solidFill>
                  <a:srgbClr val="000000"/>
                </a:solidFill>
              </a:rPr>
              <a:t> és </a:t>
            </a: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STORE</a:t>
            </a:r>
            <a:r>
              <a:rPr lang="hu-HU" sz="3200">
                <a:solidFill>
                  <a:srgbClr val="000000"/>
                </a:solidFill>
              </a:rPr>
              <a:t> utasítás.</a:t>
            </a:r>
          </a:p>
          <a:p>
            <a:pPr marL="533400" indent="-533400" defTabSz="762000">
              <a:lnSpc>
                <a:spcPct val="90000"/>
              </a:lnSpc>
            </a:pPr>
            <a:r>
              <a:rPr lang="hu-HU" sz="3200">
                <a:solidFill>
                  <a:srgbClr val="000000"/>
                </a:solidFill>
              </a:rPr>
              <a:t>3. típus: elágazó, eljárás hívó utasítások, </a:t>
            </a:r>
            <a:br>
              <a:rPr lang="hu-HU" sz="3200">
                <a:solidFill>
                  <a:srgbClr val="000000"/>
                </a:solidFill>
              </a:rPr>
            </a:b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LOAD</a:t>
            </a:r>
            <a:r>
              <a:rPr lang="hu-HU" sz="3200">
                <a:solidFill>
                  <a:srgbClr val="000000"/>
                </a:solidFill>
              </a:rPr>
              <a:t> és </a:t>
            </a: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STORE</a:t>
            </a:r>
            <a:r>
              <a:rPr lang="hu-HU" sz="3200">
                <a:solidFill>
                  <a:srgbClr val="000000"/>
                </a:solidFill>
              </a:rPr>
              <a:t>, ezek </a:t>
            </a: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R0</a:t>
            </a:r>
            <a:r>
              <a:rPr lang="hu-HU" sz="3200">
                <a:solidFill>
                  <a:srgbClr val="000000"/>
                </a:solidFill>
              </a:rPr>
              <a:t>-t használnák. </a:t>
            </a:r>
          </a:p>
        </p:txBody>
      </p:sp>
      <p:sp>
        <p:nvSpPr>
          <p:cNvPr id="34881" name="Élőláb helye 6"/>
          <p:cNvSpPr>
            <a:spLocks noGrp="1"/>
          </p:cNvSpPr>
          <p:nvPr>
            <p:ph type="ftr" sz="quarter" idx="11"/>
          </p:nvPr>
        </p:nvSpPr>
        <p:spPr>
          <a:xfrm>
            <a:off x="3071813" y="6410325"/>
            <a:ext cx="2886075" cy="447675"/>
          </a:xfrm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4882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02A58C4-F0E8-4D93-968C-CB635BA6E3F4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A4F51D-BAEF-4EFE-9126-8674622B3BA1}" type="slidenum">
              <a:rPr lang="en-GB" smtClean="0">
                <a:cs typeface="Arial" charset="0"/>
              </a:rPr>
              <a:pPr/>
              <a:t>34</a:t>
            </a:fld>
            <a:endParaRPr lang="en-GB" smtClean="0">
              <a:cs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727075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Két címes elképzelés (5.26. ábra).</a:t>
            </a:r>
            <a:r>
              <a:rPr lang="hu-HU" smtClean="0"/>
              <a:t> </a:t>
            </a:r>
          </a:p>
        </p:txBody>
      </p:sp>
      <p:graphicFrame>
        <p:nvGraphicFramePr>
          <p:cNvPr id="830508" name="Group 44"/>
          <p:cNvGraphicFramePr>
            <a:graphicFrameLocks noGrp="1"/>
          </p:cNvGraphicFramePr>
          <p:nvPr>
            <p:ph sz="half" idx="2"/>
          </p:nvPr>
        </p:nvGraphicFramePr>
        <p:xfrm>
          <a:off x="212725" y="531813"/>
          <a:ext cx="8715375" cy="1543050"/>
        </p:xfrm>
        <a:graphic>
          <a:graphicData uri="http://schemas.openxmlformats.org/drawingml/2006/table">
            <a:tbl>
              <a:tblPr/>
              <a:tblGrid>
                <a:gridCol w="2171700"/>
                <a:gridCol w="876300"/>
                <a:gridCol w="1257300"/>
                <a:gridCol w="1152525"/>
                <a:gridCol w="866775"/>
                <a:gridCol w="1276350"/>
                <a:gridCol w="1114425"/>
              </a:tblGrid>
              <a:tr h="2651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eltolás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eltolás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Feltételes 32 bites direkt operandus vagy eltolás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63525">
                <a:tc gridSpan="7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Feltételes 32 bites direkt operandus vagy eltolás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75" name="Rectangle 43"/>
          <p:cNvSpPr>
            <a:spLocks noChangeArrowheads="1"/>
          </p:cNvSpPr>
          <p:nvPr/>
        </p:nvSpPr>
        <p:spPr bwMode="auto">
          <a:xfrm>
            <a:off x="0" y="2709863"/>
            <a:ext cx="9144000" cy="353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80000"/>
              </a:spcBef>
            </a:pPr>
            <a:r>
              <a:rPr lang="hu-HU" sz="3200">
                <a:solidFill>
                  <a:srgbClr val="000000"/>
                </a:solidFill>
              </a:rPr>
              <a:t>	</a:t>
            </a:r>
            <a:r>
              <a:rPr lang="hu-HU" sz="2800">
                <a:solidFill>
                  <a:srgbClr val="000000"/>
                </a:solidFill>
              </a:rPr>
              <a:t>A mód 3 bitje lehetővé teszi a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közvetlen operandus,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direkt,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regiszter,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regiszter indirekt,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index és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verem címzési módokat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Két további mód bevezetésére is lehetőség van.</a:t>
            </a:r>
          </a:p>
        </p:txBody>
      </p:sp>
      <p:sp>
        <p:nvSpPr>
          <p:cNvPr id="3587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587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E01F4E0-47C5-4E89-8710-AD644BA2AF2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3C7011-4B22-4BEF-A6B2-F38A1D024CEA}" type="slidenum">
              <a:rPr lang="en-GB" smtClean="0">
                <a:cs typeface="Arial" charset="0"/>
              </a:rPr>
              <a:pPr/>
              <a:t>35</a:t>
            </a:fld>
            <a:endParaRPr lang="en-GB" smtClean="0">
              <a:cs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2676525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Pentium 4</a:t>
            </a:r>
            <a:r>
              <a:rPr lang="hu-HU" b="1" smtClean="0"/>
              <a:t> </a:t>
            </a:r>
            <a:r>
              <a:rPr lang="hu-HU" b="1" smtClean="0">
                <a:cs typeface="Times New Roman" pitchFamily="18" charset="0"/>
              </a:rPr>
              <a:t>utasításformá</a:t>
            </a:r>
            <a:r>
              <a:rPr lang="hu-HU" b="1" smtClean="0"/>
              <a:t>i (</a:t>
            </a:r>
            <a:r>
              <a:rPr lang="hu-HU" b="1" smtClean="0">
                <a:cs typeface="Times New Roman" pitchFamily="18" charset="0"/>
              </a:rPr>
              <a:t>5.14. ábra</a:t>
            </a:r>
            <a:r>
              <a:rPr lang="hu-HU" b="1" smtClean="0"/>
              <a:t>)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Több generáción keresztül kialakult architektúra.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Csak egy</a:t>
            </a:r>
            <a:r>
              <a:rPr lang="hu-HU" sz="2400" smtClean="0">
                <a:cs typeface="Times New Roman" pitchFamily="18" charset="0"/>
              </a:rPr>
              <a:t> operandus lehet memória cím. </a:t>
            </a:r>
            <a:endParaRPr lang="hu-HU" sz="2400" smtClean="0"/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cs typeface="Times New Roman" pitchFamily="18" charset="0"/>
              </a:rPr>
              <a:t>Prefix</a:t>
            </a:r>
            <a:r>
              <a:rPr lang="hu-HU" sz="2400" smtClean="0">
                <a:cs typeface="Times New Roman" pitchFamily="18" charset="0"/>
              </a:rPr>
              <a:t>, </a:t>
            </a:r>
            <a:r>
              <a:rPr lang="hu-HU" sz="2400" b="1" smtClean="0">
                <a:cs typeface="Times New Roman" pitchFamily="18" charset="0"/>
              </a:rPr>
              <a:t>escape</a:t>
            </a:r>
            <a:r>
              <a:rPr lang="hu-HU" sz="2400" smtClean="0">
                <a:cs typeface="Times New Roman" pitchFamily="18" charset="0"/>
              </a:rPr>
              <a:t> (bővítésre), </a:t>
            </a:r>
            <a:r>
              <a:rPr lang="hu-HU" sz="2400" b="1" smtClean="0">
                <a:latin typeface="Courier New" pitchFamily="49" charset="0"/>
                <a:cs typeface="Times New Roman" pitchFamily="18" charset="0"/>
              </a:rPr>
              <a:t>MOD</a:t>
            </a:r>
            <a:r>
              <a:rPr lang="hu-HU" sz="2400" smtClean="0">
                <a:cs typeface="Times New Roman" pitchFamily="18" charset="0"/>
              </a:rPr>
              <a:t>, </a:t>
            </a:r>
            <a:r>
              <a:rPr lang="hu-HU" sz="2400" b="1" smtClean="0">
                <a:latin typeface="Courier New" pitchFamily="49" charset="0"/>
                <a:cs typeface="Times New Roman" pitchFamily="18" charset="0"/>
              </a:rPr>
              <a:t>SIB</a:t>
            </a:r>
            <a:r>
              <a:rPr lang="hu-HU" sz="2400" smtClean="0">
                <a:cs typeface="Times New Roman" pitchFamily="18" charset="0"/>
              </a:rPr>
              <a:t> (Scale Index </a:t>
            </a:r>
            <a:r>
              <a:rPr lang="hu-HU" smtClean="0">
                <a:cs typeface="Times New Roman" pitchFamily="18" charset="0"/>
              </a:rPr>
              <a:t>Base)</a:t>
            </a:r>
          </a:p>
        </p:txBody>
      </p:sp>
      <p:graphicFrame>
        <p:nvGraphicFramePr>
          <p:cNvPr id="832515" name="Group 3"/>
          <p:cNvGraphicFramePr>
            <a:graphicFrameLocks noGrp="1"/>
          </p:cNvGraphicFramePr>
          <p:nvPr>
            <p:ph sz="half" idx="2"/>
          </p:nvPr>
        </p:nvGraphicFramePr>
        <p:xfrm>
          <a:off x="233363" y="2225675"/>
          <a:ext cx="8648700" cy="771525"/>
        </p:xfrm>
        <a:graphic>
          <a:graphicData uri="http://schemas.openxmlformats.org/drawingml/2006/table">
            <a:tbl>
              <a:tblPr/>
              <a:tblGrid>
                <a:gridCol w="1152525"/>
                <a:gridCol w="1730375"/>
                <a:gridCol w="927100"/>
                <a:gridCol w="1257300"/>
                <a:gridCol w="1371600"/>
                <a:gridCol w="22098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0-5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1-2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0-4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0-4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prefix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SIB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eltolás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közvetlen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2614" name="Group 102"/>
          <p:cNvGraphicFramePr>
            <a:graphicFrameLocks noGrp="1"/>
          </p:cNvGraphicFramePr>
          <p:nvPr/>
        </p:nvGraphicFramePr>
        <p:xfrm>
          <a:off x="4381500" y="4787900"/>
          <a:ext cx="2933700" cy="776288"/>
        </p:xfrm>
        <a:graphic>
          <a:graphicData uri="http://schemas.openxmlformats.org/drawingml/2006/table">
            <a:tbl>
              <a:tblPr/>
              <a:tblGrid>
                <a:gridCol w="927100"/>
                <a:gridCol w="1016000"/>
                <a:gridCol w="990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mód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R/M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2613" name="Group 101"/>
          <p:cNvGraphicFramePr>
            <a:graphicFrameLocks noGrp="1"/>
          </p:cNvGraphicFramePr>
          <p:nvPr/>
        </p:nvGraphicFramePr>
        <p:xfrm>
          <a:off x="6019800" y="3668713"/>
          <a:ext cx="2933700" cy="771525"/>
        </p:xfrm>
        <a:graphic>
          <a:graphicData uri="http://schemas.openxmlformats.org/drawingml/2006/table">
            <a:tbl>
              <a:tblPr/>
              <a:tblGrid>
                <a:gridCol w="927100"/>
                <a:gridCol w="1016000"/>
                <a:gridCol w="990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skála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index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bázis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2581" name="Group 69"/>
          <p:cNvGraphicFramePr>
            <a:graphicFrameLocks noGrp="1"/>
          </p:cNvGraphicFramePr>
          <p:nvPr/>
        </p:nvGraphicFramePr>
        <p:xfrm>
          <a:off x="776288" y="3708400"/>
          <a:ext cx="2933700" cy="776288"/>
        </p:xfrm>
        <a:graphic>
          <a:graphicData uri="http://schemas.openxmlformats.org/drawingml/2006/table">
            <a:tbl>
              <a:tblPr/>
              <a:tblGrid>
                <a:gridCol w="2295525"/>
                <a:gridCol w="295275"/>
                <a:gridCol w="3429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utasítás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29" name="Text Box 87"/>
          <p:cNvSpPr txBox="1">
            <a:spLocks noChangeArrowheads="1"/>
          </p:cNvSpPr>
          <p:nvPr/>
        </p:nvSpPr>
        <p:spPr bwMode="auto">
          <a:xfrm>
            <a:off x="0" y="5173663"/>
            <a:ext cx="2865438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Melyik operandus a forrás?</a:t>
            </a:r>
          </a:p>
        </p:txBody>
      </p:sp>
      <p:sp>
        <p:nvSpPr>
          <p:cNvPr id="36930" name="Text Box 88"/>
          <p:cNvSpPr txBox="1">
            <a:spLocks noChangeArrowheads="1"/>
          </p:cNvSpPr>
          <p:nvPr/>
        </p:nvSpPr>
        <p:spPr bwMode="auto">
          <a:xfrm>
            <a:off x="2751138" y="5461000"/>
            <a:ext cx="1497012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bájt/szó</a:t>
            </a:r>
          </a:p>
        </p:txBody>
      </p:sp>
      <p:sp>
        <p:nvSpPr>
          <p:cNvPr id="36931" name="Text Box 89"/>
          <p:cNvSpPr txBox="1">
            <a:spLocks noChangeArrowheads="1"/>
          </p:cNvSpPr>
          <p:nvPr/>
        </p:nvSpPr>
        <p:spPr bwMode="auto">
          <a:xfrm>
            <a:off x="8521700" y="3659188"/>
            <a:ext cx="6223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bit</a:t>
            </a:r>
          </a:p>
        </p:txBody>
      </p:sp>
      <p:sp>
        <p:nvSpPr>
          <p:cNvPr id="36932" name="Text Box 90"/>
          <p:cNvSpPr txBox="1">
            <a:spLocks noChangeArrowheads="1"/>
          </p:cNvSpPr>
          <p:nvPr/>
        </p:nvSpPr>
        <p:spPr bwMode="auto">
          <a:xfrm>
            <a:off x="6926263" y="4799013"/>
            <a:ext cx="722312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bit</a:t>
            </a:r>
          </a:p>
        </p:txBody>
      </p:sp>
      <p:sp>
        <p:nvSpPr>
          <p:cNvPr id="36933" name="Text Box 91"/>
          <p:cNvSpPr txBox="1">
            <a:spLocks noChangeArrowheads="1"/>
          </p:cNvSpPr>
          <p:nvPr/>
        </p:nvSpPr>
        <p:spPr bwMode="auto">
          <a:xfrm>
            <a:off x="3729038" y="3709988"/>
            <a:ext cx="70167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bit</a:t>
            </a:r>
          </a:p>
        </p:txBody>
      </p:sp>
      <p:sp>
        <p:nvSpPr>
          <p:cNvPr id="36934" name="Text Box 92"/>
          <p:cNvSpPr txBox="1">
            <a:spLocks noChangeArrowheads="1"/>
          </p:cNvSpPr>
          <p:nvPr/>
        </p:nvSpPr>
        <p:spPr bwMode="auto">
          <a:xfrm>
            <a:off x="8220075" y="2236788"/>
            <a:ext cx="92392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bájt</a:t>
            </a:r>
          </a:p>
        </p:txBody>
      </p:sp>
      <p:sp>
        <p:nvSpPr>
          <p:cNvPr id="36935" name="AutoShape 93"/>
          <p:cNvSpPr>
            <a:spLocks/>
          </p:cNvSpPr>
          <p:nvPr/>
        </p:nvSpPr>
        <p:spPr bwMode="auto">
          <a:xfrm rot="5400000">
            <a:off x="2185988" y="2254250"/>
            <a:ext cx="127000" cy="2933700"/>
          </a:xfrm>
          <a:prstGeom prst="leftBrace">
            <a:avLst>
              <a:gd name="adj1" fmla="val 192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6936" name="AutoShape 94"/>
          <p:cNvSpPr>
            <a:spLocks/>
          </p:cNvSpPr>
          <p:nvPr/>
        </p:nvSpPr>
        <p:spPr bwMode="auto">
          <a:xfrm rot="5400000">
            <a:off x="7386638" y="2222500"/>
            <a:ext cx="127000" cy="2933700"/>
          </a:xfrm>
          <a:prstGeom prst="leftBrace">
            <a:avLst>
              <a:gd name="adj1" fmla="val 192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6937" name="AutoShape 95"/>
          <p:cNvSpPr>
            <a:spLocks/>
          </p:cNvSpPr>
          <p:nvPr/>
        </p:nvSpPr>
        <p:spPr bwMode="auto">
          <a:xfrm rot="5400000">
            <a:off x="5757863" y="3330575"/>
            <a:ext cx="127000" cy="2933700"/>
          </a:xfrm>
          <a:prstGeom prst="leftBrace">
            <a:avLst>
              <a:gd name="adj1" fmla="val 192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6938" name="Line 96"/>
          <p:cNvSpPr>
            <a:spLocks noChangeShapeType="1"/>
          </p:cNvSpPr>
          <p:nvPr/>
        </p:nvSpPr>
        <p:spPr bwMode="auto">
          <a:xfrm>
            <a:off x="2252663" y="3263900"/>
            <a:ext cx="0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6939" name="Line 97"/>
          <p:cNvSpPr>
            <a:spLocks noChangeShapeType="1"/>
          </p:cNvSpPr>
          <p:nvPr/>
        </p:nvSpPr>
        <p:spPr bwMode="auto">
          <a:xfrm>
            <a:off x="3624263" y="3282950"/>
            <a:ext cx="2105025" cy="1390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6940" name="Line 98"/>
          <p:cNvSpPr>
            <a:spLocks noChangeShapeType="1"/>
          </p:cNvSpPr>
          <p:nvPr/>
        </p:nvSpPr>
        <p:spPr bwMode="auto">
          <a:xfrm>
            <a:off x="4757738" y="3263900"/>
            <a:ext cx="2659062" cy="334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6941" name="Line 99"/>
          <p:cNvSpPr>
            <a:spLocks noChangeShapeType="1"/>
          </p:cNvSpPr>
          <p:nvPr/>
        </p:nvSpPr>
        <p:spPr bwMode="auto">
          <a:xfrm flipH="1">
            <a:off x="2506663" y="4754563"/>
            <a:ext cx="739775" cy="541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6942" name="Line 100"/>
          <p:cNvSpPr>
            <a:spLocks noChangeShapeType="1"/>
          </p:cNvSpPr>
          <p:nvPr/>
        </p:nvSpPr>
        <p:spPr bwMode="auto">
          <a:xfrm>
            <a:off x="3548063" y="4768850"/>
            <a:ext cx="26987" cy="744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6943" name="Élőláb helye 2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6944" name="Dátum helye 2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639526-707F-4F44-A4EC-D86743984C3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58CD45-CE9C-4312-B4FA-8BAB8AB061D2}" type="slidenum">
              <a:rPr lang="en-GB" smtClean="0">
                <a:cs typeface="Arial" charset="0"/>
              </a:rPr>
              <a:pPr/>
              <a:t>36</a:t>
            </a:fld>
            <a:endParaRPr lang="en-GB" smtClean="0">
              <a:cs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933575"/>
          </a:xfrm>
        </p:spPr>
        <p:txBody>
          <a:bodyPr/>
          <a:lstStyle/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/>
              <a:t>	</a:t>
            </a:r>
            <a:r>
              <a:rPr lang="hu-HU" sz="2400" b="1" smtClean="0"/>
              <a:t>Címzési módok</a:t>
            </a:r>
            <a:r>
              <a:rPr lang="hu-HU" sz="2400" smtClean="0"/>
              <a:t> (</a:t>
            </a:r>
            <a:r>
              <a:rPr lang="hu-HU" sz="2400" b="1" smtClean="0"/>
              <a:t>5.27. ábra</a:t>
            </a:r>
            <a:r>
              <a:rPr lang="hu-HU" sz="2400" smtClean="0"/>
              <a:t>): nagyon szabálytalan. </a:t>
            </a:r>
            <a:br>
              <a:rPr lang="hu-HU" sz="2400" smtClean="0"/>
            </a:br>
            <a:r>
              <a:rPr lang="hu-HU" sz="2400" b="1" smtClean="0"/>
              <a:t>Baj</a:t>
            </a:r>
            <a:r>
              <a:rPr lang="hu-HU" sz="2400" smtClean="0"/>
              <a:t>: nem minden utasításban használható minden mód, </a:t>
            </a:r>
            <a:br>
              <a:rPr lang="hu-HU" sz="2400" smtClean="0"/>
            </a:br>
            <a:r>
              <a:rPr lang="hu-HU" sz="2400" smtClean="0"/>
              <a:t>nem minden regiszter használható minden módban (nincs </a:t>
            </a:r>
            <a:r>
              <a:rPr lang="hu-HU" sz="2400" b="1" smtClean="0">
                <a:latin typeface="Courier New" pitchFamily="49" charset="0"/>
              </a:rPr>
              <a:t>EBP</a:t>
            </a:r>
            <a:r>
              <a:rPr lang="hu-HU" sz="2400" smtClean="0"/>
              <a:t> indirekt, </a:t>
            </a:r>
            <a:r>
              <a:rPr lang="hu-HU" sz="2400" b="1" smtClean="0">
                <a:latin typeface="Courier New" pitchFamily="49" charset="0"/>
              </a:rPr>
              <a:t>ESP</a:t>
            </a:r>
            <a:r>
              <a:rPr lang="hu-HU" sz="2400" smtClean="0"/>
              <a:t> relatív címzés). 32 bites címzési módok:</a:t>
            </a:r>
          </a:p>
        </p:txBody>
      </p:sp>
      <p:graphicFrame>
        <p:nvGraphicFramePr>
          <p:cNvPr id="834563" name="Group 3"/>
          <p:cNvGraphicFramePr>
            <a:graphicFrameLocks noGrp="1"/>
          </p:cNvGraphicFramePr>
          <p:nvPr>
            <p:ph sz="half" idx="2"/>
          </p:nvPr>
        </p:nvGraphicFramePr>
        <p:xfrm>
          <a:off x="0" y="1941513"/>
          <a:ext cx="9144000" cy="3981450"/>
        </p:xfrm>
        <a:graphic>
          <a:graphicData uri="http://schemas.openxmlformats.org/drawingml/2006/table">
            <a:tbl>
              <a:tblPr/>
              <a:tblGrid>
                <a:gridCol w="933450"/>
                <a:gridCol w="1304925"/>
                <a:gridCol w="2457450"/>
                <a:gridCol w="2619375"/>
                <a:gridCol w="1828800"/>
              </a:tblGrid>
              <a:tr h="1317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MÓD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R/M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M[EAX]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M[EAX+offset8]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M[EAX+offset32]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EAX v. AL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M[ECX]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M[ECX+offset8]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M[ECX+offset32]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ECX v. CL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010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M[EDX]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M[EDX+offset8]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M[EDX+offset32]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EDX v. DL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011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M[EBX]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M[EBX+offset8]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M[EBX+offset32]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EBX v. BL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SIB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SIB offset8-cal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SIB offset32-vel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ESP v. AH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direkt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M[EBP+offset8]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M[EBP+offset32]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EBP v. CH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M[ESI]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M[ESI+offset8]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M[ESI+offset32]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ESI v. DH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M[EDI]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M[EDI+offset8]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M[EDI+offset32]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EDI v. BH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5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795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D187582-0358-4891-9C5B-173064173B3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F5D26F-1FF7-4393-BA4A-D350422AD6D9}" type="slidenum">
              <a:rPr lang="en-GB" smtClean="0">
                <a:cs typeface="Arial" charset="0"/>
              </a:rPr>
              <a:pPr/>
              <a:t>37</a:t>
            </a:fld>
            <a:endParaRPr lang="en-GB" smtClean="0">
              <a:cs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233488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b="1" smtClean="0">
                <a:cs typeface="Times New Roman" pitchFamily="18" charset="0"/>
              </a:rPr>
              <a:t>UltraSPARC utasításformá</a:t>
            </a:r>
            <a:r>
              <a:rPr lang="hu-HU" sz="3600" b="1" smtClean="0"/>
              <a:t>i (</a:t>
            </a:r>
            <a:r>
              <a:rPr lang="hu-HU" sz="3600" b="1" smtClean="0">
                <a:cs typeface="Times New Roman" pitchFamily="18" charset="0"/>
              </a:rPr>
              <a:t>5.15. ábra</a:t>
            </a:r>
            <a:r>
              <a:rPr lang="hu-HU" sz="3600" b="1" smtClean="0"/>
              <a:t>)</a:t>
            </a:r>
          </a:p>
          <a:p>
            <a:pPr marL="342900" indent="-342900" defTabSz="914400">
              <a:lnSpc>
                <a:spcPct val="10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32 </a:t>
            </a:r>
            <a:r>
              <a:rPr lang="hu-HU" smtClean="0">
                <a:cs typeface="Times New Roman" pitchFamily="18" charset="0"/>
              </a:rPr>
              <a:t>bites egyszerű</a:t>
            </a:r>
            <a:r>
              <a:rPr lang="hu-HU" smtClean="0"/>
              <a:t> utasításo</a:t>
            </a:r>
            <a:r>
              <a:rPr lang="hu-HU" smtClean="0">
                <a:cs typeface="Times New Roman" pitchFamily="18" charset="0"/>
              </a:rPr>
              <a:t>k.</a:t>
            </a:r>
            <a:r>
              <a:rPr lang="hu-HU" smtClean="0"/>
              <a:t> </a:t>
            </a:r>
          </a:p>
        </p:txBody>
      </p:sp>
      <p:graphicFrame>
        <p:nvGraphicFramePr>
          <p:cNvPr id="838715" name="Group 59"/>
          <p:cNvGraphicFramePr>
            <a:graphicFrameLocks noGrp="1"/>
          </p:cNvGraphicFramePr>
          <p:nvPr>
            <p:ph sz="half" idx="2"/>
          </p:nvPr>
        </p:nvGraphicFramePr>
        <p:xfrm>
          <a:off x="0" y="1230313"/>
          <a:ext cx="9144000" cy="1333500"/>
        </p:xfrm>
        <a:graphic>
          <a:graphicData uri="http://schemas.openxmlformats.org/drawingml/2006/table">
            <a:tbl>
              <a:tblPr/>
              <a:tblGrid>
                <a:gridCol w="1009650"/>
                <a:gridCol w="809625"/>
                <a:gridCol w="828675"/>
                <a:gridCol w="990600"/>
                <a:gridCol w="1200150"/>
                <a:gridCol w="419100"/>
                <a:gridCol w="1266825"/>
                <a:gridCol w="1238250"/>
                <a:gridCol w="1381125"/>
              </a:tblGrid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Form.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1a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cél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FP-m.k.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 címes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1b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cél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forrás1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közvetlen konst.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címes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4" name="Rectangle 58"/>
          <p:cNvSpPr>
            <a:spLocks noChangeArrowheads="1"/>
          </p:cNvSpPr>
          <p:nvPr/>
        </p:nvSpPr>
        <p:spPr bwMode="auto">
          <a:xfrm>
            <a:off x="0" y="2841625"/>
            <a:ext cx="9144000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40000"/>
              </a:spcBef>
            </a:pPr>
            <a:r>
              <a:rPr lang="hu-HU" sz="2800">
                <a:solidFill>
                  <a:srgbClr val="000000"/>
                </a:solidFill>
              </a:rPr>
              <a:t>Aritmetikai utasítások: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1 cél és 2 forrás regiszter vagy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1 cél, 1 forrás regiszter és 1 közvetlen konstans.</a:t>
            </a:r>
          </a:p>
          <a:p>
            <a:pPr marL="342900" indent="-342900" defTabSz="914400">
              <a:lnSpc>
                <a:spcPct val="100000"/>
              </a:lnSpc>
              <a:spcBef>
                <a:spcPct val="40000"/>
              </a:spcBef>
            </a:pPr>
            <a:r>
              <a:rPr lang="hu-HU" sz="2800" b="1">
                <a:solidFill>
                  <a:srgbClr val="000000"/>
                </a:solidFill>
                <a:latin typeface="Courier New" pitchFamily="49" charset="0"/>
              </a:rPr>
              <a:t>LOAD</a:t>
            </a:r>
            <a:r>
              <a:rPr lang="hu-HU" sz="2800">
                <a:solidFill>
                  <a:srgbClr val="000000"/>
                </a:solidFill>
              </a:rPr>
              <a:t>, </a:t>
            </a:r>
            <a:r>
              <a:rPr lang="hu-HU" sz="2800" b="1">
                <a:solidFill>
                  <a:srgbClr val="000000"/>
                </a:solidFill>
                <a:latin typeface="Courier New" pitchFamily="49" charset="0"/>
              </a:rPr>
              <a:t>STORE</a:t>
            </a:r>
            <a:r>
              <a:rPr lang="hu-HU" sz="2800">
                <a:solidFill>
                  <a:srgbClr val="000000"/>
                </a:solidFill>
              </a:rPr>
              <a:t> (csak ezek használják a memóriát):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a cím két regiszter összege vagy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egy regiszter + 13 bites eltolás. </a:t>
            </a:r>
          </a:p>
          <a:p>
            <a:pPr marL="342900" indent="-342900" defTabSz="914400">
              <a:lnSpc>
                <a:spcPct val="100000"/>
              </a:lnSpc>
              <a:spcBef>
                <a:spcPct val="40000"/>
              </a:spcBef>
            </a:pPr>
            <a:r>
              <a:rPr lang="hu-HU" sz="2800">
                <a:solidFill>
                  <a:srgbClr val="000000"/>
                </a:solidFill>
              </a:rPr>
              <a:t>Processzorokat szinkronizáló utasítás. </a:t>
            </a:r>
          </a:p>
        </p:txBody>
      </p:sp>
      <p:sp>
        <p:nvSpPr>
          <p:cNvPr id="38955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38956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25BAA56-61BF-4C77-98AD-EE634EA83FA4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397DC1-F35A-429A-9880-13281FD52BDD}" type="slidenum">
              <a:rPr lang="en-GB" smtClean="0">
                <a:cs typeface="Arial" charset="0"/>
              </a:rPr>
              <a:pPr/>
              <a:t>38</a:t>
            </a:fld>
            <a:endParaRPr lang="en-GB" smtClean="0">
              <a:cs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16000"/>
            <a:ext cx="9144000" cy="1009650"/>
          </a:xfrm>
        </p:spPr>
        <p:txBody>
          <a:bodyPr/>
          <a:lstStyle/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>
                <a:cs typeface="Times New Roman" pitchFamily="18" charset="0"/>
              </a:rPr>
              <a:t>32 bites közvetlen adat megadása: </a:t>
            </a:r>
            <a:r>
              <a:rPr lang="hu-HU" sz="2800" b="1" smtClean="0">
                <a:latin typeface="Courier New" pitchFamily="49" charset="0"/>
                <a:cs typeface="Times New Roman" pitchFamily="18" charset="0"/>
              </a:rPr>
              <a:t>SETHI</a:t>
            </a:r>
            <a:r>
              <a:rPr lang="hu-HU" sz="2800" smtClean="0">
                <a:cs typeface="Times New Roman" pitchFamily="18" charset="0"/>
              </a:rPr>
              <a:t> – megad 22 bitet, a következő utasítás a maradék 10 bitet.</a:t>
            </a:r>
          </a:p>
        </p:txBody>
      </p:sp>
      <p:graphicFrame>
        <p:nvGraphicFramePr>
          <p:cNvPr id="840802" name="Group 98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9144000" cy="889000"/>
        </p:xfrm>
        <a:graphic>
          <a:graphicData uri="http://schemas.openxmlformats.org/drawingml/2006/table">
            <a:tbl>
              <a:tblPr/>
              <a:tblGrid>
                <a:gridCol w="1009650"/>
                <a:gridCol w="809625"/>
                <a:gridCol w="933450"/>
                <a:gridCol w="800100"/>
                <a:gridCol w="4210050"/>
                <a:gridCol w="1381125"/>
              </a:tblGrid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Form.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cél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közvetlen konstans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SETHI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40803" name="Group 99"/>
          <p:cNvGraphicFramePr>
            <a:graphicFrameLocks noGrp="1"/>
          </p:cNvGraphicFramePr>
          <p:nvPr/>
        </p:nvGraphicFramePr>
        <p:xfrm>
          <a:off x="0" y="2251075"/>
          <a:ext cx="9134475" cy="889000"/>
        </p:xfrm>
        <a:graphic>
          <a:graphicData uri="http://schemas.openxmlformats.org/drawingml/2006/table">
            <a:tbl>
              <a:tblPr/>
              <a:tblGrid>
                <a:gridCol w="1009650"/>
                <a:gridCol w="809625"/>
                <a:gridCol w="295275"/>
                <a:gridCol w="638175"/>
                <a:gridCol w="800100"/>
                <a:gridCol w="4210050"/>
                <a:gridCol w="13716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Form.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22 (19)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 relatív cím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UGRÁS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83" name="Rectangle 70"/>
          <p:cNvSpPr>
            <a:spLocks noChangeArrowheads="1"/>
          </p:cNvSpPr>
          <p:nvPr/>
        </p:nvSpPr>
        <p:spPr bwMode="auto">
          <a:xfrm>
            <a:off x="0" y="3217863"/>
            <a:ext cx="91440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Az ugrások </a:t>
            </a:r>
            <a:r>
              <a:rPr lang="hu-HU" sz="28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PC</a:t>
            </a: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-relatívok, szót (4-gyel osztható bájt címet) címeznek. Jósláshoz 3 bitet elcsíptek. </a:t>
            </a:r>
            <a:r>
              <a:rPr lang="hu-HU" sz="2800">
                <a:solidFill>
                  <a:srgbClr val="000000"/>
                </a:solidFill>
              </a:rPr>
              <a:t>Az </a:t>
            </a:r>
            <a:r>
              <a:rPr lang="hu-HU" sz="2800" b="1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hu-HU" sz="2800">
                <a:solidFill>
                  <a:srgbClr val="000000"/>
                </a:solidFill>
              </a:rPr>
              <a:t> bit az eltolás rést akadályozza meg bizonyos feltételek esetén</a:t>
            </a: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39984" name="Line 71"/>
          <p:cNvSpPr>
            <a:spLocks noChangeShapeType="1"/>
          </p:cNvSpPr>
          <p:nvPr/>
        </p:nvSpPr>
        <p:spPr bwMode="auto">
          <a:xfrm>
            <a:off x="4213225" y="269398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9985" name="Text Box 72"/>
          <p:cNvSpPr txBox="1">
            <a:spLocks noChangeArrowheads="1"/>
          </p:cNvSpPr>
          <p:nvPr/>
        </p:nvSpPr>
        <p:spPr bwMode="auto">
          <a:xfrm>
            <a:off x="3559175" y="2259013"/>
            <a:ext cx="647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3</a:t>
            </a:r>
          </a:p>
        </p:txBody>
      </p:sp>
      <p:graphicFrame>
        <p:nvGraphicFramePr>
          <p:cNvPr id="840804" name="Group 100"/>
          <p:cNvGraphicFramePr>
            <a:graphicFrameLocks noGrp="1"/>
          </p:cNvGraphicFramePr>
          <p:nvPr/>
        </p:nvGraphicFramePr>
        <p:xfrm>
          <a:off x="9525" y="4697413"/>
          <a:ext cx="9134475" cy="889000"/>
        </p:xfrm>
        <a:graphic>
          <a:graphicData uri="http://schemas.openxmlformats.org/drawingml/2006/table">
            <a:tbl>
              <a:tblPr/>
              <a:tblGrid>
                <a:gridCol w="1009650"/>
                <a:gridCol w="809625"/>
                <a:gridCol w="5943600"/>
                <a:gridCol w="13716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Form.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m.k.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 relatív cím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000" name="Rectangle 97"/>
          <p:cNvSpPr>
            <a:spLocks noChangeArrowheads="1"/>
          </p:cNvSpPr>
          <p:nvPr/>
        </p:nvSpPr>
        <p:spPr bwMode="auto">
          <a:xfrm>
            <a:off x="0" y="56388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</a:pP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Eljárás hívás: 30 bites </a:t>
            </a:r>
            <a:r>
              <a:rPr lang="hu-HU" sz="28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PC</a:t>
            </a:r>
            <a:r>
              <a:rPr lang="hu-HU" sz="2800">
                <a:solidFill>
                  <a:srgbClr val="000000"/>
                </a:solidFill>
                <a:cs typeface="Times New Roman" pitchFamily="18" charset="0"/>
              </a:rPr>
              <a:t>-relatív (szó) cím</a:t>
            </a:r>
          </a:p>
        </p:txBody>
      </p:sp>
      <p:sp>
        <p:nvSpPr>
          <p:cNvPr id="40001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0002" name="Dátum helye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74454A-DCC9-49EF-9E5B-C8CAB158565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2BB1EC-AF08-4E8E-9A05-AD914F0DC02A}" type="slidenum">
              <a:rPr lang="en-GB" smtClean="0">
                <a:cs typeface="Arial" charset="0"/>
              </a:rPr>
              <a:pPr/>
              <a:t>39</a:t>
            </a:fld>
            <a:endParaRPr lang="en-GB" smtClean="0">
              <a:cs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072188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b="1" smtClean="0">
                <a:cs typeface="Times New Roman" pitchFamily="18" charset="0"/>
              </a:rPr>
              <a:t>UltraSPARC címzési módjai</a:t>
            </a:r>
            <a:r>
              <a:rPr lang="hu-HU" sz="3600" b="1" smtClean="0"/>
              <a:t> </a:t>
            </a:r>
            <a:br>
              <a:rPr lang="hu-HU" sz="3600" b="1" smtClean="0"/>
            </a:br>
            <a:endParaRPr lang="hu-HU" smtClean="0"/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 </a:t>
            </a:r>
            <a:r>
              <a:rPr lang="hu-HU" sz="3600" smtClean="0"/>
              <a:t>Memóriára hivatkozó utasítások: </a:t>
            </a:r>
            <a:br>
              <a:rPr lang="hu-HU" sz="3600" smtClean="0"/>
            </a:br>
            <a:r>
              <a:rPr lang="hu-HU" sz="3600" smtClean="0"/>
              <a:t>betöltő, tároló, multiprocesszor szinkronizáló</a:t>
            </a:r>
            <a:br>
              <a:rPr lang="hu-HU" sz="3600" smtClean="0"/>
            </a:br>
            <a:r>
              <a:rPr lang="hu-HU" sz="3600" smtClean="0"/>
              <a:t>index + 13 bit eltolás, bázis-index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A többi utasítás általában 5 bites regiszter címzést használ</a:t>
            </a:r>
          </a:p>
        </p:txBody>
      </p:sp>
      <p:sp>
        <p:nvSpPr>
          <p:cNvPr id="409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09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5A9A438-E039-4952-A8D7-E303A388300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BEB4C6-8492-461C-895F-989B482720F2}" type="slidenum">
              <a:rPr lang="en-GB" smtClean="0">
                <a:cs typeface="Arial" charset="0"/>
              </a:rPr>
              <a:pPr/>
              <a:t>4</a:t>
            </a:fld>
            <a:endParaRPr lang="en-GB" smtClean="0">
              <a:cs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2952750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Memória modellek</a:t>
            </a:r>
            <a:endParaRPr lang="hu-HU" b="1" smtClean="0"/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cs typeface="Times New Roman" pitchFamily="18" charset="0"/>
              </a:rPr>
              <a:t>ASCII</a:t>
            </a:r>
            <a:r>
              <a:rPr lang="hu-HU" sz="2400" smtClean="0">
                <a:cs typeface="Times New Roman" pitchFamily="18" charset="0"/>
              </a:rPr>
              <a:t> kód 7 b</a:t>
            </a:r>
            <a:r>
              <a:rPr lang="hu-HU" sz="2400" smtClean="0"/>
              <a:t>i</a:t>
            </a:r>
            <a:r>
              <a:rPr lang="hu-HU" sz="2400" smtClean="0">
                <a:cs typeface="Times New Roman" pitchFamily="18" charset="0"/>
              </a:rPr>
              <a:t>t</a:t>
            </a:r>
            <a:r>
              <a:rPr lang="hu-HU" sz="2400" smtClean="0"/>
              <a:t> </a:t>
            </a:r>
            <a:r>
              <a:rPr lang="hu-HU" sz="2400" smtClean="0">
                <a:cs typeface="Times New Roman" pitchFamily="18" charset="0"/>
              </a:rPr>
              <a:t>+</a:t>
            </a:r>
            <a:r>
              <a:rPr lang="hu-HU" sz="2400" smtClean="0"/>
              <a:t> </a:t>
            </a:r>
            <a:r>
              <a:rPr lang="hu-HU" sz="2400" smtClean="0">
                <a:cs typeface="Times New Roman" pitchFamily="18" charset="0"/>
              </a:rPr>
              <a:t>paritás ---&gt; </a:t>
            </a:r>
            <a:r>
              <a:rPr lang="hu-HU" sz="2400" b="1" smtClean="0">
                <a:cs typeface="Times New Roman" pitchFamily="18" charset="0"/>
              </a:rPr>
              <a:t>Byte </a:t>
            </a:r>
            <a:r>
              <a:rPr lang="hu-HU" sz="2400" smtClean="0">
                <a:cs typeface="Times New Roman" pitchFamily="18" charset="0"/>
              </a:rPr>
              <a:t>(</a:t>
            </a:r>
            <a:r>
              <a:rPr lang="hu-HU" sz="2400" b="1" smtClean="0">
                <a:cs typeface="Times New Roman" pitchFamily="18" charset="0"/>
              </a:rPr>
              <a:t>bájt</a:t>
            </a:r>
            <a:r>
              <a:rPr lang="hu-HU" sz="2400" smtClean="0">
                <a:cs typeface="Times New Roman" pitchFamily="18" charset="0"/>
              </a:rPr>
              <a:t>)</a:t>
            </a:r>
            <a:endParaRPr lang="hu-HU" sz="2400" smtClean="0"/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cs typeface="Times New Roman" pitchFamily="18" charset="0"/>
              </a:rPr>
              <a:t>Sz</a:t>
            </a:r>
            <a:r>
              <a:rPr lang="hu-HU" sz="2400" b="1" smtClean="0"/>
              <a:t>ó</a:t>
            </a:r>
            <a:r>
              <a:rPr lang="hu-HU" sz="2400" smtClean="0">
                <a:cs typeface="Times New Roman" pitchFamily="18" charset="0"/>
              </a:rPr>
              <a:t>: 4 vagy 8 byte</a:t>
            </a:r>
            <a:r>
              <a:rPr lang="hu-HU" sz="2400" smtClean="0"/>
              <a:t>. 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Igazítás (alignment), </a:t>
            </a:r>
            <a:r>
              <a:rPr lang="hu-HU" sz="2400" b="1" smtClean="0"/>
              <a:t>5.2. ábra</a:t>
            </a:r>
            <a:r>
              <a:rPr lang="hu-HU" sz="2400" smtClean="0"/>
              <a:t>: hatékonyabb, de probléma a</a:t>
            </a:r>
            <a:r>
              <a:rPr lang="hu-HU" sz="2400" smtClean="0">
                <a:cs typeface="Times New Roman" pitchFamily="18" charset="0"/>
              </a:rPr>
              <a:t> kompatibilitás</a:t>
            </a:r>
            <a:r>
              <a:rPr lang="hu-HU" sz="2400" smtClean="0"/>
              <a:t> (</a:t>
            </a:r>
            <a:r>
              <a:rPr lang="hu-HU" sz="2400" smtClean="0">
                <a:cs typeface="Times New Roman" pitchFamily="18" charset="0"/>
              </a:rPr>
              <a:t>a </a:t>
            </a:r>
            <a:r>
              <a:rPr lang="hu-HU" sz="2400" b="1" smtClean="0">
                <a:cs typeface="Times New Roman" pitchFamily="18" charset="0"/>
              </a:rPr>
              <a:t>Pentium 4</a:t>
            </a:r>
            <a:r>
              <a:rPr lang="hu-HU" sz="2400" smtClean="0">
                <a:cs typeface="Times New Roman" pitchFamily="18" charset="0"/>
              </a:rPr>
              <a:t>-nek két ciklusra is szüksége le</a:t>
            </a:r>
            <a:r>
              <a:rPr lang="hu-HU" sz="2400" smtClean="0"/>
              <a:t>het</a:t>
            </a:r>
            <a:r>
              <a:rPr lang="hu-HU" sz="2400" smtClean="0">
                <a:cs typeface="Times New Roman" pitchFamily="18" charset="0"/>
              </a:rPr>
              <a:t> egy szó beolvasásához</a:t>
            </a:r>
            <a:r>
              <a:rPr lang="hu-HU" sz="2400" smtClean="0"/>
              <a:t>).</a:t>
            </a:r>
            <a:endParaRPr lang="hu-HU" sz="2400" smtClean="0">
              <a:cs typeface="Times New Roman" pitchFamily="18" charset="0"/>
            </a:endParaRPr>
          </a:p>
        </p:txBody>
      </p:sp>
      <p:graphicFrame>
        <p:nvGraphicFramePr>
          <p:cNvPr id="764931" name="Group 3"/>
          <p:cNvGraphicFramePr>
            <a:graphicFrameLocks noGrp="1"/>
          </p:cNvGraphicFramePr>
          <p:nvPr>
            <p:ph sz="half" idx="2"/>
          </p:nvPr>
        </p:nvGraphicFramePr>
        <p:xfrm>
          <a:off x="4786313" y="2943225"/>
          <a:ext cx="2901950" cy="1176338"/>
        </p:xfrm>
        <a:graphic>
          <a:graphicData uri="http://schemas.openxmlformats.org/drawingml/2006/table">
            <a:tbl>
              <a:tblPr/>
              <a:tblGrid>
                <a:gridCol w="568325"/>
                <a:gridCol w="290512"/>
                <a:gridCol w="292100"/>
                <a:gridCol w="292100"/>
                <a:gridCol w="292100"/>
                <a:gridCol w="292100"/>
                <a:gridCol w="290513"/>
                <a:gridCol w="292100"/>
                <a:gridCol w="292100"/>
              </a:tblGrid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bájt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177" name="Group 67"/>
          <p:cNvGrpSpPr>
            <a:grpSpLocks/>
          </p:cNvGrpSpPr>
          <p:nvPr/>
        </p:nvGrpSpPr>
        <p:grpSpPr bwMode="auto">
          <a:xfrm>
            <a:off x="1047750" y="3076575"/>
            <a:ext cx="2286000" cy="0"/>
            <a:chOff x="642" y="2622"/>
            <a:chExt cx="1440" cy="0"/>
          </a:xfrm>
        </p:grpSpPr>
        <p:sp>
          <p:nvSpPr>
            <p:cNvPr id="5239" name="Line 68"/>
            <p:cNvSpPr>
              <a:spLocks noChangeShapeType="1"/>
            </p:cNvSpPr>
            <p:nvPr/>
          </p:nvSpPr>
          <p:spPr bwMode="auto">
            <a:xfrm>
              <a:off x="642" y="2622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40" name="Line 69"/>
            <p:cNvSpPr>
              <a:spLocks noChangeShapeType="1"/>
            </p:cNvSpPr>
            <p:nvPr/>
          </p:nvSpPr>
          <p:spPr bwMode="auto">
            <a:xfrm>
              <a:off x="1638" y="2622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178" name="Text Box 70"/>
          <p:cNvSpPr txBox="1">
            <a:spLocks noChangeArrowheads="1"/>
          </p:cNvSpPr>
          <p:nvPr/>
        </p:nvSpPr>
        <p:spPr bwMode="auto">
          <a:xfrm>
            <a:off x="5276850" y="4495800"/>
            <a:ext cx="27241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8 bájtos szó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8 határra igazítva</a:t>
            </a:r>
          </a:p>
        </p:txBody>
      </p:sp>
      <p:graphicFrame>
        <p:nvGraphicFramePr>
          <p:cNvPr id="764999" name="Group 71"/>
          <p:cNvGraphicFramePr>
            <a:graphicFrameLocks noGrp="1"/>
          </p:cNvGraphicFramePr>
          <p:nvPr/>
        </p:nvGraphicFramePr>
        <p:xfrm>
          <a:off x="457200" y="2914650"/>
          <a:ext cx="2905125" cy="1176338"/>
        </p:xfrm>
        <a:graphic>
          <a:graphicData uri="http://schemas.openxmlformats.org/drawingml/2006/table">
            <a:tbl>
              <a:tblPr/>
              <a:tblGrid>
                <a:gridCol w="561975"/>
                <a:gridCol w="298450"/>
                <a:gridCol w="292100"/>
                <a:gridCol w="292100"/>
                <a:gridCol w="292100"/>
                <a:gridCol w="292100"/>
                <a:gridCol w="292100"/>
                <a:gridCol w="292100"/>
                <a:gridCol w="292100"/>
              </a:tblGrid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bájt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32" name="Text Box 135"/>
          <p:cNvSpPr txBox="1">
            <a:spLocks noChangeArrowheads="1"/>
          </p:cNvSpPr>
          <p:nvPr/>
        </p:nvSpPr>
        <p:spPr bwMode="auto">
          <a:xfrm>
            <a:off x="762000" y="4457700"/>
            <a:ext cx="341947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Nem igazított 8 bájtos szó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a 12-es címtől</a:t>
            </a:r>
          </a:p>
        </p:txBody>
      </p:sp>
      <p:grpSp>
        <p:nvGrpSpPr>
          <p:cNvPr id="5233" name="Group 136"/>
          <p:cNvGrpSpPr>
            <a:grpSpLocks/>
          </p:cNvGrpSpPr>
          <p:nvPr/>
        </p:nvGrpSpPr>
        <p:grpSpPr bwMode="auto">
          <a:xfrm>
            <a:off x="5372100" y="3076575"/>
            <a:ext cx="2286000" cy="0"/>
            <a:chOff x="642" y="2622"/>
            <a:chExt cx="1440" cy="0"/>
          </a:xfrm>
        </p:grpSpPr>
        <p:sp>
          <p:nvSpPr>
            <p:cNvPr id="5237" name="Line 137"/>
            <p:cNvSpPr>
              <a:spLocks noChangeShapeType="1"/>
            </p:cNvSpPr>
            <p:nvPr/>
          </p:nvSpPr>
          <p:spPr bwMode="auto">
            <a:xfrm>
              <a:off x="642" y="2622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38" name="Line 138"/>
            <p:cNvSpPr>
              <a:spLocks noChangeShapeType="1"/>
            </p:cNvSpPr>
            <p:nvPr/>
          </p:nvSpPr>
          <p:spPr bwMode="auto">
            <a:xfrm>
              <a:off x="1638" y="2622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234" name="Rectangle 139"/>
          <p:cNvSpPr>
            <a:spLocks noChangeArrowheads="1"/>
          </p:cNvSpPr>
          <p:nvPr/>
        </p:nvSpPr>
        <p:spPr bwMode="auto">
          <a:xfrm>
            <a:off x="0" y="529590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Néha (pl. 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8051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) külön memória az adatoknak és az utasításoknak (</a:t>
            </a:r>
            <a:r>
              <a:rPr lang="hu-HU">
                <a:solidFill>
                  <a:srgbClr val="000000"/>
                </a:solidFill>
              </a:rPr>
              <a:t>nem ugyanaz, mint az osztott gyorsítótár!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).</a:t>
            </a:r>
          </a:p>
        </p:txBody>
      </p:sp>
      <p:sp>
        <p:nvSpPr>
          <p:cNvPr id="5235" name="Élőláb helye 1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5236" name="Dátum helye 1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8BCDE9E-DCE3-476B-A528-AD98209AC61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4CE4BB-D8AB-4A7E-A77E-EE4B9AF18F44}" type="slidenum">
              <a:rPr lang="en-GB" smtClean="0">
                <a:cs typeface="Arial" charset="0"/>
              </a:rPr>
              <a:pPr/>
              <a:t>40</a:t>
            </a:fld>
            <a:endParaRPr lang="en-GB" smtClean="0">
              <a:cs typeface="Arial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571500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A </a:t>
            </a:r>
            <a:r>
              <a:rPr lang="hu-HU" b="1" smtClean="0">
                <a:cs typeface="Times New Roman" pitchFamily="18" charset="0"/>
              </a:rPr>
              <a:t>8051</a:t>
            </a:r>
            <a:r>
              <a:rPr lang="hu-HU" smtClean="0">
                <a:cs typeface="Times New Roman" pitchFamily="18" charset="0"/>
              </a:rPr>
              <a:t> utasításformátumai</a:t>
            </a:r>
          </a:p>
        </p:txBody>
      </p:sp>
      <p:graphicFrame>
        <p:nvGraphicFramePr>
          <p:cNvPr id="844803" name="Group 3"/>
          <p:cNvGraphicFramePr>
            <a:graphicFrameLocks noGrp="1"/>
          </p:cNvGraphicFramePr>
          <p:nvPr>
            <p:ph sz="half" idx="2"/>
          </p:nvPr>
        </p:nvGraphicFramePr>
        <p:xfrm>
          <a:off x="314325" y="495300"/>
          <a:ext cx="8029575" cy="2330450"/>
        </p:xfrm>
        <a:graphic>
          <a:graphicData uri="http://schemas.openxmlformats.org/drawingml/2006/table">
            <a:tbl>
              <a:tblPr/>
              <a:tblGrid>
                <a:gridCol w="733425"/>
                <a:gridCol w="1771650"/>
                <a:gridCol w="733425"/>
                <a:gridCol w="2411413"/>
                <a:gridCol w="2379662"/>
              </a:tblGrid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Pl. ACC növelő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06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 3 bites regisztercím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06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Operandus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 bites cím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bites cím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063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18000" marB="180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0000" marR="90000" marT="18000" marB="18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Műv.kód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Operandus1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Operandus2</a:t>
                      </a:r>
                    </a:p>
                  </a:txBody>
                  <a:tcPr marL="90000" marR="90000" marT="18000" marB="18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66" name="Rectangle 104"/>
          <p:cNvSpPr>
            <a:spLocks noChangeArrowheads="1"/>
          </p:cNvSpPr>
          <p:nvPr/>
        </p:nvSpPr>
        <p:spPr bwMode="auto">
          <a:xfrm>
            <a:off x="0" y="3657600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Implicit regiszter általában 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ACC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, …</a:t>
            </a:r>
            <a:endParaRPr lang="hu-HU" b="1">
              <a:solidFill>
                <a:srgbClr val="000000"/>
              </a:solidFill>
              <a:cs typeface="Times New Roman" pitchFamily="18" charset="0"/>
            </a:endParaRPr>
          </a:p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Regiszter és </a:t>
            </a:r>
            <a:r>
              <a:rPr lang="hu-HU" b="1">
                <a:solidFill>
                  <a:srgbClr val="000000"/>
                </a:solidFill>
                <a:cs typeface="Times New Roman" pitchFamily="18" charset="0"/>
              </a:rPr>
              <a:t>ACC</a:t>
            </a: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 tartalmán végzett művelet, mozgatás, …</a:t>
            </a:r>
          </a:p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Operandus: közvetlen, eltolás, bitsorszám</a:t>
            </a:r>
          </a:p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Ugrás, szubrutin hívás</a:t>
            </a:r>
          </a:p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Ugrás, szubrutin hívás </a:t>
            </a:r>
          </a:p>
          <a:p>
            <a:pPr marL="533400" indent="-533400" defTabSz="914400">
              <a:lnSpc>
                <a:spcPct val="100000"/>
              </a:lnSpc>
              <a:buFontTx/>
              <a:buAutoNum type="arabicPeriod"/>
            </a:pPr>
            <a:r>
              <a:rPr lang="hu-HU">
                <a:solidFill>
                  <a:srgbClr val="000000"/>
                </a:solidFill>
                <a:cs typeface="Times New Roman" pitchFamily="18" charset="0"/>
              </a:rPr>
              <a:t>Pl. közvetlen operandus memóriába töltése, …</a:t>
            </a:r>
          </a:p>
        </p:txBody>
      </p:sp>
      <p:sp>
        <p:nvSpPr>
          <p:cNvPr id="42067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2068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637C4E5-3604-429D-AC3E-A177EF243303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EE5F17-1AEB-45FB-938F-0B22555D9C77}" type="slidenum">
              <a:rPr lang="en-GB" smtClean="0">
                <a:cs typeface="Arial" charset="0"/>
              </a:rPr>
              <a:pPr/>
              <a:t>41</a:t>
            </a:fld>
            <a:endParaRPr lang="en-GB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072188"/>
          </a:xfrm>
        </p:spPr>
        <p:txBody>
          <a:bodyPr/>
          <a:lstStyle/>
          <a:p>
            <a:pPr marL="342900" indent="-342900" algn="ctr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b="1" smtClean="0">
                <a:cs typeface="Times New Roman" pitchFamily="18" charset="0"/>
              </a:rPr>
              <a:t>A 8051 címzési módjai</a:t>
            </a:r>
            <a:r>
              <a:rPr lang="hu-HU" sz="3600" b="1" smtClean="0"/>
              <a:t> </a:t>
            </a:r>
            <a:br>
              <a:rPr lang="hu-HU" sz="3600" b="1" smtClean="0"/>
            </a:br>
            <a:endParaRPr lang="hu-HU" smtClean="0"/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Implicit: </a:t>
            </a:r>
            <a:r>
              <a:rPr lang="hu-HU" sz="3600" b="1" smtClean="0"/>
              <a:t>ACC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Regiszter: akár forrás, akár cél operandus lehet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Direkt: 8 bites memóriacím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Regiszter-indirekt: 8 bites memóriacím </a:t>
            </a:r>
            <a:br>
              <a:rPr lang="hu-HU" sz="3600" smtClean="0"/>
            </a:br>
            <a:r>
              <a:rPr lang="hu-HU" sz="3600" smtClean="0"/>
              <a:t>Indirekt címzés a 16 bites </a:t>
            </a:r>
            <a:r>
              <a:rPr lang="hu-HU" sz="3600" b="1" smtClean="0"/>
              <a:t>DPTR</a:t>
            </a:r>
            <a:r>
              <a:rPr lang="hu-HU" sz="3600" smtClean="0"/>
              <a:t>-rel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Közvetlen operandus: általában 8 bites, de </a:t>
            </a:r>
            <a:br>
              <a:rPr lang="hu-HU" sz="3600" smtClean="0"/>
            </a:br>
            <a:r>
              <a:rPr lang="hu-HU" sz="3600" smtClean="0"/>
              <a:t>11 ill. 16 bites abszolút cím ugráshoz, eljárás híváshoz</a:t>
            </a:r>
          </a:p>
          <a:p>
            <a:pPr marL="342900" indent="-342900" defTabSz="9144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endParaRPr lang="hu-HU" sz="3600" smtClean="0"/>
          </a:p>
        </p:txBody>
      </p:sp>
      <p:sp>
        <p:nvSpPr>
          <p:cNvPr id="430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30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4D5D59-0380-4CC4-AC8C-EF6355C6761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542F2C-B28F-49AD-B014-F9D2D130F332}" type="slidenum">
              <a:rPr lang="en-GB" smtClean="0">
                <a:cs typeface="Arial" charset="0"/>
              </a:rPr>
              <a:pPr/>
              <a:t>42</a:t>
            </a:fld>
            <a:endParaRPr lang="en-GB" smtClean="0">
              <a:cs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590550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Összefoglaló:</a:t>
            </a:r>
            <a:r>
              <a:rPr lang="hu-HU" smtClean="0"/>
              <a:t> </a:t>
            </a:r>
            <a:r>
              <a:rPr lang="hu-HU" b="1" smtClean="0"/>
              <a:t>5.29. ábra</a:t>
            </a:r>
            <a:r>
              <a:rPr lang="hu-HU" smtClean="0"/>
              <a:t>. </a:t>
            </a:r>
          </a:p>
        </p:txBody>
      </p:sp>
      <p:graphicFrame>
        <p:nvGraphicFramePr>
          <p:cNvPr id="848952" name="Group 56"/>
          <p:cNvGraphicFramePr>
            <a:graphicFrameLocks noGrp="1"/>
          </p:cNvGraphicFramePr>
          <p:nvPr>
            <p:ph sz="half" idx="2"/>
          </p:nvPr>
        </p:nvGraphicFramePr>
        <p:xfrm>
          <a:off x="238125" y="657225"/>
          <a:ext cx="8658225" cy="2771775"/>
        </p:xfrm>
        <a:graphic>
          <a:graphicData uri="http://schemas.openxmlformats.org/drawingml/2006/table">
            <a:tbl>
              <a:tblPr/>
              <a:tblGrid>
                <a:gridCol w="2743200"/>
                <a:gridCol w="1981200"/>
                <a:gridCol w="2905125"/>
                <a:gridCol w="1028700"/>
              </a:tblGrid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Címzési mód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Pentium 4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UltraSPARC III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8051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Akkumulátor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Közvetlen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Direkt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Regiszter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Regiszter indirekt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Index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Bázis-index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Verem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88" name="Rectangle 55"/>
          <p:cNvSpPr>
            <a:spLocks noChangeArrowheads="1"/>
          </p:cNvSpPr>
          <p:nvPr/>
        </p:nvSpPr>
        <p:spPr bwMode="auto">
          <a:xfrm>
            <a:off x="0" y="4514850"/>
            <a:ext cx="91440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80000"/>
              </a:spcBef>
            </a:pPr>
            <a:r>
              <a:rPr lang="hu-HU" sz="3200">
                <a:solidFill>
                  <a:srgbClr val="000000"/>
                </a:solidFill>
              </a:rPr>
              <a:t>	</a:t>
            </a:r>
            <a:r>
              <a:rPr lang="hu-HU">
                <a:solidFill>
                  <a:srgbClr val="000000"/>
                </a:solidFill>
              </a:rPr>
              <a:t>A bonyolult címzési módok tömörebb programokat tesznek lehetővé, de nehezítik a párhuzamosítást. Ha a párosítás nem történhet szabadon, akkor jobb, ha csak egy választási lehetőség van (egyszerűbb hatékony fordítóprogramot írni). </a:t>
            </a:r>
          </a:p>
        </p:txBody>
      </p:sp>
      <p:sp>
        <p:nvSpPr>
          <p:cNvPr id="44089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44090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9873794-6713-4809-8543-F3FC6B771DD0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91E777-01FD-4B06-82F6-D0EAF13B53A0}" type="slidenum">
              <a:rPr lang="en-GB" smtClean="0">
                <a:cs typeface="Arial" charset="0"/>
              </a:rPr>
              <a:pPr/>
              <a:t>5</a:t>
            </a:fld>
            <a:endParaRPr lang="en-GB" smtClean="0">
              <a:cs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Memória modellek</a:t>
            </a:r>
            <a:endParaRPr lang="hu-HU" b="1" smtClean="0"/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/>
              <a:t>Memória szemantika</a:t>
            </a:r>
            <a:r>
              <a:rPr lang="hu-HU" b="1" smtClean="0">
                <a:cs typeface="Times New Roman" pitchFamily="18" charset="0"/>
              </a:rPr>
              <a:t>: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b="1" smtClean="0">
                <a:cs typeface="Times New Roman" pitchFamily="18" charset="0"/>
              </a:rPr>
              <a:t>STORE</a:t>
            </a:r>
            <a:r>
              <a:rPr lang="hu-HU" b="1" smtClean="0"/>
              <a:t> </a:t>
            </a:r>
            <a:r>
              <a:rPr lang="hu-HU" b="1" i="1" smtClean="0"/>
              <a:t>A</a:t>
            </a:r>
            <a:r>
              <a:rPr lang="hu-HU" smtClean="0"/>
              <a:t> -t</a:t>
            </a:r>
            <a:r>
              <a:rPr lang="hu-HU" smtClean="0">
                <a:cs typeface="Times New Roman" pitchFamily="18" charset="0"/>
              </a:rPr>
              <a:t> közvetlenül követő </a:t>
            </a:r>
            <a:r>
              <a:rPr lang="hu-HU" b="1" smtClean="0">
                <a:cs typeface="Times New Roman" pitchFamily="18" charset="0"/>
              </a:rPr>
              <a:t>LOAD </a:t>
            </a:r>
            <a:r>
              <a:rPr lang="hu-HU" b="1" i="1" smtClean="0"/>
              <a:t>A</a:t>
            </a:r>
            <a:r>
              <a:rPr lang="hu-HU" smtClean="0"/>
              <a:t> mit </a:t>
            </a:r>
            <a:r>
              <a:rPr lang="hu-HU" smtClean="0">
                <a:cs typeface="Times New Roman" pitchFamily="18" charset="0"/>
              </a:rPr>
              <a:t>ad vissza</a:t>
            </a:r>
            <a:r>
              <a:rPr lang="hu-HU" smtClean="0"/>
              <a:t>?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/>
              <a:t>A memória műveletek végrehajtása:</a:t>
            </a:r>
            <a:r>
              <a:rPr lang="hu-HU" smtClean="0"/>
              <a:t> </a:t>
            </a:r>
          </a:p>
          <a:p>
            <a:pPr marL="342900" indent="-342900" defTabSz="914400"/>
            <a:r>
              <a:rPr lang="hu-HU" smtClean="0"/>
              <a:t>kötött sorrendben, </a:t>
            </a:r>
          </a:p>
          <a:p>
            <a:pPr marL="342900" indent="-342900" defTabSz="914400"/>
            <a:r>
              <a:rPr lang="hu-HU" smtClean="0"/>
              <a:t>definiálatlan sorrendben (ez a trend, mert hardver szinten egyszerűbb és gyorsabb). A hardver segítséget nyújthat:</a:t>
            </a:r>
          </a:p>
          <a:p>
            <a:pPr marL="742950" lvl="1" indent="-285750" defTabSz="914400"/>
            <a:r>
              <a:rPr lang="hu-HU" sz="3200" b="1" smtClean="0"/>
              <a:t>SYNC</a:t>
            </a:r>
            <a:r>
              <a:rPr lang="hu-HU" sz="3200" smtClean="0"/>
              <a:t> utasítás: befejeztet minden megkezdett memória műveletet, </a:t>
            </a:r>
          </a:p>
          <a:p>
            <a:pPr marL="742950" lvl="1" indent="-285750" defTabSz="914400"/>
            <a:r>
              <a:rPr lang="hu-HU" sz="3200" smtClean="0"/>
              <a:t>függőség esetén a hardver vár.</a:t>
            </a:r>
          </a:p>
        </p:txBody>
      </p:sp>
      <p:sp>
        <p:nvSpPr>
          <p:cNvPr id="61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614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951F224-EFFE-401A-AFBA-E18924431643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80E3C5-B434-410C-9A57-00A0CBFCF475}" type="slidenum">
              <a:rPr lang="en-GB" smtClean="0">
                <a:cs typeface="Arial" charset="0"/>
              </a:rPr>
              <a:pPr/>
              <a:t>6</a:t>
            </a:fld>
            <a:endParaRPr lang="en-GB" smtClean="0">
              <a:cs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algn="ctr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Regiszterek</a:t>
            </a:r>
            <a:endParaRPr lang="hu-HU" b="1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ISA</a:t>
            </a:r>
            <a:r>
              <a:rPr lang="hu-HU" smtClean="0"/>
              <a:t>-szinten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a </a:t>
            </a:r>
            <a:r>
              <a:rPr lang="hu-HU" smtClean="0">
                <a:cs typeface="Times New Roman" pitchFamily="18" charset="0"/>
              </a:rPr>
              <a:t>mikro</a:t>
            </a:r>
            <a:r>
              <a:rPr lang="hu-HU" smtClean="0"/>
              <a:t>szint nem minden regisztere látszik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(</a:t>
            </a:r>
            <a:r>
              <a:rPr lang="hu-HU" b="1" smtClean="0"/>
              <a:t>TOS</a:t>
            </a:r>
            <a:r>
              <a:rPr lang="hu-HU" smtClean="0"/>
              <a:t>, </a:t>
            </a:r>
            <a:r>
              <a:rPr lang="hu-HU" b="1" smtClean="0"/>
              <a:t>MAR</a:t>
            </a:r>
            <a:r>
              <a:rPr lang="hu-HU" smtClean="0"/>
              <a:t>), de van közös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is </a:t>
            </a:r>
            <a:r>
              <a:rPr lang="hu-HU" smtClean="0">
                <a:cs typeface="Times New Roman" pitchFamily="18" charset="0"/>
              </a:rPr>
              <a:t>(</a:t>
            </a:r>
            <a:r>
              <a:rPr lang="hu-HU" b="1" smtClean="0">
                <a:cs typeface="Times New Roman" pitchFamily="18" charset="0"/>
              </a:rPr>
              <a:t>PC</a:t>
            </a:r>
            <a:r>
              <a:rPr lang="hu-HU" smtClean="0">
                <a:cs typeface="Times New Roman" pitchFamily="18" charset="0"/>
              </a:rPr>
              <a:t>, </a:t>
            </a:r>
            <a:r>
              <a:rPr lang="hu-HU" b="1" smtClean="0"/>
              <a:t>SP</a:t>
            </a:r>
            <a:r>
              <a:rPr lang="hu-HU" smtClean="0">
                <a:cs typeface="Times New Roman" pitchFamily="18" charset="0"/>
              </a:rPr>
              <a:t>)</a:t>
            </a:r>
            <a:r>
              <a:rPr lang="hu-HU" smtClean="0"/>
              <a:t>.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Speciális </a:t>
            </a:r>
            <a:r>
              <a:rPr lang="hu-HU" b="1" smtClean="0">
                <a:cs typeface="Times New Roman" pitchFamily="18" charset="0"/>
              </a:rPr>
              <a:t>regiszterek</a:t>
            </a:r>
            <a:r>
              <a:rPr lang="hu-HU" b="1" smtClean="0"/>
              <a:t>: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b="1" smtClean="0"/>
              <a:t>PC</a:t>
            </a:r>
            <a:r>
              <a:rPr lang="hu-HU" smtClean="0"/>
              <a:t>, </a:t>
            </a:r>
            <a:r>
              <a:rPr lang="hu-HU" b="1" smtClean="0"/>
              <a:t>SP</a:t>
            </a:r>
            <a:r>
              <a:rPr lang="hu-HU" smtClean="0"/>
              <a:t>, …</a:t>
            </a:r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Á</a:t>
            </a:r>
            <a:r>
              <a:rPr lang="hu-HU" b="1" smtClean="0">
                <a:cs typeface="Times New Roman" pitchFamily="18" charset="0"/>
              </a:rPr>
              <a:t>ltalános </a:t>
            </a:r>
            <a:r>
              <a:rPr lang="hu-HU" b="1" smtClean="0"/>
              <a:t>célú </a:t>
            </a:r>
            <a:r>
              <a:rPr lang="hu-HU" b="1" smtClean="0">
                <a:cs typeface="Times New Roman" pitchFamily="18" charset="0"/>
              </a:rPr>
              <a:t>regiszterek</a:t>
            </a:r>
            <a:r>
              <a:rPr lang="hu-HU" b="1" smtClean="0"/>
              <a:t>: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smtClean="0"/>
              <a:t>a gyakran használt adatok gyors elérésére. </a:t>
            </a:r>
            <a:br>
              <a:rPr lang="hu-HU" smtClean="0"/>
            </a:br>
            <a:r>
              <a:rPr lang="hu-HU" smtClean="0"/>
              <a:t>Jó, ha </a:t>
            </a:r>
            <a:r>
              <a:rPr lang="hu-HU" smtClean="0">
                <a:cs typeface="Times New Roman" pitchFamily="18" charset="0"/>
              </a:rPr>
              <a:t>szimmetrikusak</a:t>
            </a:r>
            <a:r>
              <a:rPr lang="hu-HU" smtClean="0"/>
              <a:t>: </a:t>
            </a:r>
            <a:r>
              <a:rPr lang="hu-HU" smtClean="0">
                <a:cs typeface="Times New Roman" pitchFamily="18" charset="0"/>
              </a:rPr>
              <a:t>fordítók</a:t>
            </a:r>
            <a:r>
              <a:rPr lang="hu-HU" smtClean="0"/>
              <a:t>, </a:t>
            </a:r>
            <a:r>
              <a:rPr lang="hu-HU" smtClean="0">
                <a:cs typeface="Times New Roman" pitchFamily="18" charset="0"/>
              </a:rPr>
              <a:t>konvenciók.</a:t>
            </a:r>
            <a:r>
              <a:rPr lang="hu-HU" smtClean="0"/>
              <a:t> </a:t>
            </a:r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RISC</a:t>
            </a:r>
            <a:r>
              <a:rPr lang="hu-HU" smtClean="0">
                <a:cs typeface="Times New Roman" pitchFamily="18" charset="0"/>
              </a:rPr>
              <a:t> gépen általában legalább 32 általános célú. 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Kernel</a:t>
            </a:r>
            <a:r>
              <a:rPr lang="hu-HU" b="1" smtClean="0">
                <a:cs typeface="Times New Roman" pitchFamily="18" charset="0"/>
              </a:rPr>
              <a:t>módban továbbiak</a:t>
            </a:r>
            <a:r>
              <a:rPr lang="hu-HU" b="1" smtClean="0"/>
              <a:t>:</a:t>
            </a:r>
            <a:r>
              <a:rPr lang="hu-HU" smtClean="0"/>
              <a:t> gyorsítótár vezérlés, memória védelem, …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PSW</a:t>
            </a:r>
            <a:r>
              <a:rPr lang="hu-HU" smtClean="0">
                <a:cs typeface="Times New Roman" pitchFamily="18" charset="0"/>
              </a:rPr>
              <a:t> (Program Status Word)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az eredmény negatív, nulla, ... </a:t>
            </a:r>
            <a:r>
              <a:rPr lang="hu-HU" smtClean="0"/>
              <a:t>mód, </a:t>
            </a:r>
            <a:r>
              <a:rPr lang="hu-HU" smtClean="0">
                <a:cs typeface="Times New Roman" pitchFamily="18" charset="0"/>
              </a:rPr>
              <a:t>prioritásszint, megszakítás-állapot</a:t>
            </a:r>
            <a:r>
              <a:rPr lang="hu-HU" smtClean="0"/>
              <a:t>, </a:t>
            </a:r>
            <a:r>
              <a:rPr lang="hu-HU" smtClean="0">
                <a:cs typeface="Times New Roman" pitchFamily="18" charset="0"/>
              </a:rPr>
              <a:t>... </a:t>
            </a:r>
            <a:endParaRPr lang="hu-HU" smtClean="0"/>
          </a:p>
        </p:txBody>
      </p:sp>
      <p:sp>
        <p:nvSpPr>
          <p:cNvPr id="717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717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8251A1-D12A-49CF-A318-8927EF791CD6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FFED3A-3B9C-4580-9FD8-5F1BEB5B89B8}" type="slidenum">
              <a:rPr lang="en-GB" smtClean="0">
                <a:cs typeface="Arial" charset="0"/>
              </a:rPr>
              <a:pPr/>
              <a:t>7</a:t>
            </a:fld>
            <a:endParaRPr lang="en-GB" smtClean="0"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algn="ctr" defTabSz="914400"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Utasításkészlet</a:t>
            </a:r>
            <a:endParaRPr lang="hu-HU" b="1" smtClean="0"/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LOAD</a:t>
            </a:r>
            <a:r>
              <a:rPr lang="hu-HU" smtClean="0">
                <a:cs typeface="Times New Roman" pitchFamily="18" charset="0"/>
              </a:rPr>
              <a:t>, </a:t>
            </a:r>
            <a:r>
              <a:rPr lang="hu-HU" b="1" smtClean="0">
                <a:cs typeface="Times New Roman" pitchFamily="18" charset="0"/>
              </a:rPr>
              <a:t>STORE</a:t>
            </a:r>
            <a:r>
              <a:rPr lang="hu-HU" smtClean="0">
                <a:cs typeface="Times New Roman" pitchFamily="18" charset="0"/>
              </a:rPr>
              <a:t>, 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MOVE</a:t>
            </a:r>
            <a:r>
              <a:rPr lang="hu-HU" smtClean="0">
                <a:cs typeface="Times New Roman" pitchFamily="18" charset="0"/>
              </a:rPr>
              <a:t>, aritmetikai, logikai, 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feltétlen, feltételes elágazó utasítások</a:t>
            </a:r>
            <a:r>
              <a:rPr lang="hu-HU" smtClean="0"/>
              <a:t>, 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smtClean="0"/>
              <a:t>…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</p:txBody>
      </p:sp>
      <p:sp>
        <p:nvSpPr>
          <p:cNvPr id="81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81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F55E719-339D-446E-9BA3-8A818C5CE4B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8AC939-AA93-411B-947E-DA0109D6EF21}" type="slidenum">
              <a:rPr lang="en-GB" smtClean="0">
                <a:cs typeface="Arial" charset="0"/>
              </a:rPr>
              <a:pPr/>
              <a:t>8</a:t>
            </a:fld>
            <a:endParaRPr lang="en-GB" smtClean="0">
              <a:cs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Pentium 4</a:t>
            </a:r>
            <a:endParaRPr lang="hu-HU" smtClean="0">
              <a:cs typeface="Times New Roman" pitchFamily="18" charset="0"/>
            </a:endParaRPr>
          </a:p>
          <a:p>
            <a:pPr marL="342900" indent="-342900" defTabSz="914400"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Nagyon sok előd</a:t>
            </a:r>
            <a:r>
              <a:rPr lang="hu-HU" smtClean="0"/>
              <a:t> (kompatibilitás!), a fontosabbak: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spcBef>
                <a:spcPct val="50000"/>
              </a:spcBef>
            </a:pPr>
            <a:r>
              <a:rPr lang="hu-HU" b="1" smtClean="0">
                <a:cs typeface="Times New Roman" pitchFamily="18" charset="0"/>
              </a:rPr>
              <a:t>4004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4 bites</a:t>
            </a:r>
            <a:r>
              <a:rPr lang="hu-HU" smtClean="0"/>
              <a:t>, </a:t>
            </a:r>
          </a:p>
          <a:p>
            <a:pPr marL="342900" indent="-342900" defTabSz="914400">
              <a:spcBef>
                <a:spcPct val="0"/>
              </a:spcBef>
            </a:pPr>
            <a:r>
              <a:rPr lang="hu-HU" b="1" smtClean="0">
                <a:cs typeface="Times New Roman" pitchFamily="18" charset="0"/>
              </a:rPr>
              <a:t>8086</a:t>
            </a:r>
            <a:r>
              <a:rPr lang="hu-HU" smtClean="0">
                <a:cs typeface="Times New Roman" pitchFamily="18" charset="0"/>
              </a:rPr>
              <a:t>, </a:t>
            </a:r>
            <a:r>
              <a:rPr lang="hu-HU" b="1" smtClean="0">
                <a:cs typeface="Times New Roman" pitchFamily="18" charset="0"/>
              </a:rPr>
              <a:t>8088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16</a:t>
            </a:r>
            <a:r>
              <a:rPr lang="hu-HU" smtClean="0"/>
              <a:t> </a:t>
            </a:r>
            <a:r>
              <a:rPr lang="hu-HU" smtClean="0">
                <a:cs typeface="Times New Roman" pitchFamily="18" charset="0"/>
              </a:rPr>
              <a:t>bites, 8 bites adat sín. </a:t>
            </a:r>
            <a:endParaRPr lang="hu-HU" smtClean="0"/>
          </a:p>
          <a:p>
            <a:pPr marL="342900" indent="-342900" defTabSz="914400">
              <a:spcBef>
                <a:spcPct val="0"/>
              </a:spcBef>
            </a:pPr>
            <a:r>
              <a:rPr lang="hu-HU" b="1" smtClean="0">
                <a:cs typeface="Times New Roman" pitchFamily="18" charset="0"/>
              </a:rPr>
              <a:t>80286</a:t>
            </a:r>
            <a:r>
              <a:rPr lang="hu-HU" smtClean="0">
                <a:cs typeface="Times New Roman" pitchFamily="18" charset="0"/>
              </a:rPr>
              <a:t>: 24 bites </a:t>
            </a:r>
            <a:r>
              <a:rPr lang="hu-HU" smtClean="0"/>
              <a:t>(nem lineáris) </a:t>
            </a:r>
            <a:r>
              <a:rPr lang="hu-HU" smtClean="0">
                <a:cs typeface="Times New Roman" pitchFamily="18" charset="0"/>
              </a:rPr>
              <a:t>címtartomány </a:t>
            </a:r>
            <a:br>
              <a:rPr lang="hu-HU" smtClean="0">
                <a:cs typeface="Times New Roman" pitchFamily="18" charset="0"/>
              </a:rPr>
            </a:br>
            <a:r>
              <a:rPr lang="hu-HU" smtClean="0">
                <a:cs typeface="Times New Roman" pitchFamily="18" charset="0"/>
              </a:rPr>
              <a:t>(16 </a:t>
            </a:r>
            <a:r>
              <a:rPr lang="hu-HU" smtClean="0"/>
              <a:t>K</a:t>
            </a:r>
            <a:r>
              <a:rPr lang="hu-HU" smtClean="0">
                <a:cs typeface="Times New Roman" pitchFamily="18" charset="0"/>
              </a:rPr>
              <a:t> darab 64 KB-os szegmens). </a:t>
            </a:r>
            <a:endParaRPr lang="hu-HU" smtClean="0"/>
          </a:p>
          <a:p>
            <a:pPr marL="342900" indent="-342900" defTabSz="914400">
              <a:spcBef>
                <a:spcPct val="0"/>
              </a:spcBef>
            </a:pPr>
            <a:r>
              <a:rPr lang="hu-HU" b="1" smtClean="0">
                <a:cs typeface="Times New Roman" pitchFamily="18" charset="0"/>
              </a:rPr>
              <a:t>80386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</a:t>
            </a:r>
            <a:r>
              <a:rPr lang="hu-HU" b="1" smtClean="0">
                <a:cs typeface="Times New Roman" pitchFamily="18" charset="0"/>
              </a:rPr>
              <a:t>IA-32</a:t>
            </a:r>
            <a:r>
              <a:rPr lang="hu-HU" smtClean="0">
                <a:cs typeface="Times New Roman" pitchFamily="18" charset="0"/>
              </a:rPr>
              <a:t> architektúr</a:t>
            </a:r>
            <a:r>
              <a:rPr lang="hu-HU" smtClean="0"/>
              <a:t>a,</a:t>
            </a:r>
            <a:r>
              <a:rPr lang="hu-HU" smtClean="0">
                <a:cs typeface="Times New Roman" pitchFamily="18" charset="0"/>
              </a:rPr>
              <a:t> az Intel első 32 bites gépe, lényegében az összes későbbi is ezt használja</a:t>
            </a:r>
            <a:r>
              <a:rPr lang="hu-HU" smtClean="0"/>
              <a:t>.</a:t>
            </a:r>
          </a:p>
          <a:p>
            <a:pPr marL="342900" indent="-342900" defTabSz="914400">
              <a:spcBef>
                <a:spcPct val="0"/>
              </a:spcBef>
            </a:pPr>
            <a:r>
              <a:rPr lang="hu-HU" smtClean="0">
                <a:cs typeface="Times New Roman" pitchFamily="18" charset="0"/>
              </a:rPr>
              <a:t> </a:t>
            </a:r>
            <a:r>
              <a:rPr lang="hu-HU" b="1" smtClean="0">
                <a:cs typeface="Times New Roman" pitchFamily="18" charset="0"/>
              </a:rPr>
              <a:t>Pentium </a:t>
            </a:r>
            <a:r>
              <a:rPr lang="hu-HU" b="1" smtClean="0"/>
              <a:t>II</a:t>
            </a:r>
            <a:r>
              <a:rPr lang="hu-HU" smtClean="0"/>
              <a:t> –től </a:t>
            </a:r>
            <a:r>
              <a:rPr lang="hu-HU" b="1" smtClean="0">
                <a:cs typeface="Times New Roman" pitchFamily="18" charset="0"/>
              </a:rPr>
              <a:t>MMX</a:t>
            </a:r>
            <a:r>
              <a:rPr lang="hu-HU" smtClean="0">
                <a:cs typeface="Times New Roman" pitchFamily="18" charset="0"/>
              </a:rPr>
              <a:t> utasítás</a:t>
            </a:r>
            <a:r>
              <a:rPr lang="hu-HU" smtClean="0"/>
              <a:t>ok.</a:t>
            </a:r>
          </a:p>
        </p:txBody>
      </p:sp>
      <p:sp>
        <p:nvSpPr>
          <p:cNvPr id="92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92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48E8249-11EC-4C2A-839E-C496BEC90C4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E5D792-DE20-45B6-9B59-BE8E78311232}" type="slidenum">
              <a:rPr lang="en-GB" smtClean="0">
                <a:cs typeface="Arial" charset="0"/>
              </a:rPr>
              <a:pPr/>
              <a:t>9</a:t>
            </a:fld>
            <a:endParaRPr lang="en-GB" smtClean="0"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3600"/>
          </a:xfrm>
        </p:spPr>
        <p:txBody>
          <a:bodyPr/>
          <a:lstStyle/>
          <a:p>
            <a:pPr marL="342900" indent="-342900" algn="ctr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A Pentium 4</a:t>
            </a:r>
            <a:r>
              <a:rPr lang="hu-HU" b="1" smtClean="0"/>
              <a:t> </a:t>
            </a:r>
            <a:r>
              <a:rPr lang="hu-HU" b="1" smtClean="0">
                <a:cs typeface="Times New Roman" pitchFamily="18" charset="0"/>
              </a:rPr>
              <a:t>üzemmódja</a:t>
            </a:r>
            <a:r>
              <a:rPr lang="hu-HU" b="1" smtClean="0"/>
              <a:t>i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real</a:t>
            </a:r>
            <a:r>
              <a:rPr lang="hu-HU" smtClean="0">
                <a:cs typeface="Times New Roman" pitchFamily="18" charset="0"/>
              </a:rPr>
              <a:t> (való</a:t>
            </a:r>
            <a:r>
              <a:rPr lang="hu-HU" smtClean="0"/>
              <a:t>s</a:t>
            </a:r>
            <a:r>
              <a:rPr lang="hu-HU" smtClean="0">
                <a:cs typeface="Times New Roman" pitchFamily="18" charset="0"/>
              </a:rPr>
              <a:t>)</a:t>
            </a:r>
            <a:r>
              <a:rPr lang="hu-HU" smtClean="0"/>
              <a:t>:</a:t>
            </a:r>
            <a:r>
              <a:rPr lang="hu-HU" smtClean="0">
                <a:cs typeface="Times New Roman" pitchFamily="18" charset="0"/>
              </a:rPr>
              <a:t> az összes </a:t>
            </a:r>
            <a:r>
              <a:rPr lang="hu-HU" b="1" smtClean="0">
                <a:cs typeface="Times New Roman" pitchFamily="18" charset="0"/>
              </a:rPr>
              <a:t>8088</a:t>
            </a:r>
            <a:r>
              <a:rPr lang="hu-HU" smtClean="0">
                <a:cs typeface="Times New Roman" pitchFamily="18" charset="0"/>
              </a:rPr>
              <a:t> utáni fejlesztést kikapcsolja </a:t>
            </a:r>
            <a:r>
              <a:rPr lang="hu-HU" smtClean="0"/>
              <a:t>(valódi </a:t>
            </a:r>
            <a:r>
              <a:rPr lang="hu-HU" b="1" smtClean="0">
                <a:cs typeface="Times New Roman" pitchFamily="18" charset="0"/>
              </a:rPr>
              <a:t>8088</a:t>
            </a:r>
            <a:r>
              <a:rPr lang="hu-HU" smtClean="0">
                <a:cs typeface="Times New Roman" pitchFamily="18" charset="0"/>
              </a:rPr>
              <a:t>-ként viselkedik</a:t>
            </a:r>
            <a:r>
              <a:rPr lang="hu-HU" smtClean="0"/>
              <a:t>)</a:t>
            </a:r>
            <a:r>
              <a:rPr lang="hu-HU" smtClean="0">
                <a:cs typeface="Times New Roman" pitchFamily="18" charset="0"/>
              </a:rPr>
              <a:t>. Hibánál </a:t>
            </a:r>
            <a:r>
              <a:rPr lang="hu-HU" smtClean="0"/>
              <a:t>a gép </a:t>
            </a:r>
            <a:r>
              <a:rPr lang="hu-HU" smtClean="0">
                <a:cs typeface="Times New Roman" pitchFamily="18" charset="0"/>
              </a:rPr>
              <a:t>egyszerűen </a:t>
            </a:r>
            <a:r>
              <a:rPr lang="hu-HU" smtClean="0"/>
              <a:t>összeomlik, </a:t>
            </a:r>
            <a:r>
              <a:rPr lang="hu-HU" smtClean="0">
                <a:cs typeface="Times New Roman" pitchFamily="18" charset="0"/>
              </a:rPr>
              <a:t>lefagy</a:t>
            </a:r>
            <a:r>
              <a:rPr lang="hu-HU" smtClean="0"/>
              <a:t>.</a:t>
            </a:r>
            <a:r>
              <a:rPr lang="hu-HU" smtClean="0">
                <a:cs typeface="Times New Roman" pitchFamily="18" charset="0"/>
              </a:rPr>
              <a:t> </a:t>
            </a:r>
            <a:endParaRPr lang="hu-HU" smtClean="0"/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virtuális 8086</a:t>
            </a:r>
            <a:r>
              <a:rPr lang="hu-HU" b="1" smtClean="0"/>
              <a:t>:</a:t>
            </a:r>
            <a:r>
              <a:rPr lang="hu-HU" smtClean="0">
                <a:cs typeface="Times New Roman" pitchFamily="18" charset="0"/>
              </a:rPr>
              <a:t> a </a:t>
            </a:r>
            <a:r>
              <a:rPr lang="hu-HU" b="1" smtClean="0">
                <a:cs typeface="Times New Roman" pitchFamily="18" charset="0"/>
              </a:rPr>
              <a:t>8088</a:t>
            </a:r>
            <a:r>
              <a:rPr lang="hu-HU" smtClean="0">
                <a:cs typeface="Times New Roman" pitchFamily="18" charset="0"/>
              </a:rPr>
              <a:t>-as programok védett módban futnak (ha </a:t>
            </a:r>
            <a:r>
              <a:rPr lang="hu-HU" b="1" smtClean="0">
                <a:cs typeface="Times New Roman" pitchFamily="18" charset="0"/>
              </a:rPr>
              <a:t>WINDOWS</a:t>
            </a:r>
            <a:r>
              <a:rPr lang="hu-HU" smtClean="0">
                <a:cs typeface="Times New Roman" pitchFamily="18" charset="0"/>
              </a:rPr>
              <a:t>-ból indítjuk az </a:t>
            </a:r>
            <a:r>
              <a:rPr lang="hu-HU" b="1" smtClean="0">
                <a:cs typeface="Times New Roman" pitchFamily="18" charset="0"/>
              </a:rPr>
              <a:t>MS-DOS</a:t>
            </a:r>
            <a:r>
              <a:rPr lang="hu-HU" smtClean="0">
                <a:cs typeface="Times New Roman" pitchFamily="18" charset="0"/>
              </a:rPr>
              <a:t>-t, és abban hiba történik, akkor nem fagy le, hanem visszaadja a vezérlést a </a:t>
            </a:r>
            <a:r>
              <a:rPr lang="hu-HU" b="1" smtClean="0">
                <a:cs typeface="Times New Roman" pitchFamily="18" charset="0"/>
              </a:rPr>
              <a:t>WINDOWS</a:t>
            </a:r>
            <a:r>
              <a:rPr lang="hu-HU" smtClean="0">
                <a:cs typeface="Times New Roman" pitchFamily="18" charset="0"/>
              </a:rPr>
              <a:t>-nak). </a:t>
            </a:r>
            <a:endParaRPr lang="hu-HU" smtClean="0"/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b="1" smtClean="0"/>
              <a:t>védett:</a:t>
            </a:r>
            <a:r>
              <a:rPr lang="hu-HU" smtClean="0"/>
              <a:t> valódi </a:t>
            </a:r>
            <a:r>
              <a:rPr lang="hu-HU" b="1" smtClean="0"/>
              <a:t>Pentium 4</a:t>
            </a:r>
            <a:r>
              <a:rPr lang="hu-HU" smtClean="0"/>
              <a:t>. 4 védelmi szint (</a:t>
            </a:r>
            <a:r>
              <a:rPr lang="hu-HU" b="1" smtClean="0"/>
              <a:t>PSW</a:t>
            </a:r>
            <a:r>
              <a:rPr lang="hu-HU" smtClean="0"/>
              <a:t>): </a:t>
            </a:r>
          </a:p>
          <a:p>
            <a:pPr marL="342900" indent="-342900" defTabSz="914400">
              <a:buFont typeface="Times New Roman" pitchFamily="18" charset="0"/>
              <a:buNone/>
            </a:pPr>
            <a:r>
              <a:rPr lang="hu-HU" smtClean="0"/>
              <a:t>	</a:t>
            </a:r>
            <a:r>
              <a:rPr lang="hu-HU" b="1" smtClean="0"/>
              <a:t>0</a:t>
            </a:r>
            <a:r>
              <a:rPr lang="hu-HU" smtClean="0"/>
              <a:t>: kernelmód (operációs r.),    </a:t>
            </a:r>
            <a:r>
              <a:rPr lang="hu-HU" b="1" smtClean="0"/>
              <a:t>1</a:t>
            </a:r>
            <a:r>
              <a:rPr lang="hu-HU" smtClean="0"/>
              <a:t>, </a:t>
            </a:r>
            <a:r>
              <a:rPr lang="hu-HU" b="1" smtClean="0"/>
              <a:t>2</a:t>
            </a:r>
            <a:r>
              <a:rPr lang="hu-HU" smtClean="0"/>
              <a:t>: ritkán használt, </a:t>
            </a:r>
            <a:r>
              <a:rPr lang="hu-HU" b="1" smtClean="0"/>
              <a:t>3</a:t>
            </a:r>
            <a:r>
              <a:rPr lang="hu-HU" smtClean="0"/>
              <a:t>: felhasználói mód. </a:t>
            </a:r>
          </a:p>
        </p:txBody>
      </p:sp>
      <p:sp>
        <p:nvSpPr>
          <p:cNvPr id="102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>
                <a:cs typeface="Arial" charset="0"/>
              </a:rPr>
              <a:t>Architektúrák -- Gépi utasítások</a:t>
            </a:r>
          </a:p>
        </p:txBody>
      </p:sp>
      <p:sp>
        <p:nvSpPr>
          <p:cNvPr id="102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E75D97-D738-4607-BB12-8BA9E7A8278B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2699</Words>
  <Application>Microsoft Office PowerPoint</Application>
  <PresentationFormat>Diavetítés a képernyőre (4:3 oldalarány)</PresentationFormat>
  <Paragraphs>1214</Paragraphs>
  <Slides>42</Slides>
  <Notes>42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42</vt:i4>
      </vt:variant>
    </vt:vector>
  </HeadingPairs>
  <TitlesOfParts>
    <vt:vector size="49" baseType="lpstr">
      <vt:lpstr>Times New Roman</vt:lpstr>
      <vt:lpstr>Arial</vt:lpstr>
      <vt:lpstr>Symbol</vt:lpstr>
      <vt:lpstr>Times New Roman CE</vt:lpstr>
      <vt:lpstr>Wingdings</vt:lpstr>
      <vt:lpstr>Courier New</vt:lpstr>
      <vt:lpstr>Alapértelmezett terv</vt:lpstr>
      <vt:lpstr>Számítógép architektúrák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  <vt:lpstr>35. dia</vt:lpstr>
      <vt:lpstr>36. dia</vt:lpstr>
      <vt:lpstr>37. dia</vt:lpstr>
      <vt:lpstr>38. dia</vt:lpstr>
      <vt:lpstr>39. dia</vt:lpstr>
      <vt:lpstr>40. dia</vt:lpstr>
      <vt:lpstr>41. dia</vt:lpstr>
      <vt:lpstr>42.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91</cp:revision>
  <dcterms:modified xsi:type="dcterms:W3CDTF">2012-09-30T14:28:11Z</dcterms:modified>
</cp:coreProperties>
</file>