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13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1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110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08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15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11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109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notesSlides/notesSlide89.xml" ContentType="application/vnd.openxmlformats-officedocument.presentationml.notesSlide+xml"/>
  <Override PartName="/ppt/notesSlides/notesSlide116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notesSlides/notesSlide112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notesSlides/notesSlide106.xml" ContentType="application/vnd.openxmlformats-officedocument.presentationml.notesSlide+xml"/>
  <Override PartName="/ppt/notesSlides/notesSlide117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9"/>
  </p:notesMasterIdLst>
  <p:sldIdLst>
    <p:sldId id="256" r:id="rId2"/>
    <p:sldId id="345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74" r:id="rId32"/>
    <p:sldId id="375" r:id="rId33"/>
    <p:sldId id="376" r:id="rId34"/>
    <p:sldId id="377" r:id="rId35"/>
    <p:sldId id="378" r:id="rId36"/>
    <p:sldId id="379" r:id="rId37"/>
    <p:sldId id="380" r:id="rId38"/>
    <p:sldId id="381" r:id="rId39"/>
    <p:sldId id="382" r:id="rId40"/>
    <p:sldId id="383" r:id="rId41"/>
    <p:sldId id="384" r:id="rId42"/>
    <p:sldId id="385" r:id="rId43"/>
    <p:sldId id="386" r:id="rId44"/>
    <p:sldId id="387" r:id="rId45"/>
    <p:sldId id="388" r:id="rId46"/>
    <p:sldId id="389" r:id="rId47"/>
    <p:sldId id="390" r:id="rId48"/>
    <p:sldId id="391" r:id="rId49"/>
    <p:sldId id="392" r:id="rId50"/>
    <p:sldId id="393" r:id="rId51"/>
    <p:sldId id="394" r:id="rId52"/>
    <p:sldId id="395" r:id="rId53"/>
    <p:sldId id="396" r:id="rId54"/>
    <p:sldId id="397" r:id="rId55"/>
    <p:sldId id="398" r:id="rId56"/>
    <p:sldId id="399" r:id="rId57"/>
    <p:sldId id="400" r:id="rId58"/>
    <p:sldId id="401" r:id="rId59"/>
    <p:sldId id="402" r:id="rId60"/>
    <p:sldId id="403" r:id="rId61"/>
    <p:sldId id="404" r:id="rId62"/>
    <p:sldId id="405" r:id="rId63"/>
    <p:sldId id="406" r:id="rId64"/>
    <p:sldId id="407" r:id="rId65"/>
    <p:sldId id="408" r:id="rId66"/>
    <p:sldId id="409" r:id="rId67"/>
    <p:sldId id="410" r:id="rId68"/>
    <p:sldId id="411" r:id="rId69"/>
    <p:sldId id="412" r:id="rId70"/>
    <p:sldId id="413" r:id="rId71"/>
    <p:sldId id="414" r:id="rId72"/>
    <p:sldId id="415" r:id="rId73"/>
    <p:sldId id="416" r:id="rId74"/>
    <p:sldId id="417" r:id="rId75"/>
    <p:sldId id="418" r:id="rId76"/>
    <p:sldId id="419" r:id="rId77"/>
    <p:sldId id="420" r:id="rId78"/>
    <p:sldId id="421" r:id="rId79"/>
    <p:sldId id="422" r:id="rId80"/>
    <p:sldId id="423" r:id="rId81"/>
    <p:sldId id="424" r:id="rId82"/>
    <p:sldId id="425" r:id="rId83"/>
    <p:sldId id="426" r:id="rId84"/>
    <p:sldId id="427" r:id="rId85"/>
    <p:sldId id="428" r:id="rId86"/>
    <p:sldId id="429" r:id="rId87"/>
    <p:sldId id="430" r:id="rId88"/>
    <p:sldId id="432" r:id="rId89"/>
    <p:sldId id="433" r:id="rId90"/>
    <p:sldId id="434" r:id="rId91"/>
    <p:sldId id="435" r:id="rId92"/>
    <p:sldId id="436" r:id="rId93"/>
    <p:sldId id="437" r:id="rId94"/>
    <p:sldId id="438" r:id="rId95"/>
    <p:sldId id="439" r:id="rId96"/>
    <p:sldId id="440" r:id="rId97"/>
    <p:sldId id="441" r:id="rId98"/>
    <p:sldId id="442" r:id="rId99"/>
    <p:sldId id="443" r:id="rId100"/>
    <p:sldId id="444" r:id="rId101"/>
    <p:sldId id="445" r:id="rId102"/>
    <p:sldId id="446" r:id="rId103"/>
    <p:sldId id="447" r:id="rId104"/>
    <p:sldId id="448" r:id="rId105"/>
    <p:sldId id="449" r:id="rId106"/>
    <p:sldId id="450" r:id="rId107"/>
    <p:sldId id="451" r:id="rId108"/>
    <p:sldId id="452" r:id="rId109"/>
    <p:sldId id="453" r:id="rId110"/>
    <p:sldId id="454" r:id="rId111"/>
    <p:sldId id="455" r:id="rId112"/>
    <p:sldId id="456" r:id="rId113"/>
    <p:sldId id="457" r:id="rId114"/>
    <p:sldId id="458" r:id="rId115"/>
    <p:sldId id="459" r:id="rId116"/>
    <p:sldId id="460" r:id="rId117"/>
    <p:sldId id="461" r:id="rId118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10" autoAdjust="0"/>
    <p:restoredTop sz="94660"/>
  </p:normalViewPr>
  <p:slideViewPr>
    <p:cSldViewPr>
      <p:cViewPr>
        <p:scale>
          <a:sx n="66" d="100"/>
          <a:sy n="66" d="100"/>
        </p:scale>
        <p:origin x="-588" y="-13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9.xml"/><Relationship Id="rId1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121864" name="Rectangle 7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1887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07025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2288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257-258</a:t>
            </a:r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332-334</a:t>
            </a:r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214-218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332-334</a:t>
            </a:r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332-334</a:t>
            </a: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334-338</a:t>
            </a:r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334-338</a:t>
            </a:r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214-218</a:t>
            </a:r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214-218</a:t>
            </a:r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214-218</a:t>
            </a:r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214-218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258-259</a:t>
            </a:r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338-343</a:t>
            </a:r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338-343</a:t>
            </a:r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338-343</a:t>
            </a:r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59-61, 219-221</a:t>
            </a:r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219-221</a:t>
            </a:r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343-345</a:t>
            </a:r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343-345</a:t>
            </a:r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346-347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258-260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261-265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251-252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173-175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252-255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276-280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251-252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268-269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270-273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273-275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280-285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A51-52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252-255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422-426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205-207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424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424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423-426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A54-55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A55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A54, 206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72-74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72-74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72-74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74-75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75-76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76-77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78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78-80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80-82</a:t>
            </a: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81-82</a:t>
            </a: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5988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82-83</a:t>
            </a: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6175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83</a:t>
            </a: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291-293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294-295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253, 300</a:t>
            </a: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295-296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296-301</a:t>
            </a: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296-301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296-301</a:t>
            </a: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300</a:t>
            </a: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301-303</a:t>
            </a: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301-303</a:t>
            </a: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301-303</a:t>
            </a: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303-305</a:t>
            </a: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303-305</a:t>
            </a: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305-309</a:t>
            </a: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309-312</a:t>
            </a: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319-324</a:t>
            </a: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/>
              <a:t>78-80</a:t>
            </a: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324-329</a:t>
            </a: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324-329</a:t>
            </a: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324-329</a:t>
            </a:r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329-332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2813" y="742950"/>
            <a:ext cx="4951412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255-257</a:t>
            </a:r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329-332</a:t>
            </a: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329-332</a:t>
            </a:r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208-210</a:t>
            </a: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572-578</a:t>
            </a: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208-210</a:t>
            </a: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210-212</a:t>
            </a:r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212-214</a:t>
            </a: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09638" y="742950"/>
            <a:ext cx="4954587" cy="3716338"/>
          </a:xfrm>
          <a:ln>
            <a:solidFill>
              <a:srgbClr val="000000"/>
            </a:solidFill>
            <a:miter lim="800000"/>
          </a:ln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212-214</a:t>
            </a:r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332-334</a:t>
            </a:r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49825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1294" tIns="45647" rIns="91294" bIns="45647"/>
          <a:lstStyle/>
          <a:p>
            <a:r>
              <a:rPr lang="hu-HU" smtClean="0"/>
              <a:t>332-334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C5AA6-56CF-4AA4-8CCE-0DD486D9F95C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2C92D-32D7-4548-86ED-7FB970F7C1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D473-1490-4CCF-B25F-06B6F1B4876B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512C8-B1D8-4D05-8CCC-09D9BC550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08750" y="511175"/>
            <a:ext cx="1939925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0550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45674-E2F6-4E1F-A925-8F860446FDF8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08C9-E3FB-4F64-8E23-C07168A69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027B1-3134-4465-9C73-36B96C12AD0F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7E70D-1AEE-42FE-96A4-76FC926D31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3438" y="1981200"/>
            <a:ext cx="3805237" cy="19796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3438" y="4113213"/>
            <a:ext cx="3805237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AD866-20CC-403A-9666-5DA5284F9FB6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743DD-F1E0-4B69-810E-7FC5886221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7192-2324-4A1E-855C-885E84DF3B9D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C7A8A-E531-4D68-9CFD-62F9102D2D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C4C3E-6E79-427B-9E31-3E40045F8463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45B38-91AA-4BD6-A853-2B91F18F21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9DC6A-DD78-43E9-B2DE-841F5830F445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3A1C9-0249-4E55-9F66-109DAD6B1B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BBBC3-9942-4181-B43B-0F24ABF96BC1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3D34F-446F-4AB1-9817-84A3DAB0D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6AD5-85F2-48F2-9A07-D8CA5BE9E9A8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13E64-6BA1-4406-9E31-B3B3DD2156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3AA38-301A-4000-9651-A25F531FB76E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1C060-3B57-42BC-9FFC-FC9995314D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17502-B854-40D9-A51B-2A76F71E6DA3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ADE1-C08E-4F55-BE01-4A8B4D243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476A3-DA92-42CB-B56B-1B059297AC3E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17713-AF3D-49C7-9FF5-4C666DA17D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2875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28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27763"/>
            <a:ext cx="1895475" cy="490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9DC4EE86-D321-454D-87AD-643EBCC5EF67}" type="datetime10">
              <a:rPr lang="hu-HU"/>
              <a:pPr>
                <a:defRPr/>
              </a:pPr>
              <a:t>16:27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60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Architektúra -- Mikoarchitektúra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1FFA7D5F-5EDE-4834-BCB9-98B3DC06C9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2pPr>
      <a:lvl3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3pPr>
      <a:lvl4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4pPr>
      <a:lvl5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5pPr>
      <a:lvl6pPr marL="4572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6pPr>
      <a:lvl7pPr marL="9144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7pPr>
      <a:lvl8pPr marL="13716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8pPr>
      <a:lvl9pPr marL="18288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9pPr>
    </p:titleStyle>
    <p:bodyStyle>
      <a:lvl1pPr marL="333375" indent="-333375" algn="l" defTabSz="449263" rtl="0" eaLnBrk="0" fontAlgn="base" hangingPunct="0">
        <a:lnSpc>
          <a:spcPct val="6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3425" indent="-276225" algn="l" defTabSz="449263" rtl="0" eaLnBrk="0" fontAlgn="base" hangingPunct="0">
        <a:lnSpc>
          <a:spcPct val="69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69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46F39-1778-4E05-89BE-BFE9484225DC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adatábrázolás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Digitális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logikai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FF0000"/>
                </a:solidFill>
              </a:rPr>
              <a:t>Mikroarchitektúra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szint</a:t>
            </a:r>
            <a:endParaRPr lang="en-GB" sz="2800" b="1" dirty="0" smtClean="0">
              <a:solidFill>
                <a:srgbClr val="FF0000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Gépi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utasítás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Operációs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rendszer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chemeClr val="tx1"/>
                </a:solidFill>
              </a:rPr>
              <a:t>Assembly </a:t>
            </a:r>
            <a:r>
              <a:rPr lang="en-GB" sz="2800" b="1" dirty="0" err="1" smtClean="0">
                <a:solidFill>
                  <a:schemeClr val="tx1"/>
                </a:solidFill>
              </a:rPr>
              <a:t>nyelvi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Perifériák</a:t>
            </a:r>
            <a:endParaRPr lang="en-GB" sz="2800" b="1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893763"/>
            <a:ext cx="7772400" cy="577850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0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7109A26-89BD-4DC2-B03C-59C938F5AAC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2E4A61-23C5-4808-BF0B-B8258EC23C44}" type="slidenum">
              <a:rPr lang="en-GB" smtClean="0">
                <a:cs typeface="Arial" charset="0"/>
              </a:rPr>
              <a:pPr/>
              <a:t>10</a:t>
            </a:fld>
            <a:endParaRPr lang="en-GB" smtClean="0">
              <a:cs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62675"/>
          </a:xfrm>
        </p:spPr>
        <p:txBody>
          <a:bodyPr lIns="92075" tIns="46038" rIns="92075" bIns="46038"/>
          <a:lstStyle/>
          <a:p>
            <a:pPr algn="ctr"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Memóriaműveletek (4.1. ábra)</a:t>
            </a:r>
            <a:r>
              <a:rPr lang="hu-HU" sz="2800" smtClean="0"/>
              <a:t> </a:t>
            </a:r>
          </a:p>
          <a:p>
            <a:pPr>
              <a:lnSpc>
                <a:spcPct val="80000"/>
              </a:lnSpc>
            </a:pPr>
            <a:r>
              <a:rPr lang="hu-HU" sz="2800" b="1" smtClean="0"/>
              <a:t>Szócímzés:</a:t>
            </a:r>
            <a:r>
              <a:rPr lang="hu-HU" sz="2800" smtClean="0"/>
              <a:t> 32 bites adat írása, olvasása.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	szó cím = 4 * (bájt cím), </a:t>
            </a:r>
            <a:br>
              <a:rPr lang="hu-HU" sz="2800" smtClean="0"/>
            </a:br>
            <a:r>
              <a:rPr lang="hu-HU" sz="2800" smtClean="0"/>
              <a:t>a túlcsorduló bitek elvesznek</a:t>
            </a:r>
            <a:endParaRPr lang="hu-HU" sz="2800" b="1" smtClean="0"/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b="1" smtClean="0"/>
              <a:t>MAR</a:t>
            </a:r>
            <a:r>
              <a:rPr lang="hu-HU" sz="2800" smtClean="0"/>
              <a:t> (Memory Address Register)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b="1" smtClean="0"/>
              <a:t>MDR</a:t>
            </a:r>
            <a:r>
              <a:rPr lang="hu-HU" sz="2800" smtClean="0"/>
              <a:t> (Memory Data Register)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endParaRPr lang="hu-HU" sz="2800" smtClean="0"/>
          </a:p>
          <a:p>
            <a:pPr>
              <a:lnSpc>
                <a:spcPct val="80000"/>
              </a:lnSpc>
            </a:pPr>
            <a:r>
              <a:rPr lang="hu-HU" sz="2800" b="1" smtClean="0"/>
              <a:t>Bájtcímzés</a:t>
            </a:r>
            <a:r>
              <a:rPr lang="hu-HU" sz="2800" smtClean="0"/>
              <a:t>: gépi szintű utasítás bájt olvasás.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b="1" smtClean="0"/>
              <a:t>PC</a:t>
            </a:r>
            <a:r>
              <a:rPr lang="hu-HU" sz="2800" smtClean="0"/>
              <a:t> (Program Counter): bájt cím,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b="1" smtClean="0"/>
              <a:t>MBR</a:t>
            </a:r>
            <a:r>
              <a:rPr lang="hu-HU" sz="2800" smtClean="0"/>
              <a:t> (Memory Byte Register): bájt.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endParaRPr lang="hu-HU" sz="2800" b="1" smtClean="0"/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MBR kétfajta értelmezése (két vezérlőjel):</a:t>
            </a:r>
          </a:p>
          <a:p>
            <a:pPr>
              <a:lnSpc>
                <a:spcPct val="80000"/>
              </a:lnSpc>
            </a:pPr>
            <a:r>
              <a:rPr lang="hu-HU" sz="2800" b="1" smtClean="0"/>
              <a:t>MBR: MBR</a:t>
            </a:r>
            <a:r>
              <a:rPr lang="hu-HU" sz="2800" smtClean="0"/>
              <a:t> előjel kiterjesztéssel kerül a </a:t>
            </a:r>
            <a:r>
              <a:rPr lang="hu-HU" sz="2800" b="1" smtClean="0"/>
              <a:t>B</a:t>
            </a:r>
            <a:r>
              <a:rPr lang="hu-HU" sz="2800" smtClean="0"/>
              <a:t> sínre,</a:t>
            </a:r>
          </a:p>
          <a:p>
            <a:pPr>
              <a:lnSpc>
                <a:spcPct val="80000"/>
              </a:lnSpc>
            </a:pPr>
            <a:r>
              <a:rPr lang="hu-HU" sz="2800" b="1" smtClean="0"/>
              <a:t>MBRU: MBR</a:t>
            </a:r>
            <a:r>
              <a:rPr lang="hu-HU" sz="2800" smtClean="0"/>
              <a:t> előjel nélküli kiterjesztéssel kerül a </a:t>
            </a:r>
            <a:r>
              <a:rPr lang="hu-HU" sz="2800" b="1" smtClean="0"/>
              <a:t>B</a:t>
            </a:r>
            <a:r>
              <a:rPr lang="hu-HU" sz="2800" smtClean="0"/>
              <a:t> sínre.</a:t>
            </a:r>
          </a:p>
        </p:txBody>
      </p:sp>
      <p:grpSp>
        <p:nvGrpSpPr>
          <p:cNvPr id="11268" name="Group 3"/>
          <p:cNvGrpSpPr>
            <a:grpSpLocks/>
          </p:cNvGrpSpPr>
          <p:nvPr/>
        </p:nvGrpSpPr>
        <p:grpSpPr bwMode="auto">
          <a:xfrm>
            <a:off x="6019800" y="871538"/>
            <a:ext cx="3124200" cy="2124075"/>
            <a:chOff x="3792" y="549"/>
            <a:chExt cx="1968" cy="1338"/>
          </a:xfrm>
        </p:grpSpPr>
        <p:sp>
          <p:nvSpPr>
            <p:cNvPr id="11271" name="Text Box 4"/>
            <p:cNvSpPr txBox="1">
              <a:spLocks noChangeArrowheads="1"/>
            </p:cNvSpPr>
            <p:nvPr/>
          </p:nvSpPr>
          <p:spPr bwMode="auto">
            <a:xfrm>
              <a:off x="4701" y="557"/>
              <a:ext cx="750" cy="1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</p:txBody>
        </p:sp>
        <p:sp>
          <p:nvSpPr>
            <p:cNvPr id="11272" name="Line 5"/>
            <p:cNvSpPr>
              <a:spLocks noChangeShapeType="1"/>
            </p:cNvSpPr>
            <p:nvPr/>
          </p:nvSpPr>
          <p:spPr bwMode="auto">
            <a:xfrm>
              <a:off x="5668" y="737"/>
              <a:ext cx="9" cy="115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11273" name="Group 6"/>
            <p:cNvGrpSpPr>
              <a:grpSpLocks/>
            </p:cNvGrpSpPr>
            <p:nvPr/>
          </p:nvGrpSpPr>
          <p:grpSpPr bwMode="auto">
            <a:xfrm>
              <a:off x="3792" y="549"/>
              <a:ext cx="1968" cy="1168"/>
              <a:chOff x="0" y="81"/>
              <a:chExt cx="1968" cy="1168"/>
            </a:xfrm>
          </p:grpSpPr>
          <p:grpSp>
            <p:nvGrpSpPr>
              <p:cNvPr id="11276" name="Group 7"/>
              <p:cNvGrpSpPr>
                <a:grpSpLocks/>
              </p:cNvGrpSpPr>
              <p:nvPr/>
            </p:nvGrpSpPr>
            <p:grpSpPr bwMode="auto">
              <a:xfrm>
                <a:off x="335" y="986"/>
                <a:ext cx="1528" cy="240"/>
                <a:chOff x="335" y="986"/>
                <a:chExt cx="1528" cy="240"/>
              </a:xfrm>
            </p:grpSpPr>
            <p:sp>
              <p:nvSpPr>
                <p:cNvPr id="11311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613" y="1014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1312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610" y="1101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11313" name="Group 10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40"/>
                  <a:chOff x="970" y="986"/>
                  <a:chExt cx="643" cy="240"/>
                </a:xfrm>
              </p:grpSpPr>
              <p:grpSp>
                <p:nvGrpSpPr>
                  <p:cNvPr id="1131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39"/>
                    <a:chOff x="970" y="986"/>
                    <a:chExt cx="643" cy="239"/>
                  </a:xfrm>
                </p:grpSpPr>
                <p:sp>
                  <p:nvSpPr>
                    <p:cNvPr id="11320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986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dash"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1321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1154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1322" name="Freeform 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1323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1316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429" y="986"/>
                    <a:ext cx="184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1317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1542" y="1155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318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319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131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35" y="1074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1277" name="Group 21"/>
              <p:cNvGrpSpPr>
                <a:grpSpLocks/>
              </p:cNvGrpSpPr>
              <p:nvPr/>
            </p:nvGrpSpPr>
            <p:grpSpPr bwMode="auto">
              <a:xfrm>
                <a:off x="326" y="704"/>
                <a:ext cx="1534" cy="241"/>
                <a:chOff x="326" y="704"/>
                <a:chExt cx="1534" cy="241"/>
              </a:xfrm>
            </p:grpSpPr>
            <p:grpSp>
              <p:nvGrpSpPr>
                <p:cNvPr id="11300" name="Group 22"/>
                <p:cNvGrpSpPr>
                  <a:grpSpLocks/>
                </p:cNvGrpSpPr>
                <p:nvPr/>
              </p:nvGrpSpPr>
              <p:grpSpPr bwMode="auto">
                <a:xfrm>
                  <a:off x="970" y="704"/>
                  <a:ext cx="643" cy="241"/>
                  <a:chOff x="970" y="120"/>
                  <a:chExt cx="643" cy="241"/>
                </a:xfrm>
              </p:grpSpPr>
              <p:sp>
                <p:nvSpPr>
                  <p:cNvPr id="1130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1305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309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310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1306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307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308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1301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610" y="77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1302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539" y="73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1303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326" y="828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1278" name="Group 33"/>
              <p:cNvGrpSpPr>
                <a:grpSpLocks/>
              </p:cNvGrpSpPr>
              <p:nvPr/>
            </p:nvGrpSpPr>
            <p:grpSpPr bwMode="auto">
              <a:xfrm>
                <a:off x="326" y="120"/>
                <a:ext cx="1287" cy="241"/>
                <a:chOff x="326" y="120"/>
                <a:chExt cx="1287" cy="241"/>
              </a:xfrm>
            </p:grpSpPr>
            <p:grpSp>
              <p:nvGrpSpPr>
                <p:cNvPr id="11293" name="Group 34"/>
                <p:cNvGrpSpPr>
                  <a:grpSpLocks/>
                </p:cNvGrpSpPr>
                <p:nvPr/>
              </p:nvGrpSpPr>
              <p:grpSpPr bwMode="auto">
                <a:xfrm>
                  <a:off x="970" y="120"/>
                  <a:ext cx="643" cy="241"/>
                  <a:chOff x="970" y="120"/>
                  <a:chExt cx="643" cy="241"/>
                </a:xfrm>
              </p:grpSpPr>
              <p:sp>
                <p:nvSpPr>
                  <p:cNvPr id="1129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1297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298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299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1294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539" y="165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1295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326" y="255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1279" name="Group 41"/>
              <p:cNvGrpSpPr>
                <a:grpSpLocks/>
              </p:cNvGrpSpPr>
              <p:nvPr/>
            </p:nvGrpSpPr>
            <p:grpSpPr bwMode="auto">
              <a:xfrm>
                <a:off x="326" y="410"/>
                <a:ext cx="1537" cy="241"/>
                <a:chOff x="326" y="410"/>
                <a:chExt cx="1537" cy="241"/>
              </a:xfrm>
            </p:grpSpPr>
            <p:sp>
              <p:nvSpPr>
                <p:cNvPr id="11282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613" y="492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11283" name="Group 43"/>
                <p:cNvGrpSpPr>
                  <a:grpSpLocks/>
                </p:cNvGrpSpPr>
                <p:nvPr/>
              </p:nvGrpSpPr>
              <p:grpSpPr bwMode="auto">
                <a:xfrm>
                  <a:off x="970" y="410"/>
                  <a:ext cx="643" cy="241"/>
                  <a:chOff x="970" y="120"/>
                  <a:chExt cx="643" cy="241"/>
                </a:xfrm>
              </p:grpSpPr>
              <p:sp>
                <p:nvSpPr>
                  <p:cNvPr id="1128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128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291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292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128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1289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1290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1284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545" y="43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1285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26" y="537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11280" name="Rectangle 53"/>
              <p:cNvSpPr>
                <a:spLocks noChangeArrowheads="1"/>
              </p:cNvSpPr>
              <p:nvPr/>
            </p:nvSpPr>
            <p:spPr bwMode="auto">
              <a:xfrm>
                <a:off x="291" y="84"/>
                <a:ext cx="1677" cy="11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1281" name="Text Box 54"/>
              <p:cNvSpPr txBox="1">
                <a:spLocks noChangeArrowheads="1"/>
              </p:cNvSpPr>
              <p:nvPr/>
            </p:nvSpPr>
            <p:spPr bwMode="auto">
              <a:xfrm flipV="1">
                <a:off x="0" y="81"/>
                <a:ext cx="308" cy="116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vert="eaVert"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memória</a:t>
                </a:r>
              </a:p>
            </p:txBody>
          </p:sp>
        </p:grpSp>
        <p:sp>
          <p:nvSpPr>
            <p:cNvPr id="11274" name="Line 55"/>
            <p:cNvSpPr>
              <a:spLocks noChangeShapeType="1"/>
            </p:cNvSpPr>
            <p:nvPr/>
          </p:nvSpPr>
          <p:spPr bwMode="auto">
            <a:xfrm>
              <a:off x="4326" y="618"/>
              <a:ext cx="0" cy="122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275" name="Line 56"/>
            <p:cNvSpPr>
              <a:spLocks noChangeShapeType="1"/>
            </p:cNvSpPr>
            <p:nvPr/>
          </p:nvSpPr>
          <p:spPr bwMode="auto">
            <a:xfrm>
              <a:off x="5184" y="1542"/>
              <a:ext cx="1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269" name="Élőláb helye 5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270" name="Dátum helye 5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8ACF8BD-6CB0-46CC-AE55-57CBF9683D7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0BD00-0284-4083-A928-DA107FFC1B22}" type="slidenum">
              <a:rPr lang="en-GB" smtClean="0">
                <a:cs typeface="Arial" charset="0"/>
              </a:rPr>
              <a:pPr/>
              <a:t>100</a:t>
            </a:fld>
            <a:endParaRPr lang="en-GB" smtClean="0">
              <a:cs typeface="Arial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15888"/>
            <a:ext cx="9036050" cy="2503487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4.46. ábra. </a:t>
            </a:r>
            <a:r>
              <a:rPr lang="hu-HU" smtClean="0"/>
              <a:t>A Pentium 4 bemeneti rész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L2</a:t>
            </a:r>
            <a:r>
              <a:rPr lang="hu-HU" sz="2800" smtClean="0"/>
              <a:t>-ből betölti és dekódolja a programnak megfelelő sorrendben az utasításokat. Az utasításokat </a:t>
            </a:r>
            <a:r>
              <a:rPr lang="hu-HU" sz="2800" b="1" smtClean="0"/>
              <a:t>RISC</a:t>
            </a:r>
            <a:r>
              <a:rPr lang="hu-HU" sz="2800" smtClean="0"/>
              <a:t> szerű mikroműveletek sorozatára bontja. Ha több, mint 4 mikroművelet szükséges, akkor </a:t>
            </a:r>
            <a:r>
              <a:rPr lang="hu-HU" sz="2800" b="1" smtClean="0">
                <a:sym typeface="Symbol" pitchFamily="18" charset="2"/>
              </a:rPr>
              <a:t></a:t>
            </a:r>
            <a:r>
              <a:rPr lang="hu-HU" sz="2800" b="1" smtClean="0"/>
              <a:t>ROM</a:t>
            </a:r>
            <a:r>
              <a:rPr lang="hu-HU" sz="2800" smtClean="0"/>
              <a:t>-ra</a:t>
            </a:r>
          </a:p>
        </p:txBody>
      </p:sp>
      <p:sp>
        <p:nvSpPr>
          <p:cNvPr id="103428" name="Text Box 3"/>
          <p:cNvSpPr txBox="1">
            <a:spLocks noChangeArrowheads="1"/>
          </p:cNvSpPr>
          <p:nvPr/>
        </p:nvSpPr>
        <p:spPr bwMode="auto">
          <a:xfrm>
            <a:off x="847725" y="2714625"/>
            <a:ext cx="2533650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L2 D+I</a:t>
            </a:r>
          </a:p>
        </p:txBody>
      </p:sp>
      <p:sp>
        <p:nvSpPr>
          <p:cNvPr id="103429" name="Text Box 4"/>
          <p:cNvSpPr txBox="1">
            <a:spLocks noChangeArrowheads="1"/>
          </p:cNvSpPr>
          <p:nvPr/>
        </p:nvSpPr>
        <p:spPr bwMode="auto">
          <a:xfrm>
            <a:off x="533400" y="3705225"/>
            <a:ext cx="144780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Betöltő dekódoló</a:t>
            </a:r>
          </a:p>
        </p:txBody>
      </p:sp>
      <p:sp>
        <p:nvSpPr>
          <p:cNvPr id="103430" name="Text Box 5"/>
          <p:cNvSpPr txBox="1">
            <a:spLocks noChangeArrowheads="1"/>
          </p:cNvSpPr>
          <p:nvPr/>
        </p:nvSpPr>
        <p:spPr bwMode="auto">
          <a:xfrm>
            <a:off x="2286000" y="3714750"/>
            <a:ext cx="1876425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Nyomkövető</a:t>
            </a:r>
          </a:p>
        </p:txBody>
      </p:sp>
      <p:sp>
        <p:nvSpPr>
          <p:cNvPr id="103431" name="Text Box 6"/>
          <p:cNvSpPr txBox="1">
            <a:spLocks noChangeArrowheads="1"/>
          </p:cNvSpPr>
          <p:nvPr/>
        </p:nvSpPr>
        <p:spPr bwMode="auto">
          <a:xfrm>
            <a:off x="2638425" y="4381500"/>
            <a:ext cx="1219200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  <a:sym typeface="Symbol" pitchFamily="18" charset="2"/>
              </a:rPr>
              <a:t></a:t>
            </a:r>
            <a:r>
              <a:rPr lang="hu-HU" sz="2000" b="1">
                <a:solidFill>
                  <a:schemeClr val="tx1"/>
                </a:solidFill>
              </a:rPr>
              <a:t>ROM</a:t>
            </a:r>
          </a:p>
        </p:txBody>
      </p:sp>
      <p:sp>
        <p:nvSpPr>
          <p:cNvPr id="103432" name="Text Box 7"/>
          <p:cNvSpPr txBox="1">
            <a:spLocks noChangeArrowheads="1"/>
          </p:cNvSpPr>
          <p:nvPr/>
        </p:nvSpPr>
        <p:spPr bwMode="auto">
          <a:xfrm>
            <a:off x="790575" y="4943475"/>
            <a:ext cx="31432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Elágazás jövendölő</a:t>
            </a:r>
          </a:p>
        </p:txBody>
      </p:sp>
      <p:sp>
        <p:nvSpPr>
          <p:cNvPr id="103433" name="Text Box 8"/>
          <p:cNvSpPr txBox="1">
            <a:spLocks noChangeArrowheads="1"/>
          </p:cNvSpPr>
          <p:nvPr/>
        </p:nvSpPr>
        <p:spPr bwMode="auto">
          <a:xfrm>
            <a:off x="466725" y="5495925"/>
            <a:ext cx="38576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Bemeneti rész</a:t>
            </a:r>
          </a:p>
        </p:txBody>
      </p:sp>
      <p:sp>
        <p:nvSpPr>
          <p:cNvPr id="103434" name="Rectangle 9"/>
          <p:cNvSpPr>
            <a:spLocks noChangeArrowheads="1"/>
          </p:cNvSpPr>
          <p:nvPr/>
        </p:nvSpPr>
        <p:spPr bwMode="auto">
          <a:xfrm>
            <a:off x="466725" y="3581400"/>
            <a:ext cx="3857625" cy="19145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3435" name="Line 10"/>
          <p:cNvSpPr>
            <a:spLocks noChangeShapeType="1"/>
          </p:cNvSpPr>
          <p:nvPr/>
        </p:nvSpPr>
        <p:spPr bwMode="auto">
          <a:xfrm flipV="1">
            <a:off x="1247775" y="4533900"/>
            <a:ext cx="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3436" name="Line 11"/>
          <p:cNvSpPr>
            <a:spLocks noChangeShapeType="1"/>
          </p:cNvSpPr>
          <p:nvPr/>
        </p:nvSpPr>
        <p:spPr bwMode="auto">
          <a:xfrm>
            <a:off x="1981200" y="3933825"/>
            <a:ext cx="29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3437" name="Line 12"/>
          <p:cNvSpPr>
            <a:spLocks noChangeShapeType="1"/>
          </p:cNvSpPr>
          <p:nvPr/>
        </p:nvSpPr>
        <p:spPr bwMode="auto">
          <a:xfrm>
            <a:off x="4181475" y="3933825"/>
            <a:ext cx="733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3438" name="Freeform 13"/>
          <p:cNvSpPr>
            <a:spLocks/>
          </p:cNvSpPr>
          <p:nvPr/>
        </p:nvSpPr>
        <p:spPr bwMode="auto">
          <a:xfrm>
            <a:off x="3857625" y="4124325"/>
            <a:ext cx="1047750" cy="485775"/>
          </a:xfrm>
          <a:custGeom>
            <a:avLst/>
            <a:gdLst>
              <a:gd name="T0" fmla="*/ 0 w 660"/>
              <a:gd name="T1" fmla="*/ 2147483647 h 306"/>
              <a:gd name="T2" fmla="*/ 2147483647 w 660"/>
              <a:gd name="T3" fmla="*/ 2147483647 h 306"/>
              <a:gd name="T4" fmla="*/ 2147483647 w 660"/>
              <a:gd name="T5" fmla="*/ 0 h 306"/>
              <a:gd name="T6" fmla="*/ 2147483647 w 660"/>
              <a:gd name="T7" fmla="*/ 0 h 306"/>
              <a:gd name="T8" fmla="*/ 0 60000 65536"/>
              <a:gd name="T9" fmla="*/ 0 60000 65536"/>
              <a:gd name="T10" fmla="*/ 0 60000 65536"/>
              <a:gd name="T11" fmla="*/ 0 60000 65536"/>
              <a:gd name="T12" fmla="*/ 0 w 660"/>
              <a:gd name="T13" fmla="*/ 0 h 306"/>
              <a:gd name="T14" fmla="*/ 660 w 660"/>
              <a:gd name="T15" fmla="*/ 306 h 3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60" h="306">
                <a:moveTo>
                  <a:pt x="0" y="306"/>
                </a:moveTo>
                <a:lnTo>
                  <a:pt x="384" y="306"/>
                </a:lnTo>
                <a:lnTo>
                  <a:pt x="384" y="0"/>
                </a:lnTo>
                <a:lnTo>
                  <a:pt x="66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3439" name="Line 14"/>
          <p:cNvSpPr>
            <a:spLocks noChangeShapeType="1"/>
          </p:cNvSpPr>
          <p:nvPr/>
        </p:nvSpPr>
        <p:spPr bwMode="auto">
          <a:xfrm>
            <a:off x="3228975" y="4191000"/>
            <a:ext cx="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3440" name="Line 15"/>
          <p:cNvSpPr>
            <a:spLocks noChangeShapeType="1"/>
          </p:cNvSpPr>
          <p:nvPr/>
        </p:nvSpPr>
        <p:spPr bwMode="auto">
          <a:xfrm>
            <a:off x="1266825" y="3190875"/>
            <a:ext cx="0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3441" name="Rectangle 16"/>
          <p:cNvSpPr>
            <a:spLocks noChangeArrowheads="1"/>
          </p:cNvSpPr>
          <p:nvPr/>
        </p:nvSpPr>
        <p:spPr bwMode="auto">
          <a:xfrm>
            <a:off x="4533900" y="2457450"/>
            <a:ext cx="46101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	történik utalás. A dekó-dolt mikroműveletek a Nyomkövetőbe kerülnek (nem kell újra dekódol-ni).</a:t>
            </a:r>
            <a:br>
              <a:rPr lang="hu-HU" sz="2800">
                <a:solidFill>
                  <a:srgbClr val="000000"/>
                </a:solidFill>
              </a:rPr>
            </a:br>
            <a:endParaRPr lang="hu-HU" sz="2800">
              <a:solidFill>
                <a:srgbClr val="000000"/>
              </a:solidFill>
            </a:endParaRPr>
          </a:p>
        </p:txBody>
      </p:sp>
      <p:sp>
        <p:nvSpPr>
          <p:cNvPr id="103442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3443" name="Dátum helye 1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462AF2B-76E4-40A9-B0CA-1FE375F82A7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3FE5EF-D9F5-49F5-A681-9C4F13873AA1}" type="slidenum">
              <a:rPr lang="en-GB" smtClean="0">
                <a:cs typeface="Arial" charset="0"/>
              </a:rPr>
              <a:pPr/>
              <a:t>101</a:t>
            </a:fld>
            <a:endParaRPr lang="en-GB" smtClean="0">
              <a:cs typeface="Arial" charset="0"/>
            </a:endParaRP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15888"/>
            <a:ext cx="9036050" cy="6237287"/>
          </a:xfrm>
        </p:spPr>
        <p:txBody>
          <a:bodyPr/>
          <a:lstStyle/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mtClean="0"/>
              <a:t>A bemeneti rész az utasításokat </a:t>
            </a:r>
            <a:r>
              <a:rPr lang="hu-HU" b="1" smtClean="0"/>
              <a:t>L2</a:t>
            </a:r>
            <a:r>
              <a:rPr lang="hu-HU" smtClean="0"/>
              <a:t>-ből kapja, egyszerre 64 bitet. Ezeket dekódolja, a nyomkövető gyorsító tárban tárolja (akár 12 K mikroműveletet). </a:t>
            </a:r>
            <a:br>
              <a:rPr lang="hu-HU" smtClean="0"/>
            </a:br>
            <a:r>
              <a:rPr lang="hu-HU" smtClean="0"/>
              <a:t>6 mikroműveletet csoportosít minden nyomkövető sorban.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mtClean="0"/>
              <a:t>Feltételes elágazásnál az utolsó </a:t>
            </a:r>
            <a:r>
              <a:rPr lang="hu-HU" b="1" smtClean="0"/>
              <a:t>4 K</a:t>
            </a:r>
            <a:r>
              <a:rPr lang="hu-HU" smtClean="0"/>
              <a:t> elágazást tartalmazó </a:t>
            </a:r>
            <a:r>
              <a:rPr lang="hu-HU" b="1" smtClean="0"/>
              <a:t>L1 BTB</a:t>
            </a:r>
            <a:r>
              <a:rPr lang="hu-HU" smtClean="0"/>
              <a:t>-ből (Branch Target Buffer – elágazási cél puffer) kikeresi a jövendölt címet, és onnan folytatja a dekódolást. Ha az elágazás nem szerepel </a:t>
            </a:r>
            <a:r>
              <a:rPr lang="hu-HU" b="1" smtClean="0"/>
              <a:t>L1 BTB</a:t>
            </a:r>
            <a:r>
              <a:rPr lang="hu-HU" smtClean="0"/>
              <a:t>-ben, akkor statikus jövendölés történik: visszafelé ugrást végre kell hajtani, előre ugrást nem. </a:t>
            </a:r>
          </a:p>
        </p:txBody>
      </p:sp>
      <p:sp>
        <p:nvSpPr>
          <p:cNvPr id="10445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445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4F0096B-3E86-4D74-A66F-F6DD982C067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B710E1-2DED-4299-96C5-A091395B90DD}" type="slidenum">
              <a:rPr lang="en-GB" smtClean="0">
                <a:cs typeface="Arial" charset="0"/>
              </a:rPr>
              <a:pPr/>
              <a:t>102</a:t>
            </a:fld>
            <a:endParaRPr lang="en-GB" smtClean="0">
              <a:cs typeface="Arial" charset="0"/>
            </a:endParaRPr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15888"/>
            <a:ext cx="9036050" cy="3179762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4.46. ábra. </a:t>
            </a:r>
            <a:r>
              <a:rPr lang="hu-HU" smtClean="0"/>
              <a:t>Sorrenden kívüliség vezérlő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Az utasítások a programnak megfelelő sorrendben kerülnek az ütemezőbe, eltérő sorrendben kezdődhet a végrehajtásuk (esetleg regiszter átnevezéssel), de a pontos megszakítás követelménye miatt az előírt sorrendben fejeződnek be. </a:t>
            </a:r>
          </a:p>
        </p:txBody>
      </p:sp>
      <p:sp>
        <p:nvSpPr>
          <p:cNvPr id="105476" name="Text Box 3"/>
          <p:cNvSpPr txBox="1">
            <a:spLocks noChangeArrowheads="1"/>
          </p:cNvSpPr>
          <p:nvPr/>
        </p:nvSpPr>
        <p:spPr bwMode="auto">
          <a:xfrm>
            <a:off x="2286000" y="3714750"/>
            <a:ext cx="1876425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Nyomkövető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2638425" y="4381500"/>
            <a:ext cx="1219200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  <a:sym typeface="Symbol" pitchFamily="18" charset="2"/>
              </a:rPr>
              <a:t></a:t>
            </a:r>
            <a:r>
              <a:rPr lang="hu-HU" sz="2000" b="1">
                <a:solidFill>
                  <a:schemeClr val="tx1"/>
                </a:solidFill>
              </a:rPr>
              <a:t>ROM</a:t>
            </a:r>
          </a:p>
        </p:txBody>
      </p:sp>
      <p:sp>
        <p:nvSpPr>
          <p:cNvPr id="105478" name="Text Box 5"/>
          <p:cNvSpPr txBox="1">
            <a:spLocks noChangeArrowheads="1"/>
          </p:cNvSpPr>
          <p:nvPr/>
        </p:nvSpPr>
        <p:spPr bwMode="auto">
          <a:xfrm>
            <a:off x="4914900" y="3724275"/>
            <a:ext cx="157162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Ütemezők</a:t>
            </a:r>
          </a:p>
        </p:txBody>
      </p:sp>
      <p:sp>
        <p:nvSpPr>
          <p:cNvPr id="105479" name="Text Box 6"/>
          <p:cNvSpPr txBox="1">
            <a:spLocks noChangeArrowheads="1"/>
          </p:cNvSpPr>
          <p:nvPr/>
        </p:nvSpPr>
        <p:spPr bwMode="auto">
          <a:xfrm>
            <a:off x="6629400" y="3733800"/>
            <a:ext cx="133350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Befejező egység</a:t>
            </a:r>
          </a:p>
        </p:txBody>
      </p:sp>
      <p:sp>
        <p:nvSpPr>
          <p:cNvPr id="105480" name="Text Box 7"/>
          <p:cNvSpPr txBox="1">
            <a:spLocks noChangeArrowheads="1"/>
          </p:cNvSpPr>
          <p:nvPr/>
        </p:nvSpPr>
        <p:spPr bwMode="auto">
          <a:xfrm>
            <a:off x="790575" y="4943475"/>
            <a:ext cx="31432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Elágazás jövendölő</a:t>
            </a:r>
          </a:p>
        </p:txBody>
      </p:sp>
      <p:sp>
        <p:nvSpPr>
          <p:cNvPr id="105481" name="Text Box 8"/>
          <p:cNvSpPr txBox="1">
            <a:spLocks noChangeArrowheads="1"/>
          </p:cNvSpPr>
          <p:nvPr/>
        </p:nvSpPr>
        <p:spPr bwMode="auto">
          <a:xfrm>
            <a:off x="466725" y="5495925"/>
            <a:ext cx="38576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Bemeneti rész</a:t>
            </a:r>
          </a:p>
        </p:txBody>
      </p:sp>
      <p:sp>
        <p:nvSpPr>
          <p:cNvPr id="105482" name="Text Box 9"/>
          <p:cNvSpPr txBox="1">
            <a:spLocks noChangeArrowheads="1"/>
          </p:cNvSpPr>
          <p:nvPr/>
        </p:nvSpPr>
        <p:spPr bwMode="auto">
          <a:xfrm>
            <a:off x="4686300" y="5495925"/>
            <a:ext cx="38385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Sorrenden kívüliség vezérlő</a:t>
            </a:r>
          </a:p>
        </p:txBody>
      </p:sp>
      <p:sp>
        <p:nvSpPr>
          <p:cNvPr id="105483" name="Rectangle 10"/>
          <p:cNvSpPr>
            <a:spLocks noChangeArrowheads="1"/>
          </p:cNvSpPr>
          <p:nvPr/>
        </p:nvSpPr>
        <p:spPr bwMode="auto">
          <a:xfrm>
            <a:off x="4657725" y="3581400"/>
            <a:ext cx="3857625" cy="19145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5484" name="Line 11"/>
          <p:cNvSpPr>
            <a:spLocks noChangeShapeType="1"/>
          </p:cNvSpPr>
          <p:nvPr/>
        </p:nvSpPr>
        <p:spPr bwMode="auto">
          <a:xfrm flipV="1">
            <a:off x="5676900" y="3295650"/>
            <a:ext cx="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5485" name="Line 12"/>
          <p:cNvSpPr>
            <a:spLocks noChangeShapeType="1"/>
          </p:cNvSpPr>
          <p:nvPr/>
        </p:nvSpPr>
        <p:spPr bwMode="auto">
          <a:xfrm flipV="1">
            <a:off x="7305675" y="3295650"/>
            <a:ext cx="0" cy="428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5486" name="Line 13"/>
          <p:cNvSpPr>
            <a:spLocks noChangeShapeType="1"/>
          </p:cNvSpPr>
          <p:nvPr/>
        </p:nvSpPr>
        <p:spPr bwMode="auto">
          <a:xfrm>
            <a:off x="4181475" y="3933825"/>
            <a:ext cx="733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5487" name="Freeform 14"/>
          <p:cNvSpPr>
            <a:spLocks/>
          </p:cNvSpPr>
          <p:nvPr/>
        </p:nvSpPr>
        <p:spPr bwMode="auto">
          <a:xfrm>
            <a:off x="3857625" y="4124325"/>
            <a:ext cx="1047750" cy="485775"/>
          </a:xfrm>
          <a:custGeom>
            <a:avLst/>
            <a:gdLst>
              <a:gd name="T0" fmla="*/ 0 w 660"/>
              <a:gd name="T1" fmla="*/ 2147483647 h 306"/>
              <a:gd name="T2" fmla="*/ 2147483647 w 660"/>
              <a:gd name="T3" fmla="*/ 2147483647 h 306"/>
              <a:gd name="T4" fmla="*/ 2147483647 w 660"/>
              <a:gd name="T5" fmla="*/ 0 h 306"/>
              <a:gd name="T6" fmla="*/ 2147483647 w 660"/>
              <a:gd name="T7" fmla="*/ 0 h 306"/>
              <a:gd name="T8" fmla="*/ 0 60000 65536"/>
              <a:gd name="T9" fmla="*/ 0 60000 65536"/>
              <a:gd name="T10" fmla="*/ 0 60000 65536"/>
              <a:gd name="T11" fmla="*/ 0 60000 65536"/>
              <a:gd name="T12" fmla="*/ 0 w 660"/>
              <a:gd name="T13" fmla="*/ 0 h 306"/>
              <a:gd name="T14" fmla="*/ 660 w 660"/>
              <a:gd name="T15" fmla="*/ 306 h 3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60" h="306">
                <a:moveTo>
                  <a:pt x="0" y="306"/>
                </a:moveTo>
                <a:lnTo>
                  <a:pt x="384" y="306"/>
                </a:lnTo>
                <a:lnTo>
                  <a:pt x="384" y="0"/>
                </a:lnTo>
                <a:lnTo>
                  <a:pt x="66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5488" name="Freeform 15"/>
          <p:cNvSpPr>
            <a:spLocks/>
          </p:cNvSpPr>
          <p:nvPr/>
        </p:nvSpPr>
        <p:spPr bwMode="auto">
          <a:xfrm>
            <a:off x="3933825" y="4562475"/>
            <a:ext cx="3400425" cy="628650"/>
          </a:xfrm>
          <a:custGeom>
            <a:avLst/>
            <a:gdLst>
              <a:gd name="T0" fmla="*/ 2147483647 w 2142"/>
              <a:gd name="T1" fmla="*/ 0 h 396"/>
              <a:gd name="T2" fmla="*/ 2147483647 w 2142"/>
              <a:gd name="T3" fmla="*/ 2147483647 h 396"/>
              <a:gd name="T4" fmla="*/ 0 w 2142"/>
              <a:gd name="T5" fmla="*/ 2147483647 h 396"/>
              <a:gd name="T6" fmla="*/ 0 60000 65536"/>
              <a:gd name="T7" fmla="*/ 0 60000 65536"/>
              <a:gd name="T8" fmla="*/ 0 60000 65536"/>
              <a:gd name="T9" fmla="*/ 0 w 2142"/>
              <a:gd name="T10" fmla="*/ 0 h 396"/>
              <a:gd name="T11" fmla="*/ 2142 w 2142"/>
              <a:gd name="T12" fmla="*/ 396 h 3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2" h="396">
                <a:moveTo>
                  <a:pt x="2142" y="0"/>
                </a:moveTo>
                <a:lnTo>
                  <a:pt x="2142" y="396"/>
                </a:lnTo>
                <a:lnTo>
                  <a:pt x="0" y="396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5489" name="Line 16"/>
          <p:cNvSpPr>
            <a:spLocks noChangeShapeType="1"/>
          </p:cNvSpPr>
          <p:nvPr/>
        </p:nvSpPr>
        <p:spPr bwMode="auto">
          <a:xfrm>
            <a:off x="3228975" y="4191000"/>
            <a:ext cx="0" cy="190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5490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5491" name="Dátum helye 1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07B42AD-5C4C-4CD6-8CBD-C8A9D0718EE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E2D2B0-BD1D-4094-86AF-70ED2E7CBA1F}" type="slidenum">
              <a:rPr lang="en-GB" smtClean="0">
                <a:cs typeface="Arial" charset="0"/>
              </a:rPr>
              <a:pPr/>
              <a:t>103</a:t>
            </a:fld>
            <a:endParaRPr lang="en-GB" smtClean="0">
              <a:cs typeface="Arial" charset="0"/>
            </a:endParaRPr>
          </a:p>
        </p:txBody>
      </p:sp>
      <p:grpSp>
        <p:nvGrpSpPr>
          <p:cNvPr id="106499" name="Group 2"/>
          <p:cNvGrpSpPr>
            <a:grpSpLocks/>
          </p:cNvGrpSpPr>
          <p:nvPr/>
        </p:nvGrpSpPr>
        <p:grpSpPr bwMode="auto">
          <a:xfrm>
            <a:off x="381000" y="638175"/>
            <a:ext cx="8286750" cy="5191125"/>
            <a:chOff x="240" y="474"/>
            <a:chExt cx="5220" cy="3270"/>
          </a:xfrm>
        </p:grpSpPr>
        <p:sp>
          <p:nvSpPr>
            <p:cNvPr id="106504" name="Text Box 3"/>
            <p:cNvSpPr txBox="1">
              <a:spLocks noChangeArrowheads="1"/>
            </p:cNvSpPr>
            <p:nvPr/>
          </p:nvSpPr>
          <p:spPr bwMode="auto">
            <a:xfrm>
              <a:off x="906" y="774"/>
              <a:ext cx="181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 alrendszer</a:t>
              </a:r>
            </a:p>
          </p:txBody>
        </p:sp>
        <p:sp>
          <p:nvSpPr>
            <p:cNvPr id="106505" name="Text Box 4"/>
            <p:cNvSpPr txBox="1">
              <a:spLocks noChangeArrowheads="1"/>
            </p:cNvSpPr>
            <p:nvPr/>
          </p:nvSpPr>
          <p:spPr bwMode="auto">
            <a:xfrm>
              <a:off x="816" y="474"/>
              <a:ext cx="15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 sínhez</a:t>
              </a:r>
            </a:p>
          </p:txBody>
        </p:sp>
        <p:sp>
          <p:nvSpPr>
            <p:cNvPr id="106506" name="Text Box 5"/>
            <p:cNvSpPr txBox="1">
              <a:spLocks noChangeArrowheads="1"/>
            </p:cNvSpPr>
            <p:nvPr/>
          </p:nvSpPr>
          <p:spPr bwMode="auto">
            <a:xfrm>
              <a:off x="2940" y="774"/>
              <a:ext cx="24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Végrehajtó egység</a:t>
              </a:r>
            </a:p>
          </p:txBody>
        </p:sp>
        <p:sp>
          <p:nvSpPr>
            <p:cNvPr id="106507" name="Text Box 6"/>
            <p:cNvSpPr txBox="1">
              <a:spLocks noChangeArrowheads="1"/>
            </p:cNvSpPr>
            <p:nvPr/>
          </p:nvSpPr>
          <p:spPr bwMode="auto">
            <a:xfrm>
              <a:off x="540" y="1212"/>
              <a:ext cx="1596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Rendszerinterfész</a:t>
              </a:r>
            </a:p>
          </p:txBody>
        </p:sp>
        <p:sp>
          <p:nvSpPr>
            <p:cNvPr id="106508" name="Text Box 7"/>
            <p:cNvSpPr txBox="1">
              <a:spLocks noChangeArrowheads="1"/>
            </p:cNvSpPr>
            <p:nvPr/>
          </p:nvSpPr>
          <p:spPr bwMode="auto">
            <a:xfrm>
              <a:off x="3090" y="1554"/>
              <a:ext cx="1932" cy="4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Egész és lebegőpontos végrehajtó egység</a:t>
              </a:r>
            </a:p>
          </p:txBody>
        </p:sp>
        <p:sp>
          <p:nvSpPr>
            <p:cNvPr id="106509" name="Text Box 8"/>
            <p:cNvSpPr txBox="1">
              <a:spLocks noChangeArrowheads="1"/>
            </p:cNvSpPr>
            <p:nvPr/>
          </p:nvSpPr>
          <p:spPr bwMode="auto">
            <a:xfrm>
              <a:off x="534" y="1710"/>
              <a:ext cx="1596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L2 D+I</a:t>
              </a:r>
            </a:p>
          </p:txBody>
        </p:sp>
        <p:sp>
          <p:nvSpPr>
            <p:cNvPr id="106510" name="Text Box 9"/>
            <p:cNvSpPr txBox="1">
              <a:spLocks noChangeArrowheads="1"/>
            </p:cNvSpPr>
            <p:nvPr/>
          </p:nvSpPr>
          <p:spPr bwMode="auto">
            <a:xfrm>
              <a:off x="3210" y="1146"/>
              <a:ext cx="1596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L1 D</a:t>
              </a:r>
            </a:p>
          </p:txBody>
        </p:sp>
        <p:sp>
          <p:nvSpPr>
            <p:cNvPr id="106511" name="Text Box 10"/>
            <p:cNvSpPr txBox="1">
              <a:spLocks noChangeArrowheads="1"/>
            </p:cNvSpPr>
            <p:nvPr/>
          </p:nvSpPr>
          <p:spPr bwMode="auto">
            <a:xfrm>
              <a:off x="336" y="2334"/>
              <a:ext cx="91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Betöltő dekódoló</a:t>
              </a:r>
            </a:p>
          </p:txBody>
        </p:sp>
        <p:sp>
          <p:nvSpPr>
            <p:cNvPr id="106512" name="Text Box 11"/>
            <p:cNvSpPr txBox="1">
              <a:spLocks noChangeArrowheads="1"/>
            </p:cNvSpPr>
            <p:nvPr/>
          </p:nvSpPr>
          <p:spPr bwMode="auto">
            <a:xfrm>
              <a:off x="1440" y="2340"/>
              <a:ext cx="1182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Nyomkövető</a:t>
              </a:r>
            </a:p>
          </p:txBody>
        </p:sp>
        <p:sp>
          <p:nvSpPr>
            <p:cNvPr id="106513" name="Text Box 12"/>
            <p:cNvSpPr txBox="1">
              <a:spLocks noChangeArrowheads="1"/>
            </p:cNvSpPr>
            <p:nvPr/>
          </p:nvSpPr>
          <p:spPr bwMode="auto">
            <a:xfrm>
              <a:off x="1662" y="2760"/>
              <a:ext cx="768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  <a:sym typeface="Symbol" pitchFamily="18" charset="2"/>
                </a:rPr>
                <a:t></a:t>
              </a:r>
              <a:r>
                <a:rPr lang="hu-HU" sz="2000" b="1">
                  <a:solidFill>
                    <a:schemeClr val="tx1"/>
                  </a:solidFill>
                </a:rPr>
                <a:t>ROM</a:t>
              </a:r>
            </a:p>
          </p:txBody>
        </p:sp>
        <p:sp>
          <p:nvSpPr>
            <p:cNvPr id="106514" name="Text Box 13"/>
            <p:cNvSpPr txBox="1">
              <a:spLocks noChangeArrowheads="1"/>
            </p:cNvSpPr>
            <p:nvPr/>
          </p:nvSpPr>
          <p:spPr bwMode="auto">
            <a:xfrm>
              <a:off x="3096" y="2346"/>
              <a:ext cx="990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Ütemezők</a:t>
              </a:r>
            </a:p>
          </p:txBody>
        </p:sp>
        <p:sp>
          <p:nvSpPr>
            <p:cNvPr id="106515" name="Text Box 14"/>
            <p:cNvSpPr txBox="1">
              <a:spLocks noChangeArrowheads="1"/>
            </p:cNvSpPr>
            <p:nvPr/>
          </p:nvSpPr>
          <p:spPr bwMode="auto">
            <a:xfrm>
              <a:off x="4176" y="2352"/>
              <a:ext cx="840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Befejező egység</a:t>
              </a:r>
            </a:p>
          </p:txBody>
        </p:sp>
        <p:sp>
          <p:nvSpPr>
            <p:cNvPr id="106516" name="Text Box 15"/>
            <p:cNvSpPr txBox="1">
              <a:spLocks noChangeArrowheads="1"/>
            </p:cNvSpPr>
            <p:nvPr/>
          </p:nvSpPr>
          <p:spPr bwMode="auto">
            <a:xfrm>
              <a:off x="498" y="3114"/>
              <a:ext cx="1980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 jövendölő</a:t>
              </a:r>
            </a:p>
          </p:txBody>
        </p:sp>
        <p:sp>
          <p:nvSpPr>
            <p:cNvPr id="106517" name="Text Box 16"/>
            <p:cNvSpPr txBox="1">
              <a:spLocks noChangeArrowheads="1"/>
            </p:cNvSpPr>
            <p:nvPr/>
          </p:nvSpPr>
          <p:spPr bwMode="auto">
            <a:xfrm>
              <a:off x="294" y="3462"/>
              <a:ext cx="2430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Bemeneti rész</a:t>
              </a:r>
            </a:p>
          </p:txBody>
        </p:sp>
        <p:sp>
          <p:nvSpPr>
            <p:cNvPr id="106518" name="Text Box 17"/>
            <p:cNvSpPr txBox="1">
              <a:spLocks noChangeArrowheads="1"/>
            </p:cNvSpPr>
            <p:nvPr/>
          </p:nvSpPr>
          <p:spPr bwMode="auto">
            <a:xfrm>
              <a:off x="2952" y="3462"/>
              <a:ext cx="24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Sorrenden kívüliség vezérlő</a:t>
              </a:r>
            </a:p>
          </p:txBody>
        </p:sp>
        <p:sp>
          <p:nvSpPr>
            <p:cNvPr id="106519" name="Rectangle 18"/>
            <p:cNvSpPr>
              <a:spLocks noChangeArrowheads="1"/>
            </p:cNvSpPr>
            <p:nvPr/>
          </p:nvSpPr>
          <p:spPr bwMode="auto">
            <a:xfrm>
              <a:off x="294" y="2256"/>
              <a:ext cx="2430" cy="120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6520" name="Rectangle 19"/>
            <p:cNvSpPr>
              <a:spLocks noChangeArrowheads="1"/>
            </p:cNvSpPr>
            <p:nvPr/>
          </p:nvSpPr>
          <p:spPr bwMode="auto">
            <a:xfrm>
              <a:off x="2934" y="2256"/>
              <a:ext cx="2430" cy="120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6521" name="Rectangle 20"/>
            <p:cNvSpPr>
              <a:spLocks noChangeArrowheads="1"/>
            </p:cNvSpPr>
            <p:nvPr/>
          </p:nvSpPr>
          <p:spPr bwMode="auto">
            <a:xfrm>
              <a:off x="294" y="1062"/>
              <a:ext cx="2430" cy="110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6522" name="Rectangle 21"/>
            <p:cNvSpPr>
              <a:spLocks noChangeArrowheads="1"/>
            </p:cNvSpPr>
            <p:nvPr/>
          </p:nvSpPr>
          <p:spPr bwMode="auto">
            <a:xfrm>
              <a:off x="2934" y="1062"/>
              <a:ext cx="2430" cy="110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6523" name="Rectangle 22"/>
            <p:cNvSpPr>
              <a:spLocks noChangeArrowheads="1"/>
            </p:cNvSpPr>
            <p:nvPr/>
          </p:nvSpPr>
          <p:spPr bwMode="auto">
            <a:xfrm>
              <a:off x="240" y="768"/>
              <a:ext cx="5220" cy="29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6524" name="Line 23"/>
            <p:cNvSpPr>
              <a:spLocks noChangeShapeType="1"/>
            </p:cNvSpPr>
            <p:nvPr/>
          </p:nvSpPr>
          <p:spPr bwMode="auto">
            <a:xfrm>
              <a:off x="738" y="528"/>
              <a:ext cx="0" cy="53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25" name="Freeform 24"/>
            <p:cNvSpPr>
              <a:spLocks/>
            </p:cNvSpPr>
            <p:nvPr/>
          </p:nvSpPr>
          <p:spPr bwMode="auto">
            <a:xfrm>
              <a:off x="2130" y="1314"/>
              <a:ext cx="1074" cy="540"/>
            </a:xfrm>
            <a:custGeom>
              <a:avLst/>
              <a:gdLst>
                <a:gd name="T0" fmla="*/ 0 w 1074"/>
                <a:gd name="T1" fmla="*/ 540 h 540"/>
                <a:gd name="T2" fmla="*/ 342 w 1074"/>
                <a:gd name="T3" fmla="*/ 540 h 540"/>
                <a:gd name="T4" fmla="*/ 342 w 1074"/>
                <a:gd name="T5" fmla="*/ 0 h 540"/>
                <a:gd name="T6" fmla="*/ 1074 w 1074"/>
                <a:gd name="T7" fmla="*/ 0 h 5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4"/>
                <a:gd name="T13" fmla="*/ 0 h 540"/>
                <a:gd name="T14" fmla="*/ 1074 w 1074"/>
                <a:gd name="T15" fmla="*/ 540 h 5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4" h="540">
                  <a:moveTo>
                    <a:pt x="0" y="540"/>
                  </a:moveTo>
                  <a:cubicBezTo>
                    <a:pt x="114" y="540"/>
                    <a:pt x="228" y="540"/>
                    <a:pt x="342" y="540"/>
                  </a:cubicBezTo>
                  <a:lnTo>
                    <a:pt x="342" y="0"/>
                  </a:lnTo>
                  <a:lnTo>
                    <a:pt x="1074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26" name="Line 25"/>
            <p:cNvSpPr>
              <a:spLocks noChangeShapeType="1"/>
            </p:cNvSpPr>
            <p:nvPr/>
          </p:nvSpPr>
          <p:spPr bwMode="auto">
            <a:xfrm>
              <a:off x="1374" y="1506"/>
              <a:ext cx="0" cy="2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27" name="Line 26"/>
            <p:cNvSpPr>
              <a:spLocks noChangeShapeType="1"/>
            </p:cNvSpPr>
            <p:nvPr/>
          </p:nvSpPr>
          <p:spPr bwMode="auto">
            <a:xfrm>
              <a:off x="4056" y="1440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28" name="Line 27"/>
            <p:cNvSpPr>
              <a:spLocks noChangeShapeType="1"/>
            </p:cNvSpPr>
            <p:nvPr/>
          </p:nvSpPr>
          <p:spPr bwMode="auto">
            <a:xfrm flipV="1">
              <a:off x="3576" y="2076"/>
              <a:ext cx="0" cy="2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29" name="Line 28"/>
            <p:cNvSpPr>
              <a:spLocks noChangeShapeType="1"/>
            </p:cNvSpPr>
            <p:nvPr/>
          </p:nvSpPr>
          <p:spPr bwMode="auto">
            <a:xfrm flipV="1">
              <a:off x="786" y="2856"/>
              <a:ext cx="0" cy="2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0" name="Line 29"/>
            <p:cNvSpPr>
              <a:spLocks noChangeShapeType="1"/>
            </p:cNvSpPr>
            <p:nvPr/>
          </p:nvSpPr>
          <p:spPr bwMode="auto">
            <a:xfrm flipV="1">
              <a:off x="4602" y="2076"/>
              <a:ext cx="0" cy="2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1" name="Line 30"/>
            <p:cNvSpPr>
              <a:spLocks noChangeShapeType="1"/>
            </p:cNvSpPr>
            <p:nvPr/>
          </p:nvSpPr>
          <p:spPr bwMode="auto">
            <a:xfrm>
              <a:off x="1248" y="2478"/>
              <a:ext cx="18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2" name="Line 31"/>
            <p:cNvSpPr>
              <a:spLocks noChangeShapeType="1"/>
            </p:cNvSpPr>
            <p:nvPr/>
          </p:nvSpPr>
          <p:spPr bwMode="auto">
            <a:xfrm>
              <a:off x="2634" y="2478"/>
              <a:ext cx="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3" name="Freeform 32"/>
            <p:cNvSpPr>
              <a:spLocks/>
            </p:cNvSpPr>
            <p:nvPr/>
          </p:nvSpPr>
          <p:spPr bwMode="auto">
            <a:xfrm>
              <a:off x="2430" y="2598"/>
              <a:ext cx="660" cy="306"/>
            </a:xfrm>
            <a:custGeom>
              <a:avLst/>
              <a:gdLst>
                <a:gd name="T0" fmla="*/ 0 w 660"/>
                <a:gd name="T1" fmla="*/ 306 h 306"/>
                <a:gd name="T2" fmla="*/ 384 w 660"/>
                <a:gd name="T3" fmla="*/ 306 h 306"/>
                <a:gd name="T4" fmla="*/ 384 w 660"/>
                <a:gd name="T5" fmla="*/ 0 h 306"/>
                <a:gd name="T6" fmla="*/ 660 w 660"/>
                <a:gd name="T7" fmla="*/ 0 h 30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0"/>
                <a:gd name="T13" fmla="*/ 0 h 306"/>
                <a:gd name="T14" fmla="*/ 660 w 660"/>
                <a:gd name="T15" fmla="*/ 306 h 30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0" h="306">
                  <a:moveTo>
                    <a:pt x="0" y="306"/>
                  </a:moveTo>
                  <a:lnTo>
                    <a:pt x="384" y="306"/>
                  </a:lnTo>
                  <a:lnTo>
                    <a:pt x="384" y="0"/>
                  </a:lnTo>
                  <a:lnTo>
                    <a:pt x="66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4" name="Freeform 33"/>
            <p:cNvSpPr>
              <a:spLocks/>
            </p:cNvSpPr>
            <p:nvPr/>
          </p:nvSpPr>
          <p:spPr bwMode="auto">
            <a:xfrm>
              <a:off x="2478" y="2874"/>
              <a:ext cx="2142" cy="396"/>
            </a:xfrm>
            <a:custGeom>
              <a:avLst/>
              <a:gdLst>
                <a:gd name="T0" fmla="*/ 2142 w 2142"/>
                <a:gd name="T1" fmla="*/ 0 h 396"/>
                <a:gd name="T2" fmla="*/ 2142 w 2142"/>
                <a:gd name="T3" fmla="*/ 396 h 396"/>
                <a:gd name="T4" fmla="*/ 0 w 2142"/>
                <a:gd name="T5" fmla="*/ 396 h 396"/>
                <a:gd name="T6" fmla="*/ 0 60000 65536"/>
                <a:gd name="T7" fmla="*/ 0 60000 65536"/>
                <a:gd name="T8" fmla="*/ 0 60000 65536"/>
                <a:gd name="T9" fmla="*/ 0 w 2142"/>
                <a:gd name="T10" fmla="*/ 0 h 396"/>
                <a:gd name="T11" fmla="*/ 2142 w 2142"/>
                <a:gd name="T12" fmla="*/ 396 h 3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2" h="396">
                  <a:moveTo>
                    <a:pt x="2142" y="0"/>
                  </a:moveTo>
                  <a:lnTo>
                    <a:pt x="2142" y="396"/>
                  </a:lnTo>
                  <a:lnTo>
                    <a:pt x="0" y="39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5" name="Line 34"/>
            <p:cNvSpPr>
              <a:spLocks noChangeShapeType="1"/>
            </p:cNvSpPr>
            <p:nvPr/>
          </p:nvSpPr>
          <p:spPr bwMode="auto">
            <a:xfrm>
              <a:off x="2034" y="2640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6536" name="Line 35"/>
            <p:cNvSpPr>
              <a:spLocks noChangeShapeType="1"/>
            </p:cNvSpPr>
            <p:nvPr/>
          </p:nvSpPr>
          <p:spPr bwMode="auto">
            <a:xfrm>
              <a:off x="798" y="2010"/>
              <a:ext cx="0" cy="3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06500" name="Rectangle 36"/>
          <p:cNvSpPr>
            <a:spLocks noChangeArrowheads="1"/>
          </p:cNvSpPr>
          <p:nvPr/>
        </p:nvSpPr>
        <p:spPr bwMode="auto">
          <a:xfrm>
            <a:off x="0" y="115888"/>
            <a:ext cx="9144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spcBef>
                <a:spcPct val="10000"/>
              </a:spcBef>
            </a:pPr>
            <a:r>
              <a:rPr lang="hu-HU" sz="2800" b="1">
                <a:solidFill>
                  <a:srgbClr val="000000"/>
                </a:solidFill>
              </a:rPr>
              <a:t>A Pentium 4 mikroarchitektúrája</a:t>
            </a:r>
          </a:p>
        </p:txBody>
      </p:sp>
      <p:sp>
        <p:nvSpPr>
          <p:cNvPr id="106501" name="Rectangle 37"/>
          <p:cNvSpPr>
            <a:spLocks noChangeArrowheads="1"/>
          </p:cNvSpPr>
          <p:nvPr/>
        </p:nvSpPr>
        <p:spPr bwMode="auto">
          <a:xfrm>
            <a:off x="0" y="58483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lnSpc>
                <a:spcPct val="90000"/>
              </a:lnSpc>
              <a:spcBef>
                <a:spcPct val="10000"/>
              </a:spcBef>
            </a:pPr>
            <a:r>
              <a:rPr lang="hu-HU" b="1">
                <a:solidFill>
                  <a:srgbClr val="000000"/>
                </a:solidFill>
              </a:rPr>
              <a:t>4.46. ábra. </a:t>
            </a:r>
            <a:r>
              <a:rPr lang="hu-HU">
                <a:solidFill>
                  <a:srgbClr val="000000"/>
                </a:solidFill>
              </a:rPr>
              <a:t>A Pentium 4 blokkdiagramja</a:t>
            </a:r>
          </a:p>
        </p:txBody>
      </p:sp>
      <p:sp>
        <p:nvSpPr>
          <p:cNvPr id="106502" name="Élőláb helye 3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6503" name="Dátum helye 4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7A05CC1-E96A-4FF8-8FA5-367B1BB995AF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3EB25D-2F0E-4316-861D-353A5D60034C}" type="slidenum">
              <a:rPr lang="en-GB" smtClean="0">
                <a:cs typeface="Arial" charset="0"/>
              </a:rPr>
              <a:pPr/>
              <a:t>104</a:t>
            </a:fld>
            <a:endParaRPr lang="en-GB" smtClean="0">
              <a:cs typeface="Arial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126162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Ha egy mikroművelet minden inputja rendelkezésre áll, akkor az esetleges </a:t>
            </a:r>
            <a:r>
              <a:rPr lang="hu-HU" sz="2800" b="1" smtClean="0"/>
              <a:t>WAR</a:t>
            </a:r>
            <a:r>
              <a:rPr lang="hu-HU" sz="2800" smtClean="0"/>
              <a:t> vagy </a:t>
            </a:r>
            <a:r>
              <a:rPr lang="hu-HU" sz="2800" b="1" smtClean="0"/>
              <a:t>WAW</a:t>
            </a:r>
            <a:r>
              <a:rPr lang="hu-HU" sz="2800" smtClean="0"/>
              <a:t> függőséget a 120 firkáló regiszter segítségével kiküszöböli. </a:t>
            </a:r>
            <a:r>
              <a:rPr lang="hu-HU" sz="2800" b="1" smtClean="0"/>
              <a:t>RAW </a:t>
            </a:r>
            <a:r>
              <a:rPr lang="hu-HU" sz="2800" smtClean="0"/>
              <a:t>függőség esetén a mikroműveletet várakoztatja, és a rákövetkező mikroműveleteket kezdi feldolgozni. </a:t>
            </a:r>
            <a:br>
              <a:rPr lang="hu-HU" sz="2800" smtClean="0"/>
            </a:br>
            <a:r>
              <a:rPr lang="hu-HU" sz="2800" smtClean="0"/>
              <a:t>Egyszerre akár 126 utasítás feldolgozása is folyamatban lehet, köztük 48 betöltés és 24 tárolás.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Az utasítások a programnak megfelelő sorrendben kerülnek az ütemezőbe, eltérő sorrendben kezdődhet a végrehajtásuk, de az előírt sorrendben fejeződnek be.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Pontos megszakítás</a:t>
            </a:r>
            <a:r>
              <a:rPr lang="hu-HU" sz="2800" smtClean="0"/>
              <a:t>: a megszakítás előtti összes utasítás befejeződött, az utána következőkből egy sem kezdődött el.</a:t>
            </a:r>
          </a:p>
        </p:txBody>
      </p:sp>
      <p:sp>
        <p:nvSpPr>
          <p:cNvPr id="1075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75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E1FAFFA-1B9C-4FD6-BB88-D38D50D560C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66CCA-23A3-4D2D-8271-08C6C20F8616}" type="slidenum">
              <a:rPr lang="en-GB" smtClean="0">
                <a:cs typeface="Arial" charset="0"/>
              </a:rPr>
              <a:pPr/>
              <a:t>105</a:t>
            </a:fld>
            <a:endParaRPr lang="en-GB" smtClean="0">
              <a:cs typeface="Arial" charset="0"/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3182937"/>
          </a:xfrm>
        </p:spPr>
        <p:txBody>
          <a:bodyPr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Az egyik egész aritmetikájú </a:t>
            </a:r>
            <a:r>
              <a:rPr lang="hu-HU" b="1" smtClean="0"/>
              <a:t>ALU</a:t>
            </a:r>
            <a:r>
              <a:rPr lang="hu-HU" smtClean="0"/>
              <a:t> az összes logikai, aritmetikai, és elágazó, a másik csak az összeadó, kivonó, léptető és forgató utasítás végrehajtására képes.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Mindkét regisztergyűjtő 128 regisztert tartalmaz, időben változik, hogy melyikben van </a:t>
            </a:r>
            <a:r>
              <a:rPr lang="hu-HU" b="1" smtClean="0"/>
              <a:t>EAX</a:t>
            </a:r>
            <a:r>
              <a:rPr lang="hu-HU" smtClean="0"/>
              <a:t>, … </a:t>
            </a:r>
          </a:p>
        </p:txBody>
      </p:sp>
      <p:sp>
        <p:nvSpPr>
          <p:cNvPr id="108548" name="Text Box 3"/>
          <p:cNvSpPr txBox="1">
            <a:spLocks noChangeArrowheads="1"/>
          </p:cNvSpPr>
          <p:nvPr/>
        </p:nvSpPr>
        <p:spPr bwMode="auto">
          <a:xfrm>
            <a:off x="1466850" y="3505200"/>
            <a:ext cx="11239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ALU üt.</a:t>
            </a:r>
          </a:p>
        </p:txBody>
      </p:sp>
      <p:sp>
        <p:nvSpPr>
          <p:cNvPr id="108549" name="Text Box 4"/>
          <p:cNvSpPr txBox="1">
            <a:spLocks noChangeArrowheads="1"/>
          </p:cNvSpPr>
          <p:nvPr/>
        </p:nvSpPr>
        <p:spPr bwMode="auto">
          <a:xfrm>
            <a:off x="1187450" y="4476750"/>
            <a:ext cx="2641600" cy="379413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FP regisztergyűjtő</a:t>
            </a:r>
          </a:p>
        </p:txBody>
      </p:sp>
      <p:sp>
        <p:nvSpPr>
          <p:cNvPr id="108550" name="Text Box 5"/>
          <p:cNvSpPr txBox="1">
            <a:spLocks noChangeArrowheads="1"/>
          </p:cNvSpPr>
          <p:nvPr/>
        </p:nvSpPr>
        <p:spPr bwMode="auto">
          <a:xfrm>
            <a:off x="4114800" y="4476750"/>
            <a:ext cx="2905125" cy="379413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Egész regisztergyűjtő</a:t>
            </a:r>
          </a:p>
        </p:txBody>
      </p:sp>
      <p:sp>
        <p:nvSpPr>
          <p:cNvPr id="108551" name="Text Box 6"/>
          <p:cNvSpPr txBox="1">
            <a:spLocks noChangeArrowheads="1"/>
          </p:cNvSpPr>
          <p:nvPr/>
        </p:nvSpPr>
        <p:spPr bwMode="auto">
          <a:xfrm>
            <a:off x="4095750" y="3505200"/>
            <a:ext cx="109537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Bet. üt.</a:t>
            </a:r>
          </a:p>
        </p:txBody>
      </p:sp>
      <p:sp>
        <p:nvSpPr>
          <p:cNvPr id="108552" name="Text Box 7"/>
          <p:cNvSpPr txBox="1">
            <a:spLocks noChangeArrowheads="1"/>
          </p:cNvSpPr>
          <p:nvPr/>
        </p:nvSpPr>
        <p:spPr bwMode="auto">
          <a:xfrm>
            <a:off x="5334000" y="3505200"/>
            <a:ext cx="109537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Tár. üt.</a:t>
            </a:r>
          </a:p>
        </p:txBody>
      </p:sp>
      <p:sp>
        <p:nvSpPr>
          <p:cNvPr id="108553" name="Text Box 8"/>
          <p:cNvSpPr txBox="1">
            <a:spLocks noChangeArrowheads="1"/>
          </p:cNvSpPr>
          <p:nvPr/>
        </p:nvSpPr>
        <p:spPr bwMode="auto">
          <a:xfrm>
            <a:off x="2809875" y="3505200"/>
            <a:ext cx="11239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ALU üt.</a:t>
            </a:r>
          </a:p>
        </p:txBody>
      </p:sp>
      <p:sp>
        <p:nvSpPr>
          <p:cNvPr id="108554" name="Line 9"/>
          <p:cNvSpPr>
            <a:spLocks noChangeShapeType="1"/>
          </p:cNvSpPr>
          <p:nvPr/>
        </p:nvSpPr>
        <p:spPr bwMode="auto">
          <a:xfrm>
            <a:off x="1990725" y="3919538"/>
            <a:ext cx="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55" name="Line 10"/>
          <p:cNvSpPr>
            <a:spLocks noChangeShapeType="1"/>
          </p:cNvSpPr>
          <p:nvPr/>
        </p:nvSpPr>
        <p:spPr bwMode="auto">
          <a:xfrm>
            <a:off x="2971800" y="3919538"/>
            <a:ext cx="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56" name="Line 11"/>
          <p:cNvSpPr>
            <a:spLocks noChangeShapeType="1"/>
          </p:cNvSpPr>
          <p:nvPr/>
        </p:nvSpPr>
        <p:spPr bwMode="auto">
          <a:xfrm>
            <a:off x="4652963" y="3924300"/>
            <a:ext cx="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57" name="Line 12"/>
          <p:cNvSpPr>
            <a:spLocks noChangeShapeType="1"/>
          </p:cNvSpPr>
          <p:nvPr/>
        </p:nvSpPr>
        <p:spPr bwMode="auto">
          <a:xfrm>
            <a:off x="5853113" y="3914775"/>
            <a:ext cx="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58" name="Freeform 13"/>
          <p:cNvSpPr>
            <a:spLocks/>
          </p:cNvSpPr>
          <p:nvPr/>
        </p:nvSpPr>
        <p:spPr bwMode="auto">
          <a:xfrm>
            <a:off x="2114550" y="3919538"/>
            <a:ext cx="2133600" cy="547687"/>
          </a:xfrm>
          <a:custGeom>
            <a:avLst/>
            <a:gdLst>
              <a:gd name="T0" fmla="*/ 0 w 1344"/>
              <a:gd name="T1" fmla="*/ 0 h 345"/>
              <a:gd name="T2" fmla="*/ 0 w 1344"/>
              <a:gd name="T3" fmla="*/ 2147483647 h 345"/>
              <a:gd name="T4" fmla="*/ 2147483647 w 1344"/>
              <a:gd name="T5" fmla="*/ 2147483647 h 345"/>
              <a:gd name="T6" fmla="*/ 2147483647 w 1344"/>
              <a:gd name="T7" fmla="*/ 2147483647 h 345"/>
              <a:gd name="T8" fmla="*/ 0 60000 65536"/>
              <a:gd name="T9" fmla="*/ 0 60000 65536"/>
              <a:gd name="T10" fmla="*/ 0 60000 65536"/>
              <a:gd name="T11" fmla="*/ 0 60000 65536"/>
              <a:gd name="T12" fmla="*/ 0 w 1344"/>
              <a:gd name="T13" fmla="*/ 0 h 345"/>
              <a:gd name="T14" fmla="*/ 1344 w 1344"/>
              <a:gd name="T15" fmla="*/ 345 h 3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44" h="345">
                <a:moveTo>
                  <a:pt x="0" y="0"/>
                </a:moveTo>
                <a:lnTo>
                  <a:pt x="0" y="234"/>
                </a:lnTo>
                <a:lnTo>
                  <a:pt x="1344" y="234"/>
                </a:lnTo>
                <a:lnTo>
                  <a:pt x="1344" y="345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59" name="Freeform 14"/>
          <p:cNvSpPr>
            <a:spLocks/>
          </p:cNvSpPr>
          <p:nvPr/>
        </p:nvSpPr>
        <p:spPr bwMode="auto">
          <a:xfrm>
            <a:off x="3743325" y="3914775"/>
            <a:ext cx="695325" cy="561975"/>
          </a:xfrm>
          <a:custGeom>
            <a:avLst/>
            <a:gdLst>
              <a:gd name="T0" fmla="*/ 0 w 429"/>
              <a:gd name="T1" fmla="*/ 0 h 348"/>
              <a:gd name="T2" fmla="*/ 0 w 429"/>
              <a:gd name="T3" fmla="*/ 2147483647 h 348"/>
              <a:gd name="T4" fmla="*/ 2147483647 w 429"/>
              <a:gd name="T5" fmla="*/ 2147483647 h 348"/>
              <a:gd name="T6" fmla="*/ 2147483647 w 429"/>
              <a:gd name="T7" fmla="*/ 2147483647 h 348"/>
              <a:gd name="T8" fmla="*/ 0 60000 65536"/>
              <a:gd name="T9" fmla="*/ 0 60000 65536"/>
              <a:gd name="T10" fmla="*/ 0 60000 65536"/>
              <a:gd name="T11" fmla="*/ 0 60000 65536"/>
              <a:gd name="T12" fmla="*/ 0 w 429"/>
              <a:gd name="T13" fmla="*/ 0 h 348"/>
              <a:gd name="T14" fmla="*/ 429 w 429"/>
              <a:gd name="T15" fmla="*/ 348 h 3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9" h="348">
                <a:moveTo>
                  <a:pt x="0" y="0"/>
                </a:moveTo>
                <a:lnTo>
                  <a:pt x="0" y="111"/>
                </a:lnTo>
                <a:lnTo>
                  <a:pt x="429" y="111"/>
                </a:lnTo>
                <a:lnTo>
                  <a:pt x="429" y="348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60" name="Freeform 15"/>
          <p:cNvSpPr>
            <a:spLocks/>
          </p:cNvSpPr>
          <p:nvPr/>
        </p:nvSpPr>
        <p:spPr bwMode="auto">
          <a:xfrm>
            <a:off x="1508125" y="5099050"/>
            <a:ext cx="628650" cy="200025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61" name="Freeform 16"/>
          <p:cNvSpPr>
            <a:spLocks/>
          </p:cNvSpPr>
          <p:nvPr/>
        </p:nvSpPr>
        <p:spPr bwMode="auto">
          <a:xfrm>
            <a:off x="4156075" y="5099050"/>
            <a:ext cx="628650" cy="200025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62" name="Freeform 17"/>
          <p:cNvSpPr>
            <a:spLocks/>
          </p:cNvSpPr>
          <p:nvPr/>
        </p:nvSpPr>
        <p:spPr bwMode="auto">
          <a:xfrm>
            <a:off x="4918075" y="5099050"/>
            <a:ext cx="628650" cy="200025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63" name="Text Box 18"/>
          <p:cNvSpPr txBox="1">
            <a:spLocks noChangeArrowheads="1"/>
          </p:cNvSpPr>
          <p:nvPr/>
        </p:nvSpPr>
        <p:spPr bwMode="auto">
          <a:xfrm>
            <a:off x="2695575" y="5095875"/>
            <a:ext cx="1084263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Mozgató</a:t>
            </a:r>
          </a:p>
        </p:txBody>
      </p:sp>
      <p:sp>
        <p:nvSpPr>
          <p:cNvPr id="108564" name="Text Box 19"/>
          <p:cNvSpPr txBox="1">
            <a:spLocks noChangeArrowheads="1"/>
          </p:cNvSpPr>
          <p:nvPr/>
        </p:nvSpPr>
        <p:spPr bwMode="auto">
          <a:xfrm>
            <a:off x="5648325" y="5095875"/>
            <a:ext cx="107632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Bet/Tár</a:t>
            </a:r>
          </a:p>
        </p:txBody>
      </p:sp>
      <p:sp>
        <p:nvSpPr>
          <p:cNvPr id="108565" name="Line 20"/>
          <p:cNvSpPr>
            <a:spLocks noChangeShapeType="1"/>
          </p:cNvSpPr>
          <p:nvPr/>
        </p:nvSpPr>
        <p:spPr bwMode="auto">
          <a:xfrm>
            <a:off x="1595438" y="4886325"/>
            <a:ext cx="4762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66" name="Line 21"/>
          <p:cNvSpPr>
            <a:spLocks noChangeShapeType="1"/>
          </p:cNvSpPr>
          <p:nvPr/>
        </p:nvSpPr>
        <p:spPr bwMode="auto">
          <a:xfrm>
            <a:off x="2028825" y="4881563"/>
            <a:ext cx="4763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67" name="Line 22"/>
          <p:cNvSpPr>
            <a:spLocks noChangeShapeType="1"/>
          </p:cNvSpPr>
          <p:nvPr/>
        </p:nvSpPr>
        <p:spPr bwMode="auto">
          <a:xfrm>
            <a:off x="3248025" y="4886325"/>
            <a:ext cx="4763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68" name="Line 23"/>
          <p:cNvSpPr>
            <a:spLocks noChangeShapeType="1"/>
          </p:cNvSpPr>
          <p:nvPr/>
        </p:nvSpPr>
        <p:spPr bwMode="auto">
          <a:xfrm>
            <a:off x="4252913" y="4886325"/>
            <a:ext cx="4762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69" name="Line 24"/>
          <p:cNvSpPr>
            <a:spLocks noChangeShapeType="1"/>
          </p:cNvSpPr>
          <p:nvPr/>
        </p:nvSpPr>
        <p:spPr bwMode="auto">
          <a:xfrm>
            <a:off x="4672013" y="4876800"/>
            <a:ext cx="4762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70" name="Line 25"/>
          <p:cNvSpPr>
            <a:spLocks noChangeShapeType="1"/>
          </p:cNvSpPr>
          <p:nvPr/>
        </p:nvSpPr>
        <p:spPr bwMode="auto">
          <a:xfrm>
            <a:off x="5029200" y="4876800"/>
            <a:ext cx="4763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71" name="Line 26"/>
          <p:cNvSpPr>
            <a:spLocks noChangeShapeType="1"/>
          </p:cNvSpPr>
          <p:nvPr/>
        </p:nvSpPr>
        <p:spPr bwMode="auto">
          <a:xfrm>
            <a:off x="5434013" y="4876800"/>
            <a:ext cx="4762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72" name="Line 27"/>
          <p:cNvSpPr>
            <a:spLocks noChangeShapeType="1"/>
          </p:cNvSpPr>
          <p:nvPr/>
        </p:nvSpPr>
        <p:spPr bwMode="auto">
          <a:xfrm>
            <a:off x="6181725" y="4876800"/>
            <a:ext cx="4763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73" name="Line 28"/>
          <p:cNvSpPr>
            <a:spLocks noChangeShapeType="1"/>
          </p:cNvSpPr>
          <p:nvPr/>
        </p:nvSpPr>
        <p:spPr bwMode="auto">
          <a:xfrm>
            <a:off x="1595438" y="4886325"/>
            <a:ext cx="4762" cy="214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8574" name="Text Box 29"/>
          <p:cNvSpPr txBox="1">
            <a:spLocks noChangeArrowheads="1"/>
          </p:cNvSpPr>
          <p:nvPr/>
        </p:nvSpPr>
        <p:spPr bwMode="auto">
          <a:xfrm>
            <a:off x="0" y="4733925"/>
            <a:ext cx="79057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FP</a:t>
            </a:r>
          </a:p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MMX</a:t>
            </a:r>
          </a:p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SSE</a:t>
            </a:r>
          </a:p>
        </p:txBody>
      </p:sp>
      <p:sp>
        <p:nvSpPr>
          <p:cNvPr id="108575" name="Line 30"/>
          <p:cNvSpPr>
            <a:spLocks noChangeShapeType="1"/>
          </p:cNvSpPr>
          <p:nvPr/>
        </p:nvSpPr>
        <p:spPr bwMode="auto">
          <a:xfrm>
            <a:off x="771525" y="5219700"/>
            <a:ext cx="1019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76" name="Text Box 31"/>
          <p:cNvSpPr txBox="1">
            <a:spLocks noChangeArrowheads="1"/>
          </p:cNvSpPr>
          <p:nvPr/>
        </p:nvSpPr>
        <p:spPr bwMode="auto">
          <a:xfrm>
            <a:off x="5800725" y="5705475"/>
            <a:ext cx="7905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Egész</a:t>
            </a:r>
          </a:p>
        </p:txBody>
      </p:sp>
      <p:sp>
        <p:nvSpPr>
          <p:cNvPr id="108577" name="Line 32"/>
          <p:cNvSpPr>
            <a:spLocks noChangeShapeType="1"/>
          </p:cNvSpPr>
          <p:nvPr/>
        </p:nvSpPr>
        <p:spPr bwMode="auto">
          <a:xfrm flipH="1" flipV="1">
            <a:off x="4495800" y="5229225"/>
            <a:ext cx="1362075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78" name="Line 33"/>
          <p:cNvSpPr>
            <a:spLocks noChangeShapeType="1"/>
          </p:cNvSpPr>
          <p:nvPr/>
        </p:nvSpPr>
        <p:spPr bwMode="auto">
          <a:xfrm flipH="1" flipV="1">
            <a:off x="5229225" y="5229225"/>
            <a:ext cx="68580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8579" name="Élőláb helye 3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8580" name="Dátum helye 3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48A70A9-8F53-4A95-B53E-D153EA1563C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EDC2F2-89BF-4710-9C89-22266A811F82}" type="slidenum">
              <a:rPr lang="en-GB" smtClean="0">
                <a:cs typeface="Arial" charset="0"/>
              </a:rPr>
              <a:pPr/>
              <a:t>106</a:t>
            </a:fld>
            <a:endParaRPr lang="en-GB" smtClean="0">
              <a:cs typeface="Arial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164262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UltraSPARC III </a:t>
            </a:r>
            <a:r>
              <a:rPr lang="hu-HU" smtClean="0"/>
              <a:t>(2000)</a:t>
            </a:r>
          </a:p>
          <a:p>
            <a:pPr>
              <a:buFont typeface="Times New Roman" pitchFamily="18" charset="0"/>
              <a:buNone/>
            </a:pPr>
            <a:r>
              <a:rPr lang="hu-HU" smtClean="0">
                <a:solidFill>
                  <a:schemeClr val="accent2"/>
                </a:solidFill>
              </a:rPr>
              <a:t>64 bites </a:t>
            </a:r>
            <a:r>
              <a:rPr lang="hu-HU" b="1" smtClean="0">
                <a:solidFill>
                  <a:schemeClr val="accent2"/>
                </a:solidFill>
              </a:rPr>
              <a:t>RISC</a:t>
            </a:r>
            <a:r>
              <a:rPr lang="hu-HU" smtClean="0">
                <a:solidFill>
                  <a:schemeClr val="accent2"/>
                </a:solidFill>
              </a:rPr>
              <a:t> gép</a:t>
            </a:r>
            <a:r>
              <a:rPr lang="hu-HU" smtClean="0"/>
              <a:t>, felűről kompatibilis a 32 bites </a:t>
            </a:r>
            <a:r>
              <a:rPr lang="hu-HU" b="1" smtClean="0"/>
              <a:t>SPARC V8</a:t>
            </a:r>
            <a:r>
              <a:rPr lang="hu-HU" smtClean="0"/>
              <a:t> architektúrával és az </a:t>
            </a:r>
            <a:r>
              <a:rPr lang="hu-HU" b="1" smtClean="0"/>
              <a:t>UltraSPARC I, II</a:t>
            </a:r>
            <a:r>
              <a:rPr lang="hu-HU" smtClean="0"/>
              <a:t>-vel. Új a </a:t>
            </a:r>
            <a:r>
              <a:rPr lang="hu-HU" b="1" smtClean="0"/>
              <a:t>VIS 2.0</a:t>
            </a:r>
            <a:r>
              <a:rPr lang="hu-HU" smtClean="0"/>
              <a:t> utasításkészlet (3D grafikus alkalmazásokhoz, tömörítéshez, hálózat kezeléshez, jelfeldolgozáshoz, stb).</a:t>
            </a:r>
          </a:p>
          <a:p>
            <a:pPr>
              <a:buFont typeface="Times New Roman" pitchFamily="18" charset="0"/>
              <a:buNone/>
            </a:pPr>
            <a:r>
              <a:rPr lang="hu-HU" smtClean="0">
                <a:solidFill>
                  <a:schemeClr val="accent2"/>
                </a:solidFill>
              </a:rPr>
              <a:t>Több processzoros alkalmazásokhoz készült. </a:t>
            </a:r>
            <a:r>
              <a:rPr lang="hu-HU" smtClean="0"/>
              <a:t>Az összekapcsoláshoz szükséges elemeket is tartalmazza.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2000-ben 0.6, 2001-ben 0.9, 2002-ben 1.2 GHz, </a:t>
            </a:r>
            <a:br>
              <a:rPr lang="hu-HU" smtClean="0"/>
            </a:br>
            <a:r>
              <a:rPr lang="hu-HU" smtClean="0"/>
              <a:t>órajel ciklusonként 4 utasítást tud elvégezni.</a:t>
            </a:r>
          </a:p>
        </p:txBody>
      </p:sp>
      <p:sp>
        <p:nvSpPr>
          <p:cNvPr id="10957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957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CBECE00-C72B-410E-B4F3-C6176A80833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420DC1-79F2-4051-9C5D-F28D60DB8019}" type="slidenum">
              <a:rPr lang="en-GB" smtClean="0">
                <a:cs typeface="Arial" charset="0"/>
              </a:rPr>
              <a:pPr/>
              <a:t>107</a:t>
            </a:fld>
            <a:endParaRPr lang="en-GB" smtClean="0">
              <a:cs typeface="Arial" charset="0"/>
            </a:endParaRPr>
          </a:p>
        </p:txBody>
      </p:sp>
      <p:sp>
        <p:nvSpPr>
          <p:cNvPr id="110595" name="Text Box 2"/>
          <p:cNvSpPr txBox="1">
            <a:spLocks noChangeArrowheads="1"/>
          </p:cNvSpPr>
          <p:nvPr/>
        </p:nvSpPr>
        <p:spPr bwMode="auto">
          <a:xfrm>
            <a:off x="7510463" y="171450"/>
            <a:ext cx="1571625" cy="5924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UPA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interfész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a fő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memóriához</a:t>
            </a:r>
          </a:p>
        </p:txBody>
      </p:sp>
      <p:grpSp>
        <p:nvGrpSpPr>
          <p:cNvPr id="110596" name="Group 3"/>
          <p:cNvGrpSpPr>
            <a:grpSpLocks/>
          </p:cNvGrpSpPr>
          <p:nvPr/>
        </p:nvGrpSpPr>
        <p:grpSpPr bwMode="auto">
          <a:xfrm>
            <a:off x="3629025" y="161925"/>
            <a:ext cx="1854200" cy="3724275"/>
            <a:chOff x="3522" y="84"/>
            <a:chExt cx="1878" cy="2346"/>
          </a:xfrm>
        </p:grpSpPr>
        <p:sp>
          <p:nvSpPr>
            <p:cNvPr id="110661" name="Text Box 4"/>
            <p:cNvSpPr txBox="1">
              <a:spLocks noChangeArrowheads="1"/>
            </p:cNvSpPr>
            <p:nvPr/>
          </p:nvSpPr>
          <p:spPr bwMode="auto">
            <a:xfrm>
              <a:off x="3522" y="84"/>
              <a:ext cx="1878" cy="234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UltraSPARC III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központi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egység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endParaRPr lang="hu-HU" sz="2000" b="1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Első szintű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gyorsító tárak</a:t>
              </a:r>
            </a:p>
          </p:txBody>
        </p:sp>
        <p:sp>
          <p:nvSpPr>
            <p:cNvPr id="110662" name="Rectangle 5"/>
            <p:cNvSpPr>
              <a:spLocks noChangeArrowheads="1"/>
            </p:cNvSpPr>
            <p:nvPr/>
          </p:nvSpPr>
          <p:spPr bwMode="auto">
            <a:xfrm>
              <a:off x="3708" y="2094"/>
              <a:ext cx="648" cy="27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0663" name="Rectangle 6"/>
            <p:cNvSpPr>
              <a:spLocks noChangeArrowheads="1"/>
            </p:cNvSpPr>
            <p:nvPr/>
          </p:nvSpPr>
          <p:spPr bwMode="auto">
            <a:xfrm>
              <a:off x="4566" y="2094"/>
              <a:ext cx="648" cy="27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110597" name="Text Box 7"/>
          <p:cNvSpPr txBox="1">
            <a:spLocks noChangeArrowheads="1"/>
          </p:cNvSpPr>
          <p:nvPr/>
        </p:nvSpPr>
        <p:spPr bwMode="auto">
          <a:xfrm>
            <a:off x="3629025" y="4800600"/>
            <a:ext cx="1854200" cy="129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UDB II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memória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puffer</a:t>
            </a:r>
          </a:p>
        </p:txBody>
      </p:sp>
      <p:grpSp>
        <p:nvGrpSpPr>
          <p:cNvPr id="110598" name="Group 8"/>
          <p:cNvGrpSpPr>
            <a:grpSpLocks/>
          </p:cNvGrpSpPr>
          <p:nvPr/>
        </p:nvGrpSpPr>
        <p:grpSpPr bwMode="auto">
          <a:xfrm>
            <a:off x="5243513" y="3881438"/>
            <a:ext cx="112712" cy="923925"/>
            <a:chOff x="5157" y="2427"/>
            <a:chExt cx="114" cy="582"/>
          </a:xfrm>
        </p:grpSpPr>
        <p:sp>
          <p:nvSpPr>
            <p:cNvPr id="110659" name="Line 9"/>
            <p:cNvSpPr>
              <a:spLocks noChangeShapeType="1"/>
            </p:cNvSpPr>
            <p:nvPr/>
          </p:nvSpPr>
          <p:spPr bwMode="auto">
            <a:xfrm rot="-5400000" flipH="1" flipV="1">
              <a:off x="4923" y="2718"/>
              <a:ext cx="5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60" name="Line 10"/>
            <p:cNvSpPr>
              <a:spLocks noChangeShapeType="1"/>
            </p:cNvSpPr>
            <p:nvPr/>
          </p:nvSpPr>
          <p:spPr bwMode="auto">
            <a:xfrm rot="-5400000" flipH="1" flipV="1">
              <a:off x="5176" y="2670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599" name="Text Box 11"/>
          <p:cNvSpPr txBox="1">
            <a:spLocks noChangeArrowheads="1"/>
          </p:cNvSpPr>
          <p:nvPr/>
        </p:nvSpPr>
        <p:spPr bwMode="auto">
          <a:xfrm>
            <a:off x="5278438" y="4205288"/>
            <a:ext cx="4746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0600" name="Text Box 12"/>
          <p:cNvSpPr txBox="1">
            <a:spLocks noChangeArrowheads="1"/>
          </p:cNvSpPr>
          <p:nvPr/>
        </p:nvSpPr>
        <p:spPr bwMode="auto">
          <a:xfrm>
            <a:off x="4214813" y="3948113"/>
            <a:ext cx="1117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vezérlés</a:t>
            </a:r>
          </a:p>
        </p:txBody>
      </p:sp>
      <p:sp>
        <p:nvSpPr>
          <p:cNvPr id="110601" name="Text Box 13"/>
          <p:cNvSpPr txBox="1">
            <a:spLocks noChangeArrowheads="1"/>
          </p:cNvSpPr>
          <p:nvPr/>
        </p:nvSpPr>
        <p:spPr bwMode="auto">
          <a:xfrm>
            <a:off x="5494338" y="238125"/>
            <a:ext cx="1925637" cy="561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Sín ütemezés</a:t>
            </a:r>
          </a:p>
          <a:p>
            <a:pPr defTabSz="914400">
              <a:lnSpc>
                <a:spcPct val="130000"/>
              </a:lnSpc>
              <a:spcBef>
                <a:spcPct val="5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Memória cím</a:t>
            </a:r>
            <a:r>
              <a:rPr lang="hu-HU" sz="2000" b="1">
                <a:solidFill>
                  <a:schemeClr val="tx1"/>
                </a:solidFill>
              </a:rPr>
              <a:t/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Cím paritása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Érvényes cím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Várakozás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Válasz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/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/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/>
            </a:r>
            <a:br>
              <a:rPr lang="hu-HU" sz="2000" b="1">
                <a:solidFill>
                  <a:schemeClr val="tx1"/>
                </a:solidFill>
              </a:rPr>
            </a:br>
            <a:endParaRPr lang="hu-HU" sz="2000" b="1">
              <a:solidFill>
                <a:schemeClr val="tx1"/>
              </a:solidFill>
            </a:endParaRPr>
          </a:p>
          <a:p>
            <a:pPr defTabSz="914400">
              <a:lnSpc>
                <a:spcPct val="11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/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Mem. adat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ECC</a:t>
            </a:r>
            <a:endParaRPr lang="hu-HU" b="1">
              <a:solidFill>
                <a:schemeClr val="tx1"/>
              </a:solidFill>
            </a:endParaRPr>
          </a:p>
        </p:txBody>
      </p:sp>
      <p:grpSp>
        <p:nvGrpSpPr>
          <p:cNvPr id="110602" name="Group 14"/>
          <p:cNvGrpSpPr>
            <a:grpSpLocks/>
          </p:cNvGrpSpPr>
          <p:nvPr/>
        </p:nvGrpSpPr>
        <p:grpSpPr bwMode="auto">
          <a:xfrm flipV="1">
            <a:off x="5486400" y="500063"/>
            <a:ext cx="2036763" cy="180975"/>
            <a:chOff x="2211" y="315"/>
            <a:chExt cx="2064" cy="114"/>
          </a:xfrm>
        </p:grpSpPr>
        <p:sp>
          <p:nvSpPr>
            <p:cNvPr id="110657" name="Line 15"/>
            <p:cNvSpPr>
              <a:spLocks noChangeShapeType="1"/>
            </p:cNvSpPr>
            <p:nvPr/>
          </p:nvSpPr>
          <p:spPr bwMode="auto">
            <a:xfrm rot="10800000" flipH="1" flipV="1">
              <a:off x="2211" y="37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58" name="Line 16"/>
            <p:cNvSpPr>
              <a:spLocks noChangeShapeType="1"/>
            </p:cNvSpPr>
            <p:nvPr/>
          </p:nvSpPr>
          <p:spPr bwMode="auto">
            <a:xfrm rot="10800000" flipH="1" flipV="1">
              <a:off x="3955" y="315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03" name="Line 17"/>
          <p:cNvSpPr>
            <a:spLocks noChangeShapeType="1"/>
          </p:cNvSpPr>
          <p:nvPr/>
        </p:nvSpPr>
        <p:spPr bwMode="auto">
          <a:xfrm rot="10800000" flipH="1" flipV="1">
            <a:off x="5486400" y="1485900"/>
            <a:ext cx="2036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0604" name="Line 18"/>
          <p:cNvSpPr>
            <a:spLocks noChangeShapeType="1"/>
          </p:cNvSpPr>
          <p:nvPr/>
        </p:nvSpPr>
        <p:spPr bwMode="auto">
          <a:xfrm rot="10800000" flipH="1" flipV="1">
            <a:off x="5486400" y="1885950"/>
            <a:ext cx="2036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0605" name="Line 19"/>
          <p:cNvSpPr>
            <a:spLocks noChangeShapeType="1"/>
          </p:cNvSpPr>
          <p:nvPr/>
        </p:nvSpPr>
        <p:spPr bwMode="auto">
          <a:xfrm rot="10800000" flipH="1" flipV="1">
            <a:off x="5486400" y="2400300"/>
            <a:ext cx="2036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grpSp>
        <p:nvGrpSpPr>
          <p:cNvPr id="110606" name="Group 20"/>
          <p:cNvGrpSpPr>
            <a:grpSpLocks/>
          </p:cNvGrpSpPr>
          <p:nvPr/>
        </p:nvGrpSpPr>
        <p:grpSpPr bwMode="auto">
          <a:xfrm>
            <a:off x="5486400" y="2843213"/>
            <a:ext cx="2036763" cy="180975"/>
            <a:chOff x="2211" y="1791"/>
            <a:chExt cx="2064" cy="114"/>
          </a:xfrm>
        </p:grpSpPr>
        <p:sp>
          <p:nvSpPr>
            <p:cNvPr id="110655" name="Line 21"/>
            <p:cNvSpPr>
              <a:spLocks noChangeShapeType="1"/>
            </p:cNvSpPr>
            <p:nvPr/>
          </p:nvSpPr>
          <p:spPr bwMode="auto">
            <a:xfrm rot="10800000" flipH="1">
              <a:off x="2211" y="1848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56" name="Line 22"/>
            <p:cNvSpPr>
              <a:spLocks noChangeShapeType="1"/>
            </p:cNvSpPr>
            <p:nvPr/>
          </p:nvSpPr>
          <p:spPr bwMode="auto">
            <a:xfrm rot="10800000" flipH="1">
              <a:off x="3955" y="1791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0607" name="Group 23"/>
          <p:cNvGrpSpPr>
            <a:grpSpLocks/>
          </p:cNvGrpSpPr>
          <p:nvPr/>
        </p:nvGrpSpPr>
        <p:grpSpPr bwMode="auto">
          <a:xfrm flipV="1">
            <a:off x="5486400" y="5386388"/>
            <a:ext cx="2036763" cy="180975"/>
            <a:chOff x="2211" y="315"/>
            <a:chExt cx="2064" cy="114"/>
          </a:xfrm>
        </p:grpSpPr>
        <p:sp>
          <p:nvSpPr>
            <p:cNvPr id="110653" name="Line 24"/>
            <p:cNvSpPr>
              <a:spLocks noChangeShapeType="1"/>
            </p:cNvSpPr>
            <p:nvPr/>
          </p:nvSpPr>
          <p:spPr bwMode="auto">
            <a:xfrm rot="10800000" flipH="1" flipV="1">
              <a:off x="2211" y="37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54" name="Line 25"/>
            <p:cNvSpPr>
              <a:spLocks noChangeShapeType="1"/>
            </p:cNvSpPr>
            <p:nvPr/>
          </p:nvSpPr>
          <p:spPr bwMode="auto">
            <a:xfrm rot="10800000" flipH="1" flipV="1">
              <a:off x="3955" y="315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0608" name="Group 26"/>
          <p:cNvGrpSpPr>
            <a:grpSpLocks/>
          </p:cNvGrpSpPr>
          <p:nvPr/>
        </p:nvGrpSpPr>
        <p:grpSpPr bwMode="auto">
          <a:xfrm flipV="1">
            <a:off x="5486400" y="5795963"/>
            <a:ext cx="2036763" cy="180975"/>
            <a:chOff x="2211" y="315"/>
            <a:chExt cx="2064" cy="114"/>
          </a:xfrm>
        </p:grpSpPr>
        <p:sp>
          <p:nvSpPr>
            <p:cNvPr id="110651" name="Line 27"/>
            <p:cNvSpPr>
              <a:spLocks noChangeShapeType="1"/>
            </p:cNvSpPr>
            <p:nvPr/>
          </p:nvSpPr>
          <p:spPr bwMode="auto">
            <a:xfrm rot="10800000" flipH="1" flipV="1">
              <a:off x="2211" y="37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52" name="Line 28"/>
            <p:cNvSpPr>
              <a:spLocks noChangeShapeType="1"/>
            </p:cNvSpPr>
            <p:nvPr/>
          </p:nvSpPr>
          <p:spPr bwMode="auto">
            <a:xfrm rot="10800000" flipH="1" flipV="1">
              <a:off x="3955" y="315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09" name="Text Box 29"/>
          <p:cNvSpPr txBox="1">
            <a:spLocks noChangeArrowheads="1"/>
          </p:cNvSpPr>
          <p:nvPr/>
        </p:nvSpPr>
        <p:spPr bwMode="auto">
          <a:xfrm>
            <a:off x="7102475" y="195263"/>
            <a:ext cx="7223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5</a:t>
            </a:r>
          </a:p>
        </p:txBody>
      </p:sp>
      <p:grpSp>
        <p:nvGrpSpPr>
          <p:cNvPr id="110610" name="Group 30"/>
          <p:cNvGrpSpPr>
            <a:grpSpLocks/>
          </p:cNvGrpSpPr>
          <p:nvPr/>
        </p:nvGrpSpPr>
        <p:grpSpPr bwMode="auto">
          <a:xfrm flipV="1">
            <a:off x="5492750" y="1004888"/>
            <a:ext cx="2036763" cy="180975"/>
            <a:chOff x="2211" y="315"/>
            <a:chExt cx="2064" cy="114"/>
          </a:xfrm>
        </p:grpSpPr>
        <p:sp>
          <p:nvSpPr>
            <p:cNvPr id="110649" name="Line 31"/>
            <p:cNvSpPr>
              <a:spLocks noChangeShapeType="1"/>
            </p:cNvSpPr>
            <p:nvPr/>
          </p:nvSpPr>
          <p:spPr bwMode="auto">
            <a:xfrm rot="10800000" flipH="1" flipV="1">
              <a:off x="2211" y="372"/>
              <a:ext cx="20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50" name="Line 32"/>
            <p:cNvSpPr>
              <a:spLocks noChangeShapeType="1"/>
            </p:cNvSpPr>
            <p:nvPr/>
          </p:nvSpPr>
          <p:spPr bwMode="auto">
            <a:xfrm rot="10800000" flipH="1" flipV="1">
              <a:off x="3955" y="315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11" name="Text Box 33"/>
          <p:cNvSpPr txBox="1">
            <a:spLocks noChangeArrowheads="1"/>
          </p:cNvSpPr>
          <p:nvPr/>
        </p:nvSpPr>
        <p:spPr bwMode="auto">
          <a:xfrm>
            <a:off x="7091363" y="642938"/>
            <a:ext cx="4746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10612" name="Text Box 34"/>
          <p:cNvSpPr txBox="1">
            <a:spLocks noChangeArrowheads="1"/>
          </p:cNvSpPr>
          <p:nvPr/>
        </p:nvSpPr>
        <p:spPr bwMode="auto">
          <a:xfrm>
            <a:off x="7091363" y="2481263"/>
            <a:ext cx="4746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0613" name="Text Box 35"/>
          <p:cNvSpPr txBox="1">
            <a:spLocks noChangeArrowheads="1"/>
          </p:cNvSpPr>
          <p:nvPr/>
        </p:nvSpPr>
        <p:spPr bwMode="auto">
          <a:xfrm>
            <a:off x="7004050" y="5024438"/>
            <a:ext cx="635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128</a:t>
            </a:r>
          </a:p>
        </p:txBody>
      </p:sp>
      <p:sp>
        <p:nvSpPr>
          <p:cNvPr id="110614" name="Text Box 36"/>
          <p:cNvSpPr txBox="1">
            <a:spLocks noChangeArrowheads="1"/>
          </p:cNvSpPr>
          <p:nvPr/>
        </p:nvSpPr>
        <p:spPr bwMode="auto">
          <a:xfrm>
            <a:off x="7107238" y="5472113"/>
            <a:ext cx="4730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10615" name="Freeform 37"/>
          <p:cNvSpPr>
            <a:spLocks/>
          </p:cNvSpPr>
          <p:nvPr/>
        </p:nvSpPr>
        <p:spPr bwMode="auto">
          <a:xfrm>
            <a:off x="5483225" y="2933700"/>
            <a:ext cx="828675" cy="2019300"/>
          </a:xfrm>
          <a:custGeom>
            <a:avLst/>
            <a:gdLst>
              <a:gd name="T0" fmla="*/ 2147483647 w 840"/>
              <a:gd name="T1" fmla="*/ 0 h 1272"/>
              <a:gd name="T2" fmla="*/ 2147483647 w 840"/>
              <a:gd name="T3" fmla="*/ 2147483647 h 1272"/>
              <a:gd name="T4" fmla="*/ 0 w 840"/>
              <a:gd name="T5" fmla="*/ 2147483647 h 1272"/>
              <a:gd name="T6" fmla="*/ 0 60000 65536"/>
              <a:gd name="T7" fmla="*/ 0 60000 65536"/>
              <a:gd name="T8" fmla="*/ 0 60000 65536"/>
              <a:gd name="T9" fmla="*/ 0 w 840"/>
              <a:gd name="T10" fmla="*/ 0 h 1272"/>
              <a:gd name="T11" fmla="*/ 840 w 840"/>
              <a:gd name="T12" fmla="*/ 1272 h 1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0" h="1272">
                <a:moveTo>
                  <a:pt x="840" y="0"/>
                </a:moveTo>
                <a:lnTo>
                  <a:pt x="840" y="1272"/>
                </a:lnTo>
                <a:lnTo>
                  <a:pt x="0" y="1272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oval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0616" name="Line 38"/>
          <p:cNvSpPr>
            <a:spLocks noChangeShapeType="1"/>
          </p:cNvSpPr>
          <p:nvPr/>
        </p:nvSpPr>
        <p:spPr bwMode="auto">
          <a:xfrm flipH="1">
            <a:off x="1712913" y="919163"/>
            <a:ext cx="18938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0617" name="Line 39"/>
          <p:cNvSpPr>
            <a:spLocks noChangeShapeType="1"/>
          </p:cNvSpPr>
          <p:nvPr/>
        </p:nvSpPr>
        <p:spPr bwMode="auto">
          <a:xfrm flipH="1">
            <a:off x="1708150" y="3309938"/>
            <a:ext cx="1893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110618" name="Group 40"/>
          <p:cNvGrpSpPr>
            <a:grpSpLocks/>
          </p:cNvGrpSpPr>
          <p:nvPr/>
        </p:nvGrpSpPr>
        <p:grpSpPr bwMode="auto">
          <a:xfrm>
            <a:off x="1712913" y="466725"/>
            <a:ext cx="1893887" cy="180975"/>
            <a:chOff x="1284" y="267"/>
            <a:chExt cx="2232" cy="114"/>
          </a:xfrm>
        </p:grpSpPr>
        <p:sp>
          <p:nvSpPr>
            <p:cNvPr id="110647" name="Line 41"/>
            <p:cNvSpPr>
              <a:spLocks noChangeShapeType="1"/>
            </p:cNvSpPr>
            <p:nvPr/>
          </p:nvSpPr>
          <p:spPr bwMode="auto">
            <a:xfrm flipH="1">
              <a:off x="1284" y="324"/>
              <a:ext cx="2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48" name="Line 42"/>
            <p:cNvSpPr>
              <a:spLocks noChangeShapeType="1"/>
            </p:cNvSpPr>
            <p:nvPr/>
          </p:nvSpPr>
          <p:spPr bwMode="auto">
            <a:xfrm flipH="1">
              <a:off x="1695" y="267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19" name="Text Box 43"/>
          <p:cNvSpPr txBox="1">
            <a:spLocks noChangeArrowheads="1"/>
          </p:cNvSpPr>
          <p:nvPr/>
        </p:nvSpPr>
        <p:spPr bwMode="auto">
          <a:xfrm>
            <a:off x="1695450" y="142875"/>
            <a:ext cx="7016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18</a:t>
            </a:r>
          </a:p>
        </p:txBody>
      </p:sp>
      <p:grpSp>
        <p:nvGrpSpPr>
          <p:cNvPr id="110620" name="Group 44"/>
          <p:cNvGrpSpPr>
            <a:grpSpLocks/>
          </p:cNvGrpSpPr>
          <p:nvPr/>
        </p:nvGrpSpPr>
        <p:grpSpPr bwMode="auto">
          <a:xfrm>
            <a:off x="1704975" y="2847975"/>
            <a:ext cx="1898650" cy="180975"/>
            <a:chOff x="1275" y="1767"/>
            <a:chExt cx="2232" cy="114"/>
          </a:xfrm>
        </p:grpSpPr>
        <p:sp>
          <p:nvSpPr>
            <p:cNvPr id="110645" name="Line 45"/>
            <p:cNvSpPr>
              <a:spLocks noChangeShapeType="1"/>
            </p:cNvSpPr>
            <p:nvPr/>
          </p:nvSpPr>
          <p:spPr bwMode="auto">
            <a:xfrm flipH="1">
              <a:off x="1275" y="1824"/>
              <a:ext cx="2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46" name="Line 46"/>
            <p:cNvSpPr>
              <a:spLocks noChangeShapeType="1"/>
            </p:cNvSpPr>
            <p:nvPr/>
          </p:nvSpPr>
          <p:spPr bwMode="auto">
            <a:xfrm flipH="1">
              <a:off x="1686" y="1767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21" name="Text Box 47"/>
          <p:cNvSpPr txBox="1">
            <a:spLocks noChangeArrowheads="1"/>
          </p:cNvSpPr>
          <p:nvPr/>
        </p:nvSpPr>
        <p:spPr bwMode="auto">
          <a:xfrm>
            <a:off x="1703388" y="2486025"/>
            <a:ext cx="68421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10622" name="Line 48"/>
          <p:cNvSpPr>
            <a:spLocks noChangeShapeType="1"/>
          </p:cNvSpPr>
          <p:nvPr/>
        </p:nvSpPr>
        <p:spPr bwMode="auto">
          <a:xfrm>
            <a:off x="3763963" y="3900488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110623" name="Group 49"/>
          <p:cNvGrpSpPr>
            <a:grpSpLocks/>
          </p:cNvGrpSpPr>
          <p:nvPr/>
        </p:nvGrpSpPr>
        <p:grpSpPr bwMode="auto">
          <a:xfrm>
            <a:off x="1700213" y="4124325"/>
            <a:ext cx="2066925" cy="180975"/>
            <a:chOff x="1275" y="2691"/>
            <a:chExt cx="2436" cy="114"/>
          </a:xfrm>
        </p:grpSpPr>
        <p:sp>
          <p:nvSpPr>
            <p:cNvPr id="110643" name="Line 50"/>
            <p:cNvSpPr>
              <a:spLocks noChangeShapeType="1"/>
            </p:cNvSpPr>
            <p:nvPr/>
          </p:nvSpPr>
          <p:spPr bwMode="auto">
            <a:xfrm flipH="1">
              <a:off x="1275" y="2748"/>
              <a:ext cx="24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44" name="Line 51"/>
            <p:cNvSpPr>
              <a:spLocks noChangeShapeType="1"/>
            </p:cNvSpPr>
            <p:nvPr/>
          </p:nvSpPr>
          <p:spPr bwMode="auto">
            <a:xfrm flipH="1">
              <a:off x="1680" y="2691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0624" name="Group 52"/>
          <p:cNvGrpSpPr>
            <a:grpSpLocks/>
          </p:cNvGrpSpPr>
          <p:nvPr/>
        </p:nvGrpSpPr>
        <p:grpSpPr bwMode="auto">
          <a:xfrm>
            <a:off x="1703388" y="4505325"/>
            <a:ext cx="2063750" cy="180975"/>
            <a:chOff x="1275" y="2691"/>
            <a:chExt cx="2436" cy="114"/>
          </a:xfrm>
        </p:grpSpPr>
        <p:sp>
          <p:nvSpPr>
            <p:cNvPr id="110641" name="Line 53"/>
            <p:cNvSpPr>
              <a:spLocks noChangeShapeType="1"/>
            </p:cNvSpPr>
            <p:nvPr/>
          </p:nvSpPr>
          <p:spPr bwMode="auto">
            <a:xfrm flipH="1">
              <a:off x="1275" y="2748"/>
              <a:ext cx="24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oval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42" name="Line 54"/>
            <p:cNvSpPr>
              <a:spLocks noChangeShapeType="1"/>
            </p:cNvSpPr>
            <p:nvPr/>
          </p:nvSpPr>
          <p:spPr bwMode="auto">
            <a:xfrm flipH="1">
              <a:off x="1680" y="2691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0625" name="Group 55"/>
          <p:cNvGrpSpPr>
            <a:grpSpLocks/>
          </p:cNvGrpSpPr>
          <p:nvPr/>
        </p:nvGrpSpPr>
        <p:grpSpPr bwMode="auto">
          <a:xfrm>
            <a:off x="1716088" y="1771650"/>
            <a:ext cx="1893887" cy="180975"/>
            <a:chOff x="1281" y="849"/>
            <a:chExt cx="2232" cy="114"/>
          </a:xfrm>
        </p:grpSpPr>
        <p:sp>
          <p:nvSpPr>
            <p:cNvPr id="110639" name="Line 56"/>
            <p:cNvSpPr>
              <a:spLocks noChangeShapeType="1"/>
            </p:cNvSpPr>
            <p:nvPr/>
          </p:nvSpPr>
          <p:spPr bwMode="auto">
            <a:xfrm flipH="1">
              <a:off x="1281" y="906"/>
              <a:ext cx="2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40" name="Line 57"/>
            <p:cNvSpPr>
              <a:spLocks noChangeShapeType="1"/>
            </p:cNvSpPr>
            <p:nvPr/>
          </p:nvSpPr>
          <p:spPr bwMode="auto">
            <a:xfrm flipH="1">
              <a:off x="1692" y="849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0626" name="Group 58"/>
          <p:cNvGrpSpPr>
            <a:grpSpLocks/>
          </p:cNvGrpSpPr>
          <p:nvPr/>
        </p:nvGrpSpPr>
        <p:grpSpPr bwMode="auto">
          <a:xfrm>
            <a:off x="1716088" y="1390650"/>
            <a:ext cx="1893887" cy="180975"/>
            <a:chOff x="1281" y="849"/>
            <a:chExt cx="2232" cy="114"/>
          </a:xfrm>
        </p:grpSpPr>
        <p:sp>
          <p:nvSpPr>
            <p:cNvPr id="110637" name="Line 59"/>
            <p:cNvSpPr>
              <a:spLocks noChangeShapeType="1"/>
            </p:cNvSpPr>
            <p:nvPr/>
          </p:nvSpPr>
          <p:spPr bwMode="auto">
            <a:xfrm flipH="1">
              <a:off x="1281" y="906"/>
              <a:ext cx="2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0638" name="Line 60"/>
            <p:cNvSpPr>
              <a:spLocks noChangeShapeType="1"/>
            </p:cNvSpPr>
            <p:nvPr/>
          </p:nvSpPr>
          <p:spPr bwMode="auto">
            <a:xfrm flipH="1">
              <a:off x="1692" y="849"/>
              <a:ext cx="75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0627" name="Text Box 61"/>
          <p:cNvSpPr txBox="1">
            <a:spLocks noChangeArrowheads="1"/>
          </p:cNvSpPr>
          <p:nvPr/>
        </p:nvSpPr>
        <p:spPr bwMode="auto">
          <a:xfrm>
            <a:off x="1733550" y="1028700"/>
            <a:ext cx="6731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10628" name="Text Box 62"/>
          <p:cNvSpPr txBox="1">
            <a:spLocks noChangeArrowheads="1"/>
          </p:cNvSpPr>
          <p:nvPr/>
        </p:nvSpPr>
        <p:spPr bwMode="auto">
          <a:xfrm>
            <a:off x="1697038" y="1409700"/>
            <a:ext cx="7207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0629" name="Text Box 63"/>
          <p:cNvSpPr txBox="1">
            <a:spLocks noChangeArrowheads="1"/>
          </p:cNvSpPr>
          <p:nvPr/>
        </p:nvSpPr>
        <p:spPr bwMode="auto">
          <a:xfrm>
            <a:off x="1706563" y="3762375"/>
            <a:ext cx="993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128</a:t>
            </a:r>
          </a:p>
        </p:txBody>
      </p:sp>
      <p:sp>
        <p:nvSpPr>
          <p:cNvPr id="110630" name="Text Box 64"/>
          <p:cNvSpPr txBox="1">
            <a:spLocks noChangeArrowheads="1"/>
          </p:cNvSpPr>
          <p:nvPr/>
        </p:nvSpPr>
        <p:spPr bwMode="auto">
          <a:xfrm>
            <a:off x="1712913" y="4219575"/>
            <a:ext cx="6540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10631" name="Text Box 65"/>
          <p:cNvSpPr txBox="1">
            <a:spLocks noChangeArrowheads="1"/>
          </p:cNvSpPr>
          <p:nvPr/>
        </p:nvSpPr>
        <p:spPr bwMode="auto">
          <a:xfrm>
            <a:off x="171450" y="2314575"/>
            <a:ext cx="1533525" cy="26193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Másodlagos gyorsító tár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(adatok)</a:t>
            </a:r>
          </a:p>
        </p:txBody>
      </p:sp>
      <p:sp>
        <p:nvSpPr>
          <p:cNvPr id="110632" name="Text Box 66"/>
          <p:cNvSpPr txBox="1">
            <a:spLocks noChangeArrowheads="1"/>
          </p:cNvSpPr>
          <p:nvPr/>
        </p:nvSpPr>
        <p:spPr bwMode="auto">
          <a:xfrm>
            <a:off x="171450" y="142875"/>
            <a:ext cx="1524000" cy="18954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Másodlagos gyorsító tár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(címkék -tags)</a:t>
            </a:r>
          </a:p>
        </p:txBody>
      </p:sp>
      <p:sp>
        <p:nvSpPr>
          <p:cNvPr id="110633" name="Text Box 67"/>
          <p:cNvSpPr txBox="1">
            <a:spLocks noChangeArrowheads="1"/>
          </p:cNvSpPr>
          <p:nvPr/>
        </p:nvSpPr>
        <p:spPr bwMode="auto">
          <a:xfrm>
            <a:off x="1619250" y="260350"/>
            <a:ext cx="2047875" cy="427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Címke cím 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Érvényes címke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0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Címke adat 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600" b="1">
                <a:solidFill>
                  <a:schemeClr val="tx1"/>
                </a:solidFill>
              </a:rPr>
              <a:t>Címke paritása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8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6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Adat címe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Érvényes adat cím</a:t>
            </a:r>
            <a:br>
              <a:rPr lang="hu-HU" sz="1800" b="1">
                <a:solidFill>
                  <a:schemeClr val="tx1"/>
                </a:solidFill>
              </a:rPr>
            </a:br>
            <a:endParaRPr lang="hu-HU" sz="18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1400" b="1">
              <a:solidFill>
                <a:schemeClr val="tx1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Adat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Paritás</a:t>
            </a:r>
          </a:p>
        </p:txBody>
      </p:sp>
      <p:sp>
        <p:nvSpPr>
          <p:cNvPr id="110634" name="Rectangle 68"/>
          <p:cNvSpPr>
            <a:spLocks noGrp="1" noChangeArrowheads="1"/>
          </p:cNvSpPr>
          <p:nvPr>
            <p:ph type="body" idx="1"/>
          </p:nvPr>
        </p:nvSpPr>
        <p:spPr>
          <a:xfrm>
            <a:off x="161925" y="5267325"/>
            <a:ext cx="3248025" cy="847725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UltraSPARC III</a:t>
            </a:r>
          </a:p>
        </p:txBody>
      </p:sp>
      <p:sp>
        <p:nvSpPr>
          <p:cNvPr id="110635" name="Élőláb helye 7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0636" name="Dátum helye 7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FB4A637-FFF0-4C77-A9EF-41D8EEAC28D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2C69D1-D13B-418E-A331-819769DF931F}" type="slidenum">
              <a:rPr lang="en-GB" smtClean="0">
                <a:cs typeface="Arial" charset="0"/>
              </a:rPr>
              <a:pPr/>
              <a:t>108</a:t>
            </a:fld>
            <a:endParaRPr lang="en-GB" smtClean="0">
              <a:cs typeface="Arial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164262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UltraSPARC III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CPU</a:t>
            </a:r>
            <a:r>
              <a:rPr lang="hu-HU" sz="2800" smtClean="0"/>
              <a:t> 29 millió tranzisztor, 4 </a:t>
            </a:r>
            <a:r>
              <a:rPr lang="hu-HU" sz="2800" b="1" smtClean="0"/>
              <a:t>CPU</a:t>
            </a:r>
            <a:r>
              <a:rPr lang="hu-HU" sz="2800" smtClean="0"/>
              <a:t> közös memóriával használható. 1368 láb (</a:t>
            </a:r>
            <a:r>
              <a:rPr lang="hu-HU" sz="2800" b="1" smtClean="0"/>
              <a:t>3. 47. ábra</a:t>
            </a:r>
            <a:r>
              <a:rPr lang="hu-HU" sz="2800" smtClean="0"/>
              <a:t>). 64 (jelenleg csak 4</a:t>
            </a:r>
            <a:r>
              <a:rPr lang="hu-HU" sz="2800" smtClean="0">
                <a:solidFill>
                  <a:schemeClr val="tx1"/>
                </a:solidFill>
              </a:rPr>
              <a:t>4</a:t>
            </a:r>
            <a:r>
              <a:rPr lang="hu-HU" sz="2800" smtClean="0"/>
              <a:t>) bites cím és 128 bites adat lehetséges.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Belső gyorsító tár</a:t>
            </a:r>
            <a:r>
              <a:rPr lang="hu-HU" sz="2800" smtClean="0"/>
              <a:t> (</a:t>
            </a:r>
            <a:r>
              <a:rPr lang="hu-HU" sz="2800" b="1" smtClean="0"/>
              <a:t>32 KB</a:t>
            </a:r>
            <a:r>
              <a:rPr lang="hu-HU" sz="2800" smtClean="0"/>
              <a:t> utasítás + </a:t>
            </a:r>
            <a:r>
              <a:rPr lang="hu-HU" sz="2800" b="1" smtClean="0"/>
              <a:t>64 KB</a:t>
            </a:r>
            <a:r>
              <a:rPr lang="hu-HU" sz="2800" smtClean="0"/>
              <a:t> adat).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2 KB</a:t>
            </a:r>
            <a:r>
              <a:rPr lang="hu-HU" sz="2800" smtClean="0"/>
              <a:t> előre betöltő és tároló gyorsítótár </a:t>
            </a:r>
            <a:r>
              <a:rPr lang="hu-HU" sz="2800" b="1" smtClean="0"/>
              <a:t>L2</a:t>
            </a:r>
            <a:r>
              <a:rPr lang="hu-HU" sz="2800" smtClean="0"/>
              <a:t> eléréséhez.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A gyorsító sor (cache line) mérete </a:t>
            </a:r>
            <a:r>
              <a:rPr lang="hu-HU" sz="2800" b="1" smtClean="0"/>
              <a:t>64 </a:t>
            </a:r>
            <a:r>
              <a:rPr lang="hu-HU" sz="2800" smtClean="0"/>
              <a:t>(</a:t>
            </a:r>
            <a:r>
              <a:rPr lang="hu-HU" sz="2800" b="1" smtClean="0"/>
              <a:t>32</a:t>
            </a:r>
            <a:r>
              <a:rPr lang="hu-HU" sz="2800" smtClean="0"/>
              <a:t>)</a:t>
            </a:r>
            <a:r>
              <a:rPr lang="hu-HU" sz="2800" b="1" smtClean="0"/>
              <a:t> B</a:t>
            </a:r>
            <a:r>
              <a:rPr lang="hu-HU" sz="2800" smtClean="0"/>
              <a:t>.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Külső</a:t>
            </a:r>
            <a:r>
              <a:rPr lang="hu-HU" sz="2800" b="1" smtClean="0"/>
              <a:t> 1 - 8 MB </a:t>
            </a:r>
            <a:r>
              <a:rPr lang="hu-HU" sz="2800" smtClean="0"/>
              <a:t>(</a:t>
            </a:r>
            <a:r>
              <a:rPr lang="hu-HU" sz="2800" b="1" smtClean="0"/>
              <a:t>UltraSPARC</a:t>
            </a:r>
            <a:r>
              <a:rPr lang="hu-HU" sz="2800" smtClean="0"/>
              <a:t> </a:t>
            </a:r>
            <a:r>
              <a:rPr lang="hu-HU" sz="2800" b="1" smtClean="0"/>
              <a:t>II</a:t>
            </a:r>
            <a:r>
              <a:rPr lang="hu-HU" sz="2800" smtClean="0"/>
              <a:t>-nek</a:t>
            </a:r>
            <a:r>
              <a:rPr lang="hu-HU" sz="2800" b="1" smtClean="0"/>
              <a:t>  0.5-16 MB</a:t>
            </a:r>
            <a:r>
              <a:rPr lang="hu-HU" sz="2800" smtClean="0"/>
              <a:t>).</a:t>
            </a:r>
            <a:r>
              <a:rPr lang="hu-HU" sz="2800" b="1" smtClean="0"/>
              <a:t> </a:t>
            </a:r>
            <a:br>
              <a:rPr lang="hu-HU" sz="2800" b="1" smtClean="0"/>
            </a:br>
            <a:r>
              <a:rPr lang="hu-HU" sz="2800" b="1" smtClean="0"/>
              <a:t>8 K - 256 K </a:t>
            </a:r>
            <a:r>
              <a:rPr lang="hu-HU" sz="2800" smtClean="0"/>
              <a:t>db </a:t>
            </a:r>
            <a:r>
              <a:rPr lang="hu-HU" sz="2800" b="1" smtClean="0"/>
              <a:t>64 B</a:t>
            </a:r>
            <a:r>
              <a:rPr lang="hu-HU" sz="2800" smtClean="0"/>
              <a:t>-os gyorsító sor (cache line) lehet. A címzéséhez</a:t>
            </a:r>
            <a:r>
              <a:rPr lang="hu-HU" sz="2800" b="1" smtClean="0"/>
              <a:t> 13 – 18 </a:t>
            </a:r>
            <a:r>
              <a:rPr lang="hu-HU" sz="2800" smtClean="0"/>
              <a:t>bit szükséges. A</a:t>
            </a:r>
            <a:r>
              <a:rPr lang="hu-HU" sz="2800" b="1" smtClean="0"/>
              <a:t> CPU </a:t>
            </a:r>
            <a:r>
              <a:rPr lang="hu-HU" sz="2800" smtClean="0"/>
              <a:t>mindig </a:t>
            </a:r>
            <a:r>
              <a:rPr lang="hu-HU" sz="2800" b="1" smtClean="0"/>
              <a:t>18 </a:t>
            </a:r>
            <a:r>
              <a:rPr lang="hu-HU" sz="2800" smtClean="0"/>
              <a:t>bites</a:t>
            </a:r>
            <a:r>
              <a:rPr lang="hu-HU" sz="2800" b="1" smtClean="0"/>
              <a:t> Line </a:t>
            </a:r>
            <a:r>
              <a:rPr lang="hu-HU" sz="2800" smtClean="0"/>
              <a:t>címet (</a:t>
            </a:r>
            <a:r>
              <a:rPr lang="hu-HU" sz="2800" b="1" smtClean="0"/>
              <a:t>Címkeazonosító</a:t>
            </a:r>
            <a:r>
              <a:rPr lang="hu-HU" sz="2800" smtClean="0"/>
              <a:t>t) ad át.</a:t>
            </a:r>
            <a:r>
              <a:rPr lang="hu-HU" sz="2800" b="1" smtClean="0"/>
              <a:t> </a:t>
            </a:r>
            <a:endParaRPr lang="hu-HU" sz="2800" smtClean="0"/>
          </a:p>
        </p:txBody>
      </p:sp>
      <p:sp>
        <p:nvSpPr>
          <p:cNvPr id="1116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16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50A664C-31E8-44CA-9E03-5D40E01649BF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1A50D0-8085-4A8B-B421-19012C5236DC}" type="slidenum">
              <a:rPr lang="en-GB" smtClean="0">
                <a:cs typeface="Arial" charset="0"/>
              </a:rPr>
              <a:pPr/>
              <a:t>109</a:t>
            </a:fld>
            <a:endParaRPr lang="en-GB" smtClean="0">
              <a:cs typeface="Arial" charset="0"/>
            </a:endParaRPr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667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A cím 64 bit-es, de egyelőre 44 bit-re van korlátozva</a:t>
            </a:r>
          </a:p>
        </p:txBody>
      </p:sp>
      <p:grpSp>
        <p:nvGrpSpPr>
          <p:cNvPr id="112644" name="Group 3"/>
          <p:cNvGrpSpPr>
            <a:grpSpLocks/>
          </p:cNvGrpSpPr>
          <p:nvPr/>
        </p:nvGrpSpPr>
        <p:grpSpPr bwMode="auto">
          <a:xfrm>
            <a:off x="485775" y="762000"/>
            <a:ext cx="8267700" cy="1390650"/>
            <a:chOff x="306" y="480"/>
            <a:chExt cx="5208" cy="876"/>
          </a:xfrm>
        </p:grpSpPr>
        <p:sp>
          <p:nvSpPr>
            <p:cNvPr id="112689" name="Rectangle 4"/>
            <p:cNvSpPr>
              <a:spLocks noChangeArrowheads="1"/>
            </p:cNvSpPr>
            <p:nvPr/>
          </p:nvSpPr>
          <p:spPr bwMode="auto">
            <a:xfrm>
              <a:off x="2484" y="792"/>
              <a:ext cx="504" cy="23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2690" name="Rectangle 5"/>
            <p:cNvSpPr>
              <a:spLocks noChangeArrowheads="1"/>
            </p:cNvSpPr>
            <p:nvPr/>
          </p:nvSpPr>
          <p:spPr bwMode="auto">
            <a:xfrm>
              <a:off x="306" y="792"/>
              <a:ext cx="4968" cy="2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2691" name="Line 6"/>
            <p:cNvSpPr>
              <a:spLocks noChangeShapeType="1"/>
            </p:cNvSpPr>
            <p:nvPr/>
          </p:nvSpPr>
          <p:spPr bwMode="auto">
            <a:xfrm>
              <a:off x="4506" y="792"/>
              <a:ext cx="0" cy="2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2692" name="Text Box 7"/>
            <p:cNvSpPr txBox="1">
              <a:spLocks noChangeArrowheads="1"/>
            </p:cNvSpPr>
            <p:nvPr/>
          </p:nvSpPr>
          <p:spPr bwMode="auto">
            <a:xfrm>
              <a:off x="306" y="750"/>
              <a:ext cx="218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112693" name="Text Box 8"/>
            <p:cNvSpPr txBox="1">
              <a:spLocks noChangeArrowheads="1"/>
            </p:cNvSpPr>
            <p:nvPr/>
          </p:nvSpPr>
          <p:spPr bwMode="auto">
            <a:xfrm>
              <a:off x="2676" y="768"/>
              <a:ext cx="218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Line</a:t>
              </a:r>
            </a:p>
          </p:txBody>
        </p:sp>
        <p:sp>
          <p:nvSpPr>
            <p:cNvPr id="112694" name="Text Box 9"/>
            <p:cNvSpPr txBox="1">
              <a:spLocks noChangeArrowheads="1"/>
            </p:cNvSpPr>
            <p:nvPr/>
          </p:nvSpPr>
          <p:spPr bwMode="auto">
            <a:xfrm>
              <a:off x="306" y="1068"/>
              <a:ext cx="268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25 bit</a:t>
              </a:r>
            </a:p>
          </p:txBody>
        </p:sp>
        <p:sp>
          <p:nvSpPr>
            <p:cNvPr id="112695" name="Text Box 10"/>
            <p:cNvSpPr txBox="1">
              <a:spLocks noChangeArrowheads="1"/>
            </p:cNvSpPr>
            <p:nvPr/>
          </p:nvSpPr>
          <p:spPr bwMode="auto">
            <a:xfrm>
              <a:off x="2166" y="1068"/>
              <a:ext cx="268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18 bit</a:t>
              </a:r>
            </a:p>
          </p:txBody>
        </p:sp>
        <p:sp>
          <p:nvSpPr>
            <p:cNvPr id="112696" name="Text Box 11"/>
            <p:cNvSpPr txBox="1">
              <a:spLocks noChangeArrowheads="1"/>
            </p:cNvSpPr>
            <p:nvPr/>
          </p:nvSpPr>
          <p:spPr bwMode="auto">
            <a:xfrm>
              <a:off x="1326" y="480"/>
              <a:ext cx="268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  5 bit átfedés</a:t>
              </a:r>
            </a:p>
          </p:txBody>
        </p:sp>
        <p:sp>
          <p:nvSpPr>
            <p:cNvPr id="112697" name="Text Box 12"/>
            <p:cNvSpPr txBox="1">
              <a:spLocks noChangeArrowheads="1"/>
            </p:cNvSpPr>
            <p:nvPr/>
          </p:nvSpPr>
          <p:spPr bwMode="auto">
            <a:xfrm>
              <a:off x="4260" y="486"/>
              <a:ext cx="125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6 bit bájt cím</a:t>
              </a:r>
            </a:p>
          </p:txBody>
        </p:sp>
        <p:sp>
          <p:nvSpPr>
            <p:cNvPr id="112698" name="AutoShape 13"/>
            <p:cNvSpPr>
              <a:spLocks/>
            </p:cNvSpPr>
            <p:nvPr/>
          </p:nvSpPr>
          <p:spPr bwMode="auto">
            <a:xfrm rot="-5400000">
              <a:off x="1621" y="-273"/>
              <a:ext cx="62" cy="2676"/>
            </a:xfrm>
            <a:prstGeom prst="leftBrace">
              <a:avLst>
                <a:gd name="adj1" fmla="val 35967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2699" name="AutoShape 14"/>
            <p:cNvSpPr>
              <a:spLocks/>
            </p:cNvSpPr>
            <p:nvPr/>
          </p:nvSpPr>
          <p:spPr bwMode="auto">
            <a:xfrm rot="-5400000">
              <a:off x="3463" y="57"/>
              <a:ext cx="62" cy="2016"/>
            </a:xfrm>
            <a:prstGeom prst="leftBrace">
              <a:avLst>
                <a:gd name="adj1" fmla="val 270968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2700" name="AutoShape 15"/>
            <p:cNvSpPr>
              <a:spLocks/>
            </p:cNvSpPr>
            <p:nvPr/>
          </p:nvSpPr>
          <p:spPr bwMode="auto">
            <a:xfrm rot="5400000" flipV="1">
              <a:off x="2716" y="510"/>
              <a:ext cx="62" cy="498"/>
            </a:xfrm>
            <a:prstGeom prst="leftBrace">
              <a:avLst>
                <a:gd name="adj1" fmla="val 66935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12701" name="AutoShape 16"/>
            <p:cNvSpPr>
              <a:spLocks/>
            </p:cNvSpPr>
            <p:nvPr/>
          </p:nvSpPr>
          <p:spPr bwMode="auto">
            <a:xfrm rot="5400000" flipV="1">
              <a:off x="4861" y="381"/>
              <a:ext cx="50" cy="756"/>
            </a:xfrm>
            <a:prstGeom prst="leftBrace">
              <a:avLst>
                <a:gd name="adj1" fmla="val 126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graphicFrame>
        <p:nvGraphicFramePr>
          <p:cNvPr id="635963" name="Group 59"/>
          <p:cNvGraphicFramePr>
            <a:graphicFrameLocks noGrp="1"/>
          </p:cNvGraphicFramePr>
          <p:nvPr>
            <p:ph sz="half" idx="2"/>
          </p:nvPr>
        </p:nvGraphicFramePr>
        <p:xfrm>
          <a:off x="628650" y="3267075"/>
          <a:ext cx="7829550" cy="2171700"/>
        </p:xfrm>
        <a:graphic>
          <a:graphicData uri="http://schemas.openxmlformats.org/drawingml/2006/table">
            <a:tbl>
              <a:tblPr/>
              <a:tblGrid>
                <a:gridCol w="981075"/>
                <a:gridCol w="914400"/>
                <a:gridCol w="2162175"/>
                <a:gridCol w="3771900"/>
              </a:tblGrid>
              <a:tr h="2397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Valid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Tag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Cash line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  <a:r>
                        <a:rPr kumimoji="0" lang="hu-H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</a:t>
                      </a: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682" name="Text Box 54"/>
          <p:cNvSpPr txBox="1">
            <a:spLocks noChangeArrowheads="1"/>
          </p:cNvSpPr>
          <p:nvPr/>
        </p:nvSpPr>
        <p:spPr bwMode="auto">
          <a:xfrm>
            <a:off x="390525" y="4276725"/>
            <a:ext cx="8439150" cy="2444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000">
                <a:solidFill>
                  <a:schemeClr val="tx1"/>
                </a:solidFill>
                <a:latin typeface="Times New Roman CE" charset="0"/>
              </a:rPr>
              <a:t>    </a:t>
            </a:r>
          </a:p>
        </p:txBody>
      </p:sp>
      <p:sp>
        <p:nvSpPr>
          <p:cNvPr id="112683" name="Text Box 55"/>
          <p:cNvSpPr txBox="1">
            <a:spLocks noChangeArrowheads="1"/>
          </p:cNvSpPr>
          <p:nvPr/>
        </p:nvSpPr>
        <p:spPr bwMode="auto">
          <a:xfrm>
            <a:off x="638175" y="3995738"/>
            <a:ext cx="78105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 b="1">
                <a:solidFill>
                  <a:schemeClr val="tx1"/>
                </a:solidFill>
              </a:rPr>
              <a:t>. . .</a:t>
            </a:r>
          </a:p>
        </p:txBody>
      </p:sp>
      <p:sp>
        <p:nvSpPr>
          <p:cNvPr id="112684" name="Line 56"/>
          <p:cNvSpPr>
            <a:spLocks noChangeShapeType="1"/>
          </p:cNvSpPr>
          <p:nvPr/>
        </p:nvSpPr>
        <p:spPr bwMode="auto">
          <a:xfrm>
            <a:off x="2571750" y="2152650"/>
            <a:ext cx="981075" cy="270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2685" name="Freeform 57"/>
          <p:cNvSpPr>
            <a:spLocks/>
          </p:cNvSpPr>
          <p:nvPr/>
        </p:nvSpPr>
        <p:spPr bwMode="auto">
          <a:xfrm>
            <a:off x="242888" y="2114550"/>
            <a:ext cx="5157787" cy="2790825"/>
          </a:xfrm>
          <a:custGeom>
            <a:avLst/>
            <a:gdLst>
              <a:gd name="T0" fmla="*/ 2147483647 w 3249"/>
              <a:gd name="T1" fmla="*/ 2147483647 h 1758"/>
              <a:gd name="T2" fmla="*/ 2147483647 w 3249"/>
              <a:gd name="T3" fmla="*/ 2147483647 h 1758"/>
              <a:gd name="T4" fmla="*/ 2147483647 w 3249"/>
              <a:gd name="T5" fmla="*/ 2147483647 h 1758"/>
              <a:gd name="T6" fmla="*/ 2147483647 w 3249"/>
              <a:gd name="T7" fmla="*/ 2147483647 h 1758"/>
              <a:gd name="T8" fmla="*/ 2147483647 w 3249"/>
              <a:gd name="T9" fmla="*/ 2147483647 h 1758"/>
              <a:gd name="T10" fmla="*/ 2147483647 w 3249"/>
              <a:gd name="T11" fmla="*/ 2147483647 h 1758"/>
              <a:gd name="T12" fmla="*/ 2147483647 w 3249"/>
              <a:gd name="T13" fmla="*/ 2147483647 h 1758"/>
              <a:gd name="T14" fmla="*/ 2147483647 w 3249"/>
              <a:gd name="T15" fmla="*/ 0 h 17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249"/>
              <a:gd name="T25" fmla="*/ 0 h 1758"/>
              <a:gd name="T26" fmla="*/ 3249 w 3249"/>
              <a:gd name="T27" fmla="*/ 1758 h 175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249" h="1758">
                <a:moveTo>
                  <a:pt x="231" y="1758"/>
                </a:moveTo>
                <a:cubicBezTo>
                  <a:pt x="165" y="1688"/>
                  <a:pt x="99" y="1618"/>
                  <a:pt x="63" y="1494"/>
                </a:cubicBezTo>
                <a:cubicBezTo>
                  <a:pt x="27" y="1370"/>
                  <a:pt x="16" y="1167"/>
                  <a:pt x="15" y="1014"/>
                </a:cubicBezTo>
                <a:cubicBezTo>
                  <a:pt x="14" y="861"/>
                  <a:pt x="0" y="688"/>
                  <a:pt x="57" y="576"/>
                </a:cubicBezTo>
                <a:cubicBezTo>
                  <a:pt x="114" y="464"/>
                  <a:pt x="132" y="391"/>
                  <a:pt x="357" y="342"/>
                </a:cubicBezTo>
                <a:cubicBezTo>
                  <a:pt x="582" y="293"/>
                  <a:pt x="982" y="307"/>
                  <a:pt x="1407" y="282"/>
                </a:cubicBezTo>
                <a:cubicBezTo>
                  <a:pt x="1832" y="257"/>
                  <a:pt x="2600" y="239"/>
                  <a:pt x="2907" y="192"/>
                </a:cubicBezTo>
                <a:cubicBezTo>
                  <a:pt x="3214" y="145"/>
                  <a:pt x="3231" y="72"/>
                  <a:pt x="3249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2686" name="Text Box 58"/>
          <p:cNvSpPr txBox="1">
            <a:spLocks noChangeArrowheads="1"/>
          </p:cNvSpPr>
          <p:nvPr/>
        </p:nvSpPr>
        <p:spPr bwMode="auto">
          <a:xfrm>
            <a:off x="2828925" y="2733675"/>
            <a:ext cx="1371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=?</a:t>
            </a:r>
          </a:p>
        </p:txBody>
      </p:sp>
      <p:sp>
        <p:nvSpPr>
          <p:cNvPr id="112687" name="Élőláb helye 2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2688" name="Dátum helye 2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806CD0D-E933-4519-BA21-9871B9984A1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45CBC2-844C-435C-8927-055F959A5A2A}" type="slidenum">
              <a:rPr lang="en-GB" smtClean="0">
                <a:cs typeface="Arial" charset="0"/>
              </a:rPr>
              <a:pPr/>
              <a:t>11</a:t>
            </a:fld>
            <a:endParaRPr lang="en-GB" smtClean="0">
              <a:cs typeface="Arial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3392488" y="5367338"/>
            <a:ext cx="16192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Léptető vezérlés</a:t>
            </a:r>
          </a:p>
        </p:txBody>
      </p:sp>
      <p:sp>
        <p:nvSpPr>
          <p:cNvPr id="12292" name="Line 3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 flipH="1">
            <a:off x="3219450" y="5715000"/>
            <a:ext cx="46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 flipH="1">
            <a:off x="1076325" y="4948238"/>
            <a:ext cx="747713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 flipH="1">
            <a:off x="1414463" y="4900613"/>
            <a:ext cx="71437" cy="109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 flipH="1">
            <a:off x="3424238" y="5667375"/>
            <a:ext cx="71437" cy="109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1228725" y="4633913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3262313" y="5372100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890588" y="4981575"/>
            <a:ext cx="1062037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ALU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vezérlés</a:t>
            </a: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302" name="Text Box 13"/>
          <p:cNvSpPr txBox="1">
            <a:spLocks noChangeArrowheads="1"/>
          </p:cNvSpPr>
          <p:nvPr/>
        </p:nvSpPr>
        <p:spPr bwMode="auto">
          <a:xfrm>
            <a:off x="3824288" y="4595813"/>
            <a:ext cx="3762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</a:t>
            </a:r>
            <a:endParaRPr lang="hu-HU" sz="2000">
              <a:solidFill>
                <a:schemeClr val="tx1"/>
              </a:solidFill>
            </a:endParaRPr>
          </a:p>
        </p:txBody>
      </p:sp>
      <p:sp>
        <p:nvSpPr>
          <p:cNvPr id="12303" name="Text Box 14"/>
          <p:cNvSpPr txBox="1">
            <a:spLocks noChangeArrowheads="1"/>
          </p:cNvSpPr>
          <p:nvPr/>
        </p:nvSpPr>
        <p:spPr bwMode="auto">
          <a:xfrm>
            <a:off x="3833813" y="4972050"/>
            <a:ext cx="30956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Z</a:t>
            </a:r>
            <a:endParaRPr lang="hu-HU" sz="2000">
              <a:solidFill>
                <a:schemeClr val="tx1"/>
              </a:solidFill>
            </a:endParaRPr>
          </a:p>
        </p:txBody>
      </p:sp>
      <p:sp>
        <p:nvSpPr>
          <p:cNvPr id="12304" name="Text Box 15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12305" name="Text Box 16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12306" name="Line 17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2307" name="Line 18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2308" name="Text Box 19"/>
          <p:cNvSpPr txBox="1">
            <a:spLocks noChangeArrowheads="1"/>
          </p:cNvSpPr>
          <p:nvPr/>
        </p:nvSpPr>
        <p:spPr bwMode="auto">
          <a:xfrm>
            <a:off x="3783013" y="561975"/>
            <a:ext cx="5360987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9 jel: a </a:t>
            </a:r>
            <a:r>
              <a:rPr lang="hu-HU" sz="2000" b="1">
                <a:solidFill>
                  <a:schemeClr val="tx1"/>
                </a:solidFill>
              </a:rPr>
              <a:t>B</a:t>
            </a:r>
            <a:r>
              <a:rPr lang="hu-HU" sz="2000">
                <a:solidFill>
                  <a:schemeClr val="tx1"/>
                </a:solidFill>
              </a:rPr>
              <a:t> sínre írás a regiszterekből,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8 jel: 6 az </a:t>
            </a:r>
            <a:r>
              <a:rPr lang="hu-HU" sz="2000" b="1">
                <a:solidFill>
                  <a:schemeClr val="tx1"/>
                </a:solidFill>
              </a:rPr>
              <a:t>ALU</a:t>
            </a:r>
            <a:r>
              <a:rPr lang="hu-HU" sz="2000">
                <a:solidFill>
                  <a:schemeClr val="tx1"/>
                </a:solidFill>
              </a:rPr>
              <a:t> és 2 a </a:t>
            </a:r>
            <a:r>
              <a:rPr lang="hu-HU" sz="2000" b="1">
                <a:solidFill>
                  <a:schemeClr val="tx1"/>
                </a:solidFill>
              </a:rPr>
              <a:t>léptető</a:t>
            </a:r>
            <a:r>
              <a:rPr lang="hu-HU" sz="2000">
                <a:solidFill>
                  <a:schemeClr val="tx1"/>
                </a:solidFill>
              </a:rPr>
              <a:t> 	vezérlésére, 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9 jel: a </a:t>
            </a:r>
            <a:r>
              <a:rPr lang="hu-HU" sz="2000" b="1">
                <a:solidFill>
                  <a:schemeClr val="tx1"/>
                </a:solidFill>
              </a:rPr>
              <a:t>C</a:t>
            </a:r>
            <a:r>
              <a:rPr lang="hu-HU" sz="2000">
                <a:solidFill>
                  <a:schemeClr val="tx1"/>
                </a:solidFill>
              </a:rPr>
              <a:t> sínről regiszterekbe írás, 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3 jel: a memória eléréshez 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 (nem ábrázoltuk!)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	2 jel: szó íráshoz/olvasáshoz 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	1 jel: bájt olvasáshoz.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Összesen 29 jel szükséges</a:t>
            </a:r>
          </a:p>
        </p:txBody>
      </p:sp>
      <p:sp>
        <p:nvSpPr>
          <p:cNvPr id="12309" name="Text Box 20"/>
          <p:cNvSpPr txBox="1">
            <a:spLocks noChangeArrowheads="1"/>
          </p:cNvSpPr>
          <p:nvPr/>
        </p:nvSpPr>
        <p:spPr bwMode="auto">
          <a:xfrm>
            <a:off x="4705350" y="4076700"/>
            <a:ext cx="4438650" cy="1250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A </a:t>
            </a:r>
            <a:r>
              <a:rPr lang="hu-HU" sz="2000" b="1">
                <a:solidFill>
                  <a:schemeClr val="tx1"/>
                </a:solidFill>
              </a:rPr>
              <a:t>B</a:t>
            </a:r>
            <a:r>
              <a:rPr lang="hu-HU" sz="2000">
                <a:solidFill>
                  <a:schemeClr val="tx1"/>
                </a:solidFill>
              </a:rPr>
              <a:t> sínre csak egy regiszter írhat egyszerre, ezért 9 helyett elég 4 jel, összesen</a:t>
            </a:r>
          </a:p>
          <a:p>
            <a:pPr defTabSz="91440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24 vezérlő jelre van szükség.</a:t>
            </a:r>
            <a:endParaRPr lang="hu-HU" sz="2000">
              <a:solidFill>
                <a:schemeClr val="tx1"/>
              </a:solidFill>
              <a:latin typeface="Times New Roman CE" charset="0"/>
            </a:endParaRPr>
          </a:p>
        </p:txBody>
      </p:sp>
      <p:sp>
        <p:nvSpPr>
          <p:cNvPr id="12310" name="Text Box 21"/>
          <p:cNvSpPr txBox="1">
            <a:spLocks noChangeArrowheads="1"/>
          </p:cNvSpPr>
          <p:nvPr/>
        </p:nvSpPr>
        <p:spPr bwMode="auto">
          <a:xfrm>
            <a:off x="3592513" y="0"/>
            <a:ext cx="55514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Az adatút vezérlése </a:t>
            </a:r>
            <a:r>
              <a:rPr lang="hu-HU">
                <a:solidFill>
                  <a:schemeClr val="tx1"/>
                </a:solidFill>
              </a:rPr>
              <a:t>(</a:t>
            </a:r>
            <a:r>
              <a:rPr lang="hu-HU" b="1">
                <a:solidFill>
                  <a:schemeClr val="tx1"/>
                </a:solidFill>
              </a:rPr>
              <a:t>4.1. ábra</a:t>
            </a:r>
            <a:r>
              <a:rPr lang="hu-HU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12311" name="Group 22"/>
          <p:cNvGrpSpPr>
            <a:grpSpLocks/>
          </p:cNvGrpSpPr>
          <p:nvPr/>
        </p:nvGrpSpPr>
        <p:grpSpPr bwMode="auto">
          <a:xfrm>
            <a:off x="0" y="128588"/>
            <a:ext cx="3810000" cy="5910262"/>
            <a:chOff x="0" y="81"/>
            <a:chExt cx="2400" cy="3723"/>
          </a:xfrm>
        </p:grpSpPr>
        <p:sp>
          <p:nvSpPr>
            <p:cNvPr id="12314" name="Text Box 2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12315" name="Text Box 24"/>
            <p:cNvSpPr txBox="1">
              <a:spLocks noChangeArrowheads="1"/>
            </p:cNvSpPr>
            <p:nvPr/>
          </p:nvSpPr>
          <p:spPr bwMode="auto">
            <a:xfrm>
              <a:off x="909" y="89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grpSp>
          <p:nvGrpSpPr>
            <p:cNvPr id="12316" name="Group 25"/>
            <p:cNvGrpSpPr>
              <a:grpSpLocks/>
            </p:cNvGrpSpPr>
            <p:nvPr/>
          </p:nvGrpSpPr>
          <p:grpSpPr bwMode="auto">
            <a:xfrm>
              <a:off x="0" y="81"/>
              <a:ext cx="2400" cy="3723"/>
              <a:chOff x="0" y="81"/>
              <a:chExt cx="2400" cy="3723"/>
            </a:xfrm>
          </p:grpSpPr>
          <p:sp>
            <p:nvSpPr>
              <p:cNvPr id="12318" name="Freeform 26"/>
              <p:cNvSpPr>
                <a:spLocks/>
              </p:cNvSpPr>
              <p:nvPr/>
            </p:nvSpPr>
            <p:spPr bwMode="auto">
              <a:xfrm>
                <a:off x="1100" y="3056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90 w 1134"/>
                  <a:gd name="T3" fmla="*/ 0 h 454"/>
                  <a:gd name="T4" fmla="*/ 113 w 1134"/>
                  <a:gd name="T5" fmla="*/ 6 h 454"/>
                  <a:gd name="T6" fmla="*/ 170 w 1134"/>
                  <a:gd name="T7" fmla="*/ 6 h 454"/>
                  <a:gd name="T8" fmla="*/ 193 w 1134"/>
                  <a:gd name="T9" fmla="*/ 0 h 454"/>
                  <a:gd name="T10" fmla="*/ 283 w 1134"/>
                  <a:gd name="T11" fmla="*/ 0 h 454"/>
                  <a:gd name="T12" fmla="*/ 215 w 1134"/>
                  <a:gd name="T13" fmla="*/ 19 h 454"/>
                  <a:gd name="T14" fmla="*/ 68 w 1134"/>
                  <a:gd name="T15" fmla="*/ 19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319" name="Line 27"/>
              <p:cNvSpPr>
                <a:spLocks noChangeShapeType="1"/>
              </p:cNvSpPr>
              <p:nvPr/>
            </p:nvSpPr>
            <p:spPr bwMode="auto">
              <a:xfrm>
                <a:off x="1876" y="269"/>
                <a:ext cx="9" cy="2788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320" name="Line 28"/>
              <p:cNvSpPr>
                <a:spLocks noChangeShapeType="1"/>
              </p:cNvSpPr>
              <p:nvPr/>
            </p:nvSpPr>
            <p:spPr bwMode="auto">
              <a:xfrm>
                <a:off x="1286" y="2895"/>
                <a:ext cx="3" cy="159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321" name="Text Box 29"/>
              <p:cNvSpPr txBox="1">
                <a:spLocks noChangeArrowheads="1"/>
              </p:cNvSpPr>
              <p:nvPr/>
            </p:nvSpPr>
            <p:spPr bwMode="auto">
              <a:xfrm>
                <a:off x="1079" y="3494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12322" name="Line 30"/>
              <p:cNvSpPr>
                <a:spLocks noChangeShapeType="1"/>
              </p:cNvSpPr>
              <p:nvPr/>
            </p:nvSpPr>
            <p:spPr bwMode="auto">
              <a:xfrm>
                <a:off x="1565" y="334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323" name="Freeform 31"/>
              <p:cNvSpPr>
                <a:spLocks/>
              </p:cNvSpPr>
              <p:nvPr/>
            </p:nvSpPr>
            <p:spPr bwMode="auto">
              <a:xfrm>
                <a:off x="519" y="153"/>
                <a:ext cx="1035" cy="3651"/>
              </a:xfrm>
              <a:custGeom>
                <a:avLst/>
                <a:gdLst>
                  <a:gd name="T0" fmla="*/ 1017 w 1038"/>
                  <a:gd name="T1" fmla="*/ 3163 h 3720"/>
                  <a:gd name="T2" fmla="*/ 1017 w 1038"/>
                  <a:gd name="T3" fmla="*/ 3263 h 3720"/>
                  <a:gd name="T4" fmla="*/ 0 w 1038"/>
                  <a:gd name="T5" fmla="*/ 3263 h 3720"/>
                  <a:gd name="T6" fmla="*/ 6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2324" name="Group 32"/>
              <p:cNvGrpSpPr>
                <a:grpSpLocks/>
              </p:cNvGrpSpPr>
              <p:nvPr/>
            </p:nvGrpSpPr>
            <p:grpSpPr bwMode="auto">
              <a:xfrm>
                <a:off x="542" y="1271"/>
                <a:ext cx="1321" cy="241"/>
                <a:chOff x="542" y="1271"/>
                <a:chExt cx="1321" cy="241"/>
              </a:xfrm>
            </p:grpSpPr>
            <p:grpSp>
              <p:nvGrpSpPr>
                <p:cNvPr id="12427" name="Group 33"/>
                <p:cNvGrpSpPr>
                  <a:grpSpLocks/>
                </p:cNvGrpSpPr>
                <p:nvPr/>
              </p:nvGrpSpPr>
              <p:grpSpPr bwMode="auto">
                <a:xfrm>
                  <a:off x="970" y="1271"/>
                  <a:ext cx="643" cy="241"/>
                  <a:chOff x="970" y="120"/>
                  <a:chExt cx="643" cy="241"/>
                </a:xfrm>
              </p:grpSpPr>
              <p:sp>
                <p:nvSpPr>
                  <p:cNvPr id="1243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431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35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36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2432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33" name="Freeform 3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34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42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613" y="13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2429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542" y="135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2325" name="Group 43"/>
              <p:cNvGrpSpPr>
                <a:grpSpLocks/>
              </p:cNvGrpSpPr>
              <p:nvPr/>
            </p:nvGrpSpPr>
            <p:grpSpPr bwMode="auto">
              <a:xfrm>
                <a:off x="539" y="1571"/>
                <a:ext cx="1324" cy="241"/>
                <a:chOff x="539" y="1571"/>
                <a:chExt cx="1324" cy="241"/>
              </a:xfrm>
            </p:grpSpPr>
            <p:grpSp>
              <p:nvGrpSpPr>
                <p:cNvPr id="12417" name="Group 44"/>
                <p:cNvGrpSpPr>
                  <a:grpSpLocks/>
                </p:cNvGrpSpPr>
                <p:nvPr/>
              </p:nvGrpSpPr>
              <p:grpSpPr bwMode="auto">
                <a:xfrm>
                  <a:off x="970" y="1571"/>
                  <a:ext cx="643" cy="241"/>
                  <a:chOff x="970" y="120"/>
                  <a:chExt cx="643" cy="241"/>
                </a:xfrm>
              </p:grpSpPr>
              <p:sp>
                <p:nvSpPr>
                  <p:cNvPr id="1242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421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25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26" name="Line 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242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23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24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418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1613" y="16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2419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539" y="1653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2326" name="Group 54"/>
              <p:cNvGrpSpPr>
                <a:grpSpLocks/>
              </p:cNvGrpSpPr>
              <p:nvPr/>
            </p:nvGrpSpPr>
            <p:grpSpPr bwMode="auto">
              <a:xfrm>
                <a:off x="539" y="1847"/>
                <a:ext cx="1327" cy="241"/>
                <a:chOff x="539" y="1847"/>
                <a:chExt cx="1327" cy="241"/>
              </a:xfrm>
            </p:grpSpPr>
            <p:grpSp>
              <p:nvGrpSpPr>
                <p:cNvPr id="12407" name="Group 55"/>
                <p:cNvGrpSpPr>
                  <a:grpSpLocks/>
                </p:cNvGrpSpPr>
                <p:nvPr/>
              </p:nvGrpSpPr>
              <p:grpSpPr bwMode="auto">
                <a:xfrm>
                  <a:off x="970" y="1847"/>
                  <a:ext cx="643" cy="241"/>
                  <a:chOff x="970" y="120"/>
                  <a:chExt cx="643" cy="241"/>
                </a:xfrm>
              </p:grpSpPr>
              <p:sp>
                <p:nvSpPr>
                  <p:cNvPr id="12410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41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15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16" name="Line 5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241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13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14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408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616" y="1923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240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539" y="192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2327" name="Group 65"/>
              <p:cNvGrpSpPr>
                <a:grpSpLocks/>
              </p:cNvGrpSpPr>
              <p:nvPr/>
            </p:nvGrpSpPr>
            <p:grpSpPr bwMode="auto">
              <a:xfrm>
                <a:off x="539" y="2135"/>
                <a:ext cx="1324" cy="241"/>
                <a:chOff x="539" y="2135"/>
                <a:chExt cx="1324" cy="241"/>
              </a:xfrm>
            </p:grpSpPr>
            <p:grpSp>
              <p:nvGrpSpPr>
                <p:cNvPr id="12397" name="Group 66"/>
                <p:cNvGrpSpPr>
                  <a:grpSpLocks/>
                </p:cNvGrpSpPr>
                <p:nvPr/>
              </p:nvGrpSpPr>
              <p:grpSpPr bwMode="auto">
                <a:xfrm>
                  <a:off x="970" y="2135"/>
                  <a:ext cx="643" cy="241"/>
                  <a:chOff x="970" y="120"/>
                  <a:chExt cx="643" cy="241"/>
                </a:xfrm>
              </p:grpSpPr>
              <p:sp>
                <p:nvSpPr>
                  <p:cNvPr id="1240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401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05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06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2402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403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404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398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1613" y="221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2399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539" y="2217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2328" name="Group 76"/>
              <p:cNvGrpSpPr>
                <a:grpSpLocks/>
              </p:cNvGrpSpPr>
              <p:nvPr/>
            </p:nvGrpSpPr>
            <p:grpSpPr bwMode="auto">
              <a:xfrm>
                <a:off x="536" y="2423"/>
                <a:ext cx="1330" cy="241"/>
                <a:chOff x="536" y="2423"/>
                <a:chExt cx="1330" cy="241"/>
              </a:xfrm>
            </p:grpSpPr>
            <p:grpSp>
              <p:nvGrpSpPr>
                <p:cNvPr id="12387" name="Group 77"/>
                <p:cNvGrpSpPr>
                  <a:grpSpLocks/>
                </p:cNvGrpSpPr>
                <p:nvPr/>
              </p:nvGrpSpPr>
              <p:grpSpPr bwMode="auto">
                <a:xfrm>
                  <a:off x="970" y="2423"/>
                  <a:ext cx="643" cy="241"/>
                  <a:chOff x="970" y="120"/>
                  <a:chExt cx="643" cy="241"/>
                </a:xfrm>
              </p:grpSpPr>
              <p:sp>
                <p:nvSpPr>
                  <p:cNvPr id="12390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391" name="Group 79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395" name="Freeform 8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396" name="Line 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2392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393" name="Freeform 8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394" name="Line 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388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1616" y="2499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2389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536" y="25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2329" name="Group 87"/>
              <p:cNvGrpSpPr>
                <a:grpSpLocks/>
              </p:cNvGrpSpPr>
              <p:nvPr/>
            </p:nvGrpSpPr>
            <p:grpSpPr bwMode="auto">
              <a:xfrm>
                <a:off x="539" y="2724"/>
                <a:ext cx="1074" cy="241"/>
                <a:chOff x="539" y="2724"/>
                <a:chExt cx="1074" cy="241"/>
              </a:xfrm>
            </p:grpSpPr>
            <p:grpSp>
              <p:nvGrpSpPr>
                <p:cNvPr id="12381" name="Group 88"/>
                <p:cNvGrpSpPr>
                  <a:grpSpLocks/>
                </p:cNvGrpSpPr>
                <p:nvPr/>
              </p:nvGrpSpPr>
              <p:grpSpPr bwMode="auto">
                <a:xfrm>
                  <a:off x="970" y="2724"/>
                  <a:ext cx="643" cy="241"/>
                  <a:chOff x="970" y="2724"/>
                  <a:chExt cx="643" cy="241"/>
                </a:xfrm>
              </p:grpSpPr>
              <p:sp>
                <p:nvSpPr>
                  <p:cNvPr id="1238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2724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2384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1067" y="289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2385" name="Freeform 9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2386" name="Line 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2382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539" y="28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12330" name="Line 94"/>
              <p:cNvSpPr>
                <a:spLocks noChangeShapeType="1"/>
              </p:cNvSpPr>
              <p:nvPr/>
            </p:nvSpPr>
            <p:spPr bwMode="auto">
              <a:xfrm>
                <a:off x="2010" y="3084"/>
                <a:ext cx="3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331" name="Line 95"/>
              <p:cNvSpPr>
                <a:spLocks noChangeShapeType="1"/>
              </p:cNvSpPr>
              <p:nvPr/>
            </p:nvSpPr>
            <p:spPr bwMode="auto">
              <a:xfrm>
                <a:off x="1899" y="3234"/>
                <a:ext cx="5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2332" name="Group 96"/>
              <p:cNvGrpSpPr>
                <a:grpSpLocks/>
              </p:cNvGrpSpPr>
              <p:nvPr/>
            </p:nvGrpSpPr>
            <p:grpSpPr bwMode="auto">
              <a:xfrm>
                <a:off x="0" y="81"/>
                <a:ext cx="1968" cy="1168"/>
                <a:chOff x="0" y="81"/>
                <a:chExt cx="1968" cy="1168"/>
              </a:xfrm>
            </p:grpSpPr>
            <p:grpSp>
              <p:nvGrpSpPr>
                <p:cNvPr id="12333" name="Group 97"/>
                <p:cNvGrpSpPr>
                  <a:grpSpLocks/>
                </p:cNvGrpSpPr>
                <p:nvPr/>
              </p:nvGrpSpPr>
              <p:grpSpPr bwMode="auto">
                <a:xfrm>
                  <a:off x="335" y="986"/>
                  <a:ext cx="1528" cy="240"/>
                  <a:chOff x="335" y="986"/>
                  <a:chExt cx="1528" cy="240"/>
                </a:xfrm>
              </p:grpSpPr>
              <p:sp>
                <p:nvSpPr>
                  <p:cNvPr id="12368" name="Line 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1014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69" name="Line 9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1101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12370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40"/>
                    <a:chOff x="970" y="986"/>
                    <a:chExt cx="643" cy="240"/>
                  </a:xfrm>
                </p:grpSpPr>
                <p:grpSp>
                  <p:nvGrpSpPr>
                    <p:cNvPr id="12372" name="Group 1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0" y="986"/>
                      <a:ext cx="643" cy="239"/>
                      <a:chOff x="970" y="986"/>
                      <a:chExt cx="643" cy="239"/>
                    </a:xfrm>
                  </p:grpSpPr>
                  <p:sp>
                    <p:nvSpPr>
                      <p:cNvPr id="12377" name="Rectangle 1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0" y="986"/>
                        <a:ext cx="643" cy="168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  <a:miter lim="800000"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grpSp>
                    <p:nvGrpSpPr>
                      <p:cNvPr id="12378" name="Group 1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8" y="1154"/>
                        <a:ext cx="33" cy="71"/>
                        <a:chOff x="2700" y="372"/>
                        <a:chExt cx="420" cy="750"/>
                      </a:xfrm>
                    </p:grpSpPr>
                    <p:sp>
                      <p:nvSpPr>
                        <p:cNvPr id="12379" name="Freeform 10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0" y="372"/>
                          <a:ext cx="420" cy="402"/>
                        </a:xfrm>
                        <a:custGeom>
                          <a:avLst/>
                          <a:gdLst>
                            <a:gd name="T0" fmla="*/ 0 w 420"/>
                            <a:gd name="T1" fmla="*/ 402 h 402"/>
                            <a:gd name="T2" fmla="*/ 420 w 420"/>
                            <a:gd name="T3" fmla="*/ 402 h 402"/>
                            <a:gd name="T4" fmla="*/ 222 w 420"/>
                            <a:gd name="T5" fmla="*/ 0 h 402"/>
                            <a:gd name="T6" fmla="*/ 0 w 420"/>
                            <a:gd name="T7" fmla="*/ 402 h 40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420"/>
                            <a:gd name="T13" fmla="*/ 0 h 402"/>
                            <a:gd name="T14" fmla="*/ 420 w 420"/>
                            <a:gd name="T15" fmla="*/ 402 h 40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420" h="402">
                              <a:moveTo>
                                <a:pt x="0" y="402"/>
                              </a:moveTo>
                              <a:lnTo>
                                <a:pt x="420" y="402"/>
                              </a:lnTo>
                              <a:lnTo>
                                <a:pt x="222" y="0"/>
                              </a:lnTo>
                              <a:lnTo>
                                <a:pt x="0" y="402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12380" name="Line 10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10" y="774"/>
                          <a:ext cx="0" cy="348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</p:grpSp>
                </p:grpSp>
                <p:sp>
                  <p:nvSpPr>
                    <p:cNvPr id="12373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9" y="986"/>
                      <a:ext cx="184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2374" name="Group 1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42" y="1155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75" name="Freeform 1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76" name="Line 1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2371" name="Line 1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" y="1074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2334" name="Group 111"/>
                <p:cNvGrpSpPr>
                  <a:grpSpLocks/>
                </p:cNvGrpSpPr>
                <p:nvPr/>
              </p:nvGrpSpPr>
              <p:grpSpPr bwMode="auto">
                <a:xfrm>
                  <a:off x="326" y="704"/>
                  <a:ext cx="1534" cy="241"/>
                  <a:chOff x="326" y="704"/>
                  <a:chExt cx="1534" cy="241"/>
                </a:xfrm>
              </p:grpSpPr>
              <p:grpSp>
                <p:nvGrpSpPr>
                  <p:cNvPr id="12357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970" y="704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2361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2362" name="Group 1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66" name="Freeform 1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67" name="Line 1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12363" name="Group 1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64" name="Freeform 1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65" name="Line 1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2358" name="Line 1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777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59" name="Line 1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7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60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828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2335" name="Group 123"/>
                <p:cNvGrpSpPr>
                  <a:grpSpLocks/>
                </p:cNvGrpSpPr>
                <p:nvPr/>
              </p:nvGrpSpPr>
              <p:grpSpPr bwMode="auto">
                <a:xfrm>
                  <a:off x="326" y="120"/>
                  <a:ext cx="1287" cy="241"/>
                  <a:chOff x="326" y="120"/>
                  <a:chExt cx="1287" cy="241"/>
                </a:xfrm>
              </p:grpSpPr>
              <p:grpSp>
                <p:nvGrpSpPr>
                  <p:cNvPr id="12350" name="Group 124"/>
                  <p:cNvGrpSpPr>
                    <a:grpSpLocks/>
                  </p:cNvGrpSpPr>
                  <p:nvPr/>
                </p:nvGrpSpPr>
                <p:grpSpPr bwMode="auto">
                  <a:xfrm>
                    <a:off x="970" y="12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2353" name="Rectangle 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2354" name="Group 1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55" name="Freeform 12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56" name="Line 1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2351" name="Line 1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165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52" name="Line 1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255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2336" name="Group 131"/>
                <p:cNvGrpSpPr>
                  <a:grpSpLocks/>
                </p:cNvGrpSpPr>
                <p:nvPr/>
              </p:nvGrpSpPr>
              <p:grpSpPr bwMode="auto">
                <a:xfrm>
                  <a:off x="326" y="410"/>
                  <a:ext cx="1537" cy="241"/>
                  <a:chOff x="326" y="410"/>
                  <a:chExt cx="1537" cy="241"/>
                </a:xfrm>
              </p:grpSpPr>
              <p:sp>
                <p:nvSpPr>
                  <p:cNvPr id="12339" name="Line 1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492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12340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970" y="41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2343" name="Rectangle 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2344" name="Group 13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48" name="Freeform 1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49" name="Line 1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12345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2346" name="Freeform 1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2347" name="Line 1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2341" name="Line 1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5" y="4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2342" name="Line 1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537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2337" name="Rectangle 143"/>
                <p:cNvSpPr>
                  <a:spLocks noChangeArrowheads="1"/>
                </p:cNvSpPr>
                <p:nvPr/>
              </p:nvSpPr>
              <p:spPr bwMode="auto">
                <a:xfrm>
                  <a:off x="291" y="84"/>
                  <a:ext cx="1677" cy="116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12338" name="Text Box 144"/>
                <p:cNvSpPr txBox="1">
                  <a:spLocks noChangeArrowheads="1"/>
                </p:cNvSpPr>
                <p:nvPr/>
              </p:nvSpPr>
              <p:spPr bwMode="auto">
                <a:xfrm flipV="1">
                  <a:off x="0" y="81"/>
                  <a:ext cx="308" cy="116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vert="eaVert">
                  <a:spAutoFit/>
                </a:bodyPr>
                <a:lstStyle/>
                <a:p>
                  <a:pPr algn="ctr"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memória</a:t>
                  </a:r>
                </a:p>
              </p:txBody>
            </p:sp>
          </p:grpSp>
        </p:grpSp>
        <p:sp>
          <p:nvSpPr>
            <p:cNvPr id="12317" name="Line 145"/>
            <p:cNvSpPr>
              <a:spLocks noChangeShapeType="1"/>
            </p:cNvSpPr>
            <p:nvPr/>
          </p:nvSpPr>
          <p:spPr bwMode="auto">
            <a:xfrm>
              <a:off x="1392" y="1074"/>
              <a:ext cx="1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2312" name="Élőláb helye 14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2313" name="Dátum helye 14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3C8A51E-C67E-423E-BE47-463E5BD6525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83EE75-4421-4823-871B-5D16E3AB6A1C}" type="slidenum">
              <a:rPr lang="en-GB" smtClean="0">
                <a:cs typeface="Arial" charset="0"/>
              </a:rPr>
              <a:pPr/>
              <a:t>110</a:t>
            </a:fld>
            <a:endParaRPr lang="en-GB" smtClean="0">
              <a:cs typeface="Arial" charset="0"/>
            </a:endParaRP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76275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Az UltraSPARC III CPU mikroarchitektúrája</a:t>
            </a:r>
            <a:endParaRPr lang="hu-HU" smtClean="0"/>
          </a:p>
        </p:txBody>
      </p:sp>
      <p:sp>
        <p:nvSpPr>
          <p:cNvPr id="113668" name="Text Box 3"/>
          <p:cNvSpPr txBox="1">
            <a:spLocks noChangeArrowheads="1"/>
          </p:cNvSpPr>
          <p:nvPr/>
        </p:nvSpPr>
        <p:spPr bwMode="auto">
          <a:xfrm>
            <a:off x="1857375" y="1066800"/>
            <a:ext cx="1190625" cy="3397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L1 I</a:t>
            </a:r>
          </a:p>
        </p:txBody>
      </p:sp>
      <p:sp>
        <p:nvSpPr>
          <p:cNvPr id="113669" name="Text Box 4"/>
          <p:cNvSpPr txBox="1">
            <a:spLocks noChangeArrowheads="1"/>
          </p:cNvSpPr>
          <p:nvPr/>
        </p:nvSpPr>
        <p:spPr bwMode="auto">
          <a:xfrm>
            <a:off x="371475" y="1866900"/>
            <a:ext cx="1190625" cy="309563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Ugrótábla</a:t>
            </a:r>
          </a:p>
        </p:txBody>
      </p:sp>
      <p:sp>
        <p:nvSpPr>
          <p:cNvPr id="113670" name="Text Box 5"/>
          <p:cNvSpPr txBox="1">
            <a:spLocks noChangeArrowheads="1"/>
          </p:cNvSpPr>
          <p:nvPr/>
        </p:nvSpPr>
        <p:spPr bwMode="auto">
          <a:xfrm>
            <a:off x="1857375" y="1714500"/>
            <a:ext cx="1190625" cy="644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Utasítás kiosztó</a:t>
            </a:r>
          </a:p>
        </p:txBody>
      </p:sp>
      <p:sp>
        <p:nvSpPr>
          <p:cNvPr id="113671" name="Text Box 6"/>
          <p:cNvSpPr txBox="1">
            <a:spLocks noChangeArrowheads="1"/>
          </p:cNvSpPr>
          <p:nvPr/>
        </p:nvSpPr>
        <p:spPr bwMode="auto">
          <a:xfrm>
            <a:off x="1343025" y="3048000"/>
            <a:ext cx="1704975" cy="3397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Utasítás puffer</a:t>
            </a:r>
          </a:p>
        </p:txBody>
      </p:sp>
      <p:graphicFrame>
        <p:nvGraphicFramePr>
          <p:cNvPr id="646193" name="Group 49"/>
          <p:cNvGraphicFramePr>
            <a:graphicFrameLocks noGrp="1"/>
          </p:cNvGraphicFramePr>
          <p:nvPr>
            <p:ph sz="half" idx="2"/>
          </p:nvPr>
        </p:nvGraphicFramePr>
        <p:xfrm>
          <a:off x="3276600" y="1076325"/>
          <a:ext cx="2590800" cy="863600"/>
        </p:xfrm>
        <a:graphic>
          <a:graphicData uri="http://schemas.openxmlformats.org/drawingml/2006/table">
            <a:tbl>
              <a:tblPr/>
              <a:tblGrid>
                <a:gridCol w="2590800"/>
              </a:tblGrid>
              <a:tr h="165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Rendszer interfész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L2 vezérlő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Memória vezérlő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682" name="Text Box 17"/>
          <p:cNvSpPr txBox="1">
            <a:spLocks noChangeArrowheads="1"/>
          </p:cNvSpPr>
          <p:nvPr/>
        </p:nvSpPr>
        <p:spPr bwMode="auto">
          <a:xfrm>
            <a:off x="3286125" y="3048000"/>
            <a:ext cx="876300" cy="3397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L1 D</a:t>
            </a:r>
          </a:p>
        </p:txBody>
      </p:sp>
      <p:sp>
        <p:nvSpPr>
          <p:cNvPr id="113683" name="Text Box 18"/>
          <p:cNvSpPr txBox="1">
            <a:spLocks noChangeArrowheads="1"/>
          </p:cNvSpPr>
          <p:nvPr/>
        </p:nvSpPr>
        <p:spPr bwMode="auto">
          <a:xfrm>
            <a:off x="4362450" y="3048000"/>
            <a:ext cx="876300" cy="3397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</p:txBody>
      </p:sp>
      <p:sp>
        <p:nvSpPr>
          <p:cNvPr id="113684" name="Text Box 19"/>
          <p:cNvSpPr txBox="1">
            <a:spLocks noChangeArrowheads="1"/>
          </p:cNvSpPr>
          <p:nvPr/>
        </p:nvSpPr>
        <p:spPr bwMode="auto">
          <a:xfrm>
            <a:off x="5410200" y="3048000"/>
            <a:ext cx="876300" cy="3397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</p:txBody>
      </p:sp>
      <p:sp>
        <p:nvSpPr>
          <p:cNvPr id="113685" name="Text Box 20"/>
          <p:cNvSpPr txBox="1">
            <a:spLocks noChangeArrowheads="1"/>
          </p:cNvSpPr>
          <p:nvPr/>
        </p:nvSpPr>
        <p:spPr bwMode="auto">
          <a:xfrm>
            <a:off x="6734175" y="1495425"/>
            <a:ext cx="876300" cy="125412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 anchor="ctr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L2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2000" b="1">
              <a:solidFill>
                <a:schemeClr val="tx1"/>
              </a:solidFill>
            </a:endParaRPr>
          </a:p>
        </p:txBody>
      </p:sp>
      <p:sp>
        <p:nvSpPr>
          <p:cNvPr id="113686" name="Text Box 21"/>
          <p:cNvSpPr txBox="1">
            <a:spLocks noChangeArrowheads="1"/>
          </p:cNvSpPr>
          <p:nvPr/>
        </p:nvSpPr>
        <p:spPr bwMode="auto">
          <a:xfrm>
            <a:off x="1104900" y="3848100"/>
            <a:ext cx="942975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FP/Gr</a:t>
            </a:r>
          </a:p>
        </p:txBody>
      </p:sp>
      <p:sp>
        <p:nvSpPr>
          <p:cNvPr id="113687" name="Text Box 22"/>
          <p:cNvSpPr txBox="1">
            <a:spLocks noChangeArrowheads="1"/>
          </p:cNvSpPr>
          <p:nvPr/>
        </p:nvSpPr>
        <p:spPr bwMode="auto">
          <a:xfrm>
            <a:off x="2209800" y="3848100"/>
            <a:ext cx="942975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Egész</a:t>
            </a:r>
          </a:p>
        </p:txBody>
      </p:sp>
      <p:sp>
        <p:nvSpPr>
          <p:cNvPr id="113688" name="Text Box 23"/>
          <p:cNvSpPr txBox="1">
            <a:spLocks noChangeArrowheads="1"/>
          </p:cNvSpPr>
          <p:nvPr/>
        </p:nvSpPr>
        <p:spPr bwMode="auto">
          <a:xfrm>
            <a:off x="3409950" y="3848100"/>
            <a:ext cx="2905125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Betöltő tároló</a:t>
            </a:r>
          </a:p>
        </p:txBody>
      </p:sp>
      <p:sp>
        <p:nvSpPr>
          <p:cNvPr id="113689" name="Rectangle 24"/>
          <p:cNvSpPr>
            <a:spLocks noChangeArrowheads="1"/>
          </p:cNvSpPr>
          <p:nvPr/>
        </p:nvSpPr>
        <p:spPr bwMode="auto">
          <a:xfrm>
            <a:off x="295275" y="771525"/>
            <a:ext cx="6276975" cy="361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13690" name="Line 25"/>
          <p:cNvSpPr>
            <a:spLocks noChangeShapeType="1"/>
          </p:cNvSpPr>
          <p:nvPr/>
        </p:nvSpPr>
        <p:spPr bwMode="auto">
          <a:xfrm>
            <a:off x="5695950" y="1781175"/>
            <a:ext cx="1028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1" name="Line 26"/>
          <p:cNvSpPr>
            <a:spLocks noChangeShapeType="1"/>
          </p:cNvSpPr>
          <p:nvPr/>
        </p:nvSpPr>
        <p:spPr bwMode="auto">
          <a:xfrm>
            <a:off x="1562100" y="2028825"/>
            <a:ext cx="285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3692" name="Line 27"/>
          <p:cNvSpPr>
            <a:spLocks noChangeShapeType="1"/>
          </p:cNvSpPr>
          <p:nvPr/>
        </p:nvSpPr>
        <p:spPr bwMode="auto">
          <a:xfrm>
            <a:off x="3038475" y="1238250"/>
            <a:ext cx="390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3" name="Line 28"/>
          <p:cNvSpPr>
            <a:spLocks noChangeShapeType="1"/>
          </p:cNvSpPr>
          <p:nvPr/>
        </p:nvSpPr>
        <p:spPr bwMode="auto">
          <a:xfrm>
            <a:off x="1581150" y="3381375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4" name="Line 29"/>
          <p:cNvSpPr>
            <a:spLocks noChangeShapeType="1"/>
          </p:cNvSpPr>
          <p:nvPr/>
        </p:nvSpPr>
        <p:spPr bwMode="auto">
          <a:xfrm>
            <a:off x="2609850" y="3390900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5" name="Freeform 30"/>
          <p:cNvSpPr>
            <a:spLocks/>
          </p:cNvSpPr>
          <p:nvPr/>
        </p:nvSpPr>
        <p:spPr bwMode="auto">
          <a:xfrm>
            <a:off x="2847975" y="3390900"/>
            <a:ext cx="714375" cy="457200"/>
          </a:xfrm>
          <a:custGeom>
            <a:avLst/>
            <a:gdLst>
              <a:gd name="T0" fmla="*/ 0 w 450"/>
              <a:gd name="T1" fmla="*/ 0 h 288"/>
              <a:gd name="T2" fmla="*/ 0 w 450"/>
              <a:gd name="T3" fmla="*/ 2147483647 h 288"/>
              <a:gd name="T4" fmla="*/ 2147483647 w 450"/>
              <a:gd name="T5" fmla="*/ 2147483647 h 288"/>
              <a:gd name="T6" fmla="*/ 2147483647 w 450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450"/>
              <a:gd name="T13" fmla="*/ 0 h 288"/>
              <a:gd name="T14" fmla="*/ 450 w 450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0" h="288">
                <a:moveTo>
                  <a:pt x="0" y="0"/>
                </a:moveTo>
                <a:lnTo>
                  <a:pt x="0" y="126"/>
                </a:lnTo>
                <a:lnTo>
                  <a:pt x="450" y="126"/>
                </a:lnTo>
                <a:lnTo>
                  <a:pt x="450" y="28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6" name="Line 31"/>
          <p:cNvSpPr>
            <a:spLocks noChangeShapeType="1"/>
          </p:cNvSpPr>
          <p:nvPr/>
        </p:nvSpPr>
        <p:spPr bwMode="auto">
          <a:xfrm>
            <a:off x="3743325" y="3381375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7" name="Line 32"/>
          <p:cNvSpPr>
            <a:spLocks noChangeShapeType="1"/>
          </p:cNvSpPr>
          <p:nvPr/>
        </p:nvSpPr>
        <p:spPr bwMode="auto">
          <a:xfrm>
            <a:off x="4800600" y="3390900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698" name="Line 33"/>
          <p:cNvSpPr>
            <a:spLocks noChangeShapeType="1"/>
          </p:cNvSpPr>
          <p:nvPr/>
        </p:nvSpPr>
        <p:spPr bwMode="auto">
          <a:xfrm>
            <a:off x="5838825" y="3381375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3699" name="Freeform 34"/>
          <p:cNvSpPr>
            <a:spLocks/>
          </p:cNvSpPr>
          <p:nvPr/>
        </p:nvSpPr>
        <p:spPr bwMode="auto">
          <a:xfrm>
            <a:off x="3743325" y="2428875"/>
            <a:ext cx="2981325" cy="609600"/>
          </a:xfrm>
          <a:custGeom>
            <a:avLst/>
            <a:gdLst>
              <a:gd name="T0" fmla="*/ 2147483647 w 1878"/>
              <a:gd name="T1" fmla="*/ 0 h 384"/>
              <a:gd name="T2" fmla="*/ 0 w 1878"/>
              <a:gd name="T3" fmla="*/ 0 h 384"/>
              <a:gd name="T4" fmla="*/ 0 w 1878"/>
              <a:gd name="T5" fmla="*/ 2147483647 h 384"/>
              <a:gd name="T6" fmla="*/ 0 60000 65536"/>
              <a:gd name="T7" fmla="*/ 0 60000 65536"/>
              <a:gd name="T8" fmla="*/ 0 60000 65536"/>
              <a:gd name="T9" fmla="*/ 0 w 1878"/>
              <a:gd name="T10" fmla="*/ 0 h 384"/>
              <a:gd name="T11" fmla="*/ 1878 w 187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8" h="384">
                <a:moveTo>
                  <a:pt x="1878" y="0"/>
                </a:moveTo>
                <a:lnTo>
                  <a:pt x="0" y="0"/>
                </a:lnTo>
                <a:lnTo>
                  <a:pt x="0" y="38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0" name="Freeform 35"/>
          <p:cNvSpPr>
            <a:spLocks/>
          </p:cNvSpPr>
          <p:nvPr/>
        </p:nvSpPr>
        <p:spPr bwMode="auto">
          <a:xfrm>
            <a:off x="4791075" y="2581275"/>
            <a:ext cx="1933575" cy="466725"/>
          </a:xfrm>
          <a:custGeom>
            <a:avLst/>
            <a:gdLst>
              <a:gd name="T0" fmla="*/ 2147483647 w 1878"/>
              <a:gd name="T1" fmla="*/ 0 h 384"/>
              <a:gd name="T2" fmla="*/ 0 w 1878"/>
              <a:gd name="T3" fmla="*/ 0 h 384"/>
              <a:gd name="T4" fmla="*/ 0 w 1878"/>
              <a:gd name="T5" fmla="*/ 2147483647 h 384"/>
              <a:gd name="T6" fmla="*/ 0 60000 65536"/>
              <a:gd name="T7" fmla="*/ 0 60000 65536"/>
              <a:gd name="T8" fmla="*/ 0 60000 65536"/>
              <a:gd name="T9" fmla="*/ 0 w 1878"/>
              <a:gd name="T10" fmla="*/ 0 h 384"/>
              <a:gd name="T11" fmla="*/ 1878 w 187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8" h="384">
                <a:moveTo>
                  <a:pt x="1878" y="0"/>
                </a:moveTo>
                <a:lnTo>
                  <a:pt x="0" y="0"/>
                </a:lnTo>
                <a:lnTo>
                  <a:pt x="0" y="38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1" name="Line 36"/>
          <p:cNvSpPr>
            <a:spLocks noChangeShapeType="1"/>
          </p:cNvSpPr>
          <p:nvPr/>
        </p:nvSpPr>
        <p:spPr bwMode="auto">
          <a:xfrm>
            <a:off x="2457450" y="23622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2" name="Line 37"/>
          <p:cNvSpPr>
            <a:spLocks noChangeShapeType="1"/>
          </p:cNvSpPr>
          <p:nvPr/>
        </p:nvSpPr>
        <p:spPr bwMode="auto">
          <a:xfrm>
            <a:off x="2466975" y="1409700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3" name="Freeform 38"/>
          <p:cNvSpPr>
            <a:spLocks/>
          </p:cNvSpPr>
          <p:nvPr/>
        </p:nvSpPr>
        <p:spPr bwMode="auto">
          <a:xfrm>
            <a:off x="6296025" y="2743200"/>
            <a:ext cx="885825" cy="466725"/>
          </a:xfrm>
          <a:custGeom>
            <a:avLst/>
            <a:gdLst>
              <a:gd name="T0" fmla="*/ 0 w 558"/>
              <a:gd name="T1" fmla="*/ 2147483647 h 288"/>
              <a:gd name="T2" fmla="*/ 2147483647 w 558"/>
              <a:gd name="T3" fmla="*/ 2147483647 h 288"/>
              <a:gd name="T4" fmla="*/ 2147483647 w 558"/>
              <a:gd name="T5" fmla="*/ 0 h 288"/>
              <a:gd name="T6" fmla="*/ 0 60000 65536"/>
              <a:gd name="T7" fmla="*/ 0 60000 65536"/>
              <a:gd name="T8" fmla="*/ 0 60000 65536"/>
              <a:gd name="T9" fmla="*/ 0 w 558"/>
              <a:gd name="T10" fmla="*/ 0 h 288"/>
              <a:gd name="T11" fmla="*/ 558 w 558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8" h="288">
                <a:moveTo>
                  <a:pt x="0" y="288"/>
                </a:moveTo>
                <a:lnTo>
                  <a:pt x="558" y="288"/>
                </a:lnTo>
                <a:lnTo>
                  <a:pt x="558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4" name="Line 39"/>
          <p:cNvSpPr>
            <a:spLocks noChangeShapeType="1"/>
          </p:cNvSpPr>
          <p:nvPr/>
        </p:nvSpPr>
        <p:spPr bwMode="auto">
          <a:xfrm>
            <a:off x="5695950" y="1238250"/>
            <a:ext cx="192405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05" name="Text Box 40"/>
          <p:cNvSpPr txBox="1">
            <a:spLocks noChangeArrowheads="1"/>
          </p:cNvSpPr>
          <p:nvPr/>
        </p:nvSpPr>
        <p:spPr bwMode="auto">
          <a:xfrm>
            <a:off x="6659563" y="3286125"/>
            <a:ext cx="2665412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Tárolási gyorsítótár</a:t>
            </a:r>
          </a:p>
        </p:txBody>
      </p:sp>
      <p:sp>
        <p:nvSpPr>
          <p:cNvPr id="113706" name="Text Box 41"/>
          <p:cNvSpPr txBox="1">
            <a:spLocks noChangeArrowheads="1"/>
          </p:cNvSpPr>
          <p:nvPr/>
        </p:nvSpPr>
        <p:spPr bwMode="auto">
          <a:xfrm>
            <a:off x="6600825" y="3876675"/>
            <a:ext cx="2543175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Előre betöltő gyorsítótár</a:t>
            </a:r>
          </a:p>
        </p:txBody>
      </p:sp>
      <p:sp>
        <p:nvSpPr>
          <p:cNvPr id="113707" name="Line 42"/>
          <p:cNvSpPr>
            <a:spLocks noChangeShapeType="1"/>
          </p:cNvSpPr>
          <p:nvPr/>
        </p:nvSpPr>
        <p:spPr bwMode="auto">
          <a:xfrm flipH="1" flipV="1">
            <a:off x="6115050" y="3267075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3708" name="Line 43"/>
          <p:cNvSpPr>
            <a:spLocks noChangeShapeType="1"/>
          </p:cNvSpPr>
          <p:nvPr/>
        </p:nvSpPr>
        <p:spPr bwMode="auto">
          <a:xfrm flipH="1" flipV="1">
            <a:off x="5076825" y="3314700"/>
            <a:ext cx="1933575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3709" name="Text Box 44"/>
          <p:cNvSpPr txBox="1">
            <a:spLocks noChangeArrowheads="1"/>
          </p:cNvSpPr>
          <p:nvPr/>
        </p:nvSpPr>
        <p:spPr bwMode="auto">
          <a:xfrm>
            <a:off x="7639050" y="1066800"/>
            <a:ext cx="1504950" cy="327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128 bit széles</a:t>
            </a:r>
          </a:p>
        </p:txBody>
      </p:sp>
      <p:sp>
        <p:nvSpPr>
          <p:cNvPr id="113710" name="Rectangle 45"/>
          <p:cNvSpPr>
            <a:spLocks noChangeArrowheads="1"/>
          </p:cNvSpPr>
          <p:nvPr/>
        </p:nvSpPr>
        <p:spPr bwMode="auto">
          <a:xfrm>
            <a:off x="0" y="5124450"/>
            <a:ext cx="91440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10000"/>
              </a:spcBef>
            </a:pPr>
            <a:r>
              <a:rPr lang="hu-HU" sz="3600" b="1">
                <a:solidFill>
                  <a:srgbClr val="000000"/>
                </a:solidFill>
              </a:rPr>
              <a:t>4.48. ábra. </a:t>
            </a:r>
            <a:r>
              <a:rPr lang="hu-HU" sz="3600">
                <a:solidFill>
                  <a:srgbClr val="000000"/>
                </a:solidFill>
              </a:rPr>
              <a:t>Az UltraSPARC III CPU blokkdiagramja</a:t>
            </a:r>
          </a:p>
        </p:txBody>
      </p:sp>
      <p:sp>
        <p:nvSpPr>
          <p:cNvPr id="113711" name="Text Box 46"/>
          <p:cNvSpPr txBox="1">
            <a:spLocks noChangeArrowheads="1"/>
          </p:cNvSpPr>
          <p:nvPr/>
        </p:nvSpPr>
        <p:spPr bwMode="auto">
          <a:xfrm>
            <a:off x="6600825" y="695325"/>
            <a:ext cx="1676400" cy="631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10800" rIns="0" bIns="10800"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Memóriához </a:t>
            </a:r>
            <a:br>
              <a:rPr lang="hu-HU" sz="2000" b="1">
                <a:solidFill>
                  <a:schemeClr val="tx1"/>
                </a:solidFill>
              </a:rPr>
            </a:br>
            <a:endParaRPr lang="hu-HU" sz="2000" b="1">
              <a:solidFill>
                <a:schemeClr val="tx1"/>
              </a:solidFill>
            </a:endParaRPr>
          </a:p>
        </p:txBody>
      </p:sp>
      <p:sp>
        <p:nvSpPr>
          <p:cNvPr id="113712" name="Élőláb helye 3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3713" name="Dátum helye 4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B1DEFE1-36B7-40A5-9F75-D73E136BC87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70F3F0-3702-4C37-9ECB-4AD94D650DD9}" type="slidenum">
              <a:rPr lang="en-GB" smtClean="0">
                <a:cs typeface="Arial" charset="0"/>
              </a:rPr>
              <a:pPr/>
              <a:t>111</a:t>
            </a:fld>
            <a:endParaRPr lang="en-GB" smtClean="0">
              <a:cs typeface="Arial" charset="0"/>
            </a:endParaRPr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0"/>
            <a:ext cx="6019800" cy="21526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L1 I</a:t>
            </a:r>
            <a:r>
              <a:rPr lang="hu-HU" sz="2800" smtClean="0"/>
              <a:t> 32 KB 4 utas halmazkezelésű,</a:t>
            </a:r>
          </a:p>
          <a:p>
            <a:pPr marL="342900" indent="-342900">
              <a:lnSpc>
                <a:spcPct val="10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az utasítás kiosztó ciklusonként 4 utasítást tud kiosztani</a:t>
            </a:r>
          </a:p>
        </p:txBody>
      </p:sp>
      <p:grpSp>
        <p:nvGrpSpPr>
          <p:cNvPr id="114692" name="Group 3"/>
          <p:cNvGrpSpPr>
            <a:grpSpLocks/>
          </p:cNvGrpSpPr>
          <p:nvPr/>
        </p:nvGrpSpPr>
        <p:grpSpPr bwMode="auto">
          <a:xfrm>
            <a:off x="152400" y="457200"/>
            <a:ext cx="5943600" cy="3121025"/>
            <a:chOff x="96" y="288"/>
            <a:chExt cx="3744" cy="1966"/>
          </a:xfrm>
        </p:grpSpPr>
        <p:sp>
          <p:nvSpPr>
            <p:cNvPr id="114696" name="Text Box 4"/>
            <p:cNvSpPr txBox="1">
              <a:spLocks noChangeArrowheads="1"/>
            </p:cNvSpPr>
            <p:nvPr/>
          </p:nvSpPr>
          <p:spPr bwMode="auto">
            <a:xfrm>
              <a:off x="1032" y="288"/>
              <a:ext cx="750" cy="21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L1 I</a:t>
              </a:r>
            </a:p>
          </p:txBody>
        </p:sp>
        <p:sp>
          <p:nvSpPr>
            <p:cNvPr id="114697" name="Text Box 5"/>
            <p:cNvSpPr txBox="1">
              <a:spLocks noChangeArrowheads="1"/>
            </p:cNvSpPr>
            <p:nvPr/>
          </p:nvSpPr>
          <p:spPr bwMode="auto">
            <a:xfrm>
              <a:off x="96" y="792"/>
              <a:ext cx="750" cy="195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Ugrótábla</a:t>
              </a:r>
            </a:p>
          </p:txBody>
        </p:sp>
        <p:sp>
          <p:nvSpPr>
            <p:cNvPr id="114698" name="Text Box 6"/>
            <p:cNvSpPr txBox="1">
              <a:spLocks noChangeArrowheads="1"/>
            </p:cNvSpPr>
            <p:nvPr/>
          </p:nvSpPr>
          <p:spPr bwMode="auto">
            <a:xfrm>
              <a:off x="1032" y="696"/>
              <a:ext cx="750" cy="4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Utasítás kiosztó</a:t>
              </a:r>
            </a:p>
          </p:txBody>
        </p:sp>
        <p:sp>
          <p:nvSpPr>
            <p:cNvPr id="114699" name="Text Box 7"/>
            <p:cNvSpPr txBox="1">
              <a:spLocks noChangeArrowheads="1"/>
            </p:cNvSpPr>
            <p:nvPr/>
          </p:nvSpPr>
          <p:spPr bwMode="auto">
            <a:xfrm>
              <a:off x="708" y="1536"/>
              <a:ext cx="1074" cy="21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Utasítás puffer</a:t>
              </a:r>
            </a:p>
          </p:txBody>
        </p:sp>
        <p:sp>
          <p:nvSpPr>
            <p:cNvPr id="114700" name="Text Box 8"/>
            <p:cNvSpPr txBox="1">
              <a:spLocks noChangeArrowheads="1"/>
            </p:cNvSpPr>
            <p:nvPr/>
          </p:nvSpPr>
          <p:spPr bwMode="auto">
            <a:xfrm>
              <a:off x="558" y="2040"/>
              <a:ext cx="594" cy="21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FP/Gr</a:t>
              </a:r>
            </a:p>
          </p:txBody>
        </p:sp>
        <p:sp>
          <p:nvSpPr>
            <p:cNvPr id="114701" name="Text Box 9"/>
            <p:cNvSpPr txBox="1">
              <a:spLocks noChangeArrowheads="1"/>
            </p:cNvSpPr>
            <p:nvPr/>
          </p:nvSpPr>
          <p:spPr bwMode="auto">
            <a:xfrm>
              <a:off x="1254" y="2040"/>
              <a:ext cx="594" cy="21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Egész</a:t>
              </a:r>
            </a:p>
          </p:txBody>
        </p:sp>
        <p:sp>
          <p:nvSpPr>
            <p:cNvPr id="114702" name="Text Box 10"/>
            <p:cNvSpPr txBox="1">
              <a:spLocks noChangeArrowheads="1"/>
            </p:cNvSpPr>
            <p:nvPr/>
          </p:nvSpPr>
          <p:spPr bwMode="auto">
            <a:xfrm>
              <a:off x="2010" y="2040"/>
              <a:ext cx="1830" cy="21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10800" rIns="0" bIns="1080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Betöltő tároló</a:t>
              </a:r>
            </a:p>
          </p:txBody>
        </p:sp>
        <p:sp>
          <p:nvSpPr>
            <p:cNvPr id="114703" name="Line 11"/>
            <p:cNvSpPr>
              <a:spLocks noChangeShapeType="1"/>
            </p:cNvSpPr>
            <p:nvPr/>
          </p:nvSpPr>
          <p:spPr bwMode="auto">
            <a:xfrm>
              <a:off x="846" y="894"/>
              <a:ext cx="1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4704" name="Line 12"/>
            <p:cNvSpPr>
              <a:spLocks noChangeShapeType="1"/>
            </p:cNvSpPr>
            <p:nvPr/>
          </p:nvSpPr>
          <p:spPr bwMode="auto">
            <a:xfrm>
              <a:off x="858" y="1746"/>
              <a:ext cx="0" cy="2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4705" name="Line 13"/>
            <p:cNvSpPr>
              <a:spLocks noChangeShapeType="1"/>
            </p:cNvSpPr>
            <p:nvPr/>
          </p:nvSpPr>
          <p:spPr bwMode="auto">
            <a:xfrm>
              <a:off x="1506" y="1752"/>
              <a:ext cx="0" cy="2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4706" name="Freeform 14"/>
            <p:cNvSpPr>
              <a:spLocks/>
            </p:cNvSpPr>
            <p:nvPr/>
          </p:nvSpPr>
          <p:spPr bwMode="auto">
            <a:xfrm>
              <a:off x="1656" y="1752"/>
              <a:ext cx="450" cy="288"/>
            </a:xfrm>
            <a:custGeom>
              <a:avLst/>
              <a:gdLst>
                <a:gd name="T0" fmla="*/ 0 w 450"/>
                <a:gd name="T1" fmla="*/ 0 h 288"/>
                <a:gd name="T2" fmla="*/ 0 w 450"/>
                <a:gd name="T3" fmla="*/ 126 h 288"/>
                <a:gd name="T4" fmla="*/ 450 w 450"/>
                <a:gd name="T5" fmla="*/ 126 h 288"/>
                <a:gd name="T6" fmla="*/ 450 w 450"/>
                <a:gd name="T7" fmla="*/ 288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0"/>
                <a:gd name="T13" fmla="*/ 0 h 288"/>
                <a:gd name="T14" fmla="*/ 450 w 450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0" h="288">
                  <a:moveTo>
                    <a:pt x="0" y="0"/>
                  </a:moveTo>
                  <a:lnTo>
                    <a:pt x="0" y="126"/>
                  </a:lnTo>
                  <a:lnTo>
                    <a:pt x="450" y="126"/>
                  </a:lnTo>
                  <a:lnTo>
                    <a:pt x="450" y="288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4707" name="Line 15"/>
            <p:cNvSpPr>
              <a:spLocks noChangeShapeType="1"/>
            </p:cNvSpPr>
            <p:nvPr/>
          </p:nvSpPr>
          <p:spPr bwMode="auto">
            <a:xfrm>
              <a:off x="1410" y="1104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4708" name="Line 16"/>
            <p:cNvSpPr>
              <a:spLocks noChangeShapeType="1"/>
            </p:cNvSpPr>
            <p:nvPr/>
          </p:nvSpPr>
          <p:spPr bwMode="auto">
            <a:xfrm>
              <a:off x="1416" y="504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4693" name="Rectangle 17"/>
          <p:cNvSpPr>
            <a:spLocks noChangeArrowheads="1"/>
          </p:cNvSpPr>
          <p:nvPr/>
        </p:nvSpPr>
        <p:spPr bwMode="auto">
          <a:xfrm>
            <a:off x="0" y="3914775"/>
            <a:ext cx="89058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Két egész aritmetikájú ALU + regiszterek + firkáló regiszterek,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Lebegőpontos ALU-k: összeadó/kivonó, szorzó/osztó + 32 regiszter + grafikai utasítások.</a:t>
            </a:r>
          </a:p>
        </p:txBody>
      </p:sp>
      <p:sp>
        <p:nvSpPr>
          <p:cNvPr id="114694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4695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51CD3A2-661D-46CD-923C-DF56BBE21E9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9F1897-13F3-4DEE-99EE-F9EDFDEF18A5}" type="slidenum">
              <a:rPr lang="en-GB" smtClean="0">
                <a:cs typeface="Arial" charset="0"/>
              </a:rPr>
              <a:pPr/>
              <a:t>112</a:t>
            </a:fld>
            <a:endParaRPr lang="en-GB" smtClean="0">
              <a:cs typeface="Arial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059487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UltraSPARC III CPU mikroarchitektúrája</a:t>
            </a:r>
            <a:endParaRPr lang="hu-HU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A </a:t>
            </a:r>
            <a:r>
              <a:rPr lang="hu-HU" b="1" smtClean="0"/>
              <a:t>SPARC</a:t>
            </a:r>
            <a:r>
              <a:rPr lang="hu-HU" smtClean="0"/>
              <a:t> sorozat </a:t>
            </a:r>
            <a:r>
              <a:rPr lang="hu-HU" b="1" smtClean="0"/>
              <a:t>RISC</a:t>
            </a:r>
            <a:r>
              <a:rPr lang="hu-HU" smtClean="0"/>
              <a:t> elgondoláson alapul. A legtöbb utasításnak két forrás és egy cél regisztere van.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Előre betöltés speciális utasításokkal, és a visszafelé kompatibilitás miatt hardveresen is.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2 bites elágazás jövendölő + statikus elágazás jövendölés. </a:t>
            </a:r>
          </a:p>
        </p:txBody>
      </p:sp>
      <p:sp>
        <p:nvSpPr>
          <p:cNvPr id="1157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57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2C2FA70-DE12-401E-86C4-11625B77483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C6BCEF-FAB8-455E-8516-6831EF68CE34}" type="slidenum">
              <a:rPr lang="en-GB" smtClean="0">
                <a:cs typeface="Arial" charset="0"/>
              </a:rPr>
              <a:pPr/>
              <a:t>113</a:t>
            </a:fld>
            <a:endParaRPr lang="en-GB" smtClean="0">
              <a:cs typeface="Arial" charset="0"/>
            </a:endParaRPr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34125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I-8051 </a:t>
            </a:r>
            <a:r>
              <a:rPr lang="hu-HU" smtClean="0"/>
              <a:t>(1980)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Cél:</a:t>
            </a:r>
            <a:r>
              <a:rPr lang="hu-HU" smtClean="0"/>
              <a:t> beépített rendszerekben való alkalmazás.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Fő szempont:</a:t>
            </a:r>
            <a:r>
              <a:rPr lang="hu-HU" smtClean="0"/>
              <a:t> olcsóság (ma már 10-15 </a:t>
            </a:r>
            <a:r>
              <a:rPr lang="en-US" smtClean="0">
                <a:cs typeface="Times New Roman" pitchFamily="18" charset="0"/>
              </a:rPr>
              <a:t>¢</a:t>
            </a:r>
            <a:r>
              <a:rPr lang="hu-HU" smtClean="0"/>
              <a:t>), sokoldalú alkalmazhatóság.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A memóriával, be- és kivitellel együtt egyetlen lapkára integrált számítógép. 40 multiplexelt lábú standard tokban kerül forgalomba. 60 000 tranzisztor. 4 KB ROM, 128 B RAM, max. 64 KB külső memória.</a:t>
            </a:r>
            <a:br>
              <a:rPr lang="hu-HU" smtClean="0"/>
            </a:br>
            <a:r>
              <a:rPr lang="hu-HU" smtClean="0"/>
              <a:t>16 címvezeték. 8 bites adat sín. 32 K/B vonal </a:t>
            </a:r>
            <a:br>
              <a:rPr lang="hu-HU" smtClean="0"/>
            </a:br>
            <a:r>
              <a:rPr lang="hu-HU" smtClean="0"/>
              <a:t>4 db 8 bites csoportba rendezve, ezek mindegyike hozzáköthető nyomógombhoz, kapcsolóhoz, LED-hez, … </a:t>
            </a:r>
            <a:br>
              <a:rPr lang="hu-HU" smtClean="0"/>
            </a:br>
            <a:r>
              <a:rPr lang="hu-HU" smtClean="0"/>
              <a:t>Időzítők.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Pl. Rádiós óra: nyomógombok, kapcsolók, kijelző.</a:t>
            </a:r>
          </a:p>
        </p:txBody>
      </p:sp>
      <p:sp>
        <p:nvSpPr>
          <p:cNvPr id="11674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67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DCCBAA7-145B-44FC-8D09-3EF7B4E41F0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450114-FCDC-4471-9EA4-D88F680F6A7F}" type="slidenum">
              <a:rPr lang="en-GB" smtClean="0">
                <a:cs typeface="Arial" charset="0"/>
              </a:rPr>
              <a:pPr/>
              <a:t>114</a:t>
            </a:fld>
            <a:endParaRPr lang="en-GB" smtClean="0">
              <a:cs typeface="Arial" charset="0"/>
            </a:endParaRPr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47700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smtClean="0"/>
              <a:t>Az</a:t>
            </a:r>
            <a:r>
              <a:rPr lang="hu-HU" b="1" smtClean="0"/>
              <a:t> I-8051 </a:t>
            </a:r>
            <a:r>
              <a:rPr lang="hu-HU" smtClean="0"/>
              <a:t>logikai lábkiosztása</a:t>
            </a:r>
            <a:r>
              <a:rPr lang="hu-HU" b="1" smtClean="0"/>
              <a:t> </a:t>
            </a:r>
            <a:r>
              <a:rPr lang="hu-HU" smtClean="0"/>
              <a:t>(</a:t>
            </a:r>
            <a:r>
              <a:rPr lang="hu-HU" b="1" smtClean="0"/>
              <a:t>3.50. ábra</a:t>
            </a:r>
            <a:r>
              <a:rPr lang="hu-HU" smtClean="0"/>
              <a:t>)</a:t>
            </a:r>
          </a:p>
        </p:txBody>
      </p:sp>
      <p:sp>
        <p:nvSpPr>
          <p:cNvPr id="117764" name="Text Box 3"/>
          <p:cNvSpPr txBox="1">
            <a:spLocks noChangeArrowheads="1"/>
          </p:cNvSpPr>
          <p:nvPr/>
        </p:nvSpPr>
        <p:spPr bwMode="auto">
          <a:xfrm>
            <a:off x="0" y="774700"/>
            <a:ext cx="1905000" cy="4473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A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D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RD#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WR#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ALE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PSEN#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EA#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Időzítők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 sz="2000" b="1">
                <a:solidFill>
                  <a:schemeClr val="tx1"/>
                </a:solidFill>
              </a:rPr>
              <a:t>Megszakítások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TXD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RXD</a:t>
            </a:r>
          </a:p>
          <a:p>
            <a:pPr algn="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RST</a:t>
            </a:r>
          </a:p>
        </p:txBody>
      </p:sp>
      <p:sp>
        <p:nvSpPr>
          <p:cNvPr id="117765" name="Text Box 4"/>
          <p:cNvSpPr txBox="1">
            <a:spLocks noChangeArrowheads="1"/>
          </p:cNvSpPr>
          <p:nvPr/>
        </p:nvSpPr>
        <p:spPr bwMode="auto">
          <a:xfrm>
            <a:off x="4419600" y="1663700"/>
            <a:ext cx="1143000" cy="3305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Port 0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Port 1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Port 2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Port 3</a:t>
            </a:r>
          </a:p>
        </p:txBody>
      </p:sp>
      <p:sp>
        <p:nvSpPr>
          <p:cNvPr id="117766" name="Text Box 5"/>
          <p:cNvSpPr txBox="1">
            <a:spLocks noChangeArrowheads="1"/>
          </p:cNvSpPr>
          <p:nvPr/>
        </p:nvSpPr>
        <p:spPr bwMode="auto">
          <a:xfrm>
            <a:off x="3970338" y="1522413"/>
            <a:ext cx="406400" cy="3305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endParaRPr lang="hu-HU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7767" name="Text Box 6"/>
          <p:cNvSpPr txBox="1">
            <a:spLocks noChangeArrowheads="1"/>
          </p:cNvSpPr>
          <p:nvPr/>
        </p:nvSpPr>
        <p:spPr bwMode="auto">
          <a:xfrm>
            <a:off x="2544763" y="749300"/>
            <a:ext cx="1290637" cy="4533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8051</a:t>
            </a:r>
          </a:p>
        </p:txBody>
      </p:sp>
      <p:grpSp>
        <p:nvGrpSpPr>
          <p:cNvPr id="117768" name="Group 7"/>
          <p:cNvGrpSpPr>
            <a:grpSpLocks/>
          </p:cNvGrpSpPr>
          <p:nvPr/>
        </p:nvGrpSpPr>
        <p:grpSpPr bwMode="auto">
          <a:xfrm>
            <a:off x="3836988" y="2781300"/>
            <a:ext cx="660400" cy="133350"/>
            <a:chOff x="2408" y="1758"/>
            <a:chExt cx="416" cy="84"/>
          </a:xfrm>
        </p:grpSpPr>
        <p:sp>
          <p:nvSpPr>
            <p:cNvPr id="117813" name="Line 8"/>
            <p:cNvSpPr>
              <a:spLocks noChangeShapeType="1"/>
            </p:cNvSpPr>
            <p:nvPr/>
          </p:nvSpPr>
          <p:spPr bwMode="auto">
            <a:xfrm>
              <a:off x="2408" y="1800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14" name="Line 9"/>
            <p:cNvSpPr>
              <a:spLocks noChangeShapeType="1"/>
            </p:cNvSpPr>
            <p:nvPr/>
          </p:nvSpPr>
          <p:spPr bwMode="auto">
            <a:xfrm flipV="1">
              <a:off x="2601" y="1758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7769" name="Group 10"/>
          <p:cNvGrpSpPr>
            <a:grpSpLocks/>
          </p:cNvGrpSpPr>
          <p:nvPr/>
        </p:nvGrpSpPr>
        <p:grpSpPr bwMode="auto">
          <a:xfrm>
            <a:off x="3841750" y="1843088"/>
            <a:ext cx="660400" cy="133350"/>
            <a:chOff x="2408" y="1758"/>
            <a:chExt cx="416" cy="84"/>
          </a:xfrm>
        </p:grpSpPr>
        <p:sp>
          <p:nvSpPr>
            <p:cNvPr id="117811" name="Line 11"/>
            <p:cNvSpPr>
              <a:spLocks noChangeShapeType="1"/>
            </p:cNvSpPr>
            <p:nvPr/>
          </p:nvSpPr>
          <p:spPr bwMode="auto">
            <a:xfrm>
              <a:off x="2408" y="1800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12" name="Line 12"/>
            <p:cNvSpPr>
              <a:spLocks noChangeShapeType="1"/>
            </p:cNvSpPr>
            <p:nvPr/>
          </p:nvSpPr>
          <p:spPr bwMode="auto">
            <a:xfrm flipV="1">
              <a:off x="2601" y="1758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7770" name="Group 13"/>
          <p:cNvGrpSpPr>
            <a:grpSpLocks/>
          </p:cNvGrpSpPr>
          <p:nvPr/>
        </p:nvGrpSpPr>
        <p:grpSpPr bwMode="auto">
          <a:xfrm>
            <a:off x="3841750" y="3729038"/>
            <a:ext cx="660400" cy="133350"/>
            <a:chOff x="2408" y="1758"/>
            <a:chExt cx="416" cy="84"/>
          </a:xfrm>
        </p:grpSpPr>
        <p:sp>
          <p:nvSpPr>
            <p:cNvPr id="117809" name="Line 14"/>
            <p:cNvSpPr>
              <a:spLocks noChangeShapeType="1"/>
            </p:cNvSpPr>
            <p:nvPr/>
          </p:nvSpPr>
          <p:spPr bwMode="auto">
            <a:xfrm>
              <a:off x="2408" y="1800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10" name="Line 15"/>
            <p:cNvSpPr>
              <a:spLocks noChangeShapeType="1"/>
            </p:cNvSpPr>
            <p:nvPr/>
          </p:nvSpPr>
          <p:spPr bwMode="auto">
            <a:xfrm flipV="1">
              <a:off x="2601" y="1758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7771" name="Group 16"/>
          <p:cNvGrpSpPr>
            <a:grpSpLocks/>
          </p:cNvGrpSpPr>
          <p:nvPr/>
        </p:nvGrpSpPr>
        <p:grpSpPr bwMode="auto">
          <a:xfrm>
            <a:off x="3841750" y="4681538"/>
            <a:ext cx="660400" cy="133350"/>
            <a:chOff x="2408" y="1758"/>
            <a:chExt cx="416" cy="84"/>
          </a:xfrm>
        </p:grpSpPr>
        <p:sp>
          <p:nvSpPr>
            <p:cNvPr id="117807" name="Line 17"/>
            <p:cNvSpPr>
              <a:spLocks noChangeShapeType="1"/>
            </p:cNvSpPr>
            <p:nvPr/>
          </p:nvSpPr>
          <p:spPr bwMode="auto">
            <a:xfrm>
              <a:off x="2408" y="1800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08" name="Line 18"/>
            <p:cNvSpPr>
              <a:spLocks noChangeShapeType="1"/>
            </p:cNvSpPr>
            <p:nvPr/>
          </p:nvSpPr>
          <p:spPr bwMode="auto">
            <a:xfrm flipV="1">
              <a:off x="2601" y="1758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7772" name="Line 19"/>
          <p:cNvSpPr>
            <a:spLocks noChangeShapeType="1"/>
          </p:cNvSpPr>
          <p:nvPr/>
        </p:nvSpPr>
        <p:spPr bwMode="auto">
          <a:xfrm>
            <a:off x="1879600" y="1023938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73" name="Line 20"/>
          <p:cNvSpPr>
            <a:spLocks noChangeShapeType="1"/>
          </p:cNvSpPr>
          <p:nvPr/>
        </p:nvSpPr>
        <p:spPr bwMode="auto">
          <a:xfrm flipV="1">
            <a:off x="2185988" y="957263"/>
            <a:ext cx="85725" cy="13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117774" name="Group 21"/>
          <p:cNvGrpSpPr>
            <a:grpSpLocks/>
          </p:cNvGrpSpPr>
          <p:nvPr/>
        </p:nvGrpSpPr>
        <p:grpSpPr bwMode="auto">
          <a:xfrm>
            <a:off x="1884363" y="1314450"/>
            <a:ext cx="660400" cy="133350"/>
            <a:chOff x="2408" y="1758"/>
            <a:chExt cx="416" cy="84"/>
          </a:xfrm>
        </p:grpSpPr>
        <p:sp>
          <p:nvSpPr>
            <p:cNvPr id="117805" name="Line 22"/>
            <p:cNvSpPr>
              <a:spLocks noChangeShapeType="1"/>
            </p:cNvSpPr>
            <p:nvPr/>
          </p:nvSpPr>
          <p:spPr bwMode="auto">
            <a:xfrm>
              <a:off x="2408" y="1800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06" name="Line 23"/>
            <p:cNvSpPr>
              <a:spLocks noChangeShapeType="1"/>
            </p:cNvSpPr>
            <p:nvPr/>
          </p:nvSpPr>
          <p:spPr bwMode="auto">
            <a:xfrm flipV="1">
              <a:off x="2601" y="1758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7775" name="Group 24"/>
          <p:cNvGrpSpPr>
            <a:grpSpLocks/>
          </p:cNvGrpSpPr>
          <p:nvPr/>
        </p:nvGrpSpPr>
        <p:grpSpPr bwMode="auto">
          <a:xfrm>
            <a:off x="1884363" y="3490913"/>
            <a:ext cx="660400" cy="133350"/>
            <a:chOff x="1187" y="2199"/>
            <a:chExt cx="416" cy="84"/>
          </a:xfrm>
        </p:grpSpPr>
        <p:sp>
          <p:nvSpPr>
            <p:cNvPr id="117803" name="Line 25"/>
            <p:cNvSpPr>
              <a:spLocks noChangeShapeType="1"/>
            </p:cNvSpPr>
            <p:nvPr/>
          </p:nvSpPr>
          <p:spPr bwMode="auto">
            <a:xfrm>
              <a:off x="1187" y="2241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04" name="Line 26"/>
            <p:cNvSpPr>
              <a:spLocks noChangeShapeType="1"/>
            </p:cNvSpPr>
            <p:nvPr/>
          </p:nvSpPr>
          <p:spPr bwMode="auto">
            <a:xfrm flipV="1">
              <a:off x="1380" y="2199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17776" name="Group 27"/>
          <p:cNvGrpSpPr>
            <a:grpSpLocks/>
          </p:cNvGrpSpPr>
          <p:nvPr/>
        </p:nvGrpSpPr>
        <p:grpSpPr bwMode="auto">
          <a:xfrm>
            <a:off x="1884363" y="3876675"/>
            <a:ext cx="660400" cy="133350"/>
            <a:chOff x="1187" y="2199"/>
            <a:chExt cx="416" cy="84"/>
          </a:xfrm>
        </p:grpSpPr>
        <p:sp>
          <p:nvSpPr>
            <p:cNvPr id="117801" name="Line 28"/>
            <p:cNvSpPr>
              <a:spLocks noChangeShapeType="1"/>
            </p:cNvSpPr>
            <p:nvPr/>
          </p:nvSpPr>
          <p:spPr bwMode="auto">
            <a:xfrm>
              <a:off x="1187" y="2241"/>
              <a:ext cx="4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17802" name="Line 29"/>
            <p:cNvSpPr>
              <a:spLocks noChangeShapeType="1"/>
            </p:cNvSpPr>
            <p:nvPr/>
          </p:nvSpPr>
          <p:spPr bwMode="auto">
            <a:xfrm flipV="1">
              <a:off x="1380" y="2199"/>
              <a:ext cx="54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17777" name="Line 30"/>
          <p:cNvSpPr>
            <a:spLocks noChangeShapeType="1"/>
          </p:cNvSpPr>
          <p:nvPr/>
        </p:nvSpPr>
        <p:spPr bwMode="auto">
          <a:xfrm>
            <a:off x="1884363" y="1738313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78" name="Line 31"/>
          <p:cNvSpPr>
            <a:spLocks noChangeShapeType="1"/>
          </p:cNvSpPr>
          <p:nvPr/>
        </p:nvSpPr>
        <p:spPr bwMode="auto">
          <a:xfrm>
            <a:off x="1884363" y="2095500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79" name="Line 32"/>
          <p:cNvSpPr>
            <a:spLocks noChangeShapeType="1"/>
          </p:cNvSpPr>
          <p:nvPr/>
        </p:nvSpPr>
        <p:spPr bwMode="auto">
          <a:xfrm>
            <a:off x="1884363" y="244792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80" name="Line 33"/>
          <p:cNvSpPr>
            <a:spLocks noChangeShapeType="1"/>
          </p:cNvSpPr>
          <p:nvPr/>
        </p:nvSpPr>
        <p:spPr bwMode="auto">
          <a:xfrm>
            <a:off x="1884363" y="282892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81" name="Line 34"/>
          <p:cNvSpPr>
            <a:spLocks noChangeShapeType="1"/>
          </p:cNvSpPr>
          <p:nvPr/>
        </p:nvSpPr>
        <p:spPr bwMode="auto">
          <a:xfrm>
            <a:off x="1884363" y="319087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82" name="Line 35"/>
          <p:cNvSpPr>
            <a:spLocks noChangeShapeType="1"/>
          </p:cNvSpPr>
          <p:nvPr/>
        </p:nvSpPr>
        <p:spPr bwMode="auto">
          <a:xfrm>
            <a:off x="1884363" y="427672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7783" name="Line 36"/>
          <p:cNvSpPr>
            <a:spLocks noChangeShapeType="1"/>
          </p:cNvSpPr>
          <p:nvPr/>
        </p:nvSpPr>
        <p:spPr bwMode="auto">
          <a:xfrm>
            <a:off x="1884363" y="465772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7784" name="Line 37"/>
          <p:cNvSpPr>
            <a:spLocks noChangeShapeType="1"/>
          </p:cNvSpPr>
          <p:nvPr/>
        </p:nvSpPr>
        <p:spPr bwMode="auto">
          <a:xfrm>
            <a:off x="1884363" y="5019675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7785" name="Text Box 38"/>
          <p:cNvSpPr txBox="1">
            <a:spLocks noChangeArrowheads="1"/>
          </p:cNvSpPr>
          <p:nvPr/>
        </p:nvSpPr>
        <p:spPr bwMode="auto">
          <a:xfrm>
            <a:off x="1835150" y="631825"/>
            <a:ext cx="11525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17786" name="Text Box 39"/>
          <p:cNvSpPr txBox="1">
            <a:spLocks noChangeArrowheads="1"/>
          </p:cNvSpPr>
          <p:nvPr/>
        </p:nvSpPr>
        <p:spPr bwMode="auto">
          <a:xfrm>
            <a:off x="1998663" y="1008063"/>
            <a:ext cx="5349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7787" name="Text Box 40"/>
          <p:cNvSpPr txBox="1">
            <a:spLocks noChangeArrowheads="1"/>
          </p:cNvSpPr>
          <p:nvPr/>
        </p:nvSpPr>
        <p:spPr bwMode="auto">
          <a:xfrm>
            <a:off x="1993900" y="3189288"/>
            <a:ext cx="5349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7788" name="Text Box 41"/>
          <p:cNvSpPr txBox="1">
            <a:spLocks noChangeArrowheads="1"/>
          </p:cNvSpPr>
          <p:nvPr/>
        </p:nvSpPr>
        <p:spPr bwMode="auto">
          <a:xfrm>
            <a:off x="1993900" y="3570288"/>
            <a:ext cx="5349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7789" name="Line 42"/>
          <p:cNvSpPr>
            <a:spLocks noChangeShapeType="1"/>
          </p:cNvSpPr>
          <p:nvPr/>
        </p:nvSpPr>
        <p:spPr bwMode="auto">
          <a:xfrm>
            <a:off x="3190875" y="5286375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0" name="Line 43"/>
          <p:cNvSpPr>
            <a:spLocks noChangeShapeType="1"/>
          </p:cNvSpPr>
          <p:nvPr/>
        </p:nvSpPr>
        <p:spPr bwMode="auto">
          <a:xfrm>
            <a:off x="2671763" y="5286375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1" name="Line 44"/>
          <p:cNvSpPr>
            <a:spLocks noChangeShapeType="1"/>
          </p:cNvSpPr>
          <p:nvPr/>
        </p:nvSpPr>
        <p:spPr bwMode="auto">
          <a:xfrm>
            <a:off x="3709988" y="5286375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2" name="Line 45"/>
          <p:cNvSpPr>
            <a:spLocks noChangeShapeType="1"/>
          </p:cNvSpPr>
          <p:nvPr/>
        </p:nvSpPr>
        <p:spPr bwMode="auto">
          <a:xfrm flipV="1">
            <a:off x="2605088" y="5329238"/>
            <a:ext cx="123825" cy="109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3" name="Text Box 46"/>
          <p:cNvSpPr txBox="1">
            <a:spLocks noChangeArrowheads="1"/>
          </p:cNvSpPr>
          <p:nvPr/>
        </p:nvSpPr>
        <p:spPr bwMode="auto">
          <a:xfrm>
            <a:off x="2636838" y="5203825"/>
            <a:ext cx="5349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7794" name="Text Box 47"/>
          <p:cNvSpPr txBox="1">
            <a:spLocks noChangeArrowheads="1"/>
          </p:cNvSpPr>
          <p:nvPr/>
        </p:nvSpPr>
        <p:spPr bwMode="auto">
          <a:xfrm>
            <a:off x="2386013" y="5557838"/>
            <a:ext cx="12811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l-GR" b="1">
                <a:solidFill>
                  <a:schemeClr val="tx1"/>
                </a:solidFill>
              </a:rPr>
              <a:t>Φ</a:t>
            </a:r>
            <a:r>
              <a:rPr lang="hu-HU" b="1">
                <a:solidFill>
                  <a:schemeClr val="tx1"/>
                </a:solidFill>
              </a:rPr>
              <a:t>   Táp</a:t>
            </a:r>
            <a:endParaRPr lang="el-GR" b="1">
              <a:solidFill>
                <a:schemeClr val="tx1"/>
              </a:solidFill>
            </a:endParaRPr>
          </a:p>
        </p:txBody>
      </p:sp>
      <p:sp>
        <p:nvSpPr>
          <p:cNvPr id="117795" name="Line 48"/>
          <p:cNvSpPr>
            <a:spLocks noChangeShapeType="1"/>
          </p:cNvSpPr>
          <p:nvPr/>
        </p:nvSpPr>
        <p:spPr bwMode="auto">
          <a:xfrm>
            <a:off x="3594100" y="5534025"/>
            <a:ext cx="223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6" name="Line 49"/>
          <p:cNvSpPr>
            <a:spLocks noChangeShapeType="1"/>
          </p:cNvSpPr>
          <p:nvPr/>
        </p:nvSpPr>
        <p:spPr bwMode="auto">
          <a:xfrm>
            <a:off x="3640138" y="5584825"/>
            <a:ext cx="133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7" name="Line 50"/>
          <p:cNvSpPr>
            <a:spLocks noChangeShapeType="1"/>
          </p:cNvSpPr>
          <p:nvPr/>
        </p:nvSpPr>
        <p:spPr bwMode="auto">
          <a:xfrm>
            <a:off x="3684588" y="5632450"/>
            <a:ext cx="4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7798" name="Text Box 51"/>
          <p:cNvSpPr txBox="1">
            <a:spLocks noChangeArrowheads="1"/>
          </p:cNvSpPr>
          <p:nvPr/>
        </p:nvSpPr>
        <p:spPr bwMode="auto">
          <a:xfrm>
            <a:off x="5521325" y="520700"/>
            <a:ext cx="3622675" cy="466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Address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Data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RD# olvas a memóriából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WR# ír a memóriába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Address Latch Enable: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külső memória esetén: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a sínen érvényes a cím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Program Store ENable: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 olvasás a programot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 tároló memóriából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External Access (az értéke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 állandó): (1) a 0-4095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 címek a belső,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(0) a külső memóriára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 vonatkoznak</a:t>
            </a:r>
          </a:p>
        </p:txBody>
      </p:sp>
      <p:sp>
        <p:nvSpPr>
          <p:cNvPr id="117799" name="Élőláb helye 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7800" name="Dátum helye 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E006C88-3539-499F-B0A3-F851BE21939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5548F6-E1AD-407D-90EC-C68F1C9EFA1B}" type="slidenum">
              <a:rPr lang="en-GB" smtClean="0">
                <a:cs typeface="Arial" charset="0"/>
              </a:rPr>
              <a:pPr/>
              <a:t>115</a:t>
            </a:fld>
            <a:endParaRPr lang="en-GB" smtClean="0">
              <a:cs typeface="Arial" charset="0"/>
            </a:endParaRP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61000" y="4584700"/>
            <a:ext cx="3670300" cy="1460500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Az </a:t>
            </a:r>
            <a:r>
              <a:rPr lang="hu-HU" sz="2800" b="1" smtClean="0"/>
              <a:t>I-8051 CPU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mikroarchitektúrája 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(</a:t>
            </a:r>
            <a:r>
              <a:rPr lang="hu-HU" sz="2800" b="1" smtClean="0"/>
              <a:t>4.50. ábra</a:t>
            </a:r>
            <a:r>
              <a:rPr lang="hu-HU" sz="2800" smtClean="0"/>
              <a:t>)</a:t>
            </a:r>
          </a:p>
        </p:txBody>
      </p:sp>
      <p:sp>
        <p:nvSpPr>
          <p:cNvPr id="118788" name="Text Box 3"/>
          <p:cNvSpPr txBox="1">
            <a:spLocks noChangeArrowheads="1"/>
          </p:cNvSpPr>
          <p:nvPr/>
        </p:nvSpPr>
        <p:spPr bwMode="auto">
          <a:xfrm>
            <a:off x="812800" y="933450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RAM</a:t>
            </a:r>
            <a:r>
              <a:rPr lang="hu-HU" sz="2000" b="1">
                <a:solidFill>
                  <a:schemeClr val="tx1"/>
                </a:solidFill>
              </a:rPr>
              <a:t> </a:t>
            </a:r>
            <a:r>
              <a:rPr lang="hu-HU" sz="1800" b="1">
                <a:solidFill>
                  <a:schemeClr val="tx1"/>
                </a:solidFill>
              </a:rPr>
              <a:t>ADDR</a:t>
            </a:r>
          </a:p>
        </p:txBody>
      </p:sp>
      <p:sp>
        <p:nvSpPr>
          <p:cNvPr id="118789" name="Text Box 4"/>
          <p:cNvSpPr txBox="1">
            <a:spLocks noChangeArrowheads="1"/>
          </p:cNvSpPr>
          <p:nvPr/>
        </p:nvSpPr>
        <p:spPr bwMode="auto">
          <a:xfrm>
            <a:off x="812800" y="132238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IR</a:t>
            </a:r>
          </a:p>
        </p:txBody>
      </p:sp>
      <p:sp>
        <p:nvSpPr>
          <p:cNvPr id="118790" name="Text Box 5"/>
          <p:cNvSpPr txBox="1">
            <a:spLocks noChangeArrowheads="1"/>
          </p:cNvSpPr>
          <p:nvPr/>
        </p:nvSpPr>
        <p:spPr bwMode="auto">
          <a:xfrm>
            <a:off x="812800" y="172243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SP</a:t>
            </a:r>
          </a:p>
        </p:txBody>
      </p:sp>
      <p:sp>
        <p:nvSpPr>
          <p:cNvPr id="118791" name="Text Box 6"/>
          <p:cNvSpPr txBox="1">
            <a:spLocks noChangeArrowheads="1"/>
          </p:cNvSpPr>
          <p:nvPr/>
        </p:nvSpPr>
        <p:spPr bwMode="auto">
          <a:xfrm>
            <a:off x="812800" y="2111375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8792" name="Text Box 7"/>
          <p:cNvSpPr txBox="1">
            <a:spLocks noChangeArrowheads="1"/>
          </p:cNvSpPr>
          <p:nvPr/>
        </p:nvSpPr>
        <p:spPr bwMode="auto">
          <a:xfrm>
            <a:off x="812800" y="2501900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ACC</a:t>
            </a:r>
          </a:p>
        </p:txBody>
      </p:sp>
      <p:sp>
        <p:nvSpPr>
          <p:cNvPr id="118793" name="Text Box 8"/>
          <p:cNvSpPr txBox="1">
            <a:spLocks noChangeArrowheads="1"/>
          </p:cNvSpPr>
          <p:nvPr/>
        </p:nvSpPr>
        <p:spPr bwMode="auto">
          <a:xfrm>
            <a:off x="812800" y="136525"/>
            <a:ext cx="1358900" cy="482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82800" rIns="36000" bIns="82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RAM</a:t>
            </a:r>
          </a:p>
        </p:txBody>
      </p:sp>
      <p:sp>
        <p:nvSpPr>
          <p:cNvPr id="118794" name="Text Box 9"/>
          <p:cNvSpPr txBox="1">
            <a:spLocks noChangeArrowheads="1"/>
          </p:cNvSpPr>
          <p:nvPr/>
        </p:nvSpPr>
        <p:spPr bwMode="auto">
          <a:xfrm>
            <a:off x="812800" y="3190875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TMP2</a:t>
            </a:r>
          </a:p>
        </p:txBody>
      </p:sp>
      <p:sp>
        <p:nvSpPr>
          <p:cNvPr id="118795" name="Text Box 10"/>
          <p:cNvSpPr txBox="1">
            <a:spLocks noChangeArrowheads="1"/>
          </p:cNvSpPr>
          <p:nvPr/>
        </p:nvSpPr>
        <p:spPr bwMode="auto">
          <a:xfrm>
            <a:off x="812800" y="357028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TMP1</a:t>
            </a:r>
          </a:p>
        </p:txBody>
      </p:sp>
      <p:sp>
        <p:nvSpPr>
          <p:cNvPr id="118796" name="Text Box 11"/>
          <p:cNvSpPr txBox="1">
            <a:spLocks noChangeArrowheads="1"/>
          </p:cNvSpPr>
          <p:nvPr/>
        </p:nvSpPr>
        <p:spPr bwMode="auto">
          <a:xfrm>
            <a:off x="812800" y="5732463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PSW</a:t>
            </a:r>
          </a:p>
        </p:txBody>
      </p:sp>
      <p:sp>
        <p:nvSpPr>
          <p:cNvPr id="118797" name="Text Box 12"/>
          <p:cNvSpPr txBox="1">
            <a:spLocks noChangeArrowheads="1"/>
          </p:cNvSpPr>
          <p:nvPr/>
        </p:nvSpPr>
        <p:spPr bwMode="auto">
          <a:xfrm>
            <a:off x="4016375" y="136525"/>
            <a:ext cx="1358900" cy="482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82800" rIns="36000" bIns="82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ROM</a:t>
            </a:r>
          </a:p>
        </p:txBody>
      </p:sp>
      <p:sp>
        <p:nvSpPr>
          <p:cNvPr id="118798" name="Text Box 13"/>
          <p:cNvSpPr txBox="1">
            <a:spLocks noChangeArrowheads="1"/>
          </p:cNvSpPr>
          <p:nvPr/>
        </p:nvSpPr>
        <p:spPr bwMode="auto">
          <a:xfrm>
            <a:off x="4025900" y="933450"/>
            <a:ext cx="27178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ROM</a:t>
            </a:r>
            <a:r>
              <a:rPr lang="hu-HU" sz="2000" b="1">
                <a:solidFill>
                  <a:schemeClr val="tx1"/>
                </a:solidFill>
              </a:rPr>
              <a:t> </a:t>
            </a:r>
            <a:r>
              <a:rPr lang="hu-HU" sz="1800" b="1">
                <a:solidFill>
                  <a:schemeClr val="tx1"/>
                </a:solidFill>
              </a:rPr>
              <a:t>ADDR</a:t>
            </a:r>
          </a:p>
        </p:txBody>
      </p:sp>
      <p:sp>
        <p:nvSpPr>
          <p:cNvPr id="118799" name="Text Box 14"/>
          <p:cNvSpPr txBox="1">
            <a:spLocks noChangeArrowheads="1"/>
          </p:cNvSpPr>
          <p:nvPr/>
        </p:nvSpPr>
        <p:spPr bwMode="auto">
          <a:xfrm>
            <a:off x="4025900" y="1323975"/>
            <a:ext cx="2717800" cy="3413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BUFFER</a:t>
            </a:r>
          </a:p>
        </p:txBody>
      </p:sp>
      <p:sp>
        <p:nvSpPr>
          <p:cNvPr id="118800" name="Text Box 15"/>
          <p:cNvSpPr txBox="1">
            <a:spLocks noChangeArrowheads="1"/>
          </p:cNvSpPr>
          <p:nvPr/>
        </p:nvSpPr>
        <p:spPr bwMode="auto">
          <a:xfrm>
            <a:off x="4025900" y="1724025"/>
            <a:ext cx="27178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 növelő</a:t>
            </a:r>
          </a:p>
        </p:txBody>
      </p:sp>
      <p:sp>
        <p:nvSpPr>
          <p:cNvPr id="118801" name="Text Box 16"/>
          <p:cNvSpPr txBox="1">
            <a:spLocks noChangeArrowheads="1"/>
          </p:cNvSpPr>
          <p:nvPr/>
        </p:nvSpPr>
        <p:spPr bwMode="auto">
          <a:xfrm>
            <a:off x="4025900" y="2112963"/>
            <a:ext cx="2717800" cy="341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</p:txBody>
      </p:sp>
      <p:sp>
        <p:nvSpPr>
          <p:cNvPr id="118802" name="Text Box 17"/>
          <p:cNvSpPr txBox="1">
            <a:spLocks noChangeArrowheads="1"/>
          </p:cNvSpPr>
          <p:nvPr/>
        </p:nvSpPr>
        <p:spPr bwMode="auto">
          <a:xfrm>
            <a:off x="4025900" y="2503488"/>
            <a:ext cx="27178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DPTR</a:t>
            </a:r>
          </a:p>
        </p:txBody>
      </p:sp>
      <p:sp>
        <p:nvSpPr>
          <p:cNvPr id="118803" name="Text Box 18"/>
          <p:cNvSpPr txBox="1">
            <a:spLocks noChangeArrowheads="1"/>
          </p:cNvSpPr>
          <p:nvPr/>
        </p:nvSpPr>
        <p:spPr bwMode="auto">
          <a:xfrm>
            <a:off x="4025900" y="3194050"/>
            <a:ext cx="27178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Időzítő 0</a:t>
            </a:r>
          </a:p>
        </p:txBody>
      </p:sp>
      <p:sp>
        <p:nvSpPr>
          <p:cNvPr id="118804" name="Text Box 19"/>
          <p:cNvSpPr txBox="1">
            <a:spLocks noChangeArrowheads="1"/>
          </p:cNvSpPr>
          <p:nvPr/>
        </p:nvSpPr>
        <p:spPr bwMode="auto">
          <a:xfrm>
            <a:off x="4025900" y="3573463"/>
            <a:ext cx="2717800" cy="341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Időzítő 1</a:t>
            </a:r>
          </a:p>
        </p:txBody>
      </p:sp>
      <p:sp>
        <p:nvSpPr>
          <p:cNvPr id="118805" name="Text Box 20"/>
          <p:cNvSpPr txBox="1">
            <a:spLocks noChangeArrowheads="1"/>
          </p:cNvSpPr>
          <p:nvPr/>
        </p:nvSpPr>
        <p:spPr bwMode="auto">
          <a:xfrm>
            <a:off x="4025900" y="463073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Port 0</a:t>
            </a:r>
          </a:p>
        </p:txBody>
      </p:sp>
      <p:sp>
        <p:nvSpPr>
          <p:cNvPr id="118806" name="Text Box 21"/>
          <p:cNvSpPr txBox="1">
            <a:spLocks noChangeArrowheads="1"/>
          </p:cNvSpPr>
          <p:nvPr/>
        </p:nvSpPr>
        <p:spPr bwMode="auto">
          <a:xfrm>
            <a:off x="4025900" y="3954463"/>
            <a:ext cx="2717800" cy="341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Időzítő 2</a:t>
            </a:r>
          </a:p>
        </p:txBody>
      </p:sp>
      <p:sp>
        <p:nvSpPr>
          <p:cNvPr id="118807" name="Text Box 22"/>
          <p:cNvSpPr txBox="1">
            <a:spLocks noChangeArrowheads="1"/>
          </p:cNvSpPr>
          <p:nvPr/>
        </p:nvSpPr>
        <p:spPr bwMode="auto">
          <a:xfrm>
            <a:off x="4025900" y="499903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Port 1</a:t>
            </a:r>
          </a:p>
        </p:txBody>
      </p:sp>
      <p:sp>
        <p:nvSpPr>
          <p:cNvPr id="118808" name="Text Box 23"/>
          <p:cNvSpPr txBox="1">
            <a:spLocks noChangeArrowheads="1"/>
          </p:cNvSpPr>
          <p:nvPr/>
        </p:nvSpPr>
        <p:spPr bwMode="auto">
          <a:xfrm>
            <a:off x="4025900" y="536733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Port 2</a:t>
            </a:r>
          </a:p>
        </p:txBody>
      </p:sp>
      <p:sp>
        <p:nvSpPr>
          <p:cNvPr id="118809" name="Text Box 24"/>
          <p:cNvSpPr txBox="1">
            <a:spLocks noChangeArrowheads="1"/>
          </p:cNvSpPr>
          <p:nvPr/>
        </p:nvSpPr>
        <p:spPr bwMode="auto">
          <a:xfrm>
            <a:off x="4025900" y="5735638"/>
            <a:ext cx="1358900" cy="33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36000" tIns="10800" rIns="36000" bIns="1080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Port 3</a:t>
            </a:r>
          </a:p>
        </p:txBody>
      </p:sp>
      <p:sp>
        <p:nvSpPr>
          <p:cNvPr id="118810" name="Freeform 25"/>
          <p:cNvSpPr>
            <a:spLocks/>
          </p:cNvSpPr>
          <p:nvPr/>
        </p:nvSpPr>
        <p:spPr bwMode="auto">
          <a:xfrm>
            <a:off x="85725" y="4362450"/>
            <a:ext cx="1517650" cy="593725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8811" name="Line 26"/>
          <p:cNvSpPr>
            <a:spLocks noChangeShapeType="1"/>
          </p:cNvSpPr>
          <p:nvPr/>
        </p:nvSpPr>
        <p:spPr bwMode="auto">
          <a:xfrm>
            <a:off x="3098800" y="90488"/>
            <a:ext cx="0" cy="6081712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8812" name="Line 27"/>
          <p:cNvSpPr>
            <a:spLocks noChangeShapeType="1"/>
          </p:cNvSpPr>
          <p:nvPr/>
        </p:nvSpPr>
        <p:spPr bwMode="auto">
          <a:xfrm>
            <a:off x="2184400" y="3810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13" name="Line 28"/>
          <p:cNvSpPr>
            <a:spLocks noChangeShapeType="1"/>
          </p:cNvSpPr>
          <p:nvPr/>
        </p:nvSpPr>
        <p:spPr bwMode="auto">
          <a:xfrm>
            <a:off x="2184400" y="11049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14" name="Line 29"/>
          <p:cNvSpPr>
            <a:spLocks noChangeShapeType="1"/>
          </p:cNvSpPr>
          <p:nvPr/>
        </p:nvSpPr>
        <p:spPr bwMode="auto">
          <a:xfrm>
            <a:off x="3136900" y="381000"/>
            <a:ext cx="889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15" name="Line 30"/>
          <p:cNvSpPr>
            <a:spLocks noChangeShapeType="1"/>
          </p:cNvSpPr>
          <p:nvPr/>
        </p:nvSpPr>
        <p:spPr bwMode="auto">
          <a:xfrm>
            <a:off x="2184400" y="14859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16" name="Line 31"/>
          <p:cNvSpPr>
            <a:spLocks noChangeShapeType="1"/>
          </p:cNvSpPr>
          <p:nvPr/>
        </p:nvSpPr>
        <p:spPr bwMode="auto">
          <a:xfrm>
            <a:off x="2184400" y="18923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17" name="Line 32"/>
          <p:cNvSpPr>
            <a:spLocks noChangeShapeType="1"/>
          </p:cNvSpPr>
          <p:nvPr/>
        </p:nvSpPr>
        <p:spPr bwMode="auto">
          <a:xfrm>
            <a:off x="2184400" y="22860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18" name="Line 33"/>
          <p:cNvSpPr>
            <a:spLocks noChangeShapeType="1"/>
          </p:cNvSpPr>
          <p:nvPr/>
        </p:nvSpPr>
        <p:spPr bwMode="auto">
          <a:xfrm>
            <a:off x="2184400" y="26670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19" name="Line 34"/>
          <p:cNvSpPr>
            <a:spLocks noChangeShapeType="1"/>
          </p:cNvSpPr>
          <p:nvPr/>
        </p:nvSpPr>
        <p:spPr bwMode="auto">
          <a:xfrm>
            <a:off x="2184400" y="33782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20" name="Line 35"/>
          <p:cNvSpPr>
            <a:spLocks noChangeShapeType="1"/>
          </p:cNvSpPr>
          <p:nvPr/>
        </p:nvSpPr>
        <p:spPr bwMode="auto">
          <a:xfrm>
            <a:off x="2184400" y="37338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21" name="Line 36"/>
          <p:cNvSpPr>
            <a:spLocks noChangeShapeType="1"/>
          </p:cNvSpPr>
          <p:nvPr/>
        </p:nvSpPr>
        <p:spPr bwMode="auto">
          <a:xfrm>
            <a:off x="3136900" y="14859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2" name="Line 37"/>
          <p:cNvSpPr>
            <a:spLocks noChangeShapeType="1"/>
          </p:cNvSpPr>
          <p:nvPr/>
        </p:nvSpPr>
        <p:spPr bwMode="auto">
          <a:xfrm>
            <a:off x="3136900" y="26670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3" name="Line 38"/>
          <p:cNvSpPr>
            <a:spLocks noChangeShapeType="1"/>
          </p:cNvSpPr>
          <p:nvPr/>
        </p:nvSpPr>
        <p:spPr bwMode="auto">
          <a:xfrm>
            <a:off x="3136900" y="33655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4" name="Line 39"/>
          <p:cNvSpPr>
            <a:spLocks noChangeShapeType="1"/>
          </p:cNvSpPr>
          <p:nvPr/>
        </p:nvSpPr>
        <p:spPr bwMode="auto">
          <a:xfrm>
            <a:off x="3136900" y="37211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5" name="Line 40"/>
          <p:cNvSpPr>
            <a:spLocks noChangeShapeType="1"/>
          </p:cNvSpPr>
          <p:nvPr/>
        </p:nvSpPr>
        <p:spPr bwMode="auto">
          <a:xfrm>
            <a:off x="3136900" y="41148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6" name="Line 41"/>
          <p:cNvSpPr>
            <a:spLocks noChangeShapeType="1"/>
          </p:cNvSpPr>
          <p:nvPr/>
        </p:nvSpPr>
        <p:spPr bwMode="auto">
          <a:xfrm>
            <a:off x="3136900" y="48006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7" name="Line 42"/>
          <p:cNvSpPr>
            <a:spLocks noChangeShapeType="1"/>
          </p:cNvSpPr>
          <p:nvPr/>
        </p:nvSpPr>
        <p:spPr bwMode="auto">
          <a:xfrm>
            <a:off x="3149600" y="51689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8" name="Line 43"/>
          <p:cNvSpPr>
            <a:spLocks noChangeShapeType="1"/>
          </p:cNvSpPr>
          <p:nvPr/>
        </p:nvSpPr>
        <p:spPr bwMode="auto">
          <a:xfrm>
            <a:off x="3149600" y="55245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29" name="Line 44"/>
          <p:cNvSpPr>
            <a:spLocks noChangeShapeType="1"/>
          </p:cNvSpPr>
          <p:nvPr/>
        </p:nvSpPr>
        <p:spPr bwMode="auto">
          <a:xfrm>
            <a:off x="3136900" y="59055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0" name="Line 45"/>
          <p:cNvSpPr>
            <a:spLocks noChangeShapeType="1"/>
          </p:cNvSpPr>
          <p:nvPr/>
        </p:nvSpPr>
        <p:spPr bwMode="auto">
          <a:xfrm>
            <a:off x="2184400" y="59055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1" name="Line 46"/>
          <p:cNvSpPr>
            <a:spLocks noChangeShapeType="1"/>
          </p:cNvSpPr>
          <p:nvPr/>
        </p:nvSpPr>
        <p:spPr bwMode="auto">
          <a:xfrm flipV="1">
            <a:off x="1498600" y="622300"/>
            <a:ext cx="0" cy="30480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2" name="Line 47"/>
          <p:cNvSpPr>
            <a:spLocks noChangeShapeType="1"/>
          </p:cNvSpPr>
          <p:nvPr/>
        </p:nvSpPr>
        <p:spPr bwMode="auto">
          <a:xfrm flipV="1">
            <a:off x="4737100" y="622300"/>
            <a:ext cx="0" cy="30480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3" name="Line 48"/>
          <p:cNvSpPr>
            <a:spLocks noChangeShapeType="1"/>
          </p:cNvSpPr>
          <p:nvPr/>
        </p:nvSpPr>
        <p:spPr bwMode="auto">
          <a:xfrm flipV="1">
            <a:off x="1485900" y="2819400"/>
            <a:ext cx="0" cy="3810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4" name="Line 49"/>
          <p:cNvSpPr>
            <a:spLocks noChangeShapeType="1"/>
          </p:cNvSpPr>
          <p:nvPr/>
        </p:nvSpPr>
        <p:spPr bwMode="auto">
          <a:xfrm flipV="1">
            <a:off x="1270000" y="3898900"/>
            <a:ext cx="0" cy="45720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35" name="Freeform 50"/>
          <p:cNvSpPr>
            <a:spLocks/>
          </p:cNvSpPr>
          <p:nvPr/>
        </p:nvSpPr>
        <p:spPr bwMode="auto">
          <a:xfrm>
            <a:off x="304800" y="3378200"/>
            <a:ext cx="508000" cy="977900"/>
          </a:xfrm>
          <a:custGeom>
            <a:avLst/>
            <a:gdLst>
              <a:gd name="T0" fmla="*/ 2147483647 w 320"/>
              <a:gd name="T1" fmla="*/ 0 h 616"/>
              <a:gd name="T2" fmla="*/ 0 w 320"/>
              <a:gd name="T3" fmla="*/ 0 h 616"/>
              <a:gd name="T4" fmla="*/ 0 w 320"/>
              <a:gd name="T5" fmla="*/ 2147483647 h 616"/>
              <a:gd name="T6" fmla="*/ 0 60000 65536"/>
              <a:gd name="T7" fmla="*/ 0 60000 65536"/>
              <a:gd name="T8" fmla="*/ 0 60000 65536"/>
              <a:gd name="T9" fmla="*/ 0 w 320"/>
              <a:gd name="T10" fmla="*/ 0 h 616"/>
              <a:gd name="T11" fmla="*/ 320 w 320"/>
              <a:gd name="T12" fmla="*/ 616 h 6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0" h="616">
                <a:moveTo>
                  <a:pt x="320" y="0"/>
                </a:moveTo>
                <a:lnTo>
                  <a:pt x="0" y="0"/>
                </a:lnTo>
                <a:lnTo>
                  <a:pt x="0" y="616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6" name="Freeform 51"/>
          <p:cNvSpPr>
            <a:spLocks/>
          </p:cNvSpPr>
          <p:nvPr/>
        </p:nvSpPr>
        <p:spPr bwMode="auto">
          <a:xfrm>
            <a:off x="508000" y="4953000"/>
            <a:ext cx="304800" cy="952500"/>
          </a:xfrm>
          <a:custGeom>
            <a:avLst/>
            <a:gdLst>
              <a:gd name="T0" fmla="*/ 0 w 192"/>
              <a:gd name="T1" fmla="*/ 0 h 600"/>
              <a:gd name="T2" fmla="*/ 0 w 192"/>
              <a:gd name="T3" fmla="*/ 2147483647 h 600"/>
              <a:gd name="T4" fmla="*/ 2147483647 w 192"/>
              <a:gd name="T5" fmla="*/ 2147483647 h 600"/>
              <a:gd name="T6" fmla="*/ 0 60000 65536"/>
              <a:gd name="T7" fmla="*/ 0 60000 65536"/>
              <a:gd name="T8" fmla="*/ 0 60000 65536"/>
              <a:gd name="T9" fmla="*/ 0 w 192"/>
              <a:gd name="T10" fmla="*/ 0 h 600"/>
              <a:gd name="T11" fmla="*/ 192 w 192"/>
              <a:gd name="T12" fmla="*/ 600 h 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00">
                <a:moveTo>
                  <a:pt x="0" y="0"/>
                </a:moveTo>
                <a:lnTo>
                  <a:pt x="0" y="600"/>
                </a:lnTo>
                <a:lnTo>
                  <a:pt x="192" y="600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7" name="Freeform 52"/>
          <p:cNvSpPr>
            <a:spLocks/>
          </p:cNvSpPr>
          <p:nvPr/>
        </p:nvSpPr>
        <p:spPr bwMode="auto">
          <a:xfrm>
            <a:off x="1117600" y="4953000"/>
            <a:ext cx="1930400" cy="381000"/>
          </a:xfrm>
          <a:custGeom>
            <a:avLst/>
            <a:gdLst>
              <a:gd name="T0" fmla="*/ 0 w 1216"/>
              <a:gd name="T1" fmla="*/ 0 h 240"/>
              <a:gd name="T2" fmla="*/ 0 w 1216"/>
              <a:gd name="T3" fmla="*/ 2147483647 h 240"/>
              <a:gd name="T4" fmla="*/ 2147483647 w 1216"/>
              <a:gd name="T5" fmla="*/ 2147483647 h 240"/>
              <a:gd name="T6" fmla="*/ 0 60000 65536"/>
              <a:gd name="T7" fmla="*/ 0 60000 65536"/>
              <a:gd name="T8" fmla="*/ 0 60000 65536"/>
              <a:gd name="T9" fmla="*/ 0 w 1216"/>
              <a:gd name="T10" fmla="*/ 0 h 240"/>
              <a:gd name="T11" fmla="*/ 1216 w 1216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16" h="240">
                <a:moveTo>
                  <a:pt x="0" y="0"/>
                </a:moveTo>
                <a:lnTo>
                  <a:pt x="0" y="240"/>
                </a:lnTo>
                <a:lnTo>
                  <a:pt x="1216" y="240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8" name="Line 53"/>
          <p:cNvSpPr>
            <a:spLocks noChangeShapeType="1"/>
          </p:cNvSpPr>
          <p:nvPr/>
        </p:nvSpPr>
        <p:spPr bwMode="auto">
          <a:xfrm>
            <a:off x="6756400" y="14986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39" name="Line 54"/>
          <p:cNvSpPr>
            <a:spLocks noChangeShapeType="1"/>
          </p:cNvSpPr>
          <p:nvPr/>
        </p:nvSpPr>
        <p:spPr bwMode="auto">
          <a:xfrm>
            <a:off x="6756400" y="18923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40" name="Line 55"/>
          <p:cNvSpPr>
            <a:spLocks noChangeShapeType="1"/>
          </p:cNvSpPr>
          <p:nvPr/>
        </p:nvSpPr>
        <p:spPr bwMode="auto">
          <a:xfrm>
            <a:off x="6756400" y="22860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41" name="Line 56"/>
          <p:cNvSpPr>
            <a:spLocks noChangeShapeType="1"/>
          </p:cNvSpPr>
          <p:nvPr/>
        </p:nvSpPr>
        <p:spPr bwMode="auto">
          <a:xfrm>
            <a:off x="6756400" y="26543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8842" name="Line 57"/>
          <p:cNvSpPr>
            <a:spLocks noChangeShapeType="1"/>
          </p:cNvSpPr>
          <p:nvPr/>
        </p:nvSpPr>
        <p:spPr bwMode="auto">
          <a:xfrm>
            <a:off x="7670800" y="839788"/>
            <a:ext cx="0" cy="2170112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18843" name="Text Box 58"/>
          <p:cNvSpPr txBox="1">
            <a:spLocks noChangeArrowheads="1"/>
          </p:cNvSpPr>
          <p:nvPr/>
        </p:nvSpPr>
        <p:spPr bwMode="auto">
          <a:xfrm>
            <a:off x="7061200" y="101600"/>
            <a:ext cx="16875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Lokális sín</a:t>
            </a:r>
          </a:p>
        </p:txBody>
      </p:sp>
      <p:sp>
        <p:nvSpPr>
          <p:cNvPr id="118844" name="Text Box 59"/>
          <p:cNvSpPr txBox="1">
            <a:spLocks noChangeArrowheads="1"/>
          </p:cNvSpPr>
          <p:nvPr/>
        </p:nvSpPr>
        <p:spPr bwMode="auto">
          <a:xfrm>
            <a:off x="2946400" y="546100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Fő sín</a:t>
            </a:r>
          </a:p>
        </p:txBody>
      </p:sp>
      <p:sp>
        <p:nvSpPr>
          <p:cNvPr id="118845" name="Text Box 60"/>
          <p:cNvSpPr txBox="1">
            <a:spLocks noChangeArrowheads="1"/>
          </p:cNvSpPr>
          <p:nvPr/>
        </p:nvSpPr>
        <p:spPr bwMode="auto">
          <a:xfrm>
            <a:off x="241300" y="4495800"/>
            <a:ext cx="1244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ALU</a:t>
            </a:r>
          </a:p>
        </p:txBody>
      </p:sp>
      <p:sp>
        <p:nvSpPr>
          <p:cNvPr id="118846" name="Line 61"/>
          <p:cNvSpPr>
            <a:spLocks noChangeShapeType="1"/>
          </p:cNvSpPr>
          <p:nvPr/>
        </p:nvSpPr>
        <p:spPr bwMode="auto">
          <a:xfrm>
            <a:off x="6756400" y="1117600"/>
            <a:ext cx="8763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8847" name="Élőláb helye 6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8848" name="Dátum helye 6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355D805-994D-4B74-9646-456F3A54A21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30336D-F4E0-44AD-BC32-0A35306D9DD5}" type="slidenum">
              <a:rPr lang="en-GB" smtClean="0">
                <a:cs typeface="Arial" charset="0"/>
              </a:rPr>
              <a:pPr/>
              <a:t>116</a:t>
            </a:fld>
            <a:endParaRPr lang="en-GB" smtClean="0">
              <a:cs typeface="Arial" charset="0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5938837"/>
          </a:xfrm>
        </p:spPr>
        <p:txBody>
          <a:bodyPr/>
          <a:lstStyle/>
          <a:p>
            <a:pPr marL="533400" indent="-533400" algn="ctr" defTabSz="762000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Az </a:t>
            </a:r>
            <a:r>
              <a:rPr lang="hu-HU" sz="2800" b="1" smtClean="0"/>
              <a:t>I-8051 CPU </a:t>
            </a:r>
            <a:r>
              <a:rPr lang="hu-HU" sz="2800" smtClean="0"/>
              <a:t>mikroarchitektúrája (</a:t>
            </a:r>
            <a:r>
              <a:rPr lang="hu-HU" sz="2800" b="1" smtClean="0"/>
              <a:t>4.50. ábra</a:t>
            </a:r>
            <a:r>
              <a:rPr lang="hu-HU" sz="2800" smtClean="0"/>
              <a:t>)</a:t>
            </a:r>
          </a:p>
          <a:p>
            <a:pPr marL="533400" indent="-533400" defTabSz="762000"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z="2800" smtClean="0"/>
              <a:t>A legtöbb utasítás egy óraciklust igényel. A ciklus hat állapota: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Az utasítás a </a:t>
            </a:r>
            <a:r>
              <a:rPr lang="hu-HU" sz="2800" b="1" smtClean="0"/>
              <a:t>ROM</a:t>
            </a:r>
            <a:r>
              <a:rPr lang="hu-HU" sz="2800" smtClean="0"/>
              <a:t>-ból a </a:t>
            </a:r>
            <a:r>
              <a:rPr lang="hu-HU" sz="2800" b="1" smtClean="0"/>
              <a:t>fősín</a:t>
            </a:r>
            <a:r>
              <a:rPr lang="hu-HU" sz="2800" smtClean="0"/>
              <a:t>re és </a:t>
            </a:r>
            <a:r>
              <a:rPr lang="hu-HU" sz="2800" b="1" smtClean="0"/>
              <a:t>IR</a:t>
            </a:r>
            <a:r>
              <a:rPr lang="hu-HU" sz="2800" smtClean="0"/>
              <a:t>-be kerül.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Dekódolás, </a:t>
            </a:r>
            <a:r>
              <a:rPr lang="hu-HU" sz="2800" b="1" smtClean="0"/>
              <a:t>PC</a:t>
            </a:r>
            <a:r>
              <a:rPr lang="hu-HU" sz="2800" smtClean="0"/>
              <a:t> növelése.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Operandusok előkészítése.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Egyik operandus a </a:t>
            </a:r>
            <a:r>
              <a:rPr lang="hu-HU" sz="2800" b="1" smtClean="0"/>
              <a:t>fősín</a:t>
            </a:r>
            <a:r>
              <a:rPr lang="hu-HU" sz="2800" smtClean="0"/>
              <a:t>re, onnan általában </a:t>
            </a:r>
            <a:br>
              <a:rPr lang="hu-HU" sz="2800" smtClean="0"/>
            </a:br>
            <a:r>
              <a:rPr lang="hu-HU" sz="2800" b="1" smtClean="0"/>
              <a:t>TMP1</a:t>
            </a:r>
            <a:r>
              <a:rPr lang="hu-HU" sz="2800" smtClean="0"/>
              <a:t>-be, a másik </a:t>
            </a:r>
            <a:r>
              <a:rPr lang="hu-HU" sz="2800" b="1" smtClean="0"/>
              <a:t>ACC</a:t>
            </a:r>
            <a:r>
              <a:rPr lang="hu-HU" sz="2800" smtClean="0"/>
              <a:t>-ből </a:t>
            </a:r>
            <a:r>
              <a:rPr lang="hu-HU" sz="2800" b="1" smtClean="0"/>
              <a:t>TMP2</a:t>
            </a:r>
            <a:r>
              <a:rPr lang="hu-HU" sz="2800" smtClean="0"/>
              <a:t>-be kerül.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Az </a:t>
            </a:r>
            <a:r>
              <a:rPr lang="hu-HU" sz="2800" b="1" smtClean="0"/>
              <a:t>ALU</a:t>
            </a:r>
            <a:r>
              <a:rPr lang="hu-HU" sz="2800" smtClean="0"/>
              <a:t> végrehajtja a műveletet.</a:t>
            </a:r>
          </a:p>
          <a:p>
            <a:pPr marL="533400" indent="-533400" defTabSz="762000">
              <a:lnSpc>
                <a:spcPct val="90000"/>
              </a:lnSpc>
              <a:spcBef>
                <a:spcPct val="30000"/>
              </a:spcBef>
              <a:buFontTx/>
              <a:buAutoNum type="arabicPeriod"/>
            </a:pPr>
            <a:r>
              <a:rPr lang="hu-HU" sz="2800" smtClean="0"/>
              <a:t>Az </a:t>
            </a:r>
            <a:r>
              <a:rPr lang="hu-HU" sz="2800" b="1" smtClean="0"/>
              <a:t>ALU</a:t>
            </a:r>
            <a:r>
              <a:rPr lang="hu-HU" sz="2800" smtClean="0"/>
              <a:t> kimenete a </a:t>
            </a:r>
            <a:r>
              <a:rPr lang="hu-HU" sz="2800" b="1" smtClean="0"/>
              <a:t>fősín</a:t>
            </a:r>
            <a:r>
              <a:rPr lang="hu-HU" sz="2800" smtClean="0"/>
              <a:t>re kerül, </a:t>
            </a:r>
            <a:r>
              <a:rPr lang="hu-HU" sz="2800" b="1" smtClean="0"/>
              <a:t>ROM ADDR</a:t>
            </a:r>
            <a:r>
              <a:rPr lang="hu-HU" sz="2800" smtClean="0"/>
              <a:t> felkészül a következő utasítás olvasására.</a:t>
            </a:r>
          </a:p>
        </p:txBody>
      </p:sp>
      <p:sp>
        <p:nvSpPr>
          <p:cNvPr id="1198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198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6C92DDB-4976-41DF-8943-D6D871586CE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F2FD23-DA33-4AB0-9EFC-19E59CCBB9F1}" type="slidenum">
              <a:rPr lang="en-GB" smtClean="0">
                <a:cs typeface="Arial" charset="0"/>
              </a:rPr>
              <a:pPr/>
              <a:t>117</a:t>
            </a:fld>
            <a:endParaRPr lang="en-GB" smtClean="0">
              <a:cs typeface="Arial" charset="0"/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5976937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Összehasonlítás</a:t>
            </a:r>
          </a:p>
          <a:p>
            <a:pPr>
              <a:spcBef>
                <a:spcPct val="115000"/>
              </a:spcBef>
              <a:buFont typeface="Times New Roman" pitchFamily="18" charset="0"/>
              <a:buNone/>
            </a:pPr>
            <a:r>
              <a:rPr lang="hu-HU" b="1" smtClean="0">
                <a:solidFill>
                  <a:schemeClr val="accent2"/>
                </a:solidFill>
              </a:rPr>
              <a:t>Pentium 4</a:t>
            </a:r>
            <a:r>
              <a:rPr lang="hu-HU" b="1" smtClean="0"/>
              <a:t>		CISC</a:t>
            </a:r>
            <a:r>
              <a:rPr lang="hu-HU" smtClean="0"/>
              <a:t> gép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	egy </a:t>
            </a:r>
            <a:r>
              <a:rPr lang="hu-HU" b="1" smtClean="0"/>
              <a:t>CISC</a:t>
            </a:r>
            <a:r>
              <a:rPr lang="hu-HU" smtClean="0"/>
              <a:t> utasítás </a:t>
            </a:r>
            <a:r>
              <a:rPr lang="hu-HU" smtClean="0">
                <a:cs typeface="Times New Roman" pitchFamily="18" charset="0"/>
              </a:rPr>
              <a:t>--&gt; több </a:t>
            </a:r>
            <a:r>
              <a:rPr lang="hu-HU" b="1" smtClean="0">
                <a:cs typeface="Times New Roman" pitchFamily="18" charset="0"/>
              </a:rPr>
              <a:t>RISC</a:t>
            </a:r>
            <a:r>
              <a:rPr lang="hu-HU" smtClean="0">
                <a:cs typeface="Times New Roman" pitchFamily="18" charset="0"/>
              </a:rPr>
              <a:t> mikroutasítás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>
                <a:solidFill>
                  <a:schemeClr val="accent2"/>
                </a:solidFill>
                <a:cs typeface="Times New Roman" pitchFamily="18" charset="0"/>
              </a:rPr>
              <a:t>UltraSPARC III</a:t>
            </a:r>
            <a:r>
              <a:rPr lang="hu-HU" b="1" smtClean="0">
                <a:cs typeface="Times New Roman" pitchFamily="18" charset="0"/>
              </a:rPr>
              <a:t>	RISC</a:t>
            </a:r>
            <a:r>
              <a:rPr lang="hu-HU" smtClean="0">
                <a:cs typeface="Times New Roman" pitchFamily="18" charset="0"/>
              </a:rPr>
              <a:t> gép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>
                <a:solidFill>
                  <a:schemeClr val="accent2"/>
                </a:solidFill>
                <a:cs typeface="Times New Roman" pitchFamily="18" charset="0"/>
              </a:rPr>
              <a:t>I-8051</a:t>
            </a:r>
            <a:r>
              <a:rPr lang="hu-HU" smtClean="0">
                <a:cs typeface="Times New Roman" pitchFamily="18" charset="0"/>
              </a:rPr>
              <a:t>			inkább </a:t>
            </a:r>
            <a:r>
              <a:rPr lang="hu-HU" b="1" smtClean="0">
                <a:cs typeface="Times New Roman" pitchFamily="18" charset="0"/>
              </a:rPr>
              <a:t>RISC</a:t>
            </a:r>
            <a:r>
              <a:rPr lang="hu-HU" smtClean="0">
                <a:cs typeface="Times New Roman" pitchFamily="18" charset="0"/>
              </a:rPr>
              <a:t>, mint </a:t>
            </a:r>
            <a:r>
              <a:rPr lang="hu-HU" b="1" smtClean="0">
                <a:cs typeface="Times New Roman" pitchFamily="18" charset="0"/>
              </a:rPr>
              <a:t>CISC</a:t>
            </a:r>
            <a:r>
              <a:rPr lang="hu-HU" smtClean="0">
                <a:cs typeface="Times New Roman" pitchFamily="18" charset="0"/>
              </a:rPr>
              <a:t> gép</a:t>
            </a:r>
          </a:p>
          <a:p>
            <a:pPr>
              <a:buFont typeface="Times New Roman" pitchFamily="18" charset="0"/>
              <a:buNone/>
            </a:pPr>
            <a:endParaRPr lang="hu-HU" b="1" smtClean="0"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endParaRPr lang="hu-HU" b="1" smtClean="0"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hu-HU" b="1" smtClean="0">
                <a:solidFill>
                  <a:srgbClr val="336699"/>
                </a:solidFill>
                <a:cs typeface="Times New Roman" pitchFamily="18" charset="0"/>
              </a:rPr>
              <a:t>picoJava II</a:t>
            </a:r>
            <a:r>
              <a:rPr lang="hu-HU" smtClean="0">
                <a:solidFill>
                  <a:schemeClr val="bg2"/>
                </a:solidFill>
                <a:cs typeface="Times New Roman" pitchFamily="18" charset="0"/>
              </a:rPr>
              <a:t>		verem gép, sok memória hivatkozás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>
                <a:solidFill>
                  <a:schemeClr val="bg2"/>
                </a:solidFill>
                <a:cs typeface="Times New Roman" pitchFamily="18" charset="0"/>
              </a:rPr>
              <a:t>	több </a:t>
            </a:r>
            <a:r>
              <a:rPr lang="hu-HU" sz="2800" b="1" smtClean="0">
                <a:solidFill>
                  <a:schemeClr val="bg2"/>
                </a:solidFill>
              </a:rPr>
              <a:t>CISC</a:t>
            </a:r>
            <a:r>
              <a:rPr lang="hu-HU" sz="2800" smtClean="0">
                <a:solidFill>
                  <a:schemeClr val="bg2"/>
                </a:solidFill>
              </a:rPr>
              <a:t> utasítás is </a:t>
            </a:r>
            <a:r>
              <a:rPr lang="hu-HU" sz="2800" smtClean="0">
                <a:solidFill>
                  <a:schemeClr val="bg2"/>
                </a:solidFill>
                <a:cs typeface="Times New Roman" pitchFamily="18" charset="0"/>
              </a:rPr>
              <a:t>--&gt; egyetlen </a:t>
            </a:r>
            <a:r>
              <a:rPr lang="hu-HU" sz="2800" b="1" smtClean="0">
                <a:solidFill>
                  <a:schemeClr val="bg2"/>
                </a:solidFill>
                <a:cs typeface="Times New Roman" pitchFamily="18" charset="0"/>
              </a:rPr>
              <a:t>RISC</a:t>
            </a:r>
            <a:r>
              <a:rPr lang="hu-HU" sz="2800" smtClean="0">
                <a:solidFill>
                  <a:schemeClr val="bg2"/>
                </a:solidFill>
                <a:cs typeface="Times New Roman" pitchFamily="18" charset="0"/>
              </a:rPr>
              <a:t> mikroutasítás</a:t>
            </a:r>
          </a:p>
        </p:txBody>
      </p:sp>
      <p:sp>
        <p:nvSpPr>
          <p:cNvPr id="1208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208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0BD6880-904F-4006-BFF0-C8917391A38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76D1F5-8088-436F-A8A0-728E81DDE9A7}" type="slidenum">
              <a:rPr lang="en-GB" smtClean="0">
                <a:cs typeface="Arial" charset="0"/>
              </a:rPr>
              <a:pPr/>
              <a:t>12</a:t>
            </a:fld>
            <a:endParaRPr lang="en-GB" smtClean="0">
              <a:cs typeface="Arial" charset="0"/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 flipV="1">
            <a:off x="71438" y="2751138"/>
            <a:ext cx="8948737" cy="16430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 eaLnBrk="1" hangingPunct="1">
              <a:lnSpc>
                <a:spcPct val="95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NEXT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ADDRESS</a:t>
            </a:r>
          </a:p>
          <a:p>
            <a:pPr algn="ctr" defTabSz="914400" eaLnBrk="1" hangingPunct="1">
              <a:lnSpc>
                <a:spcPct val="95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JMPC 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JAMN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JAMZ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SLL8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SRA1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F0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F1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ENA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ENB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INVA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INC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H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OPC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TOS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LV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SP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PC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MDR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MAR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WRITE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READ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FETCH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B sín</a:t>
            </a:r>
          </a:p>
        </p:txBody>
      </p:sp>
      <p:graphicFrame>
        <p:nvGraphicFramePr>
          <p:cNvPr id="353283" name="Group 3"/>
          <p:cNvGraphicFramePr>
            <a:graphicFrameLocks noGrp="1"/>
          </p:cNvGraphicFramePr>
          <p:nvPr>
            <p:ph sz="half" idx="2"/>
          </p:nvPr>
        </p:nvGraphicFramePr>
        <p:xfrm>
          <a:off x="71438" y="2374900"/>
          <a:ext cx="9005887" cy="345949"/>
        </p:xfrm>
        <a:graphic>
          <a:graphicData uri="http://schemas.openxmlformats.org/drawingml/2006/table">
            <a:tbl>
              <a:tblPr/>
              <a:tblGrid>
                <a:gridCol w="847725"/>
                <a:gridCol w="1062037"/>
                <a:gridCol w="2795588"/>
                <a:gridCol w="2762250"/>
                <a:gridCol w="1042987"/>
                <a:gridCol w="4953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2" name="Rectangle 19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2286000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Mikroutasítások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24 bit: az adatút vezérléséhez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  9 bit: a következő utasítás címének megadásához, 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  3 bit: a következő utasítás kiválasztásának módjára. 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Ez adja a 36 bites mikroutasítást: </a:t>
            </a:r>
            <a:r>
              <a:rPr lang="hu-HU" sz="2800" b="1" smtClean="0"/>
              <a:t>4.5. ábra</a:t>
            </a:r>
            <a:r>
              <a:rPr lang="hu-HU" sz="2800" smtClean="0"/>
              <a:t>.</a:t>
            </a:r>
          </a:p>
        </p:txBody>
      </p:sp>
      <p:graphicFrame>
        <p:nvGraphicFramePr>
          <p:cNvPr id="353300" name="Group 20"/>
          <p:cNvGraphicFramePr>
            <a:graphicFrameLocks noGrp="1"/>
          </p:cNvGraphicFramePr>
          <p:nvPr>
            <p:ph sz="quarter" idx="3"/>
          </p:nvPr>
        </p:nvGraphicFramePr>
        <p:xfrm>
          <a:off x="114300" y="5267325"/>
          <a:ext cx="8915400" cy="692150"/>
        </p:xfrm>
        <a:graphic>
          <a:graphicData uri="http://schemas.openxmlformats.org/drawingml/2006/table">
            <a:tbl>
              <a:tblPr/>
              <a:tblGrid>
                <a:gridCol w="1782763"/>
                <a:gridCol w="1782762"/>
                <a:gridCol w="1784350"/>
                <a:gridCol w="1782763"/>
                <a:gridCol w="1782762"/>
              </a:tblGrid>
              <a:tr h="3460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 = MDR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= PC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= MBR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 = MBRU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= 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 = LV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 = CPP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 = TOS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= OPC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9-15 semmi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53320" name="Group 40"/>
          <p:cNvGraphicFramePr>
            <a:graphicFrameLocks noGrp="1"/>
          </p:cNvGraphicFramePr>
          <p:nvPr/>
        </p:nvGraphicFramePr>
        <p:xfrm>
          <a:off x="71438" y="4352925"/>
          <a:ext cx="9005887" cy="444500"/>
        </p:xfrm>
        <a:graphic>
          <a:graphicData uri="http://schemas.openxmlformats.org/drawingml/2006/table">
            <a:tbl>
              <a:tblPr/>
              <a:tblGrid>
                <a:gridCol w="847725"/>
                <a:gridCol w="1062037"/>
                <a:gridCol w="2795588"/>
                <a:gridCol w="2762250"/>
                <a:gridCol w="1042987"/>
                <a:gridCol w="4953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Addr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JAM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ALU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Mem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69" name="Line 56"/>
          <p:cNvSpPr>
            <a:spLocks noChangeShapeType="1"/>
          </p:cNvSpPr>
          <p:nvPr/>
        </p:nvSpPr>
        <p:spPr bwMode="auto">
          <a:xfrm>
            <a:off x="919163" y="2828925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0" name="Line 57"/>
          <p:cNvSpPr>
            <a:spLocks noChangeShapeType="1"/>
          </p:cNvSpPr>
          <p:nvPr/>
        </p:nvSpPr>
        <p:spPr bwMode="auto">
          <a:xfrm>
            <a:off x="1981200" y="2847975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1" name="Line 58"/>
          <p:cNvSpPr>
            <a:spLocks noChangeShapeType="1"/>
          </p:cNvSpPr>
          <p:nvPr/>
        </p:nvSpPr>
        <p:spPr bwMode="auto">
          <a:xfrm>
            <a:off x="4776788" y="2833688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2" name="Line 59"/>
          <p:cNvSpPr>
            <a:spLocks noChangeShapeType="1"/>
          </p:cNvSpPr>
          <p:nvPr/>
        </p:nvSpPr>
        <p:spPr bwMode="auto">
          <a:xfrm>
            <a:off x="7539038" y="2828925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3" name="Line 60"/>
          <p:cNvSpPr>
            <a:spLocks noChangeShapeType="1"/>
          </p:cNvSpPr>
          <p:nvPr/>
        </p:nvSpPr>
        <p:spPr bwMode="auto">
          <a:xfrm>
            <a:off x="8582025" y="2833688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4" name="Line 61"/>
          <p:cNvSpPr>
            <a:spLocks noChangeShapeType="1"/>
          </p:cNvSpPr>
          <p:nvPr/>
        </p:nvSpPr>
        <p:spPr bwMode="auto">
          <a:xfrm>
            <a:off x="9077325" y="2814638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5" name="Line 62"/>
          <p:cNvSpPr>
            <a:spLocks noChangeShapeType="1"/>
          </p:cNvSpPr>
          <p:nvPr/>
        </p:nvSpPr>
        <p:spPr bwMode="auto">
          <a:xfrm>
            <a:off x="71438" y="2833688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3376" name="Élőláb helye 1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3377" name="Dátum helye 1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21A0F39-BA77-48EE-B10B-EF7274667A1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B4F0F6-8118-47A8-B217-3DC6A7DEE189}" type="slidenum">
              <a:rPr lang="en-GB" smtClean="0">
                <a:cs typeface="Arial" charset="0"/>
              </a:rPr>
              <a:pPr/>
              <a:t>13</a:t>
            </a:fld>
            <a:endParaRPr lang="en-GB" smtClean="0">
              <a:cs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5695950" cy="5981700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Mic-1:</a:t>
            </a:r>
            <a:r>
              <a:rPr lang="hu-HU" smtClean="0"/>
              <a:t> </a:t>
            </a:r>
            <a:r>
              <a:rPr lang="hu-HU" b="1" smtClean="0"/>
              <a:t>4.6. ábra</a:t>
            </a:r>
            <a:r>
              <a:rPr lang="hu-HU" smtClean="0"/>
              <a:t>. 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</a:pPr>
            <a:r>
              <a:rPr lang="hu-HU" smtClean="0"/>
              <a:t>512x36 bites vezérlőtár a mikroprogramnak,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</a:pPr>
            <a:r>
              <a:rPr lang="hu-HU" b="1" smtClean="0"/>
              <a:t>MPC</a:t>
            </a:r>
            <a:r>
              <a:rPr lang="hu-HU" smtClean="0"/>
              <a:t> (MicroProgram Counter): mikroprogram-utasításszámláló.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</a:pPr>
            <a:r>
              <a:rPr lang="hu-HU" b="1" smtClean="0"/>
              <a:t>MIR</a:t>
            </a:r>
            <a:r>
              <a:rPr lang="hu-HU" smtClean="0"/>
              <a:t> (MicroInstruction Register): mikroutasítás-regiszter.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</a:pPr>
            <a:endParaRPr lang="hu-HU" smtClean="0"/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Az adatút ciklus</a:t>
            </a:r>
            <a:r>
              <a:rPr lang="hu-HU" b="1" smtClean="0"/>
              <a:t> (4.6. ábra) </a:t>
            </a:r>
            <a:r>
              <a:rPr lang="hu-HU" smtClean="0"/>
              <a:t>elején </a:t>
            </a:r>
            <a:r>
              <a:rPr lang="hu-HU" b="1" smtClean="0"/>
              <a:t>MIR</a:t>
            </a:r>
            <a:r>
              <a:rPr lang="hu-HU" smtClean="0"/>
              <a:t> feltöltődik a vezérlőtár </a:t>
            </a:r>
            <a:r>
              <a:rPr lang="hu-HU" b="1" smtClean="0"/>
              <a:t>MPC</a:t>
            </a:r>
            <a:r>
              <a:rPr lang="hu-HU" smtClean="0"/>
              <a:t> által mutatott szavával. 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endParaRPr lang="hu-HU" smtClean="0"/>
          </a:p>
        </p:txBody>
      </p:sp>
      <p:graphicFrame>
        <p:nvGraphicFramePr>
          <p:cNvPr id="355331" name="Group 3"/>
          <p:cNvGraphicFramePr>
            <a:graphicFrameLocks noGrp="1"/>
          </p:cNvGraphicFramePr>
          <p:nvPr>
            <p:ph sz="half" idx="2"/>
          </p:nvPr>
        </p:nvGraphicFramePr>
        <p:xfrm>
          <a:off x="6596063" y="762000"/>
          <a:ext cx="1874837" cy="20955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55353" name="Group 25"/>
          <p:cNvGraphicFramePr>
            <a:graphicFrameLocks noGrp="1"/>
          </p:cNvGraphicFramePr>
          <p:nvPr/>
        </p:nvGraphicFramePr>
        <p:xfrm>
          <a:off x="6010275" y="3594100"/>
          <a:ext cx="2733675" cy="346075"/>
        </p:xfrm>
        <a:graphic>
          <a:graphicData uri="http://schemas.openxmlformats.org/drawingml/2006/table">
            <a:tbl>
              <a:tblPr/>
              <a:tblGrid>
                <a:gridCol w="671513"/>
                <a:gridCol w="265112"/>
                <a:gridCol w="793750"/>
                <a:gridCol w="265113"/>
                <a:gridCol w="414337"/>
                <a:gridCol w="3238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Addr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ALU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378" name="Group 41"/>
          <p:cNvGrpSpPr>
            <a:grpSpLocks/>
          </p:cNvGrpSpPr>
          <p:nvPr/>
        </p:nvGrpSpPr>
        <p:grpSpPr bwMode="auto">
          <a:xfrm>
            <a:off x="5800725" y="361950"/>
            <a:ext cx="3105150" cy="5241925"/>
            <a:chOff x="3654" y="228"/>
            <a:chExt cx="1956" cy="3302"/>
          </a:xfrm>
        </p:grpSpPr>
        <p:sp>
          <p:nvSpPr>
            <p:cNvPr id="14381" name="Text Box 42"/>
            <p:cNvSpPr txBox="1">
              <a:spLocks noChangeArrowheads="1"/>
            </p:cNvSpPr>
            <p:nvPr/>
          </p:nvSpPr>
          <p:spPr bwMode="auto">
            <a:xfrm>
              <a:off x="3654" y="312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4382" name="Text Box 43"/>
            <p:cNvSpPr txBox="1">
              <a:spLocks noChangeArrowheads="1"/>
            </p:cNvSpPr>
            <p:nvPr/>
          </p:nvSpPr>
          <p:spPr bwMode="auto">
            <a:xfrm>
              <a:off x="3897" y="828"/>
              <a:ext cx="1578" cy="996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512x36 bites vezérlőtár (</a:t>
              </a:r>
              <a:r>
                <a:rPr lang="hu-HU" b="1">
                  <a:solidFill>
                    <a:schemeClr val="tx1"/>
                  </a:solidFill>
                </a:rPr>
                <a:t>ROM</a:t>
              </a:r>
              <a:r>
                <a:rPr lang="hu-HU">
                  <a:solidFill>
                    <a:schemeClr val="tx1"/>
                  </a:solidFill>
                </a:rPr>
                <a:t>) a mikroprogram tárolására</a:t>
              </a:r>
            </a:p>
          </p:txBody>
        </p:sp>
        <p:sp>
          <p:nvSpPr>
            <p:cNvPr id="14383" name="Text Box 44"/>
            <p:cNvSpPr txBox="1">
              <a:spLocks noChangeArrowheads="1"/>
            </p:cNvSpPr>
            <p:nvPr/>
          </p:nvSpPr>
          <p:spPr bwMode="auto">
            <a:xfrm>
              <a:off x="5010" y="2010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MIR</a:t>
              </a:r>
            </a:p>
          </p:txBody>
        </p:sp>
        <p:sp>
          <p:nvSpPr>
            <p:cNvPr id="14384" name="Text Box 45"/>
            <p:cNvSpPr txBox="1">
              <a:spLocks noChangeArrowheads="1"/>
            </p:cNvSpPr>
            <p:nvPr/>
          </p:nvSpPr>
          <p:spPr bwMode="auto">
            <a:xfrm>
              <a:off x="4395" y="228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MPC</a:t>
              </a:r>
            </a:p>
          </p:txBody>
        </p:sp>
        <p:sp>
          <p:nvSpPr>
            <p:cNvPr id="14385" name="Line 46"/>
            <p:cNvSpPr>
              <a:spLocks noChangeShapeType="1"/>
            </p:cNvSpPr>
            <p:nvPr/>
          </p:nvSpPr>
          <p:spPr bwMode="auto">
            <a:xfrm>
              <a:off x="4677" y="1818"/>
              <a:ext cx="0" cy="438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4386" name="Text Box 47"/>
            <p:cNvSpPr txBox="1">
              <a:spLocks noChangeArrowheads="1"/>
            </p:cNvSpPr>
            <p:nvPr/>
          </p:nvSpPr>
          <p:spPr bwMode="auto">
            <a:xfrm>
              <a:off x="4494" y="2996"/>
              <a:ext cx="1044" cy="53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4-ről 16-ra dekódoló</a:t>
              </a:r>
            </a:p>
          </p:txBody>
        </p:sp>
        <p:sp>
          <p:nvSpPr>
            <p:cNvPr id="14387" name="Freeform 48"/>
            <p:cNvSpPr>
              <a:spLocks/>
            </p:cNvSpPr>
            <p:nvPr/>
          </p:nvSpPr>
          <p:spPr bwMode="auto">
            <a:xfrm>
              <a:off x="3774" y="534"/>
              <a:ext cx="378" cy="552"/>
            </a:xfrm>
            <a:custGeom>
              <a:avLst/>
              <a:gdLst>
                <a:gd name="T0" fmla="*/ 507 w 360"/>
                <a:gd name="T1" fmla="*/ 0 h 552"/>
                <a:gd name="T2" fmla="*/ 0 w 360"/>
                <a:gd name="T3" fmla="*/ 0 h 552"/>
                <a:gd name="T4" fmla="*/ 0 w 360"/>
                <a:gd name="T5" fmla="*/ 552 h 552"/>
                <a:gd name="T6" fmla="*/ 161 w 360"/>
                <a:gd name="T7" fmla="*/ 552 h 5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"/>
                <a:gd name="T13" fmla="*/ 0 h 552"/>
                <a:gd name="T14" fmla="*/ 360 w 360"/>
                <a:gd name="T15" fmla="*/ 552 h 5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" h="552">
                  <a:moveTo>
                    <a:pt x="360" y="0"/>
                  </a:moveTo>
                  <a:lnTo>
                    <a:pt x="0" y="0"/>
                  </a:lnTo>
                  <a:lnTo>
                    <a:pt x="0" y="552"/>
                  </a:lnTo>
                  <a:lnTo>
                    <a:pt x="114" y="55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4388" name="Line 49"/>
            <p:cNvSpPr>
              <a:spLocks noChangeShapeType="1"/>
            </p:cNvSpPr>
            <p:nvPr/>
          </p:nvSpPr>
          <p:spPr bwMode="auto">
            <a:xfrm flipH="1">
              <a:off x="3948" y="474"/>
              <a:ext cx="78" cy="1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4389" name="Line 50"/>
            <p:cNvSpPr>
              <a:spLocks noChangeShapeType="1"/>
            </p:cNvSpPr>
            <p:nvPr/>
          </p:nvSpPr>
          <p:spPr bwMode="auto">
            <a:xfrm flipH="1">
              <a:off x="5424" y="2544"/>
              <a:ext cx="0" cy="4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4379" name="Élőláb helye 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4380" name="Dátum helye 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A810E0E-F51F-452A-AB92-3FF18DF0438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D9CCA2-D0EA-439B-8836-6F49E3377C94}" type="slidenum">
              <a:rPr lang="en-GB" smtClean="0">
                <a:cs typeface="Arial" charset="0"/>
              </a:rPr>
              <a:pPr/>
              <a:t>14</a:t>
            </a:fld>
            <a:endParaRPr lang="en-GB" smtClean="0">
              <a:cs typeface="Arial" charset="0"/>
            </a:endParaRPr>
          </a:p>
        </p:txBody>
      </p:sp>
      <p:sp>
        <p:nvSpPr>
          <p:cNvPr id="15363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685925" y="4505325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2633663" y="451008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grpSp>
        <p:nvGrpSpPr>
          <p:cNvPr id="15366" name="Group 5"/>
          <p:cNvGrpSpPr>
            <a:grpSpLocks/>
          </p:cNvGrpSpPr>
          <p:nvPr/>
        </p:nvGrpSpPr>
        <p:grpSpPr bwMode="auto">
          <a:xfrm>
            <a:off x="119063" y="133350"/>
            <a:ext cx="3252787" cy="5905500"/>
            <a:chOff x="75" y="84"/>
            <a:chExt cx="2049" cy="3720"/>
          </a:xfrm>
        </p:grpSpPr>
        <p:sp>
          <p:nvSpPr>
            <p:cNvPr id="15370" name="Line 6"/>
            <p:cNvSpPr>
              <a:spLocks noChangeShapeType="1"/>
            </p:cNvSpPr>
            <p:nvPr/>
          </p:nvSpPr>
          <p:spPr bwMode="auto">
            <a:xfrm flipH="1">
              <a:off x="1806" y="360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5371" name="Line 7"/>
            <p:cNvSpPr>
              <a:spLocks noChangeShapeType="1"/>
            </p:cNvSpPr>
            <p:nvPr/>
          </p:nvSpPr>
          <p:spPr bwMode="auto">
            <a:xfrm flipH="1">
              <a:off x="462" y="3123"/>
              <a:ext cx="471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5372" name="Line 8"/>
            <p:cNvSpPr>
              <a:spLocks noChangeShapeType="1"/>
            </p:cNvSpPr>
            <p:nvPr/>
          </p:nvSpPr>
          <p:spPr bwMode="auto">
            <a:xfrm flipH="1">
              <a:off x="645" y="3087"/>
              <a:ext cx="45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5373" name="Line 9"/>
            <p:cNvSpPr>
              <a:spLocks noChangeShapeType="1"/>
            </p:cNvSpPr>
            <p:nvPr/>
          </p:nvSpPr>
          <p:spPr bwMode="auto">
            <a:xfrm flipH="1">
              <a:off x="1929" y="3570"/>
              <a:ext cx="45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5374" name="Text Box 10"/>
            <p:cNvSpPr txBox="1">
              <a:spLocks noChangeArrowheads="1"/>
            </p:cNvSpPr>
            <p:nvPr/>
          </p:nvSpPr>
          <p:spPr bwMode="auto">
            <a:xfrm>
              <a:off x="546" y="2907"/>
              <a:ext cx="201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5375" name="Text Box 11"/>
            <p:cNvSpPr txBox="1">
              <a:spLocks noChangeArrowheads="1"/>
            </p:cNvSpPr>
            <p:nvPr/>
          </p:nvSpPr>
          <p:spPr bwMode="auto">
            <a:xfrm>
              <a:off x="1827" y="3384"/>
              <a:ext cx="201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376" name="Text Box 12"/>
            <p:cNvSpPr txBox="1">
              <a:spLocks noChangeArrowheads="1"/>
            </p:cNvSpPr>
            <p:nvPr/>
          </p:nvSpPr>
          <p:spPr bwMode="auto">
            <a:xfrm>
              <a:off x="339" y="3144"/>
              <a:ext cx="669" cy="36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vezérlés</a:t>
              </a:r>
            </a:p>
          </p:txBody>
        </p:sp>
        <p:sp>
          <p:nvSpPr>
            <p:cNvPr id="15377" name="Text Box 13"/>
            <p:cNvSpPr txBox="1">
              <a:spLocks noChangeArrowheads="1"/>
            </p:cNvSpPr>
            <p:nvPr/>
          </p:nvSpPr>
          <p:spPr bwMode="auto">
            <a:xfrm>
              <a:off x="1887" y="2943"/>
              <a:ext cx="23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15378" name="Text Box 14"/>
            <p:cNvSpPr txBox="1">
              <a:spLocks noChangeArrowheads="1"/>
            </p:cNvSpPr>
            <p:nvPr/>
          </p:nvSpPr>
          <p:spPr bwMode="auto">
            <a:xfrm>
              <a:off x="1887" y="3114"/>
              <a:ext cx="19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Z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15379" name="Text Box 15"/>
            <p:cNvSpPr txBox="1">
              <a:spLocks noChangeArrowheads="1"/>
            </p:cNvSpPr>
            <p:nvPr/>
          </p:nvSpPr>
          <p:spPr bwMode="auto">
            <a:xfrm>
              <a:off x="863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15380" name="Text Box 16"/>
            <p:cNvSpPr txBox="1">
              <a:spLocks noChangeArrowheads="1"/>
            </p:cNvSpPr>
            <p:nvPr/>
          </p:nvSpPr>
          <p:spPr bwMode="auto">
            <a:xfrm>
              <a:off x="693" y="89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grpSp>
          <p:nvGrpSpPr>
            <p:cNvPr id="15381" name="Group 17"/>
            <p:cNvGrpSpPr>
              <a:grpSpLocks/>
            </p:cNvGrpSpPr>
            <p:nvPr/>
          </p:nvGrpSpPr>
          <p:grpSpPr bwMode="auto">
            <a:xfrm>
              <a:off x="75" y="84"/>
              <a:ext cx="1863" cy="3720"/>
              <a:chOff x="291" y="84"/>
              <a:chExt cx="1863" cy="3720"/>
            </a:xfrm>
          </p:grpSpPr>
          <p:sp>
            <p:nvSpPr>
              <p:cNvPr id="15382" name="Freeform 18"/>
              <p:cNvSpPr>
                <a:spLocks/>
              </p:cNvSpPr>
              <p:nvPr/>
            </p:nvSpPr>
            <p:spPr bwMode="auto">
              <a:xfrm>
                <a:off x="1100" y="3056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90 w 1134"/>
                  <a:gd name="T3" fmla="*/ 0 h 454"/>
                  <a:gd name="T4" fmla="*/ 113 w 1134"/>
                  <a:gd name="T5" fmla="*/ 6 h 454"/>
                  <a:gd name="T6" fmla="*/ 170 w 1134"/>
                  <a:gd name="T7" fmla="*/ 6 h 454"/>
                  <a:gd name="T8" fmla="*/ 193 w 1134"/>
                  <a:gd name="T9" fmla="*/ 0 h 454"/>
                  <a:gd name="T10" fmla="*/ 283 w 1134"/>
                  <a:gd name="T11" fmla="*/ 0 h 454"/>
                  <a:gd name="T12" fmla="*/ 215 w 1134"/>
                  <a:gd name="T13" fmla="*/ 19 h 454"/>
                  <a:gd name="T14" fmla="*/ 68 w 1134"/>
                  <a:gd name="T15" fmla="*/ 19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83" name="Line 19"/>
              <p:cNvSpPr>
                <a:spLocks noChangeShapeType="1"/>
              </p:cNvSpPr>
              <p:nvPr/>
            </p:nvSpPr>
            <p:spPr bwMode="auto">
              <a:xfrm>
                <a:off x="1876" y="269"/>
                <a:ext cx="9" cy="2788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84" name="Line 20"/>
              <p:cNvSpPr>
                <a:spLocks noChangeShapeType="1"/>
              </p:cNvSpPr>
              <p:nvPr/>
            </p:nvSpPr>
            <p:spPr bwMode="auto">
              <a:xfrm>
                <a:off x="1286" y="2895"/>
                <a:ext cx="3" cy="159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85" name="Text Box 21"/>
              <p:cNvSpPr txBox="1">
                <a:spLocks noChangeArrowheads="1"/>
              </p:cNvSpPr>
              <p:nvPr/>
            </p:nvSpPr>
            <p:spPr bwMode="auto">
              <a:xfrm>
                <a:off x="1079" y="3494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15386" name="Line 22"/>
              <p:cNvSpPr>
                <a:spLocks noChangeShapeType="1"/>
              </p:cNvSpPr>
              <p:nvPr/>
            </p:nvSpPr>
            <p:spPr bwMode="auto">
              <a:xfrm>
                <a:off x="1565" y="334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87" name="Freeform 23"/>
              <p:cNvSpPr>
                <a:spLocks/>
              </p:cNvSpPr>
              <p:nvPr/>
            </p:nvSpPr>
            <p:spPr bwMode="auto">
              <a:xfrm>
                <a:off x="519" y="153"/>
                <a:ext cx="1035" cy="3651"/>
              </a:xfrm>
              <a:custGeom>
                <a:avLst/>
                <a:gdLst>
                  <a:gd name="T0" fmla="*/ 1017 w 1038"/>
                  <a:gd name="T1" fmla="*/ 3163 h 3720"/>
                  <a:gd name="T2" fmla="*/ 1017 w 1038"/>
                  <a:gd name="T3" fmla="*/ 3263 h 3720"/>
                  <a:gd name="T4" fmla="*/ 0 w 1038"/>
                  <a:gd name="T5" fmla="*/ 3263 h 3720"/>
                  <a:gd name="T6" fmla="*/ 6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5388" name="Group 24"/>
              <p:cNvGrpSpPr>
                <a:grpSpLocks/>
              </p:cNvGrpSpPr>
              <p:nvPr/>
            </p:nvGrpSpPr>
            <p:grpSpPr bwMode="auto">
              <a:xfrm>
                <a:off x="542" y="1271"/>
                <a:ext cx="1321" cy="241"/>
                <a:chOff x="542" y="1271"/>
                <a:chExt cx="1321" cy="241"/>
              </a:xfrm>
            </p:grpSpPr>
            <p:grpSp>
              <p:nvGrpSpPr>
                <p:cNvPr id="15490" name="Group 25"/>
                <p:cNvGrpSpPr>
                  <a:grpSpLocks/>
                </p:cNvGrpSpPr>
                <p:nvPr/>
              </p:nvGrpSpPr>
              <p:grpSpPr bwMode="auto">
                <a:xfrm>
                  <a:off x="970" y="1271"/>
                  <a:ext cx="643" cy="241"/>
                  <a:chOff x="970" y="120"/>
                  <a:chExt cx="643" cy="241"/>
                </a:xfrm>
              </p:grpSpPr>
              <p:sp>
                <p:nvSpPr>
                  <p:cNvPr id="15493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94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98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99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5495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96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97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9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613" y="13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5492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542" y="135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5389" name="Group 35"/>
              <p:cNvGrpSpPr>
                <a:grpSpLocks/>
              </p:cNvGrpSpPr>
              <p:nvPr/>
            </p:nvGrpSpPr>
            <p:grpSpPr bwMode="auto">
              <a:xfrm>
                <a:off x="539" y="1571"/>
                <a:ext cx="1324" cy="241"/>
                <a:chOff x="539" y="1571"/>
                <a:chExt cx="1324" cy="241"/>
              </a:xfrm>
            </p:grpSpPr>
            <p:grpSp>
              <p:nvGrpSpPr>
                <p:cNvPr id="15480" name="Group 36"/>
                <p:cNvGrpSpPr>
                  <a:grpSpLocks/>
                </p:cNvGrpSpPr>
                <p:nvPr/>
              </p:nvGrpSpPr>
              <p:grpSpPr bwMode="auto">
                <a:xfrm>
                  <a:off x="970" y="1571"/>
                  <a:ext cx="643" cy="241"/>
                  <a:chOff x="970" y="120"/>
                  <a:chExt cx="643" cy="241"/>
                </a:xfrm>
              </p:grpSpPr>
              <p:sp>
                <p:nvSpPr>
                  <p:cNvPr id="15483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84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88" name="Freeform 3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89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5485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86" name="Freeform 4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87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81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1613" y="16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5482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539" y="1653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5390" name="Group 46"/>
              <p:cNvGrpSpPr>
                <a:grpSpLocks/>
              </p:cNvGrpSpPr>
              <p:nvPr/>
            </p:nvGrpSpPr>
            <p:grpSpPr bwMode="auto">
              <a:xfrm>
                <a:off x="539" y="1847"/>
                <a:ext cx="1327" cy="241"/>
                <a:chOff x="539" y="1847"/>
                <a:chExt cx="1327" cy="241"/>
              </a:xfrm>
            </p:grpSpPr>
            <p:grpSp>
              <p:nvGrpSpPr>
                <p:cNvPr id="15470" name="Group 47"/>
                <p:cNvGrpSpPr>
                  <a:grpSpLocks/>
                </p:cNvGrpSpPr>
                <p:nvPr/>
              </p:nvGrpSpPr>
              <p:grpSpPr bwMode="auto">
                <a:xfrm>
                  <a:off x="970" y="1847"/>
                  <a:ext cx="643" cy="241"/>
                  <a:chOff x="970" y="120"/>
                  <a:chExt cx="643" cy="241"/>
                </a:xfrm>
              </p:grpSpPr>
              <p:sp>
                <p:nvSpPr>
                  <p:cNvPr id="15473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74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78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79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5475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76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77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7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616" y="1923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5472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539" y="192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5391" name="Group 57"/>
              <p:cNvGrpSpPr>
                <a:grpSpLocks/>
              </p:cNvGrpSpPr>
              <p:nvPr/>
            </p:nvGrpSpPr>
            <p:grpSpPr bwMode="auto">
              <a:xfrm>
                <a:off x="539" y="2135"/>
                <a:ext cx="1324" cy="241"/>
                <a:chOff x="539" y="2135"/>
                <a:chExt cx="1324" cy="241"/>
              </a:xfrm>
            </p:grpSpPr>
            <p:grpSp>
              <p:nvGrpSpPr>
                <p:cNvPr id="15460" name="Group 58"/>
                <p:cNvGrpSpPr>
                  <a:grpSpLocks/>
                </p:cNvGrpSpPr>
                <p:nvPr/>
              </p:nvGrpSpPr>
              <p:grpSpPr bwMode="auto">
                <a:xfrm>
                  <a:off x="970" y="2135"/>
                  <a:ext cx="643" cy="241"/>
                  <a:chOff x="970" y="120"/>
                  <a:chExt cx="643" cy="241"/>
                </a:xfrm>
              </p:grpSpPr>
              <p:sp>
                <p:nvSpPr>
                  <p:cNvPr id="15463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6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68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69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546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66" name="Freeform 6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67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6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1613" y="221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5462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539" y="2217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5392" name="Group 68"/>
              <p:cNvGrpSpPr>
                <a:grpSpLocks/>
              </p:cNvGrpSpPr>
              <p:nvPr/>
            </p:nvGrpSpPr>
            <p:grpSpPr bwMode="auto">
              <a:xfrm>
                <a:off x="536" y="2423"/>
                <a:ext cx="1330" cy="241"/>
                <a:chOff x="536" y="2423"/>
                <a:chExt cx="1330" cy="241"/>
              </a:xfrm>
            </p:grpSpPr>
            <p:grpSp>
              <p:nvGrpSpPr>
                <p:cNvPr id="15450" name="Group 69"/>
                <p:cNvGrpSpPr>
                  <a:grpSpLocks/>
                </p:cNvGrpSpPr>
                <p:nvPr/>
              </p:nvGrpSpPr>
              <p:grpSpPr bwMode="auto">
                <a:xfrm>
                  <a:off x="970" y="2423"/>
                  <a:ext cx="643" cy="241"/>
                  <a:chOff x="970" y="120"/>
                  <a:chExt cx="643" cy="241"/>
                </a:xfrm>
              </p:grpSpPr>
              <p:sp>
                <p:nvSpPr>
                  <p:cNvPr id="1545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54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58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59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5455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56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57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51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1616" y="2499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545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536" y="25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5393" name="Group 79"/>
              <p:cNvGrpSpPr>
                <a:grpSpLocks/>
              </p:cNvGrpSpPr>
              <p:nvPr/>
            </p:nvGrpSpPr>
            <p:grpSpPr bwMode="auto">
              <a:xfrm>
                <a:off x="539" y="2724"/>
                <a:ext cx="1074" cy="241"/>
                <a:chOff x="539" y="2724"/>
                <a:chExt cx="1074" cy="241"/>
              </a:xfrm>
            </p:grpSpPr>
            <p:grpSp>
              <p:nvGrpSpPr>
                <p:cNvPr id="15444" name="Group 80"/>
                <p:cNvGrpSpPr>
                  <a:grpSpLocks/>
                </p:cNvGrpSpPr>
                <p:nvPr/>
              </p:nvGrpSpPr>
              <p:grpSpPr bwMode="auto">
                <a:xfrm>
                  <a:off x="970" y="2724"/>
                  <a:ext cx="643" cy="241"/>
                  <a:chOff x="970" y="2724"/>
                  <a:chExt cx="643" cy="241"/>
                </a:xfrm>
              </p:grpSpPr>
              <p:sp>
                <p:nvSpPr>
                  <p:cNvPr id="15446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2724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5447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1067" y="289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5448" name="Freeform 8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5449" name="Line 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5445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539" y="28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15394" name="Line 86"/>
              <p:cNvSpPr>
                <a:spLocks noChangeShapeType="1"/>
              </p:cNvSpPr>
              <p:nvPr/>
            </p:nvSpPr>
            <p:spPr bwMode="auto">
              <a:xfrm>
                <a:off x="2010" y="3084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95" name="Line 87"/>
              <p:cNvSpPr>
                <a:spLocks noChangeShapeType="1"/>
              </p:cNvSpPr>
              <p:nvPr/>
            </p:nvSpPr>
            <p:spPr bwMode="auto">
              <a:xfrm>
                <a:off x="1899" y="3234"/>
                <a:ext cx="2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5396" name="Group 88"/>
              <p:cNvGrpSpPr>
                <a:grpSpLocks/>
              </p:cNvGrpSpPr>
              <p:nvPr/>
            </p:nvGrpSpPr>
            <p:grpSpPr bwMode="auto">
              <a:xfrm>
                <a:off x="291" y="84"/>
                <a:ext cx="1677" cy="1164"/>
                <a:chOff x="291" y="84"/>
                <a:chExt cx="1677" cy="1164"/>
              </a:xfrm>
            </p:grpSpPr>
            <p:grpSp>
              <p:nvGrpSpPr>
                <p:cNvPr id="15397" name="Group 89"/>
                <p:cNvGrpSpPr>
                  <a:grpSpLocks/>
                </p:cNvGrpSpPr>
                <p:nvPr/>
              </p:nvGrpSpPr>
              <p:grpSpPr bwMode="auto">
                <a:xfrm>
                  <a:off x="335" y="986"/>
                  <a:ext cx="1528" cy="240"/>
                  <a:chOff x="335" y="986"/>
                  <a:chExt cx="1528" cy="240"/>
                </a:xfrm>
              </p:grpSpPr>
              <p:sp>
                <p:nvSpPr>
                  <p:cNvPr id="15431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1014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5432" name="Line 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1101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15433" name="Group 92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40"/>
                    <a:chOff x="970" y="986"/>
                    <a:chExt cx="643" cy="240"/>
                  </a:xfrm>
                </p:grpSpPr>
                <p:grpSp>
                  <p:nvGrpSpPr>
                    <p:cNvPr id="15435" name="Group 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0" y="986"/>
                      <a:ext cx="643" cy="239"/>
                      <a:chOff x="970" y="986"/>
                      <a:chExt cx="643" cy="239"/>
                    </a:xfrm>
                  </p:grpSpPr>
                  <p:sp>
                    <p:nvSpPr>
                      <p:cNvPr id="15440" name="Rectangle 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0" y="986"/>
                        <a:ext cx="643" cy="168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  <a:miter lim="800000"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grpSp>
                    <p:nvGrpSpPr>
                      <p:cNvPr id="15441" name="Group 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8" y="1154"/>
                        <a:ext cx="33" cy="71"/>
                        <a:chOff x="2700" y="372"/>
                        <a:chExt cx="420" cy="750"/>
                      </a:xfrm>
                    </p:grpSpPr>
                    <p:sp>
                      <p:nvSpPr>
                        <p:cNvPr id="15442" name="Freeform 9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0" y="372"/>
                          <a:ext cx="420" cy="402"/>
                        </a:xfrm>
                        <a:custGeom>
                          <a:avLst/>
                          <a:gdLst>
                            <a:gd name="T0" fmla="*/ 0 w 420"/>
                            <a:gd name="T1" fmla="*/ 402 h 402"/>
                            <a:gd name="T2" fmla="*/ 420 w 420"/>
                            <a:gd name="T3" fmla="*/ 402 h 402"/>
                            <a:gd name="T4" fmla="*/ 222 w 420"/>
                            <a:gd name="T5" fmla="*/ 0 h 402"/>
                            <a:gd name="T6" fmla="*/ 0 w 420"/>
                            <a:gd name="T7" fmla="*/ 402 h 40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420"/>
                            <a:gd name="T13" fmla="*/ 0 h 402"/>
                            <a:gd name="T14" fmla="*/ 420 w 420"/>
                            <a:gd name="T15" fmla="*/ 402 h 40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420" h="402">
                              <a:moveTo>
                                <a:pt x="0" y="402"/>
                              </a:moveTo>
                              <a:lnTo>
                                <a:pt x="420" y="402"/>
                              </a:lnTo>
                              <a:lnTo>
                                <a:pt x="222" y="0"/>
                              </a:lnTo>
                              <a:lnTo>
                                <a:pt x="0" y="402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15443" name="Line 9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10" y="774"/>
                          <a:ext cx="0" cy="348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</p:grpSp>
                </p:grpSp>
                <p:sp>
                  <p:nvSpPr>
                    <p:cNvPr id="15436" name="Rectangle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9" y="986"/>
                      <a:ext cx="184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5437" name="Group 9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42" y="1155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38" name="Freeform 1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39" name="Line 10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5434" name="Line 10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" y="1074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5398" name="Group 103"/>
                <p:cNvGrpSpPr>
                  <a:grpSpLocks/>
                </p:cNvGrpSpPr>
                <p:nvPr/>
              </p:nvGrpSpPr>
              <p:grpSpPr bwMode="auto">
                <a:xfrm>
                  <a:off x="326" y="704"/>
                  <a:ext cx="1534" cy="241"/>
                  <a:chOff x="326" y="704"/>
                  <a:chExt cx="1534" cy="241"/>
                </a:xfrm>
              </p:grpSpPr>
              <p:grpSp>
                <p:nvGrpSpPr>
                  <p:cNvPr id="15420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970" y="704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5424" name="Rectangl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5425" name="Group 1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29" name="Freeform 1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30" name="Line 10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15426" name="Group 1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27" name="Freeform 1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28" name="Line 1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5421" name="Line 1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777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5422" name="Line 1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7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5423" name="Line 1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828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5399" name="Group 115"/>
                <p:cNvGrpSpPr>
                  <a:grpSpLocks/>
                </p:cNvGrpSpPr>
                <p:nvPr/>
              </p:nvGrpSpPr>
              <p:grpSpPr bwMode="auto">
                <a:xfrm>
                  <a:off x="326" y="120"/>
                  <a:ext cx="1287" cy="241"/>
                  <a:chOff x="326" y="120"/>
                  <a:chExt cx="1287" cy="241"/>
                </a:xfrm>
              </p:grpSpPr>
              <p:grpSp>
                <p:nvGrpSpPr>
                  <p:cNvPr id="15413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970" y="12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5416" name="Rectangle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5417" name="Group 1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18" name="Freeform 1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19" name="Line 1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5414" name="Line 1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165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5415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255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5400" name="Group 123"/>
                <p:cNvGrpSpPr>
                  <a:grpSpLocks/>
                </p:cNvGrpSpPr>
                <p:nvPr/>
              </p:nvGrpSpPr>
              <p:grpSpPr bwMode="auto">
                <a:xfrm>
                  <a:off x="326" y="410"/>
                  <a:ext cx="1537" cy="241"/>
                  <a:chOff x="326" y="410"/>
                  <a:chExt cx="1537" cy="241"/>
                </a:xfrm>
              </p:grpSpPr>
              <p:sp>
                <p:nvSpPr>
                  <p:cNvPr id="15402" name="Line 1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492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15403" name="Group 125"/>
                  <p:cNvGrpSpPr>
                    <a:grpSpLocks/>
                  </p:cNvGrpSpPr>
                  <p:nvPr/>
                </p:nvGrpSpPr>
                <p:grpSpPr bwMode="auto">
                  <a:xfrm>
                    <a:off x="970" y="41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15406" name="Rectangle 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5407" name="Group 1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11" name="Freeform 1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12" name="Line 1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15408" name="Group 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5409" name="Freeform 1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5410" name="Line 1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5404" name="Line 1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5" y="4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5405" name="Line 1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537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15401" name="Rectangle 135"/>
                <p:cNvSpPr>
                  <a:spLocks noChangeArrowheads="1"/>
                </p:cNvSpPr>
                <p:nvPr/>
              </p:nvSpPr>
              <p:spPr bwMode="auto">
                <a:xfrm>
                  <a:off x="291" y="84"/>
                  <a:ext cx="1677" cy="116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</p:grpSp>
      </p:grpSp>
      <p:sp>
        <p:nvSpPr>
          <p:cNvPr id="15367" name="Text Box 136"/>
          <p:cNvSpPr txBox="1">
            <a:spLocks noChangeArrowheads="1"/>
          </p:cNvSpPr>
          <p:nvPr/>
        </p:nvSpPr>
        <p:spPr bwMode="auto">
          <a:xfrm>
            <a:off x="3402013" y="0"/>
            <a:ext cx="5741987" cy="6208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Adatút ciklus (4.6. ábra):</a:t>
            </a:r>
            <a:r>
              <a:rPr lang="hu-HU" sz="2800">
                <a:solidFill>
                  <a:schemeClr val="tx1"/>
                </a:solidFill>
              </a:rPr>
              <a:t> 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(</a:t>
            </a:r>
            <a:r>
              <a:rPr lang="hu-HU" sz="2800" b="1">
                <a:solidFill>
                  <a:schemeClr val="tx1"/>
                </a:solidFill>
              </a:rPr>
              <a:t>MIR</a:t>
            </a:r>
            <a:r>
              <a:rPr lang="hu-HU" sz="2800">
                <a:solidFill>
                  <a:schemeClr val="tx1"/>
                </a:solidFill>
              </a:rPr>
              <a:t> feltöltődik a vezérlőtár </a:t>
            </a:r>
            <a:r>
              <a:rPr lang="hu-HU" sz="2800" b="1">
                <a:solidFill>
                  <a:schemeClr val="tx1"/>
                </a:solidFill>
              </a:rPr>
              <a:t>MPC</a:t>
            </a:r>
            <a:r>
              <a:rPr lang="hu-HU" sz="2800">
                <a:solidFill>
                  <a:schemeClr val="tx1"/>
                </a:solidFill>
              </a:rPr>
              <a:t> által mutatott szavával.) 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Kialakul a </a:t>
            </a:r>
            <a:r>
              <a:rPr lang="hu-HU" sz="2800" b="1">
                <a:solidFill>
                  <a:schemeClr val="tx1"/>
                </a:solidFill>
              </a:rPr>
              <a:t>B</a:t>
            </a:r>
            <a:r>
              <a:rPr lang="hu-HU" sz="2800">
                <a:solidFill>
                  <a:schemeClr val="tx1"/>
                </a:solidFill>
              </a:rPr>
              <a:t> sín kívánt tartalma, </a:t>
            </a:r>
            <a:r>
              <a:rPr lang="hu-HU" sz="2800" b="1">
                <a:solidFill>
                  <a:schemeClr val="tx1"/>
                </a:solidFill>
              </a:rPr>
              <a:t>ALU</a:t>
            </a:r>
            <a:r>
              <a:rPr lang="hu-HU" sz="2800">
                <a:solidFill>
                  <a:schemeClr val="tx1"/>
                </a:solidFill>
              </a:rPr>
              <a:t> és a </a:t>
            </a:r>
            <a:r>
              <a:rPr lang="hu-HU" sz="2800" b="1">
                <a:solidFill>
                  <a:schemeClr val="tx1"/>
                </a:solidFill>
              </a:rPr>
              <a:t>léptető</a:t>
            </a:r>
            <a:r>
              <a:rPr lang="hu-HU" sz="2800">
                <a:solidFill>
                  <a:schemeClr val="tx1"/>
                </a:solidFill>
              </a:rPr>
              <a:t> megtudja, mit kell csinálnia,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Az </a:t>
            </a:r>
            <a:r>
              <a:rPr lang="hu-HU" sz="2800" b="1">
                <a:solidFill>
                  <a:schemeClr val="tx1"/>
                </a:solidFill>
              </a:rPr>
              <a:t>ALU</a:t>
            </a:r>
            <a:r>
              <a:rPr lang="hu-HU" sz="2800">
                <a:solidFill>
                  <a:schemeClr val="tx1"/>
                </a:solidFill>
              </a:rPr>
              <a:t> és a </a:t>
            </a:r>
            <a:r>
              <a:rPr lang="hu-HU" sz="2800" b="1">
                <a:solidFill>
                  <a:schemeClr val="tx1"/>
                </a:solidFill>
              </a:rPr>
              <a:t>léptető</a:t>
            </a:r>
            <a:r>
              <a:rPr lang="hu-HU" sz="2800">
                <a:solidFill>
                  <a:schemeClr val="tx1"/>
                </a:solidFill>
              </a:rPr>
              <a:t> elvégzi a feladatát, a </a:t>
            </a:r>
            <a:r>
              <a:rPr lang="hu-HU" sz="2800" b="1">
                <a:solidFill>
                  <a:schemeClr val="tx1"/>
                </a:solidFill>
              </a:rPr>
              <a:t>C</a:t>
            </a:r>
            <a:r>
              <a:rPr lang="hu-HU" sz="2800">
                <a:solidFill>
                  <a:schemeClr val="tx1"/>
                </a:solidFill>
              </a:rPr>
              <a:t> sín, </a:t>
            </a:r>
            <a:r>
              <a:rPr lang="hu-HU" sz="2800" b="1">
                <a:solidFill>
                  <a:schemeClr val="tx1"/>
                </a:solidFill>
              </a:rPr>
              <a:t>N</a:t>
            </a:r>
            <a:r>
              <a:rPr lang="hu-HU" sz="2800">
                <a:solidFill>
                  <a:schemeClr val="tx1"/>
                </a:solidFill>
              </a:rPr>
              <a:t> (Negative) és </a:t>
            </a:r>
            <a:r>
              <a:rPr lang="hu-HU" sz="2800" b="1">
                <a:solidFill>
                  <a:schemeClr val="tx1"/>
                </a:solidFill>
              </a:rPr>
              <a:t>Z</a:t>
            </a:r>
            <a:r>
              <a:rPr lang="hu-HU" sz="2800">
                <a:solidFill>
                  <a:schemeClr val="tx1"/>
                </a:solidFill>
              </a:rPr>
              <a:t> (Zero) megkapja az új értékét, 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A regiszterek feltöltődnek a </a:t>
            </a:r>
            <a:r>
              <a:rPr lang="hu-HU" sz="2800" b="1">
                <a:solidFill>
                  <a:schemeClr val="tx1"/>
                </a:solidFill>
              </a:rPr>
              <a:t>C</a:t>
            </a:r>
            <a:r>
              <a:rPr lang="hu-HU" sz="2800">
                <a:solidFill>
                  <a:schemeClr val="tx1"/>
                </a:solidFill>
              </a:rPr>
              <a:t> sínről. 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 b="1">
                <a:solidFill>
                  <a:schemeClr val="tx1"/>
                </a:solidFill>
              </a:rPr>
              <a:t>MBR</a:t>
            </a:r>
            <a:r>
              <a:rPr lang="hu-HU" sz="2800">
                <a:solidFill>
                  <a:schemeClr val="tx1"/>
                </a:solidFill>
              </a:rPr>
              <a:t>/</a:t>
            </a:r>
            <a:r>
              <a:rPr lang="hu-HU" sz="2800" b="1">
                <a:solidFill>
                  <a:schemeClr val="tx1"/>
                </a:solidFill>
              </a:rPr>
              <a:t>MDR</a:t>
            </a:r>
            <a:r>
              <a:rPr lang="hu-HU" sz="2800">
                <a:solidFill>
                  <a:schemeClr val="tx1"/>
                </a:solidFill>
              </a:rPr>
              <a:t> megkapja az értékét, ha az előző ciklus adatot kért a memóriából.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Kialakul </a:t>
            </a:r>
            <a:r>
              <a:rPr lang="hu-HU" sz="2800" b="1">
                <a:solidFill>
                  <a:schemeClr val="tx1"/>
                </a:solidFill>
              </a:rPr>
              <a:t>MPC</a:t>
            </a:r>
            <a:r>
              <a:rPr lang="hu-HU" sz="2800">
                <a:solidFill>
                  <a:schemeClr val="tx1"/>
                </a:solidFill>
              </a:rPr>
              <a:t> új értéke.</a:t>
            </a:r>
          </a:p>
          <a:p>
            <a:pPr defTabSz="914400" eaLnBrk="1" hangingPunct="1">
              <a:lnSpc>
                <a:spcPct val="95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Memória ciklus kezdete.</a:t>
            </a:r>
          </a:p>
        </p:txBody>
      </p:sp>
      <p:sp>
        <p:nvSpPr>
          <p:cNvPr id="15368" name="Élőláb helye 13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5369" name="Dátum helye 13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B6E6FFB-C6A8-42FD-BFD8-0262F314E26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C0C04D-24F8-49C0-AF51-A0C9F9F80251}" type="slidenum">
              <a:rPr lang="en-GB" smtClean="0">
                <a:cs typeface="Arial" charset="0"/>
              </a:rPr>
              <a:pPr/>
              <a:t>15</a:t>
            </a:fld>
            <a:endParaRPr lang="en-GB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71800" y="0"/>
            <a:ext cx="6172200" cy="3222625"/>
          </a:xfrm>
        </p:spPr>
        <p:txBody>
          <a:bodyPr lIns="92075" tIns="46038" rIns="92075" bIns="46038"/>
          <a:lstStyle/>
          <a:p>
            <a:pPr marL="609600" indent="-609600" algn="ctr" defTabSz="762000"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Memória ciklus</a:t>
            </a:r>
          </a:p>
          <a:p>
            <a:pPr marL="609600" indent="-609600" defTabSz="762000"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	A memória ciklus az adatút végén kezdődik (</a:t>
            </a:r>
            <a:r>
              <a:rPr lang="hu-HU" b="1" smtClean="0"/>
              <a:t>MAR</a:t>
            </a:r>
            <a:r>
              <a:rPr lang="hu-HU" smtClean="0"/>
              <a:t> ill. </a:t>
            </a:r>
            <a:r>
              <a:rPr lang="hu-HU" b="1" smtClean="0"/>
              <a:t>PC</a:t>
            </a:r>
            <a:r>
              <a:rPr lang="hu-HU" smtClean="0"/>
              <a:t> feltöltése után), ezért ha a memória címet módosította ez a mikroutasítás, akkor a memória</a:t>
            </a:r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0" y="633413"/>
            <a:ext cx="3124200" cy="2124075"/>
            <a:chOff x="0" y="81"/>
            <a:chExt cx="1968" cy="1338"/>
          </a:xfrm>
        </p:grpSpPr>
        <p:sp>
          <p:nvSpPr>
            <p:cNvPr id="16392" name="Text Box 4"/>
            <p:cNvSpPr txBox="1">
              <a:spLocks noChangeArrowheads="1"/>
            </p:cNvSpPr>
            <p:nvPr/>
          </p:nvSpPr>
          <p:spPr bwMode="auto">
            <a:xfrm>
              <a:off x="909" y="89"/>
              <a:ext cx="750" cy="11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</p:txBody>
        </p:sp>
        <p:sp>
          <p:nvSpPr>
            <p:cNvPr id="16393" name="Line 5"/>
            <p:cNvSpPr>
              <a:spLocks noChangeShapeType="1"/>
            </p:cNvSpPr>
            <p:nvPr/>
          </p:nvSpPr>
          <p:spPr bwMode="auto">
            <a:xfrm>
              <a:off x="1876" y="269"/>
              <a:ext cx="9" cy="115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16394" name="Group 6"/>
            <p:cNvGrpSpPr>
              <a:grpSpLocks/>
            </p:cNvGrpSpPr>
            <p:nvPr/>
          </p:nvGrpSpPr>
          <p:grpSpPr bwMode="auto">
            <a:xfrm>
              <a:off x="0" y="81"/>
              <a:ext cx="1968" cy="1168"/>
              <a:chOff x="0" y="81"/>
              <a:chExt cx="1968" cy="1168"/>
            </a:xfrm>
          </p:grpSpPr>
          <p:grpSp>
            <p:nvGrpSpPr>
              <p:cNvPr id="16396" name="Group 7"/>
              <p:cNvGrpSpPr>
                <a:grpSpLocks/>
              </p:cNvGrpSpPr>
              <p:nvPr/>
            </p:nvGrpSpPr>
            <p:grpSpPr bwMode="auto">
              <a:xfrm>
                <a:off x="335" y="986"/>
                <a:ext cx="1528" cy="240"/>
                <a:chOff x="335" y="986"/>
                <a:chExt cx="1528" cy="240"/>
              </a:xfrm>
            </p:grpSpPr>
            <p:sp>
              <p:nvSpPr>
                <p:cNvPr id="16431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613" y="1014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6432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610" y="1101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16433" name="Group 10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40"/>
                  <a:chOff x="970" y="986"/>
                  <a:chExt cx="643" cy="240"/>
                </a:xfrm>
              </p:grpSpPr>
              <p:grpSp>
                <p:nvGrpSpPr>
                  <p:cNvPr id="1643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39"/>
                    <a:chOff x="970" y="986"/>
                    <a:chExt cx="643" cy="239"/>
                  </a:xfrm>
                </p:grpSpPr>
                <p:sp>
                  <p:nvSpPr>
                    <p:cNvPr id="16440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986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dash"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16441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1154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16442" name="Freeform 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16443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16436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429" y="986"/>
                    <a:ext cx="184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6437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1542" y="1155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38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39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643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35" y="1074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6397" name="Group 21"/>
              <p:cNvGrpSpPr>
                <a:grpSpLocks/>
              </p:cNvGrpSpPr>
              <p:nvPr/>
            </p:nvGrpSpPr>
            <p:grpSpPr bwMode="auto">
              <a:xfrm>
                <a:off x="326" y="704"/>
                <a:ext cx="1534" cy="241"/>
                <a:chOff x="326" y="704"/>
                <a:chExt cx="1534" cy="241"/>
              </a:xfrm>
            </p:grpSpPr>
            <p:grpSp>
              <p:nvGrpSpPr>
                <p:cNvPr id="16420" name="Group 22"/>
                <p:cNvGrpSpPr>
                  <a:grpSpLocks/>
                </p:cNvGrpSpPr>
                <p:nvPr/>
              </p:nvGrpSpPr>
              <p:grpSpPr bwMode="auto">
                <a:xfrm>
                  <a:off x="970" y="704"/>
                  <a:ext cx="643" cy="241"/>
                  <a:chOff x="970" y="120"/>
                  <a:chExt cx="643" cy="241"/>
                </a:xfrm>
              </p:grpSpPr>
              <p:sp>
                <p:nvSpPr>
                  <p:cNvPr id="1642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6425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29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30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6426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27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28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6421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610" y="77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6422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539" y="73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6423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326" y="828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6398" name="Group 33"/>
              <p:cNvGrpSpPr>
                <a:grpSpLocks/>
              </p:cNvGrpSpPr>
              <p:nvPr/>
            </p:nvGrpSpPr>
            <p:grpSpPr bwMode="auto">
              <a:xfrm>
                <a:off x="326" y="120"/>
                <a:ext cx="1287" cy="241"/>
                <a:chOff x="326" y="120"/>
                <a:chExt cx="1287" cy="241"/>
              </a:xfrm>
            </p:grpSpPr>
            <p:grpSp>
              <p:nvGrpSpPr>
                <p:cNvPr id="16413" name="Group 34"/>
                <p:cNvGrpSpPr>
                  <a:grpSpLocks/>
                </p:cNvGrpSpPr>
                <p:nvPr/>
              </p:nvGrpSpPr>
              <p:grpSpPr bwMode="auto">
                <a:xfrm>
                  <a:off x="970" y="120"/>
                  <a:ext cx="643" cy="241"/>
                  <a:chOff x="970" y="120"/>
                  <a:chExt cx="643" cy="241"/>
                </a:xfrm>
              </p:grpSpPr>
              <p:sp>
                <p:nvSpPr>
                  <p:cNvPr id="1641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6417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18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19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6414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539" y="165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6415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326" y="255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6399" name="Group 41"/>
              <p:cNvGrpSpPr>
                <a:grpSpLocks/>
              </p:cNvGrpSpPr>
              <p:nvPr/>
            </p:nvGrpSpPr>
            <p:grpSpPr bwMode="auto">
              <a:xfrm>
                <a:off x="326" y="410"/>
                <a:ext cx="1537" cy="241"/>
                <a:chOff x="326" y="410"/>
                <a:chExt cx="1537" cy="241"/>
              </a:xfrm>
            </p:grpSpPr>
            <p:sp>
              <p:nvSpPr>
                <p:cNvPr id="16402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613" y="492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16403" name="Group 43"/>
                <p:cNvGrpSpPr>
                  <a:grpSpLocks/>
                </p:cNvGrpSpPr>
                <p:nvPr/>
              </p:nvGrpSpPr>
              <p:grpSpPr bwMode="auto">
                <a:xfrm>
                  <a:off x="970" y="410"/>
                  <a:ext cx="643" cy="241"/>
                  <a:chOff x="970" y="120"/>
                  <a:chExt cx="643" cy="241"/>
                </a:xfrm>
              </p:grpSpPr>
              <p:sp>
                <p:nvSpPr>
                  <p:cNvPr id="1640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640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11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12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1640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6409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6410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6404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545" y="43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6405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26" y="537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16400" name="Rectangle 53"/>
              <p:cNvSpPr>
                <a:spLocks noChangeArrowheads="1"/>
              </p:cNvSpPr>
              <p:nvPr/>
            </p:nvSpPr>
            <p:spPr bwMode="auto">
              <a:xfrm>
                <a:off x="291" y="84"/>
                <a:ext cx="1677" cy="11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6401" name="Text Box 54"/>
              <p:cNvSpPr txBox="1">
                <a:spLocks noChangeArrowheads="1"/>
              </p:cNvSpPr>
              <p:nvPr/>
            </p:nvSpPr>
            <p:spPr bwMode="auto">
              <a:xfrm flipV="1">
                <a:off x="0" y="81"/>
                <a:ext cx="308" cy="116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vert="eaVert"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memória</a:t>
                </a:r>
              </a:p>
            </p:txBody>
          </p:sp>
        </p:grpSp>
        <p:sp>
          <p:nvSpPr>
            <p:cNvPr id="16395" name="Line 55"/>
            <p:cNvSpPr>
              <a:spLocks noChangeShapeType="1"/>
            </p:cNvSpPr>
            <p:nvPr/>
          </p:nvSpPr>
          <p:spPr bwMode="auto">
            <a:xfrm>
              <a:off x="534" y="150"/>
              <a:ext cx="0" cy="122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6389" name="Rectangle 56"/>
          <p:cNvSpPr>
            <a:spLocks noChangeArrowheads="1"/>
          </p:cNvSpPr>
          <p:nvPr/>
        </p:nvSpPr>
        <p:spPr bwMode="auto">
          <a:xfrm>
            <a:off x="0" y="3086100"/>
            <a:ext cx="9144000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algn="ctr" defTabSz="762000">
              <a:spcBef>
                <a:spcPct val="40000"/>
              </a:spcBef>
            </a:pPr>
            <a:r>
              <a:rPr lang="hu-HU" sz="3200">
                <a:solidFill>
                  <a:srgbClr val="000000"/>
                </a:solidFill>
              </a:rPr>
              <a:t>cím a módosított </a:t>
            </a:r>
            <a:r>
              <a:rPr lang="hu-HU" sz="3200" b="1">
                <a:solidFill>
                  <a:srgbClr val="000000"/>
                </a:solidFill>
              </a:rPr>
              <a:t>MAR</a:t>
            </a:r>
            <a:r>
              <a:rPr lang="hu-HU" sz="3200">
                <a:solidFill>
                  <a:srgbClr val="000000"/>
                </a:solidFill>
              </a:rPr>
              <a:t> ill. </a:t>
            </a:r>
            <a:r>
              <a:rPr lang="hu-HU" sz="3200" b="1">
                <a:solidFill>
                  <a:srgbClr val="000000"/>
                </a:solidFill>
              </a:rPr>
              <a:t>PC</a:t>
            </a:r>
            <a:r>
              <a:rPr lang="hu-HU" sz="3200">
                <a:solidFill>
                  <a:srgbClr val="000000"/>
                </a:solidFill>
              </a:rPr>
              <a:t> regiszter értéke lesz. </a:t>
            </a:r>
          </a:p>
          <a:p>
            <a:pPr marL="609600" indent="-609600" defTabSz="762000">
              <a:spcBef>
                <a:spcPct val="40000"/>
              </a:spcBef>
            </a:pPr>
            <a:r>
              <a:rPr lang="hu-HU" sz="3200">
                <a:solidFill>
                  <a:srgbClr val="000000"/>
                </a:solidFill>
              </a:rPr>
              <a:t>Az olvasás eredménye csak két ciklussal később </a:t>
            </a:r>
          </a:p>
          <a:p>
            <a:pPr marL="609600" indent="-609600" defTabSz="762000"/>
            <a:r>
              <a:rPr lang="hu-HU" sz="3200">
                <a:solidFill>
                  <a:srgbClr val="000000"/>
                </a:solidFill>
              </a:rPr>
              <a:t>használható az </a:t>
            </a:r>
            <a:r>
              <a:rPr lang="hu-HU" sz="3200" b="1">
                <a:solidFill>
                  <a:srgbClr val="000000"/>
                </a:solidFill>
              </a:rPr>
              <a:t>ALU</a:t>
            </a:r>
            <a:r>
              <a:rPr lang="hu-HU" sz="3200">
                <a:solidFill>
                  <a:srgbClr val="000000"/>
                </a:solidFill>
              </a:rPr>
              <a:t>-ban, mert </a:t>
            </a:r>
            <a:r>
              <a:rPr lang="hu-HU" sz="3200" b="1">
                <a:solidFill>
                  <a:srgbClr val="000000"/>
                </a:solidFill>
              </a:rPr>
              <a:t>MDR</a:t>
            </a:r>
            <a:r>
              <a:rPr lang="hu-HU" sz="3200">
                <a:solidFill>
                  <a:srgbClr val="000000"/>
                </a:solidFill>
              </a:rPr>
              <a:t> ill. </a:t>
            </a:r>
            <a:r>
              <a:rPr lang="hu-HU" sz="3200" b="1">
                <a:solidFill>
                  <a:srgbClr val="000000"/>
                </a:solidFill>
              </a:rPr>
              <a:t>MBR</a:t>
            </a:r>
            <a:r>
              <a:rPr lang="hu-HU" sz="3200">
                <a:solidFill>
                  <a:srgbClr val="000000"/>
                </a:solidFill>
              </a:rPr>
              <a:t> csak a </a:t>
            </a:r>
          </a:p>
          <a:p>
            <a:pPr marL="609600" indent="-609600" defTabSz="762000"/>
            <a:r>
              <a:rPr lang="hu-HU" sz="3200">
                <a:solidFill>
                  <a:srgbClr val="000000"/>
                </a:solidFill>
              </a:rPr>
              <a:t>következő adatút ciklus vége felé töltődik fel a memó-</a:t>
            </a:r>
          </a:p>
          <a:p>
            <a:pPr marL="609600" indent="-609600" defTabSz="762000"/>
            <a:r>
              <a:rPr lang="hu-HU" sz="3200">
                <a:solidFill>
                  <a:srgbClr val="000000"/>
                </a:solidFill>
              </a:rPr>
              <a:t>riából, addig </a:t>
            </a:r>
            <a:r>
              <a:rPr lang="hu-HU" sz="3200" b="1">
                <a:solidFill>
                  <a:srgbClr val="000000"/>
                </a:solidFill>
              </a:rPr>
              <a:t>MDR</a:t>
            </a:r>
            <a:r>
              <a:rPr lang="hu-HU" sz="3200">
                <a:solidFill>
                  <a:srgbClr val="000000"/>
                </a:solidFill>
              </a:rPr>
              <a:t> ill. </a:t>
            </a:r>
            <a:r>
              <a:rPr lang="hu-HU" sz="3200" b="1">
                <a:solidFill>
                  <a:srgbClr val="000000"/>
                </a:solidFill>
              </a:rPr>
              <a:t>MBR</a:t>
            </a:r>
            <a:r>
              <a:rPr lang="hu-HU" sz="3200">
                <a:solidFill>
                  <a:srgbClr val="000000"/>
                </a:solidFill>
              </a:rPr>
              <a:t> régi értéke érhető el.</a:t>
            </a:r>
          </a:p>
        </p:txBody>
      </p:sp>
      <p:sp>
        <p:nvSpPr>
          <p:cNvPr id="16390" name="Élőláb helye 5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6391" name="Dátum helye 5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F44B886-DEB1-4428-B5EA-5924415E5C0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2E7BC7-4794-4B83-8AEB-B1942C3F8F8A}" type="slidenum">
              <a:rPr lang="en-GB" smtClean="0">
                <a:cs typeface="Arial" charset="0"/>
              </a:rPr>
              <a:pPr/>
              <a:t>16</a:t>
            </a:fld>
            <a:endParaRPr lang="en-GB" smtClean="0"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5252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b="1" smtClean="0"/>
              <a:t>Mic-1:</a:t>
            </a:r>
            <a:r>
              <a:rPr lang="hu-HU" smtClean="0"/>
              <a:t> </a:t>
            </a:r>
            <a:r>
              <a:rPr lang="hu-HU" b="1" smtClean="0"/>
              <a:t>4.6. ábra</a:t>
            </a:r>
            <a:r>
              <a:rPr lang="hu-HU" smtClean="0"/>
              <a:t>. </a:t>
            </a:r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Font typeface="Times New Roman" pitchFamily="18" charset="0"/>
              <a:buNone/>
            </a:pPr>
            <a:r>
              <a:rPr lang="hu-HU" b="1" smtClean="0"/>
              <a:t>MPC</a:t>
            </a:r>
            <a:r>
              <a:rPr lang="hu-HU" smtClean="0"/>
              <a:t> új tartalmának kialakítása.</a:t>
            </a:r>
          </a:p>
        </p:txBody>
      </p:sp>
      <p:graphicFrame>
        <p:nvGraphicFramePr>
          <p:cNvPr id="361475" name="Group 3"/>
          <p:cNvGraphicFramePr>
            <a:graphicFrameLocks noGrp="1"/>
          </p:cNvGraphicFramePr>
          <p:nvPr>
            <p:ph sz="half" idx="2"/>
          </p:nvPr>
        </p:nvGraphicFramePr>
        <p:xfrm>
          <a:off x="3497263" y="2105025"/>
          <a:ext cx="1874837" cy="20955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61497" name="Group 25"/>
          <p:cNvGraphicFramePr>
            <a:graphicFrameLocks noGrp="1"/>
          </p:cNvGraphicFramePr>
          <p:nvPr/>
        </p:nvGraphicFramePr>
        <p:xfrm>
          <a:off x="5181600" y="4946650"/>
          <a:ext cx="2733675" cy="346075"/>
        </p:xfrm>
        <a:graphic>
          <a:graphicData uri="http://schemas.openxmlformats.org/drawingml/2006/table">
            <a:tbl>
              <a:tblPr/>
              <a:tblGrid>
                <a:gridCol w="671513"/>
                <a:gridCol w="265112"/>
                <a:gridCol w="793750"/>
                <a:gridCol w="265113"/>
                <a:gridCol w="414337"/>
                <a:gridCol w="3238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Addr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ALU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50" name="Rectangle 41"/>
          <p:cNvSpPr>
            <a:spLocks noChangeArrowheads="1"/>
          </p:cNvSpPr>
          <p:nvPr/>
        </p:nvSpPr>
        <p:spPr bwMode="auto">
          <a:xfrm>
            <a:off x="4124325" y="2686050"/>
            <a:ext cx="600075" cy="504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51" name="Text Box 42"/>
          <p:cNvSpPr txBox="1">
            <a:spLocks noChangeArrowheads="1"/>
          </p:cNvSpPr>
          <p:nvPr/>
        </p:nvSpPr>
        <p:spPr bwMode="auto">
          <a:xfrm>
            <a:off x="3476625" y="1190625"/>
            <a:ext cx="438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9</a:t>
            </a:r>
          </a:p>
        </p:txBody>
      </p:sp>
      <p:grpSp>
        <p:nvGrpSpPr>
          <p:cNvPr id="17452" name="Group 43"/>
          <p:cNvGrpSpPr>
            <a:grpSpLocks/>
          </p:cNvGrpSpPr>
          <p:nvPr/>
        </p:nvGrpSpPr>
        <p:grpSpPr bwMode="auto">
          <a:xfrm>
            <a:off x="3890963" y="1666875"/>
            <a:ext cx="4129087" cy="3343275"/>
            <a:chOff x="2931" y="606"/>
            <a:chExt cx="2601" cy="2106"/>
          </a:xfrm>
        </p:grpSpPr>
        <p:sp>
          <p:nvSpPr>
            <p:cNvPr id="17478" name="Text Box 44"/>
            <p:cNvSpPr txBox="1">
              <a:spLocks noChangeArrowheads="1"/>
            </p:cNvSpPr>
            <p:nvPr/>
          </p:nvSpPr>
          <p:spPr bwMode="auto">
            <a:xfrm>
              <a:off x="3858" y="720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7479" name="Text Box 45"/>
            <p:cNvSpPr txBox="1">
              <a:spLocks noChangeArrowheads="1"/>
            </p:cNvSpPr>
            <p:nvPr/>
          </p:nvSpPr>
          <p:spPr bwMode="auto">
            <a:xfrm>
              <a:off x="3819" y="1242"/>
              <a:ext cx="1578" cy="99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512x36 bites vezérlőtár </a:t>
              </a:r>
              <a:r>
                <a:rPr lang="hu-HU" sz="2000">
                  <a:solidFill>
                    <a:schemeClr val="tx1"/>
                  </a:solidFill>
                </a:rPr>
                <a:t>(</a:t>
              </a:r>
              <a:r>
                <a:rPr lang="hu-HU" sz="2000" b="1">
                  <a:solidFill>
                    <a:schemeClr val="tx1"/>
                  </a:solidFill>
                </a:rPr>
                <a:t>ROM</a:t>
              </a:r>
              <a:r>
                <a:rPr lang="hu-HU" sz="2000">
                  <a:solidFill>
                    <a:schemeClr val="tx1"/>
                  </a:solidFill>
                </a:rPr>
                <a:t>)</a:t>
              </a:r>
              <a:r>
                <a:rPr lang="hu-HU" sz="2000" b="1">
                  <a:solidFill>
                    <a:schemeClr val="tx1"/>
                  </a:solidFill>
                </a:rPr>
                <a:t> 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a mikroprogram tárolására</a:t>
              </a:r>
            </a:p>
          </p:txBody>
        </p:sp>
        <p:sp>
          <p:nvSpPr>
            <p:cNvPr id="17480" name="Text Box 46"/>
            <p:cNvSpPr txBox="1">
              <a:spLocks noChangeArrowheads="1"/>
            </p:cNvSpPr>
            <p:nvPr/>
          </p:nvSpPr>
          <p:spPr bwMode="auto">
            <a:xfrm>
              <a:off x="4932" y="2424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MIR</a:t>
              </a:r>
            </a:p>
          </p:txBody>
        </p:sp>
        <p:sp>
          <p:nvSpPr>
            <p:cNvPr id="17481" name="Text Box 47"/>
            <p:cNvSpPr txBox="1">
              <a:spLocks noChangeArrowheads="1"/>
            </p:cNvSpPr>
            <p:nvPr/>
          </p:nvSpPr>
          <p:spPr bwMode="auto">
            <a:xfrm>
              <a:off x="2931" y="606"/>
              <a:ext cx="6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MPC</a:t>
              </a:r>
            </a:p>
          </p:txBody>
        </p:sp>
        <p:sp>
          <p:nvSpPr>
            <p:cNvPr id="17482" name="Freeform 48"/>
            <p:cNvSpPr>
              <a:spLocks/>
            </p:cNvSpPr>
            <p:nvPr/>
          </p:nvSpPr>
          <p:spPr bwMode="auto">
            <a:xfrm>
              <a:off x="3768" y="942"/>
              <a:ext cx="804" cy="300"/>
            </a:xfrm>
            <a:custGeom>
              <a:avLst/>
              <a:gdLst>
                <a:gd name="T0" fmla="*/ 0 w 804"/>
                <a:gd name="T1" fmla="*/ 0 h 300"/>
                <a:gd name="T2" fmla="*/ 804 w 804"/>
                <a:gd name="T3" fmla="*/ 0 h 300"/>
                <a:gd name="T4" fmla="*/ 804 w 804"/>
                <a:gd name="T5" fmla="*/ 300 h 300"/>
                <a:gd name="T6" fmla="*/ 0 60000 65536"/>
                <a:gd name="T7" fmla="*/ 0 60000 65536"/>
                <a:gd name="T8" fmla="*/ 0 60000 65536"/>
                <a:gd name="T9" fmla="*/ 0 w 804"/>
                <a:gd name="T10" fmla="*/ 0 h 300"/>
                <a:gd name="T11" fmla="*/ 804 w 804"/>
                <a:gd name="T12" fmla="*/ 300 h 3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4" h="300">
                  <a:moveTo>
                    <a:pt x="0" y="0"/>
                  </a:moveTo>
                  <a:lnTo>
                    <a:pt x="804" y="0"/>
                  </a:lnTo>
                  <a:lnTo>
                    <a:pt x="804" y="3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83" name="Line 49"/>
            <p:cNvSpPr>
              <a:spLocks noChangeShapeType="1"/>
            </p:cNvSpPr>
            <p:nvPr/>
          </p:nvSpPr>
          <p:spPr bwMode="auto">
            <a:xfrm flipV="1">
              <a:off x="4164" y="888"/>
              <a:ext cx="54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84" name="Line 50"/>
            <p:cNvSpPr>
              <a:spLocks noChangeShapeType="1"/>
            </p:cNvSpPr>
            <p:nvPr/>
          </p:nvSpPr>
          <p:spPr bwMode="auto">
            <a:xfrm>
              <a:off x="4599" y="2232"/>
              <a:ext cx="0" cy="438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7453" name="Freeform 51"/>
          <p:cNvSpPr>
            <a:spLocks/>
          </p:cNvSpPr>
          <p:nvPr/>
        </p:nvSpPr>
        <p:spPr bwMode="auto">
          <a:xfrm>
            <a:off x="3019425" y="1562100"/>
            <a:ext cx="5067300" cy="4191000"/>
          </a:xfrm>
          <a:custGeom>
            <a:avLst/>
            <a:gdLst>
              <a:gd name="T0" fmla="*/ 2147483647 w 3192"/>
              <a:gd name="T1" fmla="*/ 2147483647 h 2640"/>
              <a:gd name="T2" fmla="*/ 2147483647 w 3192"/>
              <a:gd name="T3" fmla="*/ 2147483647 h 2640"/>
              <a:gd name="T4" fmla="*/ 2147483647 w 3192"/>
              <a:gd name="T5" fmla="*/ 2147483647 h 2640"/>
              <a:gd name="T6" fmla="*/ 2147483647 w 3192"/>
              <a:gd name="T7" fmla="*/ 0 h 2640"/>
              <a:gd name="T8" fmla="*/ 0 w 3192"/>
              <a:gd name="T9" fmla="*/ 0 h 2640"/>
              <a:gd name="T10" fmla="*/ 0 w 3192"/>
              <a:gd name="T11" fmla="*/ 2147483647 h 2640"/>
              <a:gd name="T12" fmla="*/ 2147483647 w 3192"/>
              <a:gd name="T13" fmla="*/ 2147483647 h 26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92"/>
              <a:gd name="T22" fmla="*/ 0 h 2640"/>
              <a:gd name="T23" fmla="*/ 3192 w 3192"/>
              <a:gd name="T24" fmla="*/ 2640 h 264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92" h="2640">
                <a:moveTo>
                  <a:pt x="1572" y="2418"/>
                </a:moveTo>
                <a:lnTo>
                  <a:pt x="1572" y="2640"/>
                </a:lnTo>
                <a:lnTo>
                  <a:pt x="3192" y="2640"/>
                </a:lnTo>
                <a:lnTo>
                  <a:pt x="3186" y="0"/>
                </a:lnTo>
                <a:lnTo>
                  <a:pt x="0" y="0"/>
                </a:lnTo>
                <a:lnTo>
                  <a:pt x="0" y="384"/>
                </a:lnTo>
                <a:lnTo>
                  <a:pt x="300" y="38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54" name="Line 52"/>
          <p:cNvSpPr>
            <a:spLocks noChangeShapeType="1"/>
          </p:cNvSpPr>
          <p:nvPr/>
        </p:nvSpPr>
        <p:spPr bwMode="auto">
          <a:xfrm flipV="1">
            <a:off x="3667125" y="1466850"/>
            <a:ext cx="95250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55" name="Text Box 53"/>
          <p:cNvSpPr txBox="1">
            <a:spLocks noChangeArrowheads="1"/>
          </p:cNvSpPr>
          <p:nvPr/>
        </p:nvSpPr>
        <p:spPr bwMode="auto">
          <a:xfrm>
            <a:off x="2628900" y="5095875"/>
            <a:ext cx="4381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7456" name="Text Box 54"/>
          <p:cNvSpPr txBox="1">
            <a:spLocks noChangeArrowheads="1"/>
          </p:cNvSpPr>
          <p:nvPr/>
        </p:nvSpPr>
        <p:spPr bwMode="auto">
          <a:xfrm>
            <a:off x="2638425" y="5715000"/>
            <a:ext cx="4381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17457" name="Freeform 55"/>
          <p:cNvSpPr>
            <a:spLocks/>
          </p:cNvSpPr>
          <p:nvPr/>
        </p:nvSpPr>
        <p:spPr bwMode="auto">
          <a:xfrm>
            <a:off x="3067050" y="4886325"/>
            <a:ext cx="371475" cy="438150"/>
          </a:xfrm>
          <a:custGeom>
            <a:avLst/>
            <a:gdLst>
              <a:gd name="T0" fmla="*/ 0 w 234"/>
              <a:gd name="T1" fmla="*/ 2147483647 h 276"/>
              <a:gd name="T2" fmla="*/ 2147483647 w 234"/>
              <a:gd name="T3" fmla="*/ 2147483647 h 276"/>
              <a:gd name="T4" fmla="*/ 2147483647 w 234"/>
              <a:gd name="T5" fmla="*/ 0 h 276"/>
              <a:gd name="T6" fmla="*/ 0 60000 65536"/>
              <a:gd name="T7" fmla="*/ 0 60000 65536"/>
              <a:gd name="T8" fmla="*/ 0 60000 65536"/>
              <a:gd name="T9" fmla="*/ 0 w 234"/>
              <a:gd name="T10" fmla="*/ 0 h 276"/>
              <a:gd name="T11" fmla="*/ 234 w 234"/>
              <a:gd name="T12" fmla="*/ 276 h 2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" h="276">
                <a:moveTo>
                  <a:pt x="0" y="276"/>
                </a:moveTo>
                <a:lnTo>
                  <a:pt x="234" y="276"/>
                </a:lnTo>
                <a:lnTo>
                  <a:pt x="234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58" name="Freeform 56"/>
          <p:cNvSpPr>
            <a:spLocks/>
          </p:cNvSpPr>
          <p:nvPr/>
        </p:nvSpPr>
        <p:spPr bwMode="auto">
          <a:xfrm>
            <a:off x="3076575" y="4886325"/>
            <a:ext cx="676275" cy="1085850"/>
          </a:xfrm>
          <a:custGeom>
            <a:avLst/>
            <a:gdLst>
              <a:gd name="T0" fmla="*/ 0 w 234"/>
              <a:gd name="T1" fmla="*/ 2147483647 h 276"/>
              <a:gd name="T2" fmla="*/ 2147483647 w 234"/>
              <a:gd name="T3" fmla="*/ 2147483647 h 276"/>
              <a:gd name="T4" fmla="*/ 2147483647 w 234"/>
              <a:gd name="T5" fmla="*/ 0 h 276"/>
              <a:gd name="T6" fmla="*/ 0 60000 65536"/>
              <a:gd name="T7" fmla="*/ 0 60000 65536"/>
              <a:gd name="T8" fmla="*/ 0 60000 65536"/>
              <a:gd name="T9" fmla="*/ 0 w 234"/>
              <a:gd name="T10" fmla="*/ 0 h 276"/>
              <a:gd name="T11" fmla="*/ 234 w 234"/>
              <a:gd name="T12" fmla="*/ 276 h 2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" h="276">
                <a:moveTo>
                  <a:pt x="0" y="276"/>
                </a:moveTo>
                <a:lnTo>
                  <a:pt x="234" y="276"/>
                </a:lnTo>
                <a:lnTo>
                  <a:pt x="234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59" name="Rectangle 57"/>
          <p:cNvSpPr>
            <a:spLocks noChangeArrowheads="1"/>
          </p:cNvSpPr>
          <p:nvPr/>
        </p:nvSpPr>
        <p:spPr bwMode="auto">
          <a:xfrm>
            <a:off x="3333750" y="4619625"/>
            <a:ext cx="552450" cy="276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60" name="Freeform 58"/>
          <p:cNvSpPr>
            <a:spLocks/>
          </p:cNvSpPr>
          <p:nvPr/>
        </p:nvSpPr>
        <p:spPr bwMode="auto">
          <a:xfrm>
            <a:off x="3886200" y="4772025"/>
            <a:ext cx="2028825" cy="171450"/>
          </a:xfrm>
          <a:custGeom>
            <a:avLst/>
            <a:gdLst>
              <a:gd name="T0" fmla="*/ 2147483647 w 300"/>
              <a:gd name="T1" fmla="*/ 2147483647 h 168"/>
              <a:gd name="T2" fmla="*/ 2147483647 w 300"/>
              <a:gd name="T3" fmla="*/ 0 h 168"/>
              <a:gd name="T4" fmla="*/ 0 w 300"/>
              <a:gd name="T5" fmla="*/ 0 h 168"/>
              <a:gd name="T6" fmla="*/ 0 60000 65536"/>
              <a:gd name="T7" fmla="*/ 0 60000 65536"/>
              <a:gd name="T8" fmla="*/ 0 60000 65536"/>
              <a:gd name="T9" fmla="*/ 0 w 300"/>
              <a:gd name="T10" fmla="*/ 0 h 168"/>
              <a:gd name="T11" fmla="*/ 300 w 300"/>
              <a:gd name="T12" fmla="*/ 168 h 1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0" h="168">
                <a:moveTo>
                  <a:pt x="300" y="168"/>
                </a:moveTo>
                <a:lnTo>
                  <a:pt x="300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61" name="Line 59"/>
          <p:cNvSpPr>
            <a:spLocks noChangeShapeType="1"/>
          </p:cNvSpPr>
          <p:nvPr/>
        </p:nvSpPr>
        <p:spPr bwMode="auto">
          <a:xfrm flipV="1">
            <a:off x="3571875" y="2314575"/>
            <a:ext cx="0" cy="2305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62" name="AutoShape 60"/>
          <p:cNvSpPr>
            <a:spLocks/>
          </p:cNvSpPr>
          <p:nvPr/>
        </p:nvSpPr>
        <p:spPr bwMode="auto">
          <a:xfrm rot="-5400000">
            <a:off x="4391025" y="1638300"/>
            <a:ext cx="123825" cy="1514475"/>
          </a:xfrm>
          <a:prstGeom prst="leftBrace">
            <a:avLst>
              <a:gd name="adj1" fmla="val 10192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63" name="Text Box 61"/>
          <p:cNvSpPr txBox="1">
            <a:spLocks noChangeArrowheads="1"/>
          </p:cNvSpPr>
          <p:nvPr/>
        </p:nvSpPr>
        <p:spPr bwMode="auto">
          <a:xfrm>
            <a:off x="1447800" y="2714625"/>
            <a:ext cx="1314450" cy="4699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MBR</a:t>
            </a:r>
          </a:p>
        </p:txBody>
      </p:sp>
      <p:sp>
        <p:nvSpPr>
          <p:cNvPr id="17464" name="Line 62"/>
          <p:cNvSpPr>
            <a:spLocks noChangeShapeType="1"/>
          </p:cNvSpPr>
          <p:nvPr/>
        </p:nvSpPr>
        <p:spPr bwMode="auto">
          <a:xfrm>
            <a:off x="2762250" y="2933700"/>
            <a:ext cx="1352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65" name="Freeform 63"/>
          <p:cNvSpPr>
            <a:spLocks/>
          </p:cNvSpPr>
          <p:nvPr/>
        </p:nvSpPr>
        <p:spPr bwMode="auto">
          <a:xfrm>
            <a:off x="4410075" y="3190875"/>
            <a:ext cx="1628775" cy="1752600"/>
          </a:xfrm>
          <a:custGeom>
            <a:avLst/>
            <a:gdLst>
              <a:gd name="T0" fmla="*/ 0 w 978"/>
              <a:gd name="T1" fmla="*/ 0 h 1104"/>
              <a:gd name="T2" fmla="*/ 0 w 978"/>
              <a:gd name="T3" fmla="*/ 2147483647 h 1104"/>
              <a:gd name="T4" fmla="*/ 2147483647 w 978"/>
              <a:gd name="T5" fmla="*/ 2147483647 h 1104"/>
              <a:gd name="T6" fmla="*/ 2147483647 w 978"/>
              <a:gd name="T7" fmla="*/ 2147483647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978"/>
              <a:gd name="T13" fmla="*/ 0 h 1104"/>
              <a:gd name="T14" fmla="*/ 978 w 978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8" h="1104">
                <a:moveTo>
                  <a:pt x="0" y="0"/>
                </a:moveTo>
                <a:lnTo>
                  <a:pt x="0" y="726"/>
                </a:lnTo>
                <a:lnTo>
                  <a:pt x="978" y="726"/>
                </a:lnTo>
                <a:lnTo>
                  <a:pt x="978" y="110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66" name="Line 64"/>
          <p:cNvSpPr>
            <a:spLocks noChangeShapeType="1"/>
          </p:cNvSpPr>
          <p:nvPr/>
        </p:nvSpPr>
        <p:spPr bwMode="auto">
          <a:xfrm>
            <a:off x="4448175" y="2476500"/>
            <a:ext cx="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67" name="Text Box 65"/>
          <p:cNvSpPr txBox="1">
            <a:spLocks noChangeArrowheads="1"/>
          </p:cNvSpPr>
          <p:nvPr/>
        </p:nvSpPr>
        <p:spPr bwMode="auto">
          <a:xfrm>
            <a:off x="2857500" y="2562225"/>
            <a:ext cx="438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468" name="Line 66"/>
          <p:cNvSpPr>
            <a:spLocks noChangeShapeType="1"/>
          </p:cNvSpPr>
          <p:nvPr/>
        </p:nvSpPr>
        <p:spPr bwMode="auto">
          <a:xfrm flipV="1">
            <a:off x="3057525" y="2838450"/>
            <a:ext cx="95250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69" name="Rectangle 67"/>
          <p:cNvSpPr>
            <a:spLocks noChangeArrowheads="1"/>
          </p:cNvSpPr>
          <p:nvPr/>
        </p:nvSpPr>
        <p:spPr bwMode="auto">
          <a:xfrm>
            <a:off x="2362200" y="2714625"/>
            <a:ext cx="400050" cy="466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7470" name="Text Box 68"/>
          <p:cNvSpPr txBox="1">
            <a:spLocks noChangeArrowheads="1"/>
          </p:cNvSpPr>
          <p:nvPr/>
        </p:nvSpPr>
        <p:spPr bwMode="auto">
          <a:xfrm>
            <a:off x="3981450" y="4400550"/>
            <a:ext cx="19240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JAMN/JAMZ</a:t>
            </a:r>
          </a:p>
        </p:txBody>
      </p:sp>
      <p:sp>
        <p:nvSpPr>
          <p:cNvPr id="17471" name="Text Box 69"/>
          <p:cNvSpPr txBox="1">
            <a:spLocks noChangeArrowheads="1"/>
          </p:cNvSpPr>
          <p:nvPr/>
        </p:nvSpPr>
        <p:spPr bwMode="auto">
          <a:xfrm>
            <a:off x="4352925" y="3943350"/>
            <a:ext cx="9525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JMPC</a:t>
            </a:r>
          </a:p>
        </p:txBody>
      </p:sp>
      <p:sp>
        <p:nvSpPr>
          <p:cNvPr id="17472" name="Text Box 70"/>
          <p:cNvSpPr txBox="1">
            <a:spLocks noChangeArrowheads="1"/>
          </p:cNvSpPr>
          <p:nvPr/>
        </p:nvSpPr>
        <p:spPr bwMode="auto">
          <a:xfrm>
            <a:off x="0" y="5343525"/>
            <a:ext cx="25336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1 bites flip-flopok</a:t>
            </a:r>
          </a:p>
        </p:txBody>
      </p:sp>
      <p:sp>
        <p:nvSpPr>
          <p:cNvPr id="17473" name="Line 71"/>
          <p:cNvSpPr>
            <a:spLocks noChangeShapeType="1"/>
          </p:cNvSpPr>
          <p:nvPr/>
        </p:nvSpPr>
        <p:spPr bwMode="auto">
          <a:xfrm>
            <a:off x="2238375" y="2962275"/>
            <a:ext cx="276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474" name="Text Box 72"/>
          <p:cNvSpPr txBox="1">
            <a:spLocks noChangeArrowheads="1"/>
          </p:cNvSpPr>
          <p:nvPr/>
        </p:nvSpPr>
        <p:spPr bwMode="auto">
          <a:xfrm>
            <a:off x="161925" y="3571875"/>
            <a:ext cx="3486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(N&amp;JAMN) + (Z&amp;JAMZ)</a:t>
            </a:r>
          </a:p>
        </p:txBody>
      </p:sp>
      <p:sp>
        <p:nvSpPr>
          <p:cNvPr id="17475" name="Text Box 73"/>
          <p:cNvSpPr txBox="1">
            <a:spLocks noChangeArrowheads="1"/>
          </p:cNvSpPr>
          <p:nvPr/>
        </p:nvSpPr>
        <p:spPr bwMode="auto">
          <a:xfrm>
            <a:off x="3248025" y="2352675"/>
            <a:ext cx="447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7476" name="Élőláb helye 3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7477" name="Dátum helye 4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4D45D2C-8864-45D7-B4E7-3351130F669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0DA9D3-B50A-4B45-A1BD-1880FD10366E}" type="slidenum">
              <a:rPr lang="en-GB" smtClean="0">
                <a:cs typeface="Arial" charset="0"/>
              </a:rPr>
              <a:pPr/>
              <a:t>17</a:t>
            </a:fld>
            <a:endParaRPr lang="en-GB" smtClean="0"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356350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MPC új tartalma</a:t>
            </a:r>
            <a:r>
              <a:rPr lang="hu-HU" sz="2800" smtClean="0"/>
              <a:t> </a:t>
            </a:r>
          </a:p>
          <a:p>
            <a:pPr marL="342900" indent="-342900">
              <a:lnSpc>
                <a:spcPct val="100000"/>
              </a:lnSpc>
              <a:spcBef>
                <a:spcPct val="10000"/>
              </a:spcBef>
            </a:pPr>
            <a:r>
              <a:rPr lang="hu-HU" sz="2800" smtClean="0"/>
              <a:t>A 9 bites következő cím (</a:t>
            </a:r>
            <a:r>
              <a:rPr lang="hu-HU" sz="2800" b="1" smtClean="0"/>
              <a:t>Addr</a:t>
            </a:r>
            <a:r>
              <a:rPr lang="hu-HU" sz="2800" smtClean="0"/>
              <a:t>) az </a:t>
            </a:r>
            <a:r>
              <a:rPr lang="hu-HU" sz="2800" b="1" smtClean="0"/>
              <a:t>MPC</a:t>
            </a:r>
            <a:r>
              <a:rPr lang="hu-HU" sz="2800" smtClean="0"/>
              <a:t>-be kerül.</a:t>
            </a:r>
          </a:p>
          <a:p>
            <a:pPr marL="342900" indent="-342900">
              <a:lnSpc>
                <a:spcPct val="100000"/>
              </a:lnSpc>
              <a:spcBef>
                <a:spcPct val="10000"/>
              </a:spcBef>
            </a:pPr>
            <a:r>
              <a:rPr lang="hu-HU" sz="2800" b="1" smtClean="0"/>
              <a:t>JAMN</a:t>
            </a:r>
            <a:r>
              <a:rPr lang="hu-HU" sz="2800" smtClean="0"/>
              <a:t>/</a:t>
            </a:r>
            <a:r>
              <a:rPr lang="hu-HU" sz="2800" b="1" smtClean="0"/>
              <a:t>JAMZ</a:t>
            </a:r>
            <a:r>
              <a:rPr lang="hu-HU" sz="2800" smtClean="0"/>
              <a:t> esetén </a:t>
            </a:r>
            <a:r>
              <a:rPr lang="hu-HU" sz="2800" b="1" smtClean="0"/>
              <a:t>MPC</a:t>
            </a:r>
            <a:r>
              <a:rPr lang="hu-HU" sz="2800" smtClean="0"/>
              <a:t> legmagasabb bitjének és az </a:t>
            </a:r>
            <a:r>
              <a:rPr lang="hu-HU" sz="2800" b="1" smtClean="0"/>
              <a:t>N</a:t>
            </a:r>
            <a:r>
              <a:rPr lang="hu-HU" sz="2800" smtClean="0"/>
              <a:t>/</a:t>
            </a:r>
            <a:r>
              <a:rPr lang="hu-HU" sz="2800" b="1" smtClean="0"/>
              <a:t>Z</a:t>
            </a:r>
            <a:r>
              <a:rPr lang="hu-HU" sz="2800" smtClean="0"/>
              <a:t> bitnek logikai vagy kapcsolata képződik </a:t>
            </a:r>
            <a:r>
              <a:rPr lang="hu-HU" sz="2800" b="1" smtClean="0"/>
              <a:t>MPC</a:t>
            </a:r>
            <a:r>
              <a:rPr lang="hu-HU" sz="2800" smtClean="0"/>
              <a:t> legmagasabb helyértékével (elágazás). Pl.: </a:t>
            </a:r>
            <a:br>
              <a:rPr lang="hu-HU" sz="2800" smtClean="0"/>
            </a:br>
            <a:r>
              <a:rPr lang="hu-HU" sz="2800" smtClean="0"/>
              <a:t/>
            </a:r>
            <a:br>
              <a:rPr lang="hu-HU" sz="2800" smtClean="0"/>
            </a:br>
            <a:r>
              <a:rPr lang="hu-HU" sz="2800" smtClean="0"/>
              <a:t>  </a:t>
            </a:r>
            <a:br>
              <a:rPr lang="hu-HU" sz="2800" smtClean="0"/>
            </a:br>
            <a:r>
              <a:rPr lang="hu-HU" sz="2800" smtClean="0"/>
              <a:t/>
            </a:r>
            <a:br>
              <a:rPr lang="hu-HU" sz="2800" smtClean="0"/>
            </a:br>
            <a:r>
              <a:rPr lang="hu-HU" sz="2800" smtClean="0"/>
              <a:t/>
            </a:r>
            <a:br>
              <a:rPr lang="hu-HU" sz="2800" smtClean="0"/>
            </a:br>
            <a:r>
              <a:rPr lang="hu-HU" sz="2800" smtClean="0"/>
              <a:t>esetén a mikroprogram a </a:t>
            </a:r>
            <a:br>
              <a:rPr lang="hu-HU" sz="2800" smtClean="0"/>
            </a:br>
            <a:r>
              <a:rPr lang="hu-HU" sz="2800" smtClean="0"/>
              <a:t>	</a:t>
            </a:r>
            <a:r>
              <a:rPr lang="hu-HU" sz="2800" b="1" smtClean="0"/>
              <a:t>0x092</a:t>
            </a:r>
            <a:r>
              <a:rPr lang="hu-HU" sz="2800" smtClean="0"/>
              <a:t> 	címen folytatódik, ha </a:t>
            </a:r>
            <a:r>
              <a:rPr lang="hu-HU" sz="2800" b="1" smtClean="0"/>
              <a:t>Z = 0</a:t>
            </a:r>
            <a:r>
              <a:rPr lang="hu-HU" sz="2800" smtClean="0"/>
              <a:t>,</a:t>
            </a:r>
            <a:br>
              <a:rPr lang="hu-HU" sz="2800" smtClean="0"/>
            </a:br>
            <a:r>
              <a:rPr lang="hu-HU" sz="2800" smtClean="0"/>
              <a:t>	</a:t>
            </a:r>
            <a:r>
              <a:rPr lang="hu-HU" sz="2800" b="1" smtClean="0"/>
              <a:t>0x192</a:t>
            </a:r>
            <a:r>
              <a:rPr lang="hu-HU" sz="2800" smtClean="0"/>
              <a:t> 	címen folytatódik, ha </a:t>
            </a:r>
            <a:r>
              <a:rPr lang="hu-HU" sz="2800" b="1" smtClean="0"/>
              <a:t>Z = 1</a:t>
            </a:r>
            <a:r>
              <a:rPr lang="hu-HU" sz="2800" smtClean="0"/>
              <a:t>. </a:t>
            </a:r>
            <a:br>
              <a:rPr lang="hu-HU" sz="2800" smtClean="0"/>
            </a:br>
            <a:r>
              <a:rPr lang="hu-HU" sz="2800" smtClean="0"/>
              <a:t>Feltételes ugrás – elágazás – a </a:t>
            </a:r>
            <a:r>
              <a:rPr lang="hu-HU" sz="2800" b="1" smtClean="0"/>
              <a:t>mikroprogramban</a:t>
            </a:r>
            <a:r>
              <a:rPr lang="hu-HU" sz="2800" smtClean="0"/>
              <a:t>.</a:t>
            </a:r>
          </a:p>
        </p:txBody>
      </p:sp>
      <p:graphicFrame>
        <p:nvGraphicFramePr>
          <p:cNvPr id="363523" name="Group 3"/>
          <p:cNvGraphicFramePr>
            <a:graphicFrameLocks noGrp="1"/>
          </p:cNvGraphicFramePr>
          <p:nvPr>
            <p:ph sz="half" idx="2"/>
          </p:nvPr>
        </p:nvGraphicFramePr>
        <p:xfrm>
          <a:off x="179388" y="2349500"/>
          <a:ext cx="8658225" cy="1296988"/>
        </p:xfrm>
        <a:graphic>
          <a:graphicData uri="http://schemas.openxmlformats.org/drawingml/2006/table">
            <a:tbl>
              <a:tblPr/>
              <a:tblGrid>
                <a:gridCol w="1111250"/>
                <a:gridCol w="1147762"/>
                <a:gridCol w="1147763"/>
                <a:gridCol w="3335337"/>
                <a:gridCol w="1916113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Addr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JAM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Adatút vezérlő bitek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0x75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0x092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JAMZ 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84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EE7E738-F7F9-4A18-AECB-C431AB6DF94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577FDA-F706-4E07-83D6-FD34F79260C3}" type="slidenum">
              <a:rPr lang="en-GB" smtClean="0">
                <a:cs typeface="Arial" charset="0"/>
              </a:rPr>
              <a:pPr/>
              <a:t>18</a:t>
            </a:fld>
            <a:endParaRPr lang="en-GB" smtClean="0"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MPC új tartalma </a:t>
            </a:r>
            <a:r>
              <a:rPr lang="hu-HU" smtClean="0"/>
              <a:t>(folytatás) </a:t>
            </a:r>
          </a:p>
          <a:p>
            <a:r>
              <a:rPr lang="hu-HU" b="1" smtClean="0"/>
              <a:t>JMPC</a:t>
            </a:r>
            <a:r>
              <a:rPr lang="hu-HU" smtClean="0"/>
              <a:t> esetén </a:t>
            </a:r>
            <a:r>
              <a:rPr lang="hu-HU" b="1" smtClean="0"/>
              <a:t>MPC</a:t>
            </a:r>
            <a:r>
              <a:rPr lang="hu-HU" smtClean="0"/>
              <a:t> 8 alacsonyabb helyértékű bitjének és  </a:t>
            </a:r>
            <a:r>
              <a:rPr lang="hu-HU" b="1" smtClean="0"/>
              <a:t>MBR</a:t>
            </a:r>
            <a:r>
              <a:rPr lang="hu-HU" smtClean="0"/>
              <a:t> 8 bitjének bitenkénti vagy kapcsolata képződik </a:t>
            </a:r>
            <a:r>
              <a:rPr lang="hu-HU" b="1" smtClean="0"/>
              <a:t>MPC</a:t>
            </a:r>
            <a:r>
              <a:rPr lang="hu-HU" smtClean="0"/>
              <a:t>-ben az adatút ciklus  vége felé (</a:t>
            </a:r>
            <a:r>
              <a:rPr lang="hu-HU" b="1" smtClean="0"/>
              <a:t>MBR</a:t>
            </a:r>
            <a:r>
              <a:rPr lang="hu-HU" smtClean="0"/>
              <a:t> megérkezése után). </a:t>
            </a:r>
            <a:br>
              <a:rPr lang="hu-HU" smtClean="0"/>
            </a:br>
            <a:r>
              <a:rPr lang="hu-HU" smtClean="0"/>
              <a:t>Ilyenkor </a:t>
            </a:r>
            <a:r>
              <a:rPr lang="hu-HU" b="1" smtClean="0"/>
              <a:t>Addr</a:t>
            </a:r>
            <a:r>
              <a:rPr lang="hu-HU" smtClean="0"/>
              <a:t> 8 alacsonyabb helyértékű bitje általában </a:t>
            </a:r>
            <a:r>
              <a:rPr lang="hu-HU" b="1" smtClean="0"/>
              <a:t>0</a:t>
            </a:r>
            <a:r>
              <a:rPr lang="hu-HU" smtClean="0"/>
              <a:t> </a:t>
            </a:r>
            <a:br>
              <a:rPr lang="hu-HU" smtClean="0"/>
            </a:br>
            <a:r>
              <a:rPr lang="hu-HU" smtClean="0"/>
              <a:t>Feltétlen ugrás az </a:t>
            </a:r>
            <a:r>
              <a:rPr lang="hu-HU" b="1" smtClean="0"/>
              <a:t>MBR</a:t>
            </a:r>
            <a:r>
              <a:rPr lang="hu-HU" smtClean="0"/>
              <a:t> –ben tárolt címre – kapcsoló utasítás.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Kezdődhet az újabb mikroutasítás végrehajtása.</a:t>
            </a:r>
          </a:p>
        </p:txBody>
      </p:sp>
      <p:sp>
        <p:nvSpPr>
          <p:cNvPr id="1946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946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297CED4-E62D-47A3-8753-9D8BAF67264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C1382-5C7B-4AC8-B463-55705E31F661}" type="slidenum">
              <a:rPr lang="en-GB" smtClean="0">
                <a:cs typeface="Arial" charset="0"/>
              </a:rPr>
              <a:pPr/>
              <a:t>19</a:t>
            </a:fld>
            <a:endParaRPr lang="en-GB" smtClean="0">
              <a:cs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362700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Mic-1 működése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						(</a:t>
            </a:r>
            <a:r>
              <a:rPr lang="hu-HU" b="1" smtClean="0"/>
              <a:t>MPC</a:t>
            </a:r>
            <a:r>
              <a:rPr lang="hu-HU" smtClean="0"/>
              <a:t>) 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 </a:t>
            </a:r>
            <a:r>
              <a:rPr lang="hu-HU" b="1" smtClean="0"/>
              <a:t>MIR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regiszter 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 </a:t>
            </a:r>
            <a:r>
              <a:rPr lang="hu-HU" b="1" smtClean="0"/>
              <a:t>B</a:t>
            </a:r>
            <a:r>
              <a:rPr lang="hu-HU" smtClean="0"/>
              <a:t> sín,			</a:t>
            </a:r>
            <a:r>
              <a:rPr lang="hu-HU" b="1" smtClean="0"/>
              <a:t>Addr</a:t>
            </a:r>
            <a:r>
              <a:rPr lang="hu-HU" smtClean="0"/>
              <a:t>   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 </a:t>
            </a:r>
            <a:r>
              <a:rPr lang="hu-HU" b="1" smtClean="0"/>
              <a:t>MPC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   </a:t>
            </a:r>
            <a:r>
              <a:rPr lang="hu-HU" b="1" smtClean="0"/>
              <a:t>ALU</a:t>
            </a:r>
            <a:r>
              <a:rPr lang="hu-HU" smtClean="0"/>
              <a:t>, léptető megtudja,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   mit kell csináljon,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eredmény </a:t>
            </a:r>
            <a:r>
              <a:rPr lang="hu-HU" smtClean="0">
                <a:sym typeface="Symbol" pitchFamily="18" charset="2"/>
              </a:rPr>
              <a:t> </a:t>
            </a:r>
            <a:r>
              <a:rPr lang="hu-HU" b="1" smtClean="0"/>
              <a:t>C</a:t>
            </a:r>
            <a:r>
              <a:rPr lang="hu-HU" smtClean="0"/>
              <a:t>, </a:t>
            </a:r>
            <a:r>
              <a:rPr lang="hu-HU" b="1" smtClean="0"/>
              <a:t>N</a:t>
            </a:r>
            <a:r>
              <a:rPr lang="hu-HU" smtClean="0"/>
              <a:t>, </a:t>
            </a:r>
            <a:r>
              <a:rPr lang="hu-HU" b="1" smtClean="0"/>
              <a:t>Z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b="1" smtClean="0"/>
              <a:t>C</a:t>
            </a:r>
            <a:r>
              <a:rPr lang="hu-HU" smtClean="0"/>
              <a:t> 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 regiszterekbe			</a:t>
            </a:r>
            <a:r>
              <a:rPr lang="hu-HU" b="1" smtClean="0"/>
              <a:t>JAMN</a:t>
            </a:r>
            <a:r>
              <a:rPr lang="hu-HU" smtClean="0"/>
              <a:t>, </a:t>
            </a:r>
            <a:r>
              <a:rPr lang="hu-HU" b="1" smtClean="0"/>
              <a:t>JAMZ</a:t>
            </a:r>
            <a:r>
              <a:rPr lang="hu-HU" smtClean="0"/>
              <a:t>	(</a:t>
            </a:r>
            <a:r>
              <a:rPr lang="hu-HU" b="1" smtClean="0"/>
              <a:t>N</a:t>
            </a:r>
            <a:r>
              <a:rPr lang="hu-HU" smtClean="0"/>
              <a:t>, </a:t>
            </a:r>
            <a:r>
              <a:rPr lang="hu-HU" b="1" smtClean="0"/>
              <a:t>Z</a:t>
            </a:r>
            <a:r>
              <a:rPr lang="hu-HU" smtClean="0"/>
              <a:t>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	mem. </a:t>
            </a:r>
            <a:r>
              <a:rPr lang="hu-HU" smtClean="0">
                <a:sym typeface="Symbol" pitchFamily="18" charset="2"/>
              </a:rPr>
              <a:t> </a:t>
            </a:r>
            <a:r>
              <a:rPr lang="hu-HU" b="1" smtClean="0">
                <a:sym typeface="Symbol" pitchFamily="18" charset="2"/>
              </a:rPr>
              <a:t>MDR</a:t>
            </a:r>
            <a:r>
              <a:rPr lang="hu-HU" smtClean="0">
                <a:sym typeface="Symbol" pitchFamily="18" charset="2"/>
              </a:rPr>
              <a:t> és/vagy</a:t>
            </a:r>
            <a:r>
              <a:rPr lang="hu-HU" smtClean="0"/>
              <a:t>	alapján módosul </a:t>
            </a:r>
            <a:r>
              <a:rPr lang="hu-HU" b="1" smtClean="0"/>
              <a:t>MPC</a:t>
            </a:r>
            <a:endParaRPr lang="hu-HU" smtClean="0"/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	mem. 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 </a:t>
            </a:r>
            <a:r>
              <a:rPr lang="hu-HU" b="1" smtClean="0"/>
              <a:t>MBR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Memória ciklus indítása	</a:t>
            </a:r>
            <a:r>
              <a:rPr lang="hu-HU" sz="2800" b="1" smtClean="0"/>
              <a:t>JMPC</a:t>
            </a:r>
            <a:r>
              <a:rPr lang="hu-HU" sz="2800" smtClean="0"/>
              <a:t>(</a:t>
            </a:r>
            <a:r>
              <a:rPr lang="hu-HU" sz="2800" b="1" smtClean="0"/>
              <a:t>MBR</a:t>
            </a:r>
            <a:r>
              <a:rPr lang="hu-HU" sz="2800" smtClean="0"/>
              <a:t>) 					(</a:t>
            </a:r>
            <a:r>
              <a:rPr lang="hu-HU" sz="2800" b="1" smtClean="0"/>
              <a:t>rd</a:t>
            </a:r>
            <a:r>
              <a:rPr lang="hu-HU" sz="2800" smtClean="0"/>
              <a:t>, </a:t>
            </a:r>
            <a:r>
              <a:rPr lang="hu-HU" sz="2800" b="1" smtClean="0"/>
              <a:t>wr</a:t>
            </a:r>
            <a:r>
              <a:rPr lang="hu-HU" sz="2800" smtClean="0"/>
              <a:t>, </a:t>
            </a:r>
            <a:r>
              <a:rPr lang="hu-HU" sz="2800" b="1" smtClean="0"/>
              <a:t>fetch</a:t>
            </a:r>
            <a:r>
              <a:rPr lang="hu-HU" sz="2800" smtClean="0"/>
              <a:t>)	</a:t>
            </a:r>
            <a:r>
              <a:rPr lang="hu-HU" smtClean="0"/>
              <a:t>				alapján módosul </a:t>
            </a:r>
            <a:r>
              <a:rPr lang="hu-HU" b="1" smtClean="0"/>
              <a:t>MPC</a:t>
            </a:r>
            <a:r>
              <a:rPr lang="hu-HU" smtClean="0"/>
              <a:t>. </a:t>
            </a:r>
          </a:p>
        </p:txBody>
      </p:sp>
      <p:sp>
        <p:nvSpPr>
          <p:cNvPr id="20484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0" y="299085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0" y="3552825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87" name="Line 6"/>
          <p:cNvSpPr>
            <a:spLocks noChangeShapeType="1"/>
          </p:cNvSpPr>
          <p:nvPr/>
        </p:nvSpPr>
        <p:spPr bwMode="auto">
          <a:xfrm>
            <a:off x="0" y="5286375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89" name="Line 8"/>
          <p:cNvSpPr>
            <a:spLocks noChangeShapeType="1"/>
          </p:cNvSpPr>
          <p:nvPr/>
        </p:nvSpPr>
        <p:spPr bwMode="auto">
          <a:xfrm>
            <a:off x="0" y="6334125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>
            <a:off x="4500563" y="571500"/>
            <a:ext cx="9525" cy="5800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0491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0492" name="Dátum helye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5503346-A27B-45F8-96A3-5E07AEFF809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862A8F-D945-4E1B-BB33-2A5F7FCD0971}" type="slidenum">
              <a:rPr lang="en-GB" smtClean="0">
                <a:cs typeface="Arial" charset="0"/>
              </a:rPr>
              <a:pPr/>
              <a:t>2</a:t>
            </a:fld>
            <a:endParaRPr lang="en-GB" smtClean="0">
              <a:cs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>
                <a:solidFill>
                  <a:srgbClr val="CC0000"/>
                </a:solidFill>
              </a:rPr>
              <a:t>Mikroarchitektúra szint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Feladata az </a:t>
            </a:r>
            <a:r>
              <a:rPr lang="hu-HU" b="1" smtClean="0"/>
              <a:t>ISA</a:t>
            </a:r>
            <a:r>
              <a:rPr lang="hu-HU" smtClean="0"/>
              <a:t> (Instruction Set Architecture – gépi utasítás szint) megvalósítása. </a:t>
            </a:r>
            <a:br>
              <a:rPr lang="hu-HU" smtClean="0"/>
            </a:br>
            <a:r>
              <a:rPr lang="hu-HU" smtClean="0"/>
              <a:t>Nincs rá általánosan elfogadott, egységes elv.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</a:t>
            </a:r>
            <a:r>
              <a:rPr lang="hu-HU" b="1" smtClean="0"/>
              <a:t>ISA</a:t>
            </a:r>
            <a:r>
              <a:rPr lang="hu-HU" smtClean="0"/>
              <a:t>-szintű utasítások „függvények”, ezeket egy főprogram hívja meg végtelen ciklusban.</a:t>
            </a:r>
          </a:p>
          <a:p>
            <a:pPr>
              <a:spcBef>
                <a:spcPct val="15000"/>
              </a:spcBef>
              <a:buFont typeface="Times New Roman" pitchFamily="18" charset="0"/>
              <a:buNone/>
            </a:pPr>
            <a:r>
              <a:rPr lang="hu-HU" smtClean="0"/>
              <a:t>A függvények a mikroarchitektúra szintjén valósulnak meg (mikroprogram). </a:t>
            </a:r>
          </a:p>
          <a:p>
            <a:pPr>
              <a:spcBef>
                <a:spcPct val="15000"/>
              </a:spcBef>
              <a:buFont typeface="Times New Roman" pitchFamily="18" charset="0"/>
              <a:buNone/>
            </a:pPr>
            <a:r>
              <a:rPr lang="hu-HU" smtClean="0"/>
              <a:t>A mikroprogram változói (a regiszterek) definiálják a számítógép állapotát, pl.: </a:t>
            </a:r>
            <a:r>
              <a:rPr lang="hu-HU" b="1" smtClean="0"/>
              <a:t>PC</a:t>
            </a:r>
            <a:r>
              <a:rPr lang="hu-HU" smtClean="0"/>
              <a:t> (Program Counter, utasításszámláló). </a:t>
            </a:r>
          </a:p>
        </p:txBody>
      </p:sp>
      <p:sp>
        <p:nvSpPr>
          <p:cNvPr id="30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0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6EE84D8-6BB5-40FF-B697-3CF71AD2440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A0812A-E1A0-4ECD-91C1-47699CC0BD3E}" type="slidenum">
              <a:rPr lang="en-GB" smtClean="0">
                <a:cs typeface="Arial" charset="0"/>
              </a:rPr>
              <a:pPr/>
              <a:t>20</a:t>
            </a:fld>
            <a:endParaRPr lang="en-GB" smtClean="0"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036050" cy="619125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z="2800" smtClean="0"/>
              <a:t>Az </a:t>
            </a:r>
            <a:r>
              <a:rPr lang="hu-HU" sz="2800" b="1" smtClean="0"/>
              <a:t>ALU</a:t>
            </a:r>
            <a:r>
              <a:rPr lang="hu-HU" sz="2800" smtClean="0"/>
              <a:t>-nak</a:t>
            </a:r>
            <a:r>
              <a:rPr lang="hu-HU" sz="2800" b="1" smtClean="0"/>
              <a:t> </a:t>
            </a:r>
            <a:r>
              <a:rPr lang="hu-HU" sz="2800" smtClean="0"/>
              <a:t>(</a:t>
            </a:r>
            <a:r>
              <a:rPr lang="hu-HU" sz="2800" b="1" smtClean="0"/>
              <a:t>3.19-20. ábra</a:t>
            </a:r>
            <a:r>
              <a:rPr lang="hu-HU" sz="2800" smtClean="0"/>
              <a:t>) 6 vezérlő bemenete van: </a:t>
            </a: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2008188"/>
            <a:ext cx="3319463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hu-HU" b="1">
                <a:solidFill>
                  <a:srgbClr val="000000"/>
                </a:solidFill>
              </a:rPr>
              <a:t>ENA</a:t>
            </a:r>
            <a:r>
              <a:rPr lang="hu-HU">
                <a:solidFill>
                  <a:srgbClr val="000000"/>
                </a:solidFill>
              </a:rPr>
              <a:t> az  </a:t>
            </a:r>
            <a:r>
              <a:rPr lang="hu-HU" b="1" i="1">
                <a:solidFill>
                  <a:srgbClr val="000000"/>
                </a:solidFill>
              </a:rPr>
              <a:t>A</a:t>
            </a:r>
            <a:r>
              <a:rPr lang="hu-HU">
                <a:solidFill>
                  <a:srgbClr val="000000"/>
                </a:solidFill>
              </a:rPr>
              <a:t> bemenet engedélyezése (</a:t>
            </a:r>
            <a:r>
              <a:rPr lang="hu-HU" b="1">
                <a:solidFill>
                  <a:srgbClr val="000000"/>
                </a:solidFill>
              </a:rPr>
              <a:t>1</a:t>
            </a:r>
            <a:r>
              <a:rPr lang="hu-HU">
                <a:solidFill>
                  <a:srgbClr val="000000"/>
                </a:solidFill>
              </a:rPr>
              <a:t>)  tiltása (</a:t>
            </a:r>
            <a:r>
              <a:rPr lang="hu-HU" b="1">
                <a:solidFill>
                  <a:srgbClr val="000000"/>
                </a:solidFill>
              </a:rPr>
              <a:t>0</a:t>
            </a:r>
            <a:r>
              <a:rPr lang="hu-HU">
                <a:solidFill>
                  <a:srgbClr val="000000"/>
                </a:solidFill>
              </a:rPr>
              <a:t>), 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hu-HU" b="1">
                <a:solidFill>
                  <a:srgbClr val="000000"/>
                </a:solidFill>
              </a:rPr>
              <a:t>ENB</a:t>
            </a:r>
            <a:r>
              <a:rPr lang="hu-HU">
                <a:solidFill>
                  <a:srgbClr val="000000"/>
                </a:solidFill>
              </a:rPr>
              <a:t> a  </a:t>
            </a:r>
            <a:r>
              <a:rPr lang="hu-HU" b="1" i="1">
                <a:solidFill>
                  <a:srgbClr val="000000"/>
                </a:solidFill>
              </a:rPr>
              <a:t>B</a:t>
            </a:r>
            <a:r>
              <a:rPr lang="hu-HU">
                <a:solidFill>
                  <a:srgbClr val="000000"/>
                </a:solidFill>
              </a:rPr>
              <a:t> bemenet engedélyezése (</a:t>
            </a:r>
            <a:r>
              <a:rPr lang="hu-HU" b="1">
                <a:solidFill>
                  <a:srgbClr val="000000"/>
                </a:solidFill>
              </a:rPr>
              <a:t>1</a:t>
            </a:r>
            <a:r>
              <a:rPr lang="hu-HU">
                <a:solidFill>
                  <a:srgbClr val="000000"/>
                </a:solidFill>
              </a:rPr>
              <a:t>)  tiltása (</a:t>
            </a:r>
            <a:r>
              <a:rPr lang="hu-HU" b="1">
                <a:solidFill>
                  <a:srgbClr val="000000"/>
                </a:solidFill>
              </a:rPr>
              <a:t>0</a:t>
            </a:r>
            <a:r>
              <a:rPr lang="hu-HU">
                <a:solidFill>
                  <a:srgbClr val="000000"/>
                </a:solidFill>
              </a:rPr>
              <a:t>), 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hu-HU" b="1">
                <a:solidFill>
                  <a:srgbClr val="000000"/>
                </a:solidFill>
              </a:rPr>
              <a:t>F0</a:t>
            </a:r>
            <a:r>
              <a:rPr lang="hu-HU">
                <a:solidFill>
                  <a:srgbClr val="000000"/>
                </a:solidFill>
              </a:rPr>
              <a:t>, </a:t>
            </a:r>
            <a:r>
              <a:rPr lang="hu-HU" b="1">
                <a:solidFill>
                  <a:srgbClr val="000000"/>
                </a:solidFill>
              </a:rPr>
              <a:t>F1</a:t>
            </a:r>
            <a:r>
              <a:rPr lang="hu-HU">
                <a:solidFill>
                  <a:srgbClr val="000000"/>
                </a:solidFill>
              </a:rPr>
              <a:t> kiválasztja az </a:t>
            </a:r>
            <a:r>
              <a:rPr lang="hu-HU" b="1" i="1">
                <a:solidFill>
                  <a:srgbClr val="000000"/>
                </a:solidFill>
              </a:rPr>
              <a:t>AND</a:t>
            </a:r>
            <a:r>
              <a:rPr lang="hu-HU">
                <a:solidFill>
                  <a:srgbClr val="000000"/>
                </a:solidFill>
              </a:rPr>
              <a:t>, </a:t>
            </a:r>
            <a:r>
              <a:rPr lang="hu-HU" b="1" i="1">
                <a:solidFill>
                  <a:srgbClr val="000000"/>
                </a:solidFill>
              </a:rPr>
              <a:t>OR</a:t>
            </a:r>
            <a:r>
              <a:rPr lang="hu-HU">
                <a:solidFill>
                  <a:srgbClr val="000000"/>
                </a:solidFill>
              </a:rPr>
              <a:t>, </a:t>
            </a:r>
            <a:r>
              <a:rPr lang="hu-HU" b="1" i="1">
                <a:solidFill>
                  <a:srgbClr val="000000"/>
                </a:solidFill>
              </a:rPr>
              <a:t>B#</a:t>
            </a:r>
            <a:r>
              <a:rPr lang="hu-HU">
                <a:solidFill>
                  <a:srgbClr val="000000"/>
                </a:solidFill>
              </a:rPr>
              <a:t>, </a:t>
            </a:r>
            <a:r>
              <a:rPr lang="hu-HU" b="1" i="1">
                <a:solidFill>
                  <a:srgbClr val="000000"/>
                </a:solidFill>
              </a:rPr>
              <a:t>+</a:t>
            </a:r>
            <a:r>
              <a:rPr lang="hu-HU">
                <a:solidFill>
                  <a:srgbClr val="000000"/>
                </a:solidFill>
              </a:rPr>
              <a:t> művelet valamelyikét, 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hu-HU" b="1">
                <a:solidFill>
                  <a:srgbClr val="000000"/>
                </a:solidFill>
              </a:rPr>
              <a:t>INC</a:t>
            </a:r>
            <a:r>
              <a:rPr lang="hu-HU">
                <a:solidFill>
                  <a:srgbClr val="000000"/>
                </a:solidFill>
              </a:rPr>
              <a:t>: </a:t>
            </a:r>
            <a:r>
              <a:rPr lang="hu-HU" b="1">
                <a:solidFill>
                  <a:srgbClr val="000000"/>
                </a:solidFill>
              </a:rPr>
              <a:t>+1</a:t>
            </a:r>
            <a:r>
              <a:rPr lang="hu-HU">
                <a:solidFill>
                  <a:srgbClr val="000000"/>
                </a:solidFill>
              </a:rPr>
              <a:t>. </a:t>
            </a:r>
          </a:p>
        </p:txBody>
      </p:sp>
      <p:grpSp>
        <p:nvGrpSpPr>
          <p:cNvPr id="21509" name="Group 4"/>
          <p:cNvGrpSpPr>
            <a:grpSpLocks/>
          </p:cNvGrpSpPr>
          <p:nvPr/>
        </p:nvGrpSpPr>
        <p:grpSpPr bwMode="auto">
          <a:xfrm>
            <a:off x="3267075" y="2155825"/>
            <a:ext cx="5762625" cy="3705225"/>
            <a:chOff x="2058" y="1358"/>
            <a:chExt cx="3630" cy="2334"/>
          </a:xfrm>
        </p:grpSpPr>
        <p:grpSp>
          <p:nvGrpSpPr>
            <p:cNvPr id="21515" name="Group 5"/>
            <p:cNvGrpSpPr>
              <a:grpSpLocks/>
            </p:cNvGrpSpPr>
            <p:nvPr/>
          </p:nvGrpSpPr>
          <p:grpSpPr bwMode="auto">
            <a:xfrm>
              <a:off x="2321" y="1358"/>
              <a:ext cx="3367" cy="2334"/>
              <a:chOff x="2321" y="1358"/>
              <a:chExt cx="3367" cy="2334"/>
            </a:xfrm>
          </p:grpSpPr>
          <p:grpSp>
            <p:nvGrpSpPr>
              <p:cNvPr id="21521" name="Group 6"/>
              <p:cNvGrpSpPr>
                <a:grpSpLocks/>
              </p:cNvGrpSpPr>
              <p:nvPr/>
            </p:nvGrpSpPr>
            <p:grpSpPr bwMode="auto">
              <a:xfrm>
                <a:off x="2321" y="1358"/>
                <a:ext cx="3367" cy="2334"/>
                <a:chOff x="2321" y="1358"/>
                <a:chExt cx="3367" cy="2334"/>
              </a:xfrm>
            </p:grpSpPr>
            <p:grpSp>
              <p:nvGrpSpPr>
                <p:cNvPr id="21524" name="Group 7"/>
                <p:cNvGrpSpPr>
                  <a:grpSpLocks/>
                </p:cNvGrpSpPr>
                <p:nvPr/>
              </p:nvGrpSpPr>
              <p:grpSpPr bwMode="auto">
                <a:xfrm>
                  <a:off x="2321" y="1358"/>
                  <a:ext cx="3367" cy="2334"/>
                  <a:chOff x="2321" y="1358"/>
                  <a:chExt cx="3367" cy="2334"/>
                </a:xfrm>
              </p:grpSpPr>
              <p:sp>
                <p:nvSpPr>
                  <p:cNvPr id="21531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2656" y="1411"/>
                    <a:ext cx="2943" cy="217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21532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79" y="2939"/>
                    <a:ext cx="818" cy="6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lIns="0" tIns="190800" rIns="0" bIns="19080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teljes összeadó</a:t>
                    </a:r>
                  </a:p>
                </p:txBody>
              </p:sp>
              <p:sp>
                <p:nvSpPr>
                  <p:cNvPr id="21533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3522" y="1514"/>
                    <a:ext cx="1182" cy="107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1534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4735" y="1972"/>
                    <a:ext cx="953" cy="203"/>
                    <a:chOff x="3134" y="1568"/>
                    <a:chExt cx="1195" cy="243"/>
                  </a:xfrm>
                </p:grpSpPr>
                <p:sp>
                  <p:nvSpPr>
                    <p:cNvPr id="21616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34" y="1626"/>
                      <a:ext cx="64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7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38" y="1727"/>
                      <a:ext cx="64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8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02" y="1688"/>
                      <a:ext cx="227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9" name="Arc 15"/>
                    <p:cNvSpPr>
                      <a:spLocks/>
                    </p:cNvSpPr>
                    <p:nvPr/>
                  </p:nvSpPr>
                  <p:spPr bwMode="auto">
                    <a:xfrm>
                      <a:off x="3760" y="1582"/>
                      <a:ext cx="351" cy="229"/>
                    </a:xfrm>
                    <a:custGeom>
                      <a:avLst/>
                      <a:gdLst>
                        <a:gd name="T0" fmla="*/ 0 w 18486"/>
                        <a:gd name="T1" fmla="*/ 0 h 21600"/>
                        <a:gd name="T2" fmla="*/ 0 w 18486"/>
                        <a:gd name="T3" fmla="*/ 0 h 21600"/>
                        <a:gd name="T4" fmla="*/ 0 w 18486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18486"/>
                        <a:gd name="T10" fmla="*/ 0 h 21600"/>
                        <a:gd name="T11" fmla="*/ 18486 w 18486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8486" h="21600" fill="none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</a:path>
                        <a:path w="18486" h="21600" stroke="0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20" name="Arc 16"/>
                    <p:cNvSpPr>
                      <a:spLocks/>
                    </p:cNvSpPr>
                    <p:nvPr/>
                  </p:nvSpPr>
                  <p:spPr bwMode="auto">
                    <a:xfrm flipV="1">
                      <a:off x="3760" y="1568"/>
                      <a:ext cx="351" cy="229"/>
                    </a:xfrm>
                    <a:custGeom>
                      <a:avLst/>
                      <a:gdLst>
                        <a:gd name="T0" fmla="*/ 0 w 18486"/>
                        <a:gd name="T1" fmla="*/ 0 h 21600"/>
                        <a:gd name="T2" fmla="*/ 0 w 18486"/>
                        <a:gd name="T3" fmla="*/ 0 h 21600"/>
                        <a:gd name="T4" fmla="*/ 0 w 18486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18486"/>
                        <a:gd name="T10" fmla="*/ 0 h 21600"/>
                        <a:gd name="T11" fmla="*/ 18486 w 18486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8486" h="21600" fill="none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</a:path>
                        <a:path w="18486" h="21600" stroke="0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21" name="Arc 17"/>
                    <p:cNvSpPr>
                      <a:spLocks/>
                    </p:cNvSpPr>
                    <p:nvPr/>
                  </p:nvSpPr>
                  <p:spPr bwMode="auto">
                    <a:xfrm>
                      <a:off x="3739" y="1578"/>
                      <a:ext cx="43" cy="223"/>
                    </a:xfrm>
                    <a:custGeom>
                      <a:avLst/>
                      <a:gdLst>
                        <a:gd name="T0" fmla="*/ 0 w 21600"/>
                        <a:gd name="T1" fmla="*/ 0 h 38874"/>
                        <a:gd name="T2" fmla="*/ 0 w 21600"/>
                        <a:gd name="T3" fmla="*/ 0 h 38874"/>
                        <a:gd name="T4" fmla="*/ 0 w 21600"/>
                        <a:gd name="T5" fmla="*/ 0 h 38874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38874"/>
                        <a:gd name="T11" fmla="*/ 21600 w 21600"/>
                        <a:gd name="T12" fmla="*/ 38874 h 38874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38874" fill="none" extrusionOk="0">
                          <a:moveTo>
                            <a:pt x="9085" y="-1"/>
                          </a:moveTo>
                          <a:cubicBezTo>
                            <a:pt x="16716" y="3537"/>
                            <a:pt x="21600" y="11184"/>
                            <a:pt x="21600" y="19596"/>
                          </a:cubicBezTo>
                          <a:cubicBezTo>
                            <a:pt x="21600" y="27743"/>
                            <a:pt x="17014" y="35198"/>
                            <a:pt x="9742" y="38873"/>
                          </a:cubicBezTo>
                        </a:path>
                        <a:path w="21600" h="38874" stroke="0" extrusionOk="0">
                          <a:moveTo>
                            <a:pt x="9085" y="-1"/>
                          </a:moveTo>
                          <a:cubicBezTo>
                            <a:pt x="16716" y="3537"/>
                            <a:pt x="21600" y="11184"/>
                            <a:pt x="21600" y="19596"/>
                          </a:cubicBezTo>
                          <a:cubicBezTo>
                            <a:pt x="21600" y="27743"/>
                            <a:pt x="17014" y="35198"/>
                            <a:pt x="9742" y="38873"/>
                          </a:cubicBezTo>
                          <a:lnTo>
                            <a:pt x="0" y="19596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35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3594" y="1939"/>
                    <a:ext cx="653" cy="192"/>
                    <a:chOff x="1704" y="1528"/>
                    <a:chExt cx="819" cy="230"/>
                  </a:xfrm>
                </p:grpSpPr>
                <p:sp>
                  <p:nvSpPr>
                    <p:cNvPr id="21611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04" y="1587"/>
                      <a:ext cx="23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oval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2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63" y="1643"/>
                      <a:ext cx="26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3" name="Arc 21"/>
                    <p:cNvSpPr>
                      <a:spLocks/>
                    </p:cNvSpPr>
                    <p:nvPr/>
                  </p:nvSpPr>
                  <p:spPr bwMode="auto">
                    <a:xfrm>
                      <a:off x="1918" y="1528"/>
                      <a:ext cx="351" cy="229"/>
                    </a:xfrm>
                    <a:custGeom>
                      <a:avLst/>
                      <a:gdLst>
                        <a:gd name="T0" fmla="*/ 0 w 18486"/>
                        <a:gd name="T1" fmla="*/ 0 h 21600"/>
                        <a:gd name="T2" fmla="*/ 0 w 18486"/>
                        <a:gd name="T3" fmla="*/ 0 h 21600"/>
                        <a:gd name="T4" fmla="*/ 0 w 18486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18486"/>
                        <a:gd name="T10" fmla="*/ 0 h 21600"/>
                        <a:gd name="T11" fmla="*/ 18486 w 18486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8486" h="21600" fill="none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</a:path>
                        <a:path w="18486" h="21600" stroke="0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4" name="Arc 22"/>
                    <p:cNvSpPr>
                      <a:spLocks/>
                    </p:cNvSpPr>
                    <p:nvPr/>
                  </p:nvSpPr>
                  <p:spPr bwMode="auto">
                    <a:xfrm flipV="1">
                      <a:off x="1921" y="1529"/>
                      <a:ext cx="351" cy="229"/>
                    </a:xfrm>
                    <a:custGeom>
                      <a:avLst/>
                      <a:gdLst>
                        <a:gd name="T0" fmla="*/ 0 w 18486"/>
                        <a:gd name="T1" fmla="*/ 0 h 21600"/>
                        <a:gd name="T2" fmla="*/ 0 w 18486"/>
                        <a:gd name="T3" fmla="*/ 0 h 21600"/>
                        <a:gd name="T4" fmla="*/ 0 w 18486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18486"/>
                        <a:gd name="T10" fmla="*/ 0 h 21600"/>
                        <a:gd name="T11" fmla="*/ 18486 w 18486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8486" h="21600" fill="none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</a:path>
                        <a:path w="18486" h="21600" stroke="0" extrusionOk="0">
                          <a:moveTo>
                            <a:pt x="-1" y="0"/>
                          </a:moveTo>
                          <a:cubicBezTo>
                            <a:pt x="7562" y="0"/>
                            <a:pt x="14574" y="3954"/>
                            <a:pt x="18485" y="1042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5" name="Arc 23"/>
                    <p:cNvSpPr>
                      <a:spLocks/>
                    </p:cNvSpPr>
                    <p:nvPr/>
                  </p:nvSpPr>
                  <p:spPr bwMode="auto">
                    <a:xfrm>
                      <a:off x="1900" y="1533"/>
                      <a:ext cx="43" cy="223"/>
                    </a:xfrm>
                    <a:custGeom>
                      <a:avLst/>
                      <a:gdLst>
                        <a:gd name="T0" fmla="*/ 0 w 21600"/>
                        <a:gd name="T1" fmla="*/ 0 h 38874"/>
                        <a:gd name="T2" fmla="*/ 0 w 21600"/>
                        <a:gd name="T3" fmla="*/ 0 h 38874"/>
                        <a:gd name="T4" fmla="*/ 0 w 21600"/>
                        <a:gd name="T5" fmla="*/ 0 h 38874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38874"/>
                        <a:gd name="T11" fmla="*/ 21600 w 21600"/>
                        <a:gd name="T12" fmla="*/ 38874 h 38874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38874" fill="none" extrusionOk="0">
                          <a:moveTo>
                            <a:pt x="9085" y="-1"/>
                          </a:moveTo>
                          <a:cubicBezTo>
                            <a:pt x="16716" y="3537"/>
                            <a:pt x="21600" y="11184"/>
                            <a:pt x="21600" y="19596"/>
                          </a:cubicBezTo>
                          <a:cubicBezTo>
                            <a:pt x="21600" y="27743"/>
                            <a:pt x="17014" y="35198"/>
                            <a:pt x="9742" y="38873"/>
                          </a:cubicBezTo>
                        </a:path>
                        <a:path w="21600" h="38874" stroke="0" extrusionOk="0">
                          <a:moveTo>
                            <a:pt x="9085" y="-1"/>
                          </a:moveTo>
                          <a:cubicBezTo>
                            <a:pt x="16716" y="3537"/>
                            <a:pt x="21600" y="11184"/>
                            <a:pt x="21600" y="19596"/>
                          </a:cubicBezTo>
                          <a:cubicBezTo>
                            <a:pt x="21600" y="27743"/>
                            <a:pt x="17014" y="35198"/>
                            <a:pt x="9742" y="38873"/>
                          </a:cubicBezTo>
                          <a:lnTo>
                            <a:pt x="0" y="19596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3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594" y="1601"/>
                    <a:ext cx="648" cy="166"/>
                    <a:chOff x="1704" y="1125"/>
                    <a:chExt cx="812" cy="198"/>
                  </a:xfrm>
                </p:grpSpPr>
                <p:sp>
                  <p:nvSpPr>
                    <p:cNvPr id="21606" name="Arc 25"/>
                    <p:cNvSpPr>
                      <a:spLocks/>
                    </p:cNvSpPr>
                    <p:nvPr/>
                  </p:nvSpPr>
                  <p:spPr bwMode="auto">
                    <a:xfrm>
                      <a:off x="2141" y="1125"/>
                      <a:ext cx="93" cy="198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7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1909" y="1125"/>
                      <a:ext cx="246" cy="198"/>
                    </a:xfrm>
                    <a:custGeom>
                      <a:avLst/>
                      <a:gdLst>
                        <a:gd name="T0" fmla="*/ 9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8 h 336"/>
                        <a:gd name="T6" fmla="*/ 9 w 424"/>
                        <a:gd name="T7" fmla="*/ 8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8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04" y="1176"/>
                      <a:ext cx="20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9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48" y="1267"/>
                      <a:ext cx="158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10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33" y="1221"/>
                      <a:ext cx="28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37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4103" y="1637"/>
                    <a:ext cx="639" cy="165"/>
                    <a:chOff x="2342" y="1167"/>
                    <a:chExt cx="801" cy="198"/>
                  </a:xfrm>
                </p:grpSpPr>
                <p:sp>
                  <p:nvSpPr>
                    <p:cNvPr id="21602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747" y="1167"/>
                      <a:ext cx="93" cy="198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3" name="Freeform 32"/>
                    <p:cNvSpPr>
                      <a:spLocks/>
                    </p:cNvSpPr>
                    <p:nvPr/>
                  </p:nvSpPr>
                  <p:spPr bwMode="auto">
                    <a:xfrm>
                      <a:off x="2515" y="1167"/>
                      <a:ext cx="246" cy="198"/>
                    </a:xfrm>
                    <a:custGeom>
                      <a:avLst/>
                      <a:gdLst>
                        <a:gd name="T0" fmla="*/ 9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8 h 336"/>
                        <a:gd name="T6" fmla="*/ 9 w 424"/>
                        <a:gd name="T7" fmla="*/ 8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4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42" y="1309"/>
                      <a:ext cx="17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5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39" y="1263"/>
                      <a:ext cx="30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38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4144" y="1988"/>
                    <a:ext cx="1110" cy="166"/>
                    <a:chOff x="2393" y="1587"/>
                    <a:chExt cx="1392" cy="198"/>
                  </a:xfrm>
                </p:grpSpPr>
                <p:sp>
                  <p:nvSpPr>
                    <p:cNvPr id="21598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753" y="1587"/>
                      <a:ext cx="93" cy="198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9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2521" y="1587"/>
                      <a:ext cx="246" cy="198"/>
                    </a:xfrm>
                    <a:custGeom>
                      <a:avLst/>
                      <a:gdLst>
                        <a:gd name="T0" fmla="*/ 9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8 h 336"/>
                        <a:gd name="T6" fmla="*/ 9 w 424"/>
                        <a:gd name="T7" fmla="*/ 8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0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93" y="1729"/>
                      <a:ext cx="125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601" name="Line 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45" y="1683"/>
                      <a:ext cx="9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39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4189" y="2304"/>
                    <a:ext cx="547" cy="166"/>
                    <a:chOff x="2450" y="1965"/>
                    <a:chExt cx="685" cy="198"/>
                  </a:xfrm>
                </p:grpSpPr>
                <p:sp>
                  <p:nvSpPr>
                    <p:cNvPr id="21594" name="Arc 41"/>
                    <p:cNvSpPr>
                      <a:spLocks/>
                    </p:cNvSpPr>
                    <p:nvPr/>
                  </p:nvSpPr>
                  <p:spPr bwMode="auto">
                    <a:xfrm>
                      <a:off x="2759" y="1965"/>
                      <a:ext cx="93" cy="198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5" name="Freeform 42"/>
                    <p:cNvSpPr>
                      <a:spLocks/>
                    </p:cNvSpPr>
                    <p:nvPr/>
                  </p:nvSpPr>
                  <p:spPr bwMode="auto">
                    <a:xfrm>
                      <a:off x="2527" y="1965"/>
                      <a:ext cx="246" cy="198"/>
                    </a:xfrm>
                    <a:custGeom>
                      <a:avLst/>
                      <a:gdLst>
                        <a:gd name="T0" fmla="*/ 9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8 h 336"/>
                        <a:gd name="T6" fmla="*/ 9 w 424"/>
                        <a:gd name="T7" fmla="*/ 8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6" name="Line 4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50" y="2107"/>
                      <a:ext cx="7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7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51" y="2061"/>
                      <a:ext cx="28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40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2926" y="2272"/>
                    <a:ext cx="1324" cy="190"/>
                    <a:chOff x="866" y="1926"/>
                    <a:chExt cx="1660" cy="228"/>
                  </a:xfrm>
                </p:grpSpPr>
                <p:sp>
                  <p:nvSpPr>
                    <p:cNvPr id="21590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1905" y="1926"/>
                      <a:ext cx="185" cy="228"/>
                    </a:xfrm>
                    <a:custGeom>
                      <a:avLst/>
                      <a:gdLst>
                        <a:gd name="T0" fmla="*/ 0 w 185"/>
                        <a:gd name="T1" fmla="*/ 0 h 228"/>
                        <a:gd name="T2" fmla="*/ 0 w 185"/>
                        <a:gd name="T3" fmla="*/ 228 h 228"/>
                        <a:gd name="T4" fmla="*/ 185 w 185"/>
                        <a:gd name="T5" fmla="*/ 107 h 228"/>
                        <a:gd name="T6" fmla="*/ 0 w 185"/>
                        <a:gd name="T7" fmla="*/ 0 h 2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85"/>
                        <a:gd name="T13" fmla="*/ 0 h 228"/>
                        <a:gd name="T14" fmla="*/ 185 w 185"/>
                        <a:gd name="T15" fmla="*/ 228 h 22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85" h="228">
                          <a:moveTo>
                            <a:pt x="0" y="0"/>
                          </a:moveTo>
                          <a:lnTo>
                            <a:pt x="0" y="228"/>
                          </a:lnTo>
                          <a:lnTo>
                            <a:pt x="185" y="107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1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66" y="2047"/>
                      <a:ext cx="103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2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8" y="1991"/>
                      <a:ext cx="78" cy="8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93" name="Line 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82" y="2035"/>
                      <a:ext cx="34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21541" name="Line 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31" y="2964"/>
                    <a:ext cx="67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42" name="Line 5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31" y="3039"/>
                    <a:ext cx="713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43" name="Line 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31" y="3105"/>
                    <a:ext cx="76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21544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562" y="2294"/>
                    <a:ext cx="364" cy="156"/>
                    <a:chOff x="410" y="1947"/>
                    <a:chExt cx="456" cy="186"/>
                  </a:xfrm>
                </p:grpSpPr>
                <p:sp>
                  <p:nvSpPr>
                    <p:cNvPr id="21586" name="Arc 54"/>
                    <p:cNvSpPr>
                      <a:spLocks/>
                    </p:cNvSpPr>
                    <p:nvPr/>
                  </p:nvSpPr>
                  <p:spPr bwMode="auto">
                    <a:xfrm>
                      <a:off x="779" y="1947"/>
                      <a:ext cx="87" cy="186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87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561" y="1947"/>
                      <a:ext cx="231" cy="186"/>
                    </a:xfrm>
                    <a:custGeom>
                      <a:avLst/>
                      <a:gdLst>
                        <a:gd name="T0" fmla="*/ 5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6 h 336"/>
                        <a:gd name="T6" fmla="*/ 6 w 424"/>
                        <a:gd name="T7" fmla="*/ 6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88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1" y="1995"/>
                      <a:ext cx="1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89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0" y="2080"/>
                      <a:ext cx="14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1545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2565" y="1785"/>
                    <a:ext cx="1211" cy="328"/>
                    <a:chOff x="420" y="1440"/>
                    <a:chExt cx="1518" cy="393"/>
                  </a:xfrm>
                </p:grpSpPr>
                <p:grpSp>
                  <p:nvGrpSpPr>
                    <p:cNvPr id="21570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8" y="1647"/>
                      <a:ext cx="741" cy="186"/>
                      <a:chOff x="422" y="1647"/>
                      <a:chExt cx="741" cy="186"/>
                    </a:xfrm>
                  </p:grpSpPr>
                  <p:sp>
                    <p:nvSpPr>
                      <p:cNvPr id="21581" name="Arc 6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91" y="1647"/>
                        <a:ext cx="87" cy="186"/>
                      </a:xfrm>
                      <a:custGeom>
                        <a:avLst/>
                        <a:gdLst>
                          <a:gd name="T0" fmla="*/ 0 w 21600"/>
                          <a:gd name="T1" fmla="*/ 0 h 43087"/>
                          <a:gd name="T2" fmla="*/ 0 w 21600"/>
                          <a:gd name="T3" fmla="*/ 0 h 43087"/>
                          <a:gd name="T4" fmla="*/ 0 w 21600"/>
                          <a:gd name="T5" fmla="*/ 0 h 43087"/>
                          <a:gd name="T6" fmla="*/ 0 60000 65536"/>
                          <a:gd name="T7" fmla="*/ 0 60000 65536"/>
                          <a:gd name="T8" fmla="*/ 0 60000 65536"/>
                          <a:gd name="T9" fmla="*/ 0 w 21600"/>
                          <a:gd name="T10" fmla="*/ 0 h 43087"/>
                          <a:gd name="T11" fmla="*/ 21600 w 21600"/>
                          <a:gd name="T12" fmla="*/ 43087 h 43087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600" h="43087" fill="none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  <a:cubicBezTo>
                              <a:pt x="21600" y="32674"/>
                              <a:pt x="13224" y="41954"/>
                              <a:pt x="2208" y="43086"/>
                            </a:cubicBezTo>
                          </a:path>
                          <a:path w="21600" h="43087" stroke="0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  <a:cubicBezTo>
                              <a:pt x="21600" y="32674"/>
                              <a:pt x="13224" y="41954"/>
                              <a:pt x="2208" y="43086"/>
                            </a:cubicBez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1582" name="Freeform 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73" y="1647"/>
                        <a:ext cx="231" cy="186"/>
                      </a:xfrm>
                      <a:custGeom>
                        <a:avLst/>
                        <a:gdLst>
                          <a:gd name="T0" fmla="*/ 5 w 424"/>
                          <a:gd name="T1" fmla="*/ 0 h 336"/>
                          <a:gd name="T2" fmla="*/ 0 w 424"/>
                          <a:gd name="T3" fmla="*/ 0 h 336"/>
                          <a:gd name="T4" fmla="*/ 0 w 424"/>
                          <a:gd name="T5" fmla="*/ 6 h 336"/>
                          <a:gd name="T6" fmla="*/ 6 w 424"/>
                          <a:gd name="T7" fmla="*/ 6 h 336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4"/>
                          <a:gd name="T13" fmla="*/ 0 h 336"/>
                          <a:gd name="T14" fmla="*/ 424 w 424"/>
                          <a:gd name="T15" fmla="*/ 336 h 336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4" h="336">
                            <a:moveTo>
                              <a:pt x="400" y="0"/>
                            </a:moveTo>
                            <a:lnTo>
                              <a:pt x="0" y="0"/>
                            </a:lnTo>
                            <a:lnTo>
                              <a:pt x="0" y="336"/>
                            </a:lnTo>
                            <a:lnTo>
                              <a:pt x="424" y="336"/>
                            </a:lnTo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1583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23" y="1695"/>
                        <a:ext cx="149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1584" name="Line 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22" y="1780"/>
                        <a:ext cx="149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1585" name="Line 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77" y="1737"/>
                        <a:ext cx="286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21571" name="Group 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42" y="1564"/>
                      <a:ext cx="996" cy="242"/>
                      <a:chOff x="942" y="1564"/>
                      <a:chExt cx="996" cy="242"/>
                    </a:xfrm>
                  </p:grpSpPr>
                  <p:grpSp>
                    <p:nvGrpSpPr>
                      <p:cNvPr id="21574" name="Group 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42" y="1564"/>
                        <a:ext cx="996" cy="242"/>
                        <a:chOff x="942" y="1564"/>
                        <a:chExt cx="996" cy="242"/>
                      </a:xfrm>
                    </p:grpSpPr>
                    <p:sp>
                      <p:nvSpPr>
                        <p:cNvPr id="21576" name="Line 6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42" y="1626"/>
                          <a:ext cx="227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21577" name="Line 6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95" y="1685"/>
                          <a:ext cx="443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21578" name="Arc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50" y="1564"/>
                          <a:ext cx="351" cy="240"/>
                        </a:xfrm>
                        <a:custGeom>
                          <a:avLst/>
                          <a:gdLst>
                            <a:gd name="T0" fmla="*/ 0 w 18486"/>
                            <a:gd name="T1" fmla="*/ 0 h 21600"/>
                            <a:gd name="T2" fmla="*/ 0 w 18486"/>
                            <a:gd name="T3" fmla="*/ 0 h 21600"/>
                            <a:gd name="T4" fmla="*/ 0 w 18486"/>
                            <a:gd name="T5" fmla="*/ 0 h 21600"/>
                            <a:gd name="T6" fmla="*/ 0 60000 65536"/>
                            <a:gd name="T7" fmla="*/ 0 60000 65536"/>
                            <a:gd name="T8" fmla="*/ 0 60000 65536"/>
                            <a:gd name="T9" fmla="*/ 0 w 18486"/>
                            <a:gd name="T10" fmla="*/ 0 h 21600"/>
                            <a:gd name="T11" fmla="*/ 18486 w 18486"/>
                            <a:gd name="T12" fmla="*/ 21600 h 21600"/>
                          </a:gdLst>
                          <a:ahLst/>
                          <a:cxnLst>
                            <a:cxn ang="T6">
                              <a:pos x="T0" y="T1"/>
                            </a:cxn>
                            <a:cxn ang="T7">
                              <a:pos x="T2" y="T3"/>
                            </a:cxn>
                            <a:cxn ang="T8">
                              <a:pos x="T4" y="T5"/>
                            </a:cxn>
                          </a:cxnLst>
                          <a:rect l="T9" t="T10" r="T11" b="T12"/>
                          <a:pathLst>
                            <a:path w="18486" h="21600" fill="none" extrusionOk="0">
                              <a:moveTo>
                                <a:pt x="-1" y="0"/>
                              </a:moveTo>
                              <a:cubicBezTo>
                                <a:pt x="7562" y="0"/>
                                <a:pt x="14574" y="3954"/>
                                <a:pt x="18485" y="10427"/>
                              </a:cubicBezTo>
                            </a:path>
                            <a:path w="18486" h="21600" stroke="0" extrusionOk="0">
                              <a:moveTo>
                                <a:pt x="-1" y="0"/>
                              </a:moveTo>
                              <a:cubicBezTo>
                                <a:pt x="7562" y="0"/>
                                <a:pt x="14574" y="3954"/>
                                <a:pt x="18485" y="10427"/>
                              </a:cubicBezTo>
                              <a:lnTo>
                                <a:pt x="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wrap="none" anchor="ctr"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21579" name="Arc 70"/>
                        <p:cNvSpPr>
                          <a:spLocks/>
                        </p:cNvSpPr>
                        <p:nvPr/>
                      </p:nvSpPr>
                      <p:spPr bwMode="auto">
                        <a:xfrm flipV="1">
                          <a:off x="1153" y="1566"/>
                          <a:ext cx="351" cy="240"/>
                        </a:xfrm>
                        <a:custGeom>
                          <a:avLst/>
                          <a:gdLst>
                            <a:gd name="T0" fmla="*/ 0 w 18486"/>
                            <a:gd name="T1" fmla="*/ 0 h 21600"/>
                            <a:gd name="T2" fmla="*/ 0 w 18486"/>
                            <a:gd name="T3" fmla="*/ 0 h 21600"/>
                            <a:gd name="T4" fmla="*/ 0 w 18486"/>
                            <a:gd name="T5" fmla="*/ 0 h 21600"/>
                            <a:gd name="T6" fmla="*/ 0 60000 65536"/>
                            <a:gd name="T7" fmla="*/ 0 60000 65536"/>
                            <a:gd name="T8" fmla="*/ 0 60000 65536"/>
                            <a:gd name="T9" fmla="*/ 0 w 18486"/>
                            <a:gd name="T10" fmla="*/ 0 h 21600"/>
                            <a:gd name="T11" fmla="*/ 18486 w 18486"/>
                            <a:gd name="T12" fmla="*/ 21600 h 21600"/>
                          </a:gdLst>
                          <a:ahLst/>
                          <a:cxnLst>
                            <a:cxn ang="T6">
                              <a:pos x="T0" y="T1"/>
                            </a:cxn>
                            <a:cxn ang="T7">
                              <a:pos x="T2" y="T3"/>
                            </a:cxn>
                            <a:cxn ang="T8">
                              <a:pos x="T4" y="T5"/>
                            </a:cxn>
                          </a:cxnLst>
                          <a:rect l="T9" t="T10" r="T11" b="T12"/>
                          <a:pathLst>
                            <a:path w="18486" h="21600" fill="none" extrusionOk="0">
                              <a:moveTo>
                                <a:pt x="-1" y="0"/>
                              </a:moveTo>
                              <a:cubicBezTo>
                                <a:pt x="7562" y="0"/>
                                <a:pt x="14574" y="3954"/>
                                <a:pt x="18485" y="10427"/>
                              </a:cubicBezTo>
                            </a:path>
                            <a:path w="18486" h="21600" stroke="0" extrusionOk="0">
                              <a:moveTo>
                                <a:pt x="-1" y="0"/>
                              </a:moveTo>
                              <a:cubicBezTo>
                                <a:pt x="7562" y="0"/>
                                <a:pt x="14574" y="3954"/>
                                <a:pt x="18485" y="10427"/>
                              </a:cubicBezTo>
                              <a:lnTo>
                                <a:pt x="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wrap="none" anchor="ctr"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21580" name="Arc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132" y="1569"/>
                          <a:ext cx="43" cy="235"/>
                        </a:xfrm>
                        <a:custGeom>
                          <a:avLst/>
                          <a:gdLst>
                            <a:gd name="T0" fmla="*/ 0 w 21600"/>
                            <a:gd name="T1" fmla="*/ 0 h 38874"/>
                            <a:gd name="T2" fmla="*/ 0 w 21600"/>
                            <a:gd name="T3" fmla="*/ 0 h 38874"/>
                            <a:gd name="T4" fmla="*/ 0 w 21600"/>
                            <a:gd name="T5" fmla="*/ 0 h 38874"/>
                            <a:gd name="T6" fmla="*/ 0 60000 65536"/>
                            <a:gd name="T7" fmla="*/ 0 60000 65536"/>
                            <a:gd name="T8" fmla="*/ 0 60000 65536"/>
                            <a:gd name="T9" fmla="*/ 0 w 21600"/>
                            <a:gd name="T10" fmla="*/ 0 h 38874"/>
                            <a:gd name="T11" fmla="*/ 21600 w 21600"/>
                            <a:gd name="T12" fmla="*/ 38874 h 38874"/>
                          </a:gdLst>
                          <a:ahLst/>
                          <a:cxnLst>
                            <a:cxn ang="T6">
                              <a:pos x="T0" y="T1"/>
                            </a:cxn>
                            <a:cxn ang="T7">
                              <a:pos x="T2" y="T3"/>
                            </a:cxn>
                            <a:cxn ang="T8">
                              <a:pos x="T4" y="T5"/>
                            </a:cxn>
                          </a:cxnLst>
                          <a:rect l="T9" t="T10" r="T11" b="T12"/>
                          <a:pathLst>
                            <a:path w="21600" h="38874" fill="none" extrusionOk="0">
                              <a:moveTo>
                                <a:pt x="9085" y="-1"/>
                              </a:moveTo>
                              <a:cubicBezTo>
                                <a:pt x="16716" y="3537"/>
                                <a:pt x="21600" y="11184"/>
                                <a:pt x="21600" y="19596"/>
                              </a:cubicBezTo>
                              <a:cubicBezTo>
                                <a:pt x="21600" y="27743"/>
                                <a:pt x="17014" y="35198"/>
                                <a:pt x="9742" y="38873"/>
                              </a:cubicBezTo>
                            </a:path>
                            <a:path w="21600" h="38874" stroke="0" extrusionOk="0">
                              <a:moveTo>
                                <a:pt x="9085" y="-1"/>
                              </a:moveTo>
                              <a:cubicBezTo>
                                <a:pt x="16716" y="3537"/>
                                <a:pt x="21600" y="11184"/>
                                <a:pt x="21600" y="19596"/>
                              </a:cubicBezTo>
                              <a:cubicBezTo>
                                <a:pt x="21600" y="27743"/>
                                <a:pt x="17014" y="35198"/>
                                <a:pt x="9742" y="38873"/>
                              </a:cubicBezTo>
                              <a:lnTo>
                                <a:pt x="0" y="19596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wrap="none" anchor="ctr"/>
                        <a:lstStyle/>
                        <a:p>
                          <a:endParaRPr lang="hu-HU"/>
                        </a:p>
                      </p:txBody>
                    </p:sp>
                  </p:grpSp>
                  <p:sp>
                    <p:nvSpPr>
                      <p:cNvPr id="21575" name="Arc 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96" y="1569"/>
                        <a:ext cx="43" cy="235"/>
                      </a:xfrm>
                      <a:custGeom>
                        <a:avLst/>
                        <a:gdLst>
                          <a:gd name="T0" fmla="*/ 0 w 21600"/>
                          <a:gd name="T1" fmla="*/ 0 h 38874"/>
                          <a:gd name="T2" fmla="*/ 0 w 21600"/>
                          <a:gd name="T3" fmla="*/ 0 h 38874"/>
                          <a:gd name="T4" fmla="*/ 0 w 21600"/>
                          <a:gd name="T5" fmla="*/ 0 h 38874"/>
                          <a:gd name="T6" fmla="*/ 0 60000 65536"/>
                          <a:gd name="T7" fmla="*/ 0 60000 65536"/>
                          <a:gd name="T8" fmla="*/ 0 60000 65536"/>
                          <a:gd name="T9" fmla="*/ 0 w 21600"/>
                          <a:gd name="T10" fmla="*/ 0 h 38874"/>
                          <a:gd name="T11" fmla="*/ 21600 w 21600"/>
                          <a:gd name="T12" fmla="*/ 38874 h 38874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600" h="38874" fill="none" extrusionOk="0">
                            <a:moveTo>
                              <a:pt x="9085" y="-1"/>
                            </a:moveTo>
                            <a:cubicBezTo>
                              <a:pt x="16716" y="3537"/>
                              <a:pt x="21600" y="11184"/>
                              <a:pt x="21600" y="19596"/>
                            </a:cubicBezTo>
                            <a:cubicBezTo>
                              <a:pt x="21600" y="27743"/>
                              <a:pt x="17014" y="35198"/>
                              <a:pt x="9742" y="38873"/>
                            </a:cubicBezTo>
                          </a:path>
                          <a:path w="21600" h="38874" stroke="0" extrusionOk="0">
                            <a:moveTo>
                              <a:pt x="9085" y="-1"/>
                            </a:moveTo>
                            <a:cubicBezTo>
                              <a:pt x="16716" y="3537"/>
                              <a:pt x="21600" y="11184"/>
                              <a:pt x="21600" y="19596"/>
                            </a:cubicBezTo>
                            <a:cubicBezTo>
                              <a:pt x="21600" y="27743"/>
                              <a:pt x="17014" y="35198"/>
                              <a:pt x="9742" y="38873"/>
                            </a:cubicBezTo>
                            <a:lnTo>
                              <a:pt x="0" y="19596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21572" name="Line 7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936" y="1440"/>
                      <a:ext cx="0" cy="19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73" name="Line 7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20" y="1440"/>
                      <a:ext cx="516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21546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3632" y="1719"/>
                    <a:ext cx="0" cy="152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47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3594" y="1644"/>
                    <a:ext cx="0" cy="166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48" name="Line 7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37" y="3238"/>
                    <a:ext cx="747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49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3594" y="3306"/>
                    <a:ext cx="78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0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4862" y="3531"/>
                    <a:ext cx="0" cy="16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1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4824" y="1358"/>
                    <a:ext cx="0" cy="158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21552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4873" y="2147"/>
                    <a:ext cx="134" cy="715"/>
                    <a:chOff x="3307" y="1777"/>
                    <a:chExt cx="168" cy="855"/>
                  </a:xfrm>
                </p:grpSpPr>
                <p:sp>
                  <p:nvSpPr>
                    <p:cNvPr id="21565" name="Arc 82"/>
                    <p:cNvSpPr>
                      <a:spLocks/>
                    </p:cNvSpPr>
                    <p:nvPr/>
                  </p:nvSpPr>
                  <p:spPr bwMode="auto">
                    <a:xfrm rot="-5400000">
                      <a:off x="3349" y="2152"/>
                      <a:ext cx="84" cy="168"/>
                    </a:xfrm>
                    <a:custGeom>
                      <a:avLst/>
                      <a:gdLst>
                        <a:gd name="T0" fmla="*/ 0 w 21600"/>
                        <a:gd name="T1" fmla="*/ 0 h 43087"/>
                        <a:gd name="T2" fmla="*/ 0 w 21600"/>
                        <a:gd name="T3" fmla="*/ 0 h 43087"/>
                        <a:gd name="T4" fmla="*/ 0 w 21600"/>
                        <a:gd name="T5" fmla="*/ 0 h 43087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43087"/>
                        <a:gd name="T11" fmla="*/ 21600 w 21600"/>
                        <a:gd name="T12" fmla="*/ 43087 h 4308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43087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</a:path>
                        <a:path w="21600" h="43087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cubicBezTo>
                            <a:pt x="21600" y="32674"/>
                            <a:pt x="13224" y="41954"/>
                            <a:pt x="2208" y="43086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6" name="Freeform 83"/>
                    <p:cNvSpPr>
                      <a:spLocks/>
                    </p:cNvSpPr>
                    <p:nvPr/>
                  </p:nvSpPr>
                  <p:spPr bwMode="auto">
                    <a:xfrm rot="-5400000">
                      <a:off x="3279" y="2292"/>
                      <a:ext cx="223" cy="168"/>
                    </a:xfrm>
                    <a:custGeom>
                      <a:avLst/>
                      <a:gdLst>
                        <a:gd name="T0" fmla="*/ 4 w 424"/>
                        <a:gd name="T1" fmla="*/ 0 h 336"/>
                        <a:gd name="T2" fmla="*/ 0 w 424"/>
                        <a:gd name="T3" fmla="*/ 0 h 336"/>
                        <a:gd name="T4" fmla="*/ 0 w 424"/>
                        <a:gd name="T5" fmla="*/ 3 h 336"/>
                        <a:gd name="T6" fmla="*/ 5 w 424"/>
                        <a:gd name="T7" fmla="*/ 3 h 33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4"/>
                        <a:gd name="T13" fmla="*/ 0 h 336"/>
                        <a:gd name="T14" fmla="*/ 424 w 424"/>
                        <a:gd name="T15" fmla="*/ 336 h 3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4" h="336">
                          <a:moveTo>
                            <a:pt x="400" y="0"/>
                          </a:moveTo>
                          <a:lnTo>
                            <a:pt x="0" y="0"/>
                          </a:lnTo>
                          <a:lnTo>
                            <a:pt x="0" y="336"/>
                          </a:lnTo>
                          <a:lnTo>
                            <a:pt x="424" y="336"/>
                          </a:lnTo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7" name="Line 84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3279" y="2560"/>
                      <a:ext cx="1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8" name="Line 8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3356" y="2561"/>
                      <a:ext cx="1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9" name="Line 86"/>
                    <p:cNvSpPr>
                      <a:spLocks noChangeShapeType="1"/>
                    </p:cNvSpPr>
                    <p:nvPr/>
                  </p:nvSpPr>
                  <p:spPr bwMode="auto">
                    <a:xfrm rot="5400000" flipH="1">
                      <a:off x="3179" y="1984"/>
                      <a:ext cx="417" cy="3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21553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3431" y="3170"/>
                    <a:ext cx="82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4" name="Line 8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59" y="2859"/>
                    <a:ext cx="0" cy="3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5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4259" y="2859"/>
                    <a:ext cx="65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6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5197" y="3225"/>
                    <a:ext cx="7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7" name="Line 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74" y="2854"/>
                    <a:ext cx="0" cy="37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1558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4972" y="2856"/>
                    <a:ext cx="307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21559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2321" y="2681"/>
                    <a:ext cx="1110" cy="848"/>
                    <a:chOff x="2321" y="2681"/>
                    <a:chExt cx="1110" cy="848"/>
                  </a:xfrm>
                </p:grpSpPr>
                <p:sp>
                  <p:nvSpPr>
                    <p:cNvPr id="21560" name="Text Box 9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13" y="2681"/>
                      <a:ext cx="718" cy="84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lIns="0" tIns="514800" rIns="0" bIns="514800">
                      <a:spAutoFit/>
                    </a:bodyPr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ct val="5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hu-HU" sz="2000" b="1">
                          <a:solidFill>
                            <a:schemeClr val="tx1"/>
                          </a:solidFill>
                        </a:rPr>
                        <a:t>dekódoló</a:t>
                      </a:r>
                    </a:p>
                  </p:txBody>
                </p:sp>
                <p:sp>
                  <p:nvSpPr>
                    <p:cNvPr id="21561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75" y="2999"/>
                      <a:ext cx="1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2" name="Line 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70" y="3280"/>
                      <a:ext cx="143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1563" name="Text Box 9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21" y="2873"/>
                      <a:ext cx="317" cy="250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>
                      <a:spAutoFit/>
                    </a:bodyPr>
                    <a:lstStyle/>
                    <a:p>
                      <a:pPr defTabSz="914400">
                        <a:lnSpc>
                          <a:spcPct val="100000"/>
                        </a:lnSpc>
                        <a:spcBef>
                          <a:spcPct val="5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hu-HU" sz="2000" b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sz="2000" b="1" baseline="-25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p:txBody>
                </p:sp>
                <p:sp>
                  <p:nvSpPr>
                    <p:cNvPr id="21564" name="Text Box 9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26" y="3150"/>
                      <a:ext cx="317" cy="250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>
                      <a:spAutoFit/>
                    </a:bodyPr>
                    <a:lstStyle/>
                    <a:p>
                      <a:pPr defTabSz="914400">
                        <a:lnSpc>
                          <a:spcPct val="100000"/>
                        </a:lnSpc>
                        <a:spcBef>
                          <a:spcPct val="5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hu-HU" sz="2000" b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hu-HU" sz="2000" b="1" baseline="-250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p:txBody>
                </p:sp>
              </p:grpSp>
            </p:grpSp>
            <p:sp>
              <p:nvSpPr>
                <p:cNvPr id="21525" name="Line 99"/>
                <p:cNvSpPr>
                  <a:spLocks noChangeShapeType="1"/>
                </p:cNvSpPr>
                <p:nvPr/>
              </p:nvSpPr>
              <p:spPr bwMode="auto">
                <a:xfrm>
                  <a:off x="4188" y="2422"/>
                  <a:ext cx="0" cy="68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1526" name="Line 100"/>
                <p:cNvSpPr>
                  <a:spLocks noChangeShapeType="1"/>
                </p:cNvSpPr>
                <p:nvPr/>
              </p:nvSpPr>
              <p:spPr bwMode="auto">
                <a:xfrm>
                  <a:off x="4144" y="2106"/>
                  <a:ext cx="0" cy="9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1527" name="Line 101"/>
                <p:cNvSpPr>
                  <a:spLocks noChangeShapeType="1"/>
                </p:cNvSpPr>
                <p:nvPr/>
              </p:nvSpPr>
              <p:spPr bwMode="auto">
                <a:xfrm flipH="1">
                  <a:off x="4101" y="1755"/>
                  <a:ext cx="0" cy="120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1528" name="Line 102"/>
                <p:cNvSpPr>
                  <a:spLocks noChangeShapeType="1"/>
                </p:cNvSpPr>
                <p:nvPr/>
              </p:nvSpPr>
              <p:spPr bwMode="auto">
                <a:xfrm>
                  <a:off x="4738" y="1714"/>
                  <a:ext cx="0" cy="30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1529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4733" y="2101"/>
                  <a:ext cx="0" cy="2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1530" name="Line 104"/>
                <p:cNvSpPr>
                  <a:spLocks noChangeShapeType="1"/>
                </p:cNvSpPr>
                <p:nvPr/>
              </p:nvSpPr>
              <p:spPr bwMode="auto">
                <a:xfrm>
                  <a:off x="4939" y="2146"/>
                  <a:ext cx="30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21522" name="Line 105"/>
              <p:cNvSpPr>
                <a:spLocks noChangeShapeType="1"/>
              </p:cNvSpPr>
              <p:nvPr/>
            </p:nvSpPr>
            <p:spPr bwMode="auto">
              <a:xfrm>
                <a:off x="3632" y="2076"/>
                <a:ext cx="1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1523" name="Line 106"/>
              <p:cNvSpPr>
                <a:spLocks noChangeShapeType="1"/>
              </p:cNvSpPr>
              <p:nvPr/>
            </p:nvSpPr>
            <p:spPr bwMode="auto">
              <a:xfrm>
                <a:off x="3637" y="2372"/>
                <a:ext cx="11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21516" name="Text Box 107"/>
            <p:cNvSpPr txBox="1">
              <a:spLocks noChangeArrowheads="1"/>
            </p:cNvSpPr>
            <p:nvPr/>
          </p:nvSpPr>
          <p:spPr bwMode="auto">
            <a:xfrm>
              <a:off x="2063" y="1660"/>
              <a:ext cx="52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INVA</a:t>
              </a:r>
              <a:endParaRPr lang="hu-HU" sz="2000" b="1" baseline="-25000">
                <a:solidFill>
                  <a:schemeClr val="tx1"/>
                </a:solidFill>
              </a:endParaRPr>
            </a:p>
          </p:txBody>
        </p:sp>
        <p:sp>
          <p:nvSpPr>
            <p:cNvPr id="21517" name="Text Box 108"/>
            <p:cNvSpPr txBox="1">
              <a:spLocks noChangeArrowheads="1"/>
            </p:cNvSpPr>
            <p:nvPr/>
          </p:nvSpPr>
          <p:spPr bwMode="auto">
            <a:xfrm>
              <a:off x="2058" y="1814"/>
              <a:ext cx="52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</a:t>
              </a:r>
              <a:endParaRPr lang="hu-HU" sz="2000" b="1" baseline="-25000">
                <a:solidFill>
                  <a:schemeClr val="tx1"/>
                </a:solidFill>
              </a:endParaRPr>
            </a:p>
          </p:txBody>
        </p:sp>
        <p:sp>
          <p:nvSpPr>
            <p:cNvPr id="21518" name="Text Box 109"/>
            <p:cNvSpPr txBox="1">
              <a:spLocks noChangeArrowheads="1"/>
            </p:cNvSpPr>
            <p:nvPr/>
          </p:nvSpPr>
          <p:spPr bwMode="auto">
            <a:xfrm>
              <a:off x="2058" y="1977"/>
              <a:ext cx="52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ENA</a:t>
              </a:r>
              <a:endParaRPr lang="hu-HU" sz="2000" b="1" baseline="-25000">
                <a:solidFill>
                  <a:schemeClr val="tx1"/>
                </a:solidFill>
              </a:endParaRPr>
            </a:p>
          </p:txBody>
        </p:sp>
        <p:sp>
          <p:nvSpPr>
            <p:cNvPr id="21519" name="Text Box 110"/>
            <p:cNvSpPr txBox="1">
              <a:spLocks noChangeArrowheads="1"/>
            </p:cNvSpPr>
            <p:nvPr/>
          </p:nvSpPr>
          <p:spPr bwMode="auto">
            <a:xfrm>
              <a:off x="2063" y="2167"/>
              <a:ext cx="52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</a:t>
              </a:r>
              <a:endParaRPr lang="hu-HU" sz="2000" b="1" baseline="-25000">
                <a:solidFill>
                  <a:schemeClr val="tx1"/>
                </a:solidFill>
              </a:endParaRPr>
            </a:p>
          </p:txBody>
        </p:sp>
        <p:sp>
          <p:nvSpPr>
            <p:cNvPr id="21520" name="Text Box 111"/>
            <p:cNvSpPr txBox="1">
              <a:spLocks noChangeArrowheads="1"/>
            </p:cNvSpPr>
            <p:nvPr/>
          </p:nvSpPr>
          <p:spPr bwMode="auto">
            <a:xfrm>
              <a:off x="2063" y="2330"/>
              <a:ext cx="52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ENB</a:t>
              </a:r>
              <a:endParaRPr lang="hu-HU" sz="2000" b="1" baseline="-25000">
                <a:solidFill>
                  <a:schemeClr val="tx1"/>
                </a:solidFill>
              </a:endParaRPr>
            </a:p>
          </p:txBody>
        </p:sp>
      </p:grpSp>
      <p:sp>
        <p:nvSpPr>
          <p:cNvPr id="21510" name="Rectangle 112"/>
          <p:cNvSpPr>
            <a:spLocks noChangeArrowheads="1"/>
          </p:cNvSpPr>
          <p:nvPr/>
        </p:nvSpPr>
        <p:spPr bwMode="auto">
          <a:xfrm>
            <a:off x="0" y="744538"/>
            <a:ext cx="5981700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hu-HU" b="1">
                <a:solidFill>
                  <a:srgbClr val="000000"/>
                </a:solidFill>
              </a:rPr>
              <a:t>INVA</a:t>
            </a:r>
            <a:r>
              <a:rPr lang="hu-HU">
                <a:solidFill>
                  <a:srgbClr val="000000"/>
                </a:solidFill>
              </a:rPr>
              <a:t>: 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hu-HU" b="1" i="1">
                <a:solidFill>
                  <a:srgbClr val="000000"/>
                </a:solidFill>
              </a:rPr>
              <a:t>		</a:t>
            </a:r>
            <a:r>
              <a:rPr lang="hu-HU">
                <a:solidFill>
                  <a:srgbClr val="000000"/>
                </a:solidFill>
              </a:rPr>
              <a:t>Ha</a:t>
            </a:r>
            <a:r>
              <a:rPr lang="hu-HU" b="1" i="1">
                <a:solidFill>
                  <a:srgbClr val="000000"/>
                </a:solidFill>
              </a:rPr>
              <a:t> </a:t>
            </a:r>
            <a:r>
              <a:rPr lang="hu-HU" b="1">
                <a:solidFill>
                  <a:srgbClr val="000000"/>
                </a:solidFill>
              </a:rPr>
              <a:t>ENA = 1</a:t>
            </a:r>
            <a:r>
              <a:rPr lang="hu-HU">
                <a:solidFill>
                  <a:srgbClr val="000000"/>
                </a:solidFill>
              </a:rPr>
              <a:t>, akkor </a:t>
            </a:r>
            <a:r>
              <a:rPr lang="hu-HU" b="1" i="1">
                <a:solidFill>
                  <a:srgbClr val="000000"/>
                </a:solidFill>
              </a:rPr>
              <a:t>A</a:t>
            </a:r>
            <a:r>
              <a:rPr lang="hu-HU" b="1">
                <a:solidFill>
                  <a:srgbClr val="000000"/>
                </a:solidFill>
              </a:rPr>
              <a:t>#</a:t>
            </a:r>
            <a:r>
              <a:rPr lang="hu-HU">
                <a:solidFill>
                  <a:srgbClr val="000000"/>
                </a:solidFill>
              </a:rPr>
              <a:t>,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hu-HU">
                <a:solidFill>
                  <a:srgbClr val="000000"/>
                </a:solidFill>
              </a:rPr>
              <a:t>		Ha </a:t>
            </a:r>
            <a:r>
              <a:rPr lang="hu-HU" b="1">
                <a:solidFill>
                  <a:srgbClr val="000000"/>
                </a:solidFill>
              </a:rPr>
              <a:t>ENA = 0</a:t>
            </a:r>
            <a:r>
              <a:rPr lang="hu-HU">
                <a:solidFill>
                  <a:srgbClr val="000000"/>
                </a:solidFill>
              </a:rPr>
              <a:t>, akkor  </a:t>
            </a:r>
            <a:r>
              <a:rPr lang="hu-HU" b="1">
                <a:solidFill>
                  <a:srgbClr val="000000"/>
                </a:solidFill>
              </a:rPr>
              <a:t>0# = FFFF = – 1</a:t>
            </a:r>
            <a:r>
              <a:rPr lang="hu-HU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1511" name="Text Box 113"/>
          <p:cNvSpPr txBox="1">
            <a:spLocks noChangeArrowheads="1"/>
          </p:cNvSpPr>
          <p:nvPr/>
        </p:nvSpPr>
        <p:spPr bwMode="auto">
          <a:xfrm>
            <a:off x="6900863" y="1758950"/>
            <a:ext cx="12985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átvitel be</a:t>
            </a:r>
          </a:p>
        </p:txBody>
      </p:sp>
      <p:sp>
        <p:nvSpPr>
          <p:cNvPr id="21512" name="Text Box 114"/>
          <p:cNvSpPr txBox="1">
            <a:spLocks noChangeArrowheads="1"/>
          </p:cNvSpPr>
          <p:nvPr/>
        </p:nvSpPr>
        <p:spPr bwMode="auto">
          <a:xfrm>
            <a:off x="6931025" y="5861050"/>
            <a:ext cx="12985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átvitel ki</a:t>
            </a:r>
          </a:p>
        </p:txBody>
      </p:sp>
      <p:sp>
        <p:nvSpPr>
          <p:cNvPr id="21513" name="Élőláb helye 1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1514" name="Dátum helye 1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0C9BC41-899F-4D9C-8399-FC9BD4CDE9D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F7DB0B-13B4-4348-8BA0-7FB2DC2F7CD4}" type="slidenum">
              <a:rPr lang="en-GB" smtClean="0">
                <a:cs typeface="Arial" charset="0"/>
              </a:rPr>
              <a:pPr/>
              <a:t>21</a:t>
            </a:fld>
            <a:endParaRPr lang="en-GB" smtClean="0">
              <a:cs typeface="Arial" charset="0"/>
            </a:endParaRPr>
          </a:p>
        </p:txBody>
      </p:sp>
      <p:graphicFrame>
        <p:nvGraphicFramePr>
          <p:cNvPr id="371714" name="Group 2"/>
          <p:cNvGraphicFramePr>
            <a:graphicFrameLocks noGrp="1"/>
          </p:cNvGraphicFramePr>
          <p:nvPr>
            <p:ph sz="half" idx="2"/>
          </p:nvPr>
        </p:nvGraphicFramePr>
        <p:xfrm>
          <a:off x="0" y="544513"/>
          <a:ext cx="9180513" cy="5705475"/>
        </p:xfrm>
        <a:graphic>
          <a:graphicData uri="http://schemas.openxmlformats.org/drawingml/2006/table">
            <a:tbl>
              <a:tblPr/>
              <a:tblGrid>
                <a:gridCol w="754063"/>
                <a:gridCol w="792162"/>
                <a:gridCol w="1082675"/>
                <a:gridCol w="1150938"/>
                <a:gridCol w="1298575"/>
                <a:gridCol w="1363662"/>
                <a:gridCol w="2738438"/>
              </a:tblGrid>
              <a:tr h="2222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</a:t>
                      </a:r>
                      <a:r>
                        <a:rPr kumimoji="0" lang="hu-H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</a:t>
                      </a:r>
                      <a:r>
                        <a:rPr kumimoji="0" lang="hu-H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ENA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ENB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INVA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INC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Eredmény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#A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#B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+ 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+ B + 1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+ 1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 + 1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 – 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 –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– A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AND 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 OR  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– 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77" name="Rectangle 148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17538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Néhány példa (</a:t>
            </a:r>
            <a:r>
              <a:rPr lang="hu-HU" b="1" smtClean="0"/>
              <a:t>4.2. ábra</a:t>
            </a:r>
            <a:r>
              <a:rPr lang="hu-HU" smtClean="0"/>
              <a:t>)</a:t>
            </a:r>
          </a:p>
        </p:txBody>
      </p:sp>
      <p:sp>
        <p:nvSpPr>
          <p:cNvPr id="22678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2679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25BB579-383A-4958-B362-1CA756D7CE3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B135DA-16A6-4635-8DF5-982A3BFDF19D}" type="slidenum">
              <a:rPr lang="en-GB" smtClean="0">
                <a:cs typeface="Arial" charset="0"/>
              </a:rPr>
              <a:pPr/>
              <a:t>22</a:t>
            </a:fld>
            <a:endParaRPr lang="en-GB" smtClean="0">
              <a:cs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90900" y="0"/>
            <a:ext cx="5753100" cy="6248400"/>
          </a:xfrm>
        </p:spPr>
        <p:txBody>
          <a:bodyPr lIns="92075" tIns="46038" rIns="92075" bIns="46038"/>
          <a:lstStyle/>
          <a:p>
            <a:pPr algn="ctr">
              <a:lnSpc>
                <a:spcPct val="80000"/>
              </a:lnSpc>
              <a:spcAft>
                <a:spcPct val="20000"/>
              </a:spcAft>
              <a:buFont typeface="Times New Roman" pitchFamily="18" charset="0"/>
              <a:buNone/>
            </a:pPr>
            <a:r>
              <a:rPr lang="hu-HU" sz="2800" b="1" smtClean="0"/>
              <a:t>MAL (Micro Assembly Language )</a:t>
            </a:r>
          </a:p>
          <a:p>
            <a:pPr>
              <a:lnSpc>
                <a:spcPct val="80000"/>
              </a:lnSpc>
              <a:spcAft>
                <a:spcPct val="20000"/>
              </a:spcAft>
              <a:buFont typeface="Times New Roman" pitchFamily="18" charset="0"/>
              <a:buNone/>
            </a:pPr>
            <a:r>
              <a:rPr lang="hu-HU" sz="2800" b="1" smtClean="0"/>
              <a:t>SOURCE</a:t>
            </a:r>
            <a:r>
              <a:rPr lang="hu-HU" sz="2800" smtClean="0"/>
              <a:t>: a </a:t>
            </a:r>
            <a:r>
              <a:rPr lang="hu-HU" sz="2800" b="1" smtClean="0"/>
              <a:t>B</a:t>
            </a:r>
            <a:r>
              <a:rPr lang="hu-HU" sz="2800" smtClean="0"/>
              <a:t> sínre kötött regiszterek bármelyike: </a:t>
            </a:r>
            <a:r>
              <a:rPr lang="hu-HU" sz="2800" b="1" smtClean="0"/>
              <a:t>MDR</a:t>
            </a:r>
            <a:r>
              <a:rPr lang="hu-HU" sz="2800" smtClean="0"/>
              <a:t>, </a:t>
            </a:r>
            <a:r>
              <a:rPr lang="hu-HU" sz="2800" b="1" smtClean="0"/>
              <a:t>PC</a:t>
            </a:r>
            <a:r>
              <a:rPr lang="hu-HU" sz="2800" smtClean="0"/>
              <a:t>, </a:t>
            </a:r>
            <a:r>
              <a:rPr lang="hu-HU" sz="2800" b="1" smtClean="0"/>
              <a:t>MBRU</a:t>
            </a:r>
            <a:r>
              <a:rPr lang="hu-HU" sz="2800" smtClean="0"/>
              <a:t> (előjel nélküli  - </a:t>
            </a:r>
            <a:r>
              <a:rPr lang="hu-HU" sz="2800" b="1" smtClean="0"/>
              <a:t>U</a:t>
            </a:r>
            <a:r>
              <a:rPr lang="hu-HU" sz="2800" smtClean="0"/>
              <a:t>nsigned </a:t>
            </a:r>
            <a:r>
              <a:rPr lang="hu-HU" sz="2800" b="1" smtClean="0"/>
              <a:t>MBR</a:t>
            </a:r>
            <a:r>
              <a:rPr lang="hu-HU" sz="2800" smtClean="0"/>
              <a:t>) </a:t>
            </a:r>
            <a:r>
              <a:rPr lang="hu-HU" sz="2800" b="1" smtClean="0"/>
              <a:t>MBR</a:t>
            </a:r>
            <a:r>
              <a:rPr lang="hu-HU" sz="2800" smtClean="0"/>
              <a:t>, </a:t>
            </a:r>
            <a:r>
              <a:rPr lang="hu-HU" sz="2800" b="1" smtClean="0"/>
              <a:t>SP</a:t>
            </a:r>
            <a:r>
              <a:rPr lang="hu-HU" sz="2800" smtClean="0"/>
              <a:t>, </a:t>
            </a:r>
            <a:r>
              <a:rPr lang="hu-HU" sz="2800" b="1" smtClean="0"/>
              <a:t>LV</a:t>
            </a:r>
            <a:r>
              <a:rPr lang="hu-HU" sz="2800" smtClean="0"/>
              <a:t>, </a:t>
            </a:r>
            <a:r>
              <a:rPr lang="hu-HU" sz="2800" b="1" smtClean="0"/>
              <a:t>CPP</a:t>
            </a:r>
            <a:r>
              <a:rPr lang="hu-HU" sz="2800" smtClean="0"/>
              <a:t>, </a:t>
            </a:r>
            <a:r>
              <a:rPr lang="hu-HU" sz="2800" b="1" smtClean="0"/>
              <a:t>TOS</a:t>
            </a:r>
            <a:r>
              <a:rPr lang="hu-HU" sz="2800" smtClean="0"/>
              <a:t>, </a:t>
            </a:r>
            <a:r>
              <a:rPr lang="hu-HU" sz="2800" b="1" smtClean="0"/>
              <a:t>OPC</a:t>
            </a:r>
            <a:r>
              <a:rPr lang="hu-HU" sz="2800" smtClean="0"/>
              <a:t>. 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DEST</a:t>
            </a:r>
            <a:r>
              <a:rPr lang="hu-HU" sz="2800" smtClean="0"/>
              <a:t>: a </a:t>
            </a:r>
            <a:r>
              <a:rPr lang="hu-HU" sz="2800" b="1" smtClean="0"/>
              <a:t>C</a:t>
            </a:r>
            <a:r>
              <a:rPr lang="hu-HU" sz="2800" smtClean="0"/>
              <a:t> sínre kapcsolt regiszterek bármelyike: </a:t>
            </a:r>
            <a:r>
              <a:rPr lang="hu-HU" sz="2800" b="1" smtClean="0"/>
              <a:t>MAR</a:t>
            </a:r>
            <a:r>
              <a:rPr lang="hu-HU" sz="2800" smtClean="0"/>
              <a:t>, </a:t>
            </a:r>
            <a:r>
              <a:rPr lang="hu-HU" sz="2800" b="1" smtClean="0"/>
              <a:t>MDR</a:t>
            </a:r>
            <a:r>
              <a:rPr lang="hu-HU" sz="2800" smtClean="0"/>
              <a:t>, </a:t>
            </a:r>
            <a:r>
              <a:rPr lang="hu-HU" sz="2800" b="1" smtClean="0"/>
              <a:t>PC</a:t>
            </a:r>
            <a:r>
              <a:rPr lang="hu-HU" sz="2800" smtClean="0"/>
              <a:t>, </a:t>
            </a:r>
            <a:r>
              <a:rPr lang="hu-HU" sz="2800" b="1" smtClean="0"/>
              <a:t>SP</a:t>
            </a:r>
            <a:r>
              <a:rPr lang="hu-HU" sz="2800" smtClean="0"/>
              <a:t>, </a:t>
            </a:r>
            <a:r>
              <a:rPr lang="hu-HU" sz="2800" b="1" smtClean="0"/>
              <a:t>LV</a:t>
            </a:r>
            <a:r>
              <a:rPr lang="hu-HU" sz="2800" smtClean="0"/>
              <a:t>, </a:t>
            </a:r>
            <a:r>
              <a:rPr lang="hu-HU" sz="2800" b="1" smtClean="0"/>
              <a:t>CPP</a:t>
            </a:r>
            <a:r>
              <a:rPr lang="hu-HU" sz="2800" smtClean="0"/>
              <a:t>, </a:t>
            </a:r>
            <a:r>
              <a:rPr lang="hu-HU" sz="2800" b="1" smtClean="0"/>
              <a:t>TOS</a:t>
            </a:r>
            <a:r>
              <a:rPr lang="hu-HU" sz="2800" smtClean="0"/>
              <a:t>, </a:t>
            </a:r>
            <a:r>
              <a:rPr lang="hu-HU" sz="2800" b="1" smtClean="0"/>
              <a:t>OPC</a:t>
            </a:r>
            <a:r>
              <a:rPr lang="hu-HU" sz="2800" smtClean="0"/>
              <a:t>, </a:t>
            </a:r>
            <a:r>
              <a:rPr lang="hu-HU" sz="2800" b="1" smtClean="0"/>
              <a:t>H</a:t>
            </a:r>
            <a:r>
              <a:rPr lang="hu-HU" sz="2800" smtClean="0"/>
              <a:t>. </a:t>
            </a:r>
            <a:br>
              <a:rPr lang="hu-HU" sz="2800" smtClean="0"/>
            </a:br>
            <a:r>
              <a:rPr lang="hu-HU" sz="2800" smtClean="0"/>
              <a:t>Több regiszter is kaphatja ugyanazt az értéket.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wr</a:t>
            </a:r>
            <a:r>
              <a:rPr lang="hu-HU" sz="2800" smtClean="0"/>
              <a:t>:  memóriába írás </a:t>
            </a:r>
            <a:r>
              <a:rPr lang="hu-HU" sz="2800" b="1" smtClean="0"/>
              <a:t>MDR</a:t>
            </a:r>
            <a:r>
              <a:rPr lang="hu-HU" sz="2800" smtClean="0"/>
              <a:t>-ből a </a:t>
            </a:r>
            <a:r>
              <a:rPr lang="hu-HU" sz="2800" b="1" smtClean="0"/>
              <a:t>MAR</a:t>
            </a:r>
            <a:r>
              <a:rPr lang="hu-HU" sz="2800" smtClean="0"/>
              <a:t> címre. 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rd</a:t>
            </a:r>
            <a:r>
              <a:rPr lang="hu-HU" sz="2800" smtClean="0"/>
              <a:t>: memóriából olvasás </a:t>
            </a:r>
            <a:r>
              <a:rPr lang="hu-HU" sz="2800" b="1" smtClean="0"/>
              <a:t>MDR</a:t>
            </a:r>
            <a:r>
              <a:rPr lang="hu-HU" sz="2800" smtClean="0"/>
              <a:t>-be a </a:t>
            </a:r>
            <a:r>
              <a:rPr lang="hu-HU" sz="2800" b="1" smtClean="0"/>
              <a:t>MAR</a:t>
            </a:r>
            <a:r>
              <a:rPr lang="hu-HU" sz="2800" smtClean="0"/>
              <a:t> címről.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fetch</a:t>
            </a:r>
            <a:r>
              <a:rPr lang="hu-HU" sz="2800" smtClean="0"/>
              <a:t>: 8 bites utasításkód betöltése </a:t>
            </a:r>
            <a:r>
              <a:rPr lang="hu-HU" sz="2800" b="1" smtClean="0"/>
              <a:t>MBR</a:t>
            </a:r>
            <a:r>
              <a:rPr lang="hu-HU" sz="2800" smtClean="0"/>
              <a:t>-be a </a:t>
            </a:r>
            <a:r>
              <a:rPr lang="hu-HU" sz="2800" b="1" smtClean="0"/>
              <a:t>PC</a:t>
            </a:r>
            <a:r>
              <a:rPr lang="hu-HU" sz="2800" smtClean="0"/>
              <a:t> címről. </a:t>
            </a:r>
          </a:p>
        </p:txBody>
      </p:sp>
      <p:grpSp>
        <p:nvGrpSpPr>
          <p:cNvPr id="23556" name="Group 3"/>
          <p:cNvGrpSpPr>
            <a:grpSpLocks/>
          </p:cNvGrpSpPr>
          <p:nvPr/>
        </p:nvGrpSpPr>
        <p:grpSpPr bwMode="auto">
          <a:xfrm>
            <a:off x="119063" y="133350"/>
            <a:ext cx="2957512" cy="5905500"/>
            <a:chOff x="75" y="84"/>
            <a:chExt cx="1863" cy="3720"/>
          </a:xfrm>
        </p:grpSpPr>
        <p:sp>
          <p:nvSpPr>
            <p:cNvPr id="23559" name="Text Box 4"/>
            <p:cNvSpPr txBox="1">
              <a:spLocks noChangeArrowheads="1"/>
            </p:cNvSpPr>
            <p:nvPr/>
          </p:nvSpPr>
          <p:spPr bwMode="auto">
            <a:xfrm>
              <a:off x="863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23560" name="Text Box 5"/>
            <p:cNvSpPr txBox="1">
              <a:spLocks noChangeArrowheads="1"/>
            </p:cNvSpPr>
            <p:nvPr/>
          </p:nvSpPr>
          <p:spPr bwMode="auto">
            <a:xfrm>
              <a:off x="693" y="89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grpSp>
          <p:nvGrpSpPr>
            <p:cNvPr id="23561" name="Group 6"/>
            <p:cNvGrpSpPr>
              <a:grpSpLocks/>
            </p:cNvGrpSpPr>
            <p:nvPr/>
          </p:nvGrpSpPr>
          <p:grpSpPr bwMode="auto">
            <a:xfrm>
              <a:off x="75" y="84"/>
              <a:ext cx="1863" cy="3720"/>
              <a:chOff x="291" y="84"/>
              <a:chExt cx="1863" cy="3720"/>
            </a:xfrm>
          </p:grpSpPr>
          <p:sp>
            <p:nvSpPr>
              <p:cNvPr id="23563" name="Freeform 7"/>
              <p:cNvSpPr>
                <a:spLocks/>
              </p:cNvSpPr>
              <p:nvPr/>
            </p:nvSpPr>
            <p:spPr bwMode="auto">
              <a:xfrm>
                <a:off x="1100" y="3056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90 w 1134"/>
                  <a:gd name="T3" fmla="*/ 0 h 454"/>
                  <a:gd name="T4" fmla="*/ 113 w 1134"/>
                  <a:gd name="T5" fmla="*/ 6 h 454"/>
                  <a:gd name="T6" fmla="*/ 170 w 1134"/>
                  <a:gd name="T7" fmla="*/ 6 h 454"/>
                  <a:gd name="T8" fmla="*/ 193 w 1134"/>
                  <a:gd name="T9" fmla="*/ 0 h 454"/>
                  <a:gd name="T10" fmla="*/ 283 w 1134"/>
                  <a:gd name="T11" fmla="*/ 0 h 454"/>
                  <a:gd name="T12" fmla="*/ 215 w 1134"/>
                  <a:gd name="T13" fmla="*/ 19 h 454"/>
                  <a:gd name="T14" fmla="*/ 68 w 1134"/>
                  <a:gd name="T15" fmla="*/ 19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564" name="Line 8"/>
              <p:cNvSpPr>
                <a:spLocks noChangeShapeType="1"/>
              </p:cNvSpPr>
              <p:nvPr/>
            </p:nvSpPr>
            <p:spPr bwMode="auto">
              <a:xfrm>
                <a:off x="1876" y="269"/>
                <a:ext cx="9" cy="2788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565" name="Line 9"/>
              <p:cNvSpPr>
                <a:spLocks noChangeShapeType="1"/>
              </p:cNvSpPr>
              <p:nvPr/>
            </p:nvSpPr>
            <p:spPr bwMode="auto">
              <a:xfrm>
                <a:off x="1286" y="2895"/>
                <a:ext cx="3" cy="159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566" name="Text Box 10"/>
              <p:cNvSpPr txBox="1">
                <a:spLocks noChangeArrowheads="1"/>
              </p:cNvSpPr>
              <p:nvPr/>
            </p:nvSpPr>
            <p:spPr bwMode="auto">
              <a:xfrm>
                <a:off x="1079" y="3494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23567" name="Line 11"/>
              <p:cNvSpPr>
                <a:spLocks noChangeShapeType="1"/>
              </p:cNvSpPr>
              <p:nvPr/>
            </p:nvSpPr>
            <p:spPr bwMode="auto">
              <a:xfrm>
                <a:off x="1565" y="334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568" name="Freeform 12"/>
              <p:cNvSpPr>
                <a:spLocks/>
              </p:cNvSpPr>
              <p:nvPr/>
            </p:nvSpPr>
            <p:spPr bwMode="auto">
              <a:xfrm>
                <a:off x="519" y="153"/>
                <a:ext cx="1035" cy="3651"/>
              </a:xfrm>
              <a:custGeom>
                <a:avLst/>
                <a:gdLst>
                  <a:gd name="T0" fmla="*/ 1017 w 1038"/>
                  <a:gd name="T1" fmla="*/ 3163 h 3720"/>
                  <a:gd name="T2" fmla="*/ 1017 w 1038"/>
                  <a:gd name="T3" fmla="*/ 3263 h 3720"/>
                  <a:gd name="T4" fmla="*/ 0 w 1038"/>
                  <a:gd name="T5" fmla="*/ 3263 h 3720"/>
                  <a:gd name="T6" fmla="*/ 6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23569" name="Group 13"/>
              <p:cNvGrpSpPr>
                <a:grpSpLocks/>
              </p:cNvGrpSpPr>
              <p:nvPr/>
            </p:nvGrpSpPr>
            <p:grpSpPr bwMode="auto">
              <a:xfrm>
                <a:off x="542" y="1271"/>
                <a:ext cx="1321" cy="241"/>
                <a:chOff x="542" y="1271"/>
                <a:chExt cx="1321" cy="241"/>
              </a:xfrm>
            </p:grpSpPr>
            <p:grpSp>
              <p:nvGrpSpPr>
                <p:cNvPr id="23671" name="Group 14"/>
                <p:cNvGrpSpPr>
                  <a:grpSpLocks/>
                </p:cNvGrpSpPr>
                <p:nvPr/>
              </p:nvGrpSpPr>
              <p:grpSpPr bwMode="auto">
                <a:xfrm>
                  <a:off x="970" y="1271"/>
                  <a:ext cx="643" cy="241"/>
                  <a:chOff x="970" y="120"/>
                  <a:chExt cx="643" cy="241"/>
                </a:xfrm>
              </p:grpSpPr>
              <p:sp>
                <p:nvSpPr>
                  <p:cNvPr id="23674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75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79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80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3676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77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78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7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13" y="13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367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542" y="135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23570" name="Group 24"/>
              <p:cNvGrpSpPr>
                <a:grpSpLocks/>
              </p:cNvGrpSpPr>
              <p:nvPr/>
            </p:nvGrpSpPr>
            <p:grpSpPr bwMode="auto">
              <a:xfrm>
                <a:off x="539" y="1571"/>
                <a:ext cx="1324" cy="241"/>
                <a:chOff x="539" y="1571"/>
                <a:chExt cx="1324" cy="241"/>
              </a:xfrm>
            </p:grpSpPr>
            <p:grpSp>
              <p:nvGrpSpPr>
                <p:cNvPr id="23661" name="Group 25"/>
                <p:cNvGrpSpPr>
                  <a:grpSpLocks/>
                </p:cNvGrpSpPr>
                <p:nvPr/>
              </p:nvGrpSpPr>
              <p:grpSpPr bwMode="auto">
                <a:xfrm>
                  <a:off x="970" y="1571"/>
                  <a:ext cx="643" cy="241"/>
                  <a:chOff x="970" y="120"/>
                  <a:chExt cx="643" cy="241"/>
                </a:xfrm>
              </p:grpSpPr>
              <p:sp>
                <p:nvSpPr>
                  <p:cNvPr id="23664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6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69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70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3666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67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68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62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613" y="16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3663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539" y="1653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23571" name="Group 35"/>
              <p:cNvGrpSpPr>
                <a:grpSpLocks/>
              </p:cNvGrpSpPr>
              <p:nvPr/>
            </p:nvGrpSpPr>
            <p:grpSpPr bwMode="auto">
              <a:xfrm>
                <a:off x="539" y="1847"/>
                <a:ext cx="1327" cy="241"/>
                <a:chOff x="539" y="1847"/>
                <a:chExt cx="1327" cy="241"/>
              </a:xfrm>
            </p:grpSpPr>
            <p:grpSp>
              <p:nvGrpSpPr>
                <p:cNvPr id="23651" name="Group 36"/>
                <p:cNvGrpSpPr>
                  <a:grpSpLocks/>
                </p:cNvGrpSpPr>
                <p:nvPr/>
              </p:nvGrpSpPr>
              <p:grpSpPr bwMode="auto">
                <a:xfrm>
                  <a:off x="970" y="1847"/>
                  <a:ext cx="643" cy="241"/>
                  <a:chOff x="970" y="120"/>
                  <a:chExt cx="643" cy="241"/>
                </a:xfrm>
              </p:grpSpPr>
              <p:sp>
                <p:nvSpPr>
                  <p:cNvPr id="23654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55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59" name="Freeform 3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60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3656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57" name="Freeform 4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58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52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1616" y="1923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365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539" y="192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23572" name="Group 46"/>
              <p:cNvGrpSpPr>
                <a:grpSpLocks/>
              </p:cNvGrpSpPr>
              <p:nvPr/>
            </p:nvGrpSpPr>
            <p:grpSpPr bwMode="auto">
              <a:xfrm>
                <a:off x="539" y="2135"/>
                <a:ext cx="1324" cy="241"/>
                <a:chOff x="539" y="2135"/>
                <a:chExt cx="1324" cy="241"/>
              </a:xfrm>
            </p:grpSpPr>
            <p:grpSp>
              <p:nvGrpSpPr>
                <p:cNvPr id="23641" name="Group 47"/>
                <p:cNvGrpSpPr>
                  <a:grpSpLocks/>
                </p:cNvGrpSpPr>
                <p:nvPr/>
              </p:nvGrpSpPr>
              <p:grpSpPr bwMode="auto">
                <a:xfrm>
                  <a:off x="970" y="2135"/>
                  <a:ext cx="643" cy="241"/>
                  <a:chOff x="970" y="120"/>
                  <a:chExt cx="643" cy="241"/>
                </a:xfrm>
              </p:grpSpPr>
              <p:sp>
                <p:nvSpPr>
                  <p:cNvPr id="2364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4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49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50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3646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47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48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42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613" y="221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3643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539" y="2217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23573" name="Group 57"/>
              <p:cNvGrpSpPr>
                <a:grpSpLocks/>
              </p:cNvGrpSpPr>
              <p:nvPr/>
            </p:nvGrpSpPr>
            <p:grpSpPr bwMode="auto">
              <a:xfrm>
                <a:off x="536" y="2423"/>
                <a:ext cx="1330" cy="241"/>
                <a:chOff x="536" y="2423"/>
                <a:chExt cx="1330" cy="241"/>
              </a:xfrm>
            </p:grpSpPr>
            <p:grpSp>
              <p:nvGrpSpPr>
                <p:cNvPr id="23631" name="Group 58"/>
                <p:cNvGrpSpPr>
                  <a:grpSpLocks/>
                </p:cNvGrpSpPr>
                <p:nvPr/>
              </p:nvGrpSpPr>
              <p:grpSpPr bwMode="auto">
                <a:xfrm>
                  <a:off x="970" y="2423"/>
                  <a:ext cx="643" cy="241"/>
                  <a:chOff x="970" y="120"/>
                  <a:chExt cx="643" cy="241"/>
                </a:xfrm>
              </p:grpSpPr>
              <p:sp>
                <p:nvSpPr>
                  <p:cNvPr id="23634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35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39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40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23636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37" name="Freeform 6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38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32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1616" y="2499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23633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536" y="25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23574" name="Group 68"/>
              <p:cNvGrpSpPr>
                <a:grpSpLocks/>
              </p:cNvGrpSpPr>
              <p:nvPr/>
            </p:nvGrpSpPr>
            <p:grpSpPr bwMode="auto">
              <a:xfrm>
                <a:off x="539" y="2724"/>
                <a:ext cx="1074" cy="241"/>
                <a:chOff x="539" y="2724"/>
                <a:chExt cx="1074" cy="241"/>
              </a:xfrm>
            </p:grpSpPr>
            <p:grpSp>
              <p:nvGrpSpPr>
                <p:cNvPr id="23625" name="Group 69"/>
                <p:cNvGrpSpPr>
                  <a:grpSpLocks/>
                </p:cNvGrpSpPr>
                <p:nvPr/>
              </p:nvGrpSpPr>
              <p:grpSpPr bwMode="auto">
                <a:xfrm>
                  <a:off x="970" y="2724"/>
                  <a:ext cx="643" cy="241"/>
                  <a:chOff x="970" y="2724"/>
                  <a:chExt cx="643" cy="241"/>
                </a:xfrm>
              </p:grpSpPr>
              <p:sp>
                <p:nvSpPr>
                  <p:cNvPr id="23627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2724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23628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1067" y="289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23629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23630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23626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539" y="28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23575" name="Line 75"/>
              <p:cNvSpPr>
                <a:spLocks noChangeShapeType="1"/>
              </p:cNvSpPr>
              <p:nvPr/>
            </p:nvSpPr>
            <p:spPr bwMode="auto">
              <a:xfrm>
                <a:off x="2010" y="3084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23576" name="Line 76"/>
              <p:cNvSpPr>
                <a:spLocks noChangeShapeType="1"/>
              </p:cNvSpPr>
              <p:nvPr/>
            </p:nvSpPr>
            <p:spPr bwMode="auto">
              <a:xfrm>
                <a:off x="1899" y="3234"/>
                <a:ext cx="2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23577" name="Group 77"/>
              <p:cNvGrpSpPr>
                <a:grpSpLocks/>
              </p:cNvGrpSpPr>
              <p:nvPr/>
            </p:nvGrpSpPr>
            <p:grpSpPr bwMode="auto">
              <a:xfrm>
                <a:off x="291" y="84"/>
                <a:ext cx="1677" cy="1164"/>
                <a:chOff x="291" y="84"/>
                <a:chExt cx="1677" cy="1164"/>
              </a:xfrm>
            </p:grpSpPr>
            <p:grpSp>
              <p:nvGrpSpPr>
                <p:cNvPr id="23578" name="Group 78"/>
                <p:cNvGrpSpPr>
                  <a:grpSpLocks/>
                </p:cNvGrpSpPr>
                <p:nvPr/>
              </p:nvGrpSpPr>
              <p:grpSpPr bwMode="auto">
                <a:xfrm>
                  <a:off x="335" y="986"/>
                  <a:ext cx="1528" cy="240"/>
                  <a:chOff x="335" y="986"/>
                  <a:chExt cx="1528" cy="240"/>
                </a:xfrm>
              </p:grpSpPr>
              <p:sp>
                <p:nvSpPr>
                  <p:cNvPr id="23612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1014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3613" name="Line 8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1101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23614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40"/>
                    <a:chOff x="970" y="986"/>
                    <a:chExt cx="643" cy="240"/>
                  </a:xfrm>
                </p:grpSpPr>
                <p:grpSp>
                  <p:nvGrpSpPr>
                    <p:cNvPr id="23616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0" y="986"/>
                      <a:ext cx="643" cy="239"/>
                      <a:chOff x="970" y="986"/>
                      <a:chExt cx="643" cy="239"/>
                    </a:xfrm>
                  </p:grpSpPr>
                  <p:sp>
                    <p:nvSpPr>
                      <p:cNvPr id="23621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0" y="986"/>
                        <a:ext cx="643" cy="168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  <a:miter lim="800000"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grpSp>
                    <p:nvGrpSpPr>
                      <p:cNvPr id="23622" name="Group 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8" y="1154"/>
                        <a:ext cx="33" cy="71"/>
                        <a:chOff x="2700" y="372"/>
                        <a:chExt cx="420" cy="750"/>
                      </a:xfrm>
                    </p:grpSpPr>
                    <p:sp>
                      <p:nvSpPr>
                        <p:cNvPr id="23623" name="Freeform 8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0" y="372"/>
                          <a:ext cx="420" cy="402"/>
                        </a:xfrm>
                        <a:custGeom>
                          <a:avLst/>
                          <a:gdLst>
                            <a:gd name="T0" fmla="*/ 0 w 420"/>
                            <a:gd name="T1" fmla="*/ 402 h 402"/>
                            <a:gd name="T2" fmla="*/ 420 w 420"/>
                            <a:gd name="T3" fmla="*/ 402 h 402"/>
                            <a:gd name="T4" fmla="*/ 222 w 420"/>
                            <a:gd name="T5" fmla="*/ 0 h 402"/>
                            <a:gd name="T6" fmla="*/ 0 w 420"/>
                            <a:gd name="T7" fmla="*/ 402 h 40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420"/>
                            <a:gd name="T13" fmla="*/ 0 h 402"/>
                            <a:gd name="T14" fmla="*/ 420 w 420"/>
                            <a:gd name="T15" fmla="*/ 402 h 40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420" h="402">
                              <a:moveTo>
                                <a:pt x="0" y="402"/>
                              </a:moveTo>
                              <a:lnTo>
                                <a:pt x="420" y="402"/>
                              </a:lnTo>
                              <a:lnTo>
                                <a:pt x="222" y="0"/>
                              </a:lnTo>
                              <a:lnTo>
                                <a:pt x="0" y="402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23624" name="Line 8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10" y="774"/>
                          <a:ext cx="0" cy="348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</p:grpSp>
                </p:grpSp>
                <p:sp>
                  <p:nvSpPr>
                    <p:cNvPr id="23617" name="Rectangl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9" y="986"/>
                      <a:ext cx="184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23618" name="Group 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42" y="1155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619" name="Freeform 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620" name="Line 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23615" name="Line 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" y="1074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23579" name="Group 92"/>
                <p:cNvGrpSpPr>
                  <a:grpSpLocks/>
                </p:cNvGrpSpPr>
                <p:nvPr/>
              </p:nvGrpSpPr>
              <p:grpSpPr bwMode="auto">
                <a:xfrm>
                  <a:off x="326" y="704"/>
                  <a:ext cx="1534" cy="241"/>
                  <a:chOff x="326" y="704"/>
                  <a:chExt cx="1534" cy="241"/>
                </a:xfrm>
              </p:grpSpPr>
              <p:grpSp>
                <p:nvGrpSpPr>
                  <p:cNvPr id="23601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970" y="704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23605" name="Rectangle 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23606" name="Group 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610" name="Freeform 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611" name="Line 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23607" name="Group 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608" name="Freeform 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609" name="Line 10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23602" name="Line 10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777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3603" name="Line 10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7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3604" name="Line 1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828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23580" name="Group 104"/>
                <p:cNvGrpSpPr>
                  <a:grpSpLocks/>
                </p:cNvGrpSpPr>
                <p:nvPr/>
              </p:nvGrpSpPr>
              <p:grpSpPr bwMode="auto">
                <a:xfrm>
                  <a:off x="326" y="120"/>
                  <a:ext cx="1287" cy="241"/>
                  <a:chOff x="326" y="120"/>
                  <a:chExt cx="1287" cy="241"/>
                </a:xfrm>
              </p:grpSpPr>
              <p:grpSp>
                <p:nvGrpSpPr>
                  <p:cNvPr id="23594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970" y="12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23597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23598" name="Group 1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599" name="Freeform 1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600" name="Line 1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23595" name="Line 1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165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3596" name="Line 1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255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23581" name="Group 112"/>
                <p:cNvGrpSpPr>
                  <a:grpSpLocks/>
                </p:cNvGrpSpPr>
                <p:nvPr/>
              </p:nvGrpSpPr>
              <p:grpSpPr bwMode="auto">
                <a:xfrm>
                  <a:off x="326" y="410"/>
                  <a:ext cx="1537" cy="241"/>
                  <a:chOff x="326" y="410"/>
                  <a:chExt cx="1537" cy="241"/>
                </a:xfrm>
              </p:grpSpPr>
              <p:sp>
                <p:nvSpPr>
                  <p:cNvPr id="23583" name="Line 1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492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23584" name="Group 114"/>
                  <p:cNvGrpSpPr>
                    <a:grpSpLocks/>
                  </p:cNvGrpSpPr>
                  <p:nvPr/>
                </p:nvGrpSpPr>
                <p:grpSpPr bwMode="auto">
                  <a:xfrm>
                    <a:off x="970" y="41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23587" name="Rectangle 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23588" name="Group 1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592" name="Freeform 1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593" name="Line 1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23589" name="Group 1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23590" name="Freeform 1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23591" name="Line 1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23585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5" y="4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23586" name="Line 1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537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23582" name="Rectangle 124"/>
                <p:cNvSpPr>
                  <a:spLocks noChangeArrowheads="1"/>
                </p:cNvSpPr>
                <p:nvPr/>
              </p:nvSpPr>
              <p:spPr bwMode="auto">
                <a:xfrm>
                  <a:off x="291" y="84"/>
                  <a:ext cx="1677" cy="116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</p:grpSp>
        <p:sp>
          <p:nvSpPr>
            <p:cNvPr id="23562" name="Line 125"/>
            <p:cNvSpPr>
              <a:spLocks noChangeShapeType="1"/>
            </p:cNvSpPr>
            <p:nvPr/>
          </p:nvSpPr>
          <p:spPr bwMode="auto">
            <a:xfrm>
              <a:off x="1170" y="1080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3557" name="Élőláb helye 12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3558" name="Dátum helye 12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90975FC-61D4-41F3-B28D-B0741397CF6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E1CABC-4B22-44C4-84F3-089BA6AEFA37}" type="slidenum">
              <a:rPr lang="en-GB" smtClean="0">
                <a:cs typeface="Arial" charset="0"/>
              </a:rPr>
              <a:pPr/>
              <a:t>23</a:t>
            </a:fld>
            <a:endParaRPr lang="en-GB" smtClean="0">
              <a:cs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IJVM</a:t>
            </a:r>
            <a:r>
              <a:rPr lang="hu-HU" smtClean="0"/>
              <a:t> (Integer Java Virtual Machine): a </a:t>
            </a:r>
            <a:r>
              <a:rPr lang="hu-HU" b="1" smtClean="0"/>
              <a:t>JVM</a:t>
            </a:r>
            <a:r>
              <a:rPr lang="hu-HU" smtClean="0"/>
              <a:t> egész értékű aritmetikát tartalmazó része.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Az IJVM utasítások szerkezete:</a:t>
            </a:r>
            <a:r>
              <a:rPr lang="hu-HU" smtClean="0"/>
              <a:t> </a:t>
            </a:r>
          </a:p>
          <a:p>
            <a:pPr>
              <a:spcBef>
                <a:spcPct val="10000"/>
              </a:spcBef>
            </a:pPr>
            <a:r>
              <a:rPr lang="hu-HU" smtClean="0"/>
              <a:t>az első mező az </a:t>
            </a:r>
            <a:r>
              <a:rPr lang="hu-HU" b="1" smtClean="0"/>
              <a:t>opcode</a:t>
            </a:r>
            <a:r>
              <a:rPr lang="hu-HU" smtClean="0"/>
              <a:t> (Operation Code, műveleti kód), </a:t>
            </a:r>
          </a:p>
          <a:p>
            <a:pPr>
              <a:spcBef>
                <a:spcPct val="10000"/>
              </a:spcBef>
            </a:pPr>
            <a:r>
              <a:rPr lang="hu-HU" smtClean="0"/>
              <a:t>az esetleges második mezőben az </a:t>
            </a:r>
            <a:r>
              <a:rPr lang="hu-HU" b="1" smtClean="0"/>
              <a:t>operandus</a:t>
            </a:r>
            <a:r>
              <a:rPr lang="hu-HU" smtClean="0"/>
              <a:t> meghatározására szolgáló adat van. </a:t>
            </a:r>
          </a:p>
          <a:p>
            <a:pPr>
              <a:buFont typeface="Times New Roman" pitchFamily="18" charset="0"/>
              <a:buNone/>
            </a:pPr>
            <a:endParaRPr lang="hu-HU" u="sng" smtClean="0"/>
          </a:p>
          <a:p>
            <a:pPr>
              <a:buFont typeface="Times New Roman" pitchFamily="18" charset="0"/>
              <a:buNone/>
            </a:pPr>
            <a:r>
              <a:rPr lang="hu-HU" u="sng" smtClean="0"/>
              <a:t>Mikroprogram:</a:t>
            </a:r>
            <a:r>
              <a:rPr lang="hu-HU" smtClean="0"/>
              <a:t> betölti, értelmezi és végrehajtja az </a:t>
            </a:r>
            <a:r>
              <a:rPr lang="hu-HU" b="1" smtClean="0"/>
              <a:t>IJVM</a:t>
            </a:r>
            <a:r>
              <a:rPr lang="hu-HU" smtClean="0"/>
              <a:t> utasításokat: </a:t>
            </a:r>
            <a:br>
              <a:rPr lang="hu-HU" smtClean="0"/>
            </a:br>
            <a:r>
              <a:rPr lang="hu-HU" smtClean="0"/>
              <a:t>	betöltés-végrehajtás (fetch-execute) ciklus.</a:t>
            </a:r>
          </a:p>
        </p:txBody>
      </p:sp>
      <p:sp>
        <p:nvSpPr>
          <p:cNvPr id="2458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458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B8AA029-AD44-4FC3-AE3E-586A089CBCE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ACDC34-BFBB-48BA-87AE-F88F44340294}" type="slidenum">
              <a:rPr lang="en-GB" smtClean="0">
                <a:cs typeface="Arial" charset="0"/>
              </a:rPr>
              <a:pPr/>
              <a:t>24</a:t>
            </a:fld>
            <a:endParaRPr lang="en-GB" smtClean="0">
              <a:cs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07632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b="1" smtClean="0"/>
              <a:t>Az IJVM memóriamodellje (4.10. ábra)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A </a:t>
            </a:r>
            <a:r>
              <a:rPr lang="hu-HU" b="1" smtClean="0"/>
              <a:t>4 GB</a:t>
            </a:r>
            <a:r>
              <a:rPr lang="hu-HU" smtClean="0"/>
              <a:t> memória, </a:t>
            </a:r>
            <a:r>
              <a:rPr lang="hu-HU" b="1" smtClean="0"/>
              <a:t>1 G </a:t>
            </a:r>
            <a:r>
              <a:rPr lang="hu-HU" smtClean="0"/>
              <a:t>szóként is szervezhető.</a:t>
            </a:r>
          </a:p>
        </p:txBody>
      </p:sp>
      <p:graphicFrame>
        <p:nvGraphicFramePr>
          <p:cNvPr id="392195" name="Group 3"/>
          <p:cNvGraphicFramePr>
            <a:graphicFrameLocks noGrp="1"/>
          </p:cNvGraphicFramePr>
          <p:nvPr>
            <p:ph sz="half" idx="2"/>
          </p:nvPr>
        </p:nvGraphicFramePr>
        <p:xfrm>
          <a:off x="0" y="4819650"/>
          <a:ext cx="2743200" cy="1504950"/>
        </p:xfrm>
        <a:graphic>
          <a:graphicData uri="http://schemas.openxmlformats.org/drawingml/2006/table">
            <a:tbl>
              <a:tblPr/>
              <a:tblGrid>
                <a:gridCol w="1057275"/>
                <a:gridCol w="1685925"/>
              </a:tblGrid>
              <a:tr h="15049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CPP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</a:p>
                  </a:txBody>
                  <a:tcPr marL="0" marR="36000" marT="0" marB="0" anchor="b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Konstans terület</a:t>
                      </a:r>
                    </a:p>
                  </a:txBody>
                  <a:tcPr marL="90000" marR="90000" marT="360000" marB="360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2205" name="Group 13"/>
          <p:cNvGraphicFramePr>
            <a:graphicFrameLocks noGrp="1"/>
          </p:cNvGraphicFramePr>
          <p:nvPr/>
        </p:nvGraphicFramePr>
        <p:xfrm>
          <a:off x="2990850" y="3048000"/>
          <a:ext cx="3190875" cy="3086100"/>
        </p:xfrm>
        <a:graphic>
          <a:graphicData uri="http://schemas.openxmlformats.org/drawingml/2006/table">
            <a:tbl>
              <a:tblPr/>
              <a:tblGrid>
                <a:gridCol w="1028700"/>
                <a:gridCol w="2162175"/>
              </a:tblGrid>
              <a:tr h="77152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</a:p>
                  </a:txBody>
                  <a:tcPr marL="0" marR="3600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Aktuális</a:t>
                      </a:r>
                      <a:b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operandusok 3.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LV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</a:p>
                  </a:txBody>
                  <a:tcPr marL="0" marR="36000" marT="0" marB="0" anchor="b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Aktuális lokális változók 3.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3600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lokális </a:t>
                      </a:r>
                      <a:b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változók 2.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36000" marT="0" marB="0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lokális </a:t>
                      </a:r>
                      <a:b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változók 1.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92229" name="Group 37"/>
          <p:cNvGraphicFramePr>
            <a:graphicFrameLocks noGrp="1"/>
          </p:cNvGraphicFramePr>
          <p:nvPr/>
        </p:nvGraphicFramePr>
        <p:xfrm>
          <a:off x="6438900" y="4143375"/>
          <a:ext cx="2562225" cy="1962150"/>
        </p:xfrm>
        <a:graphic>
          <a:graphicData uri="http://schemas.openxmlformats.org/drawingml/2006/table">
            <a:tbl>
              <a:tblPr/>
              <a:tblGrid>
                <a:gridCol w="876300"/>
                <a:gridCol w="1685925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</a:p>
                  </a:txBody>
                  <a:tcPr marL="0" marR="36000" marT="0" marB="468000" anchor="b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Metódus</a:t>
                      </a:r>
                      <a:b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</a:b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terület</a:t>
                      </a:r>
                    </a:p>
                  </a:txBody>
                  <a:tcPr marL="0" marR="0" marT="720000" marB="7380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4" name="Text Box 47"/>
          <p:cNvSpPr txBox="1">
            <a:spLocks noChangeArrowheads="1"/>
          </p:cNvSpPr>
          <p:nvPr/>
        </p:nvSpPr>
        <p:spPr bwMode="auto">
          <a:xfrm>
            <a:off x="0" y="1209675"/>
            <a:ext cx="3152775" cy="2868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Konstansok, mutatók</a:t>
            </a:r>
          </a:p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Tartalma a program betöltésekor alakul ki, </a:t>
            </a:r>
            <a:r>
              <a:rPr lang="hu-HU" sz="2800" b="1">
                <a:solidFill>
                  <a:schemeClr val="tx1"/>
                </a:solidFill>
              </a:rPr>
              <a:t>ISA</a:t>
            </a:r>
            <a:r>
              <a:rPr lang="hu-HU" sz="2800">
                <a:solidFill>
                  <a:schemeClr val="tx1"/>
                </a:solidFill>
              </a:rPr>
              <a:t> utasítások nem írhatják felül</a:t>
            </a:r>
          </a:p>
        </p:txBody>
      </p:sp>
      <p:sp>
        <p:nvSpPr>
          <p:cNvPr id="25635" name="Text Box 48"/>
          <p:cNvSpPr txBox="1">
            <a:spLocks noChangeArrowheads="1"/>
          </p:cNvSpPr>
          <p:nvPr/>
        </p:nvSpPr>
        <p:spPr bwMode="auto">
          <a:xfrm>
            <a:off x="6553200" y="1209675"/>
            <a:ext cx="2590800" cy="2014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Program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PC</a:t>
            </a:r>
            <a:r>
              <a:rPr lang="hu-HU" sz="2800">
                <a:solidFill>
                  <a:schemeClr val="tx1"/>
                </a:solidFill>
              </a:rPr>
              <a:t> bájtot címez a metódus területen belül</a:t>
            </a:r>
          </a:p>
        </p:txBody>
      </p:sp>
      <p:sp>
        <p:nvSpPr>
          <p:cNvPr id="25636" name="Line 49"/>
          <p:cNvSpPr>
            <a:spLocks noChangeShapeType="1"/>
          </p:cNvSpPr>
          <p:nvPr/>
        </p:nvSpPr>
        <p:spPr bwMode="auto">
          <a:xfrm>
            <a:off x="1552575" y="4067175"/>
            <a:ext cx="180975" cy="733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5637" name="Line 50"/>
          <p:cNvSpPr>
            <a:spLocks noChangeShapeType="1"/>
          </p:cNvSpPr>
          <p:nvPr/>
        </p:nvSpPr>
        <p:spPr bwMode="auto">
          <a:xfrm>
            <a:off x="7848600" y="3181350"/>
            <a:ext cx="114300" cy="933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5638" name="Text Box 51"/>
          <p:cNvSpPr txBox="1">
            <a:spLocks noChangeArrowheads="1"/>
          </p:cNvSpPr>
          <p:nvPr/>
        </p:nvSpPr>
        <p:spPr bwMode="auto">
          <a:xfrm>
            <a:off x="3190875" y="1209675"/>
            <a:ext cx="3390900" cy="1587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Verem </a:t>
            </a:r>
          </a:p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lokális változók és operandus verem</a:t>
            </a:r>
          </a:p>
        </p:txBody>
      </p:sp>
      <p:sp>
        <p:nvSpPr>
          <p:cNvPr id="25639" name="Élőláb helye 1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5640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44F21ED-0D57-4337-9522-10205568291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F68754-27C8-4C3F-AC84-EDBFD7D0E62D}" type="slidenum">
              <a:rPr lang="en-GB" smtClean="0">
                <a:cs typeface="Arial" charset="0"/>
              </a:rPr>
              <a:pPr/>
              <a:t>25</a:t>
            </a:fld>
            <a:endParaRPr lang="en-GB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73342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IJVM</a:t>
            </a:r>
            <a:r>
              <a:rPr lang="hu-HU" smtClean="0"/>
              <a:t> néhány utasítása: </a:t>
            </a:r>
            <a:r>
              <a:rPr lang="hu-HU" b="1" smtClean="0"/>
              <a:t>4.11. ábra</a:t>
            </a:r>
            <a:r>
              <a:rPr lang="hu-HU" smtClean="0"/>
              <a:t>.</a:t>
            </a:r>
          </a:p>
        </p:txBody>
      </p:sp>
      <p:graphicFrame>
        <p:nvGraphicFramePr>
          <p:cNvPr id="394243" name="Group 3"/>
          <p:cNvGraphicFramePr>
            <a:graphicFrameLocks noGrp="1"/>
          </p:cNvGraphicFramePr>
          <p:nvPr>
            <p:ph sz="half" idx="2"/>
          </p:nvPr>
        </p:nvGraphicFramePr>
        <p:xfrm>
          <a:off x="0" y="638175"/>
          <a:ext cx="9144000" cy="5529263"/>
        </p:xfrm>
        <a:graphic>
          <a:graphicData uri="http://schemas.openxmlformats.org/drawingml/2006/table">
            <a:tbl>
              <a:tblPr/>
              <a:tblGrid>
                <a:gridCol w="666750"/>
                <a:gridCol w="2533650"/>
                <a:gridCol w="59436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hex</a:t>
                      </a:r>
                      <a:endParaRPr kumimoji="0" lang="hu-H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Mnemonic</a:t>
                      </a:r>
                      <a:endParaRPr kumimoji="0" lang="hu-H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jelentés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BIPUSH </a:t>
                      </a:r>
                      <a:r>
                        <a:rPr kumimoji="0" lang="hu-H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byte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Beteszi a </a:t>
                      </a:r>
                      <a:r>
                        <a:rPr kumimoji="0" lang="hu-H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byte</a:t>
                      </a: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–ot a verembe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A7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 </a:t>
                      </a: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Feltétel nélküli ugrás </a:t>
                      </a:r>
                      <a:r>
                        <a:rPr kumimoji="0" lang="hu-HU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-re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IADD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Kivesz a veremből két szót, az összegüket a verembe teszi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IFEQ </a:t>
                      </a: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Kivesz a veremből egy szót, ha 0, akkor </a:t>
                      </a:r>
                      <a:r>
                        <a:rPr kumimoji="0" lang="hu-HU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-re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ugrik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9F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IF_ICMPEQ </a:t>
                      </a: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Kivesz a veremből két szót, ha egyenlők, akkor </a:t>
                      </a:r>
                      <a:r>
                        <a:rPr kumimoji="0" lang="hu-HU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-re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ugrik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ILOAD </a:t>
                      </a: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varnum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Beteszi </a:t>
                      </a:r>
                      <a:r>
                        <a:rPr kumimoji="0" lang="hu-HU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varnum</a:t>
                      </a:r>
                      <a:r>
                        <a:rPr kumimoji="0" lang="hu-H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-ot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a verembe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ISTORE </a:t>
                      </a:r>
                      <a:r>
                        <a:rPr kumimoji="0" lang="hu-H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varnum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Kivesz a veremből egy szót, és eltárolja </a:t>
                      </a:r>
                      <a:r>
                        <a:rPr kumimoji="0" lang="hu-HU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varnum</a:t>
                      </a: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-ba</a:t>
                      </a:r>
                      <a:endParaRPr kumimoji="0" lang="hu-H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ISUB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Kivesz a veremből két szót, a különbségüket a verembe teszi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00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NOP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Nem csinál semmit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5F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verem két felső szavát megcseréli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78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6679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E8EFD45-E626-461B-8B26-8AE43E4DFB32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1ADFD4-5729-4EA6-90E3-9DE401BDCB82}" type="slidenum">
              <a:rPr lang="en-GB" smtClean="0">
                <a:cs typeface="Arial" charset="0"/>
              </a:rPr>
              <a:pPr/>
              <a:t>26</a:t>
            </a:fld>
            <a:endParaRPr lang="en-GB" smtClean="0"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48400"/>
          </a:xfrm>
        </p:spPr>
        <p:txBody>
          <a:bodyPr/>
          <a:lstStyle/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lang="hu-HU" sz="2400" b="1" smtClean="0">
                <a:latin typeface="Times New Roman CE" charset="0"/>
              </a:rPr>
              <a:t> </a:t>
            </a:r>
            <a:r>
              <a:rPr lang="hu-HU" sz="2400" b="1" smtClean="0"/>
              <a:t>Java (C) 	   	IJVM program</a:t>
            </a:r>
            <a:r>
              <a:rPr lang="hu-HU" sz="2400" smtClean="0"/>
              <a:t> </a:t>
            </a:r>
            <a:r>
              <a:rPr lang="hu-HU" sz="2400" b="1" smtClean="0"/>
              <a:t>4.14. ábra 	      		Bin. kód</a:t>
            </a:r>
            <a:endParaRPr lang="hu-HU" sz="2400" smtClean="0"/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b="1" smtClean="0"/>
              <a:t>program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b="1" smtClean="0"/>
              <a:t>			     </a:t>
            </a:r>
            <a:r>
              <a:rPr lang="hu-HU" sz="2400" smtClean="0"/>
              <a:t>1		ILOAD	j	// i = j + k	       	15 02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 			     2		ILOAD	k 			       	15 03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i  =  j + k;	     3		IADD				       	 60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if(i = = 3)	     4		ISTORE	i			       	36 01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  k = 0; 	     5		ILOAD	i	// if(i = = 3)     	15 01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else 		     	     6		BIPUSH	3 			       	10 03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  j =  j – 1;	     7		IF_ICMPEQ  L1		       		9F 00 0D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  			     8		ILOAD	j	// j = j – 1	       	15 02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  9		BIPUSH	1			       	10 01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10		ISUB				       		64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11		ISTORE	j			       	36 02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12		GOTO	L2			       	A7 00 0F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13  L1:	BIPUSH	0	// k = 0	       	10 00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14		ISTORE	k			       	36 03</a:t>
            </a:r>
          </a:p>
          <a:p>
            <a:pPr marL="609600" indent="-609600" defTabSz="762000">
              <a:lnSpc>
                <a:spcPct val="8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			   15  L2:</a:t>
            </a:r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 flipV="1">
            <a:off x="1752600" y="0"/>
            <a:ext cx="0" cy="624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7653" name="Line 4"/>
          <p:cNvSpPr>
            <a:spLocks noChangeShapeType="1"/>
          </p:cNvSpPr>
          <p:nvPr/>
        </p:nvSpPr>
        <p:spPr bwMode="auto">
          <a:xfrm flipV="1">
            <a:off x="7391400" y="0"/>
            <a:ext cx="0" cy="624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765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765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FD608F6-5E78-414F-B148-E49672E42DF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AC8ED2-61FC-45A4-84C9-93DA2B6F84AF}" type="slidenum">
              <a:rPr lang="en-GB" smtClean="0">
                <a:cs typeface="Arial" charset="0"/>
              </a:rPr>
              <a:pPr/>
              <a:t>27</a:t>
            </a:fld>
            <a:endParaRPr lang="en-GB" smtClean="0">
              <a:cs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IJVM megvalósítása Mic-1-en (4.11., 17. ábra)</a:t>
            </a:r>
            <a:r>
              <a:rPr lang="hu-HU" smtClean="0"/>
              <a:t> 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Előkészület a gép indításakor: </a:t>
            </a:r>
            <a:r>
              <a:rPr lang="hu-HU" b="1" smtClean="0"/>
              <a:t>PC</a:t>
            </a:r>
            <a:r>
              <a:rPr lang="hu-HU" smtClean="0"/>
              <a:t> a végrehajtandó utasítás címét, </a:t>
            </a:r>
            <a:r>
              <a:rPr lang="hu-HU" b="1" smtClean="0"/>
              <a:t>MBR</a:t>
            </a:r>
            <a:r>
              <a:rPr lang="hu-HU" smtClean="0"/>
              <a:t> magát az utasítást tartalmazza.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A főciklus legelső mikroutasítása a </a:t>
            </a:r>
            <a:r>
              <a:rPr lang="hu-HU" b="1" smtClean="0"/>
              <a:t>Main1</a:t>
            </a:r>
            <a:r>
              <a:rPr lang="hu-HU" smtClean="0"/>
              <a:t>, ez: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</a:t>
            </a:r>
            <a:r>
              <a:rPr lang="hu-HU" b="1" smtClean="0"/>
              <a:t>PC=PC+1; fetch; goto(MBR);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PC </a:t>
            </a:r>
            <a:r>
              <a:rPr lang="hu-HU" smtClean="0"/>
              <a:t>most a végrehajtandó utasítás utáni bájtra mutat, ez lehet egy újabb utasítás kódja, vagy operandus.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PC </a:t>
            </a:r>
            <a:r>
              <a:rPr lang="hu-HU" smtClean="0"/>
              <a:t>új értékének kialakulása után indul a </a:t>
            </a:r>
            <a:r>
              <a:rPr lang="hu-HU" b="1" smtClean="0"/>
              <a:t>fetch</a:t>
            </a:r>
            <a:r>
              <a:rPr lang="hu-HU" smtClean="0"/>
              <a:t>-csel kezdeményezett memória ciklus, ez a program következő bájtját olvassa </a:t>
            </a:r>
            <a:r>
              <a:rPr lang="hu-HU" b="1" smtClean="0"/>
              <a:t>MBR</a:t>
            </a:r>
            <a:r>
              <a:rPr lang="hu-HU" smtClean="0"/>
              <a:t>-be (a következő mikroutasítás végén lesz </a:t>
            </a:r>
            <a:r>
              <a:rPr lang="hu-HU" b="1" smtClean="0"/>
              <a:t>MBR</a:t>
            </a:r>
            <a:r>
              <a:rPr lang="hu-HU" smtClean="0"/>
              <a:t>-ben a bájt).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goto (MBR) </a:t>
            </a:r>
            <a:r>
              <a:rPr lang="hu-HU" smtClean="0"/>
              <a:t>elugrik az utasítás feldolgozásához.</a:t>
            </a:r>
          </a:p>
        </p:txBody>
      </p:sp>
      <p:sp>
        <p:nvSpPr>
          <p:cNvPr id="286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86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EC641A9-3B83-4C03-A637-6B0F6358A29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DDF45A-D842-46D0-B81E-A29C3857BE47}" type="slidenum">
              <a:rPr lang="en-GB" smtClean="0">
                <a:cs typeface="Arial" charset="0"/>
              </a:rPr>
              <a:pPr/>
              <a:t>28</a:t>
            </a:fld>
            <a:endParaRPr lang="en-GB" smtClean="0"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341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Megszakítás rendszer, interrupt utasítások</a:t>
            </a:r>
            <a:endParaRPr lang="hu-HU" smtClean="0"/>
          </a:p>
          <a:p>
            <a:r>
              <a:rPr lang="hu-HU" smtClean="0"/>
              <a:t>Az </a:t>
            </a:r>
            <a:r>
              <a:rPr lang="hu-HU" b="1" smtClean="0"/>
              <a:t>I/O</a:t>
            </a:r>
            <a:r>
              <a:rPr lang="hu-HU" smtClean="0"/>
              <a:t> utasítás lassú </a:t>
            </a:r>
            <a:r>
              <a:rPr lang="hu-HU" smtClean="0">
                <a:sym typeface="Symbol" pitchFamily="18" charset="2"/>
              </a:rPr>
              <a:t></a:t>
            </a:r>
            <a:r>
              <a:rPr lang="hu-HU" smtClean="0"/>
              <a:t> a </a:t>
            </a:r>
            <a:r>
              <a:rPr lang="hu-HU" b="1" smtClean="0"/>
              <a:t>CPU</a:t>
            </a:r>
            <a:r>
              <a:rPr lang="hu-HU" smtClean="0"/>
              <a:t> gyors, </a:t>
            </a:r>
            <a:br>
              <a:rPr lang="hu-HU" smtClean="0"/>
            </a:br>
            <a:r>
              <a:rPr lang="hu-HU" smtClean="0"/>
              <a:t>a </a:t>
            </a:r>
            <a:r>
              <a:rPr lang="hu-HU" b="1" smtClean="0"/>
              <a:t>CPU</a:t>
            </a:r>
            <a:r>
              <a:rPr lang="hu-HU" smtClean="0"/>
              <a:t> várakozni kényszerül</a:t>
            </a:r>
          </a:p>
          <a:p>
            <a:r>
              <a:rPr lang="hu-HU" b="1" smtClean="0"/>
              <a:t>I/O</a:t>
            </a:r>
            <a:r>
              <a:rPr lang="hu-HU" smtClean="0"/>
              <a:t> regiszter (</a:t>
            </a:r>
            <a:r>
              <a:rPr lang="hu-HU" b="1" smtClean="0"/>
              <a:t>port</a:t>
            </a:r>
            <a:r>
              <a:rPr lang="hu-HU" smtClean="0"/>
              <a:t>): a </a:t>
            </a:r>
            <a:r>
              <a:rPr lang="hu-HU" b="1" smtClean="0"/>
              <a:t>port</a:t>
            </a:r>
            <a:r>
              <a:rPr lang="hu-HU" smtClean="0"/>
              <a:t> és a központi egység közötti információ átadás gyors, a periféria autonóm módon elvégzi a feladatát. Újabb perifériához fordulás esetén a </a:t>
            </a:r>
            <a:r>
              <a:rPr lang="hu-HU" b="1" smtClean="0"/>
              <a:t>CPU</a:t>
            </a:r>
            <a:r>
              <a:rPr lang="hu-HU" smtClean="0"/>
              <a:t> várakozni kényszerülhet.</a:t>
            </a:r>
          </a:p>
          <a:p>
            <a:pPr lvl="1"/>
            <a:r>
              <a:rPr lang="hu-HU" b="1" smtClean="0"/>
              <a:t>Pollozásos technika </a:t>
            </a:r>
            <a:r>
              <a:rPr lang="hu-HU" smtClean="0"/>
              <a:t>(~tevékeny várakozás)</a:t>
            </a:r>
            <a:r>
              <a:rPr lang="hu-HU" b="1" smtClean="0"/>
              <a:t>:</a:t>
            </a:r>
            <a:r>
              <a:rPr lang="hu-HU" smtClean="0"/>
              <a:t> </a:t>
            </a:r>
            <a:br>
              <a:rPr lang="hu-HU" smtClean="0"/>
            </a:br>
            <a:r>
              <a:rPr lang="hu-HU" smtClean="0"/>
              <a:t>a futó program időről időre megkérdezi a periféria állapotát, és csak akkor ad ki újabb </a:t>
            </a:r>
            <a:r>
              <a:rPr lang="hu-HU" b="1" smtClean="0"/>
              <a:t>I/O</a:t>
            </a:r>
            <a:r>
              <a:rPr lang="hu-HU" smtClean="0"/>
              <a:t> utasítást, amikor a periféria már fogadni tudja. </a:t>
            </a:r>
            <a:br>
              <a:rPr lang="hu-HU" smtClean="0"/>
            </a:br>
            <a:r>
              <a:rPr lang="hu-HU" smtClean="0"/>
              <a:t>A hatékonyság az éppen futó programtól függ. </a:t>
            </a:r>
          </a:p>
          <a:p>
            <a:pPr lvl="1"/>
            <a:r>
              <a:rPr lang="hu-HU" b="1" smtClean="0"/>
              <a:t>Megszakítás</a:t>
            </a:r>
          </a:p>
        </p:txBody>
      </p:sp>
      <p:sp>
        <p:nvSpPr>
          <p:cNvPr id="297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297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7A5024A-B620-42BA-87EC-E818222FB66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2FEDFF-162B-4EC4-B36E-005D8FE14774}" type="slidenum">
              <a:rPr lang="en-GB" smtClean="0">
                <a:cs typeface="Arial" charset="0"/>
              </a:rPr>
              <a:pPr/>
              <a:t>29</a:t>
            </a:fld>
            <a:endParaRPr lang="en-GB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658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Megszakítás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A (program) megszakítás azt jelenti, hogy az éppen futó program végrehajtása átmenetileg megszakad – a processzor állapota megőrződik, hogy a program egy későbbi időpontban folytatódhassék – és a processzor egy másik program, az úgynevezett </a:t>
            </a:r>
            <a:r>
              <a:rPr lang="hu-HU" b="1" smtClean="0"/>
              <a:t>megszakítás kezelő</a:t>
            </a:r>
            <a:r>
              <a:rPr lang="hu-HU" smtClean="0"/>
              <a:t> végrehajtását kezdi meg. </a:t>
            </a:r>
          </a:p>
          <a:p>
            <a:pPr>
              <a:spcBef>
                <a:spcPct val="80000"/>
              </a:spcBef>
              <a:buFont typeface="Times New Roman" pitchFamily="18" charset="0"/>
              <a:buNone/>
            </a:pPr>
            <a:r>
              <a:rPr lang="hu-HU" smtClean="0"/>
              <a:t>	Miután a megszakítás kezelő elvégezte munkáját, gondoskodik a processzor megszakításkori állapotának visszaállításáról, és visszaadja a vezérlést a megszakított programnak.</a:t>
            </a:r>
          </a:p>
        </p:txBody>
      </p:sp>
      <p:sp>
        <p:nvSpPr>
          <p:cNvPr id="307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07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16ABBA-4CB3-4B89-AC17-1D868CA042E7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F9CC04-EFF2-448C-80AA-630A1DF549FA}" type="slidenum">
              <a:rPr lang="en-GB" smtClean="0">
                <a:cs typeface="Arial" charset="0"/>
              </a:rPr>
              <a:pPr/>
              <a:t>3</a:t>
            </a:fld>
            <a:endParaRPr lang="en-GB" smtClean="0">
              <a:cs typeface="Arial" charset="0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411538" y="5472113"/>
            <a:ext cx="30670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Léptető vezérlés</a:t>
            </a:r>
          </a:p>
        </p:txBody>
      </p:sp>
      <p:sp>
        <p:nvSpPr>
          <p:cNvPr id="4100" name="Line 3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4101" name="Group 4"/>
          <p:cNvGrpSpPr>
            <a:grpSpLocks/>
          </p:cNvGrpSpPr>
          <p:nvPr/>
        </p:nvGrpSpPr>
        <p:grpSpPr bwMode="auto">
          <a:xfrm>
            <a:off x="3390900" y="1990725"/>
            <a:ext cx="52388" cy="112713"/>
            <a:chOff x="2700" y="372"/>
            <a:chExt cx="420" cy="750"/>
          </a:xfrm>
        </p:grpSpPr>
        <p:sp>
          <p:nvSpPr>
            <p:cNvPr id="4249" name="Freeform 5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250" name="Line 6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4102" name="Group 7"/>
          <p:cNvGrpSpPr>
            <a:grpSpLocks/>
          </p:cNvGrpSpPr>
          <p:nvPr/>
        </p:nvGrpSpPr>
        <p:grpSpPr bwMode="auto">
          <a:xfrm>
            <a:off x="3371850" y="2600325"/>
            <a:ext cx="52388" cy="112713"/>
            <a:chOff x="2700" y="372"/>
            <a:chExt cx="420" cy="750"/>
          </a:xfrm>
        </p:grpSpPr>
        <p:sp>
          <p:nvSpPr>
            <p:cNvPr id="4247" name="Freeform 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248" name="Line 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4103" name="Line 10"/>
          <p:cNvSpPr>
            <a:spLocks noChangeShapeType="1"/>
          </p:cNvSpPr>
          <p:nvPr/>
        </p:nvSpPr>
        <p:spPr bwMode="auto">
          <a:xfrm flipH="1">
            <a:off x="3219450" y="5715000"/>
            <a:ext cx="46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4104" name="Line 11"/>
          <p:cNvSpPr>
            <a:spLocks noChangeShapeType="1"/>
          </p:cNvSpPr>
          <p:nvPr/>
        </p:nvSpPr>
        <p:spPr bwMode="auto">
          <a:xfrm flipH="1">
            <a:off x="1076325" y="4948238"/>
            <a:ext cx="747713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105" name="Line 12"/>
          <p:cNvSpPr>
            <a:spLocks noChangeShapeType="1"/>
          </p:cNvSpPr>
          <p:nvPr/>
        </p:nvSpPr>
        <p:spPr bwMode="auto">
          <a:xfrm flipH="1">
            <a:off x="1414463" y="4900613"/>
            <a:ext cx="71437" cy="109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4106" name="Line 13"/>
          <p:cNvSpPr>
            <a:spLocks noChangeShapeType="1"/>
          </p:cNvSpPr>
          <p:nvPr/>
        </p:nvSpPr>
        <p:spPr bwMode="auto">
          <a:xfrm flipH="1">
            <a:off x="3424238" y="5667375"/>
            <a:ext cx="71437" cy="109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4107" name="Text Box 14"/>
          <p:cNvSpPr txBox="1">
            <a:spLocks noChangeArrowheads="1"/>
          </p:cNvSpPr>
          <p:nvPr/>
        </p:nvSpPr>
        <p:spPr bwMode="auto">
          <a:xfrm>
            <a:off x="1228725" y="4633913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108" name="Text Box 15"/>
          <p:cNvSpPr txBox="1">
            <a:spLocks noChangeArrowheads="1"/>
          </p:cNvSpPr>
          <p:nvPr/>
        </p:nvSpPr>
        <p:spPr bwMode="auto">
          <a:xfrm>
            <a:off x="3262313" y="5372100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109" name="Text Box 16"/>
          <p:cNvSpPr txBox="1">
            <a:spLocks noChangeArrowheads="1"/>
          </p:cNvSpPr>
          <p:nvPr/>
        </p:nvSpPr>
        <p:spPr bwMode="auto">
          <a:xfrm>
            <a:off x="890588" y="4981575"/>
            <a:ext cx="1062037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ALU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vezérlés</a:t>
            </a:r>
          </a:p>
        </p:txBody>
      </p:sp>
      <p:sp>
        <p:nvSpPr>
          <p:cNvPr id="4110" name="Text Box 17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111" name="Text Box 18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112" name="Text Box 19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4113" name="Text Box 20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Z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114" name="Text Box 21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4115" name="Text Box 22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4116" name="Line 23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4117" name="Line 24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4118" name="Text Box 25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4119" name="Text Box 26"/>
          <p:cNvSpPr txBox="1">
            <a:spLocks noChangeArrowheads="1"/>
          </p:cNvSpPr>
          <p:nvPr/>
        </p:nvSpPr>
        <p:spPr bwMode="auto">
          <a:xfrm>
            <a:off x="3429000" y="1428750"/>
            <a:ext cx="1866900" cy="1878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B sínre írja a 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  regisztert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C sínt a 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  regiszterbe </a:t>
            </a:r>
            <a:br>
              <a:rPr lang="hu-HU" sz="1800" b="1">
                <a:solidFill>
                  <a:schemeClr val="tx1"/>
                </a:solidFill>
              </a:rPr>
            </a:br>
            <a:r>
              <a:rPr lang="hu-HU" sz="18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4120" name="Text Box 27"/>
          <p:cNvSpPr txBox="1">
            <a:spLocks noChangeArrowheads="1"/>
          </p:cNvSpPr>
          <p:nvPr/>
        </p:nvSpPr>
        <p:spPr bwMode="auto">
          <a:xfrm>
            <a:off x="5073650" y="0"/>
            <a:ext cx="4070350" cy="3536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Mic-1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Adatút (Data Path, 4.1. ábra)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32 bites regiszterek, sínek,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ALU</a:t>
            </a:r>
            <a:r>
              <a:rPr lang="hu-HU" sz="2000">
                <a:solidFill>
                  <a:schemeClr val="tx1"/>
                </a:solidFill>
              </a:rPr>
              <a:t>, </a:t>
            </a:r>
            <a:r>
              <a:rPr lang="hu-HU" sz="2000" b="1">
                <a:solidFill>
                  <a:schemeClr val="tx1"/>
                </a:solidFill>
              </a:rPr>
              <a:t>léptető</a:t>
            </a:r>
            <a:r>
              <a:rPr lang="hu-HU" sz="2000">
                <a:solidFill>
                  <a:schemeClr val="tx1"/>
                </a:solidFill>
              </a:rPr>
              <a:t> 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</a:t>
            </a:r>
            <a:r>
              <a:rPr lang="hu-HU" sz="2000" b="1">
                <a:solidFill>
                  <a:schemeClr val="tx1"/>
                </a:solidFill>
              </a:rPr>
              <a:t>SLL8</a:t>
            </a:r>
            <a:r>
              <a:rPr lang="hu-HU" sz="2000">
                <a:solidFill>
                  <a:schemeClr val="tx1"/>
                </a:solidFill>
              </a:rPr>
              <a:t> 8 bittel balra, 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</a:t>
            </a:r>
            <a:r>
              <a:rPr lang="hu-HU" sz="2000" b="1" i="1">
                <a:solidFill>
                  <a:schemeClr val="accent1"/>
                </a:solidFill>
              </a:rPr>
              <a:t>SRA1</a:t>
            </a:r>
            <a:r>
              <a:rPr lang="hu-HU" sz="2000" i="1">
                <a:solidFill>
                  <a:schemeClr val="accent1"/>
                </a:solidFill>
              </a:rPr>
              <a:t> 1 bittel jobbra léptet.</a:t>
            </a:r>
            <a:r>
              <a:rPr lang="hu-HU" sz="2000">
                <a:solidFill>
                  <a:schemeClr val="tx1"/>
                </a:solidFill>
              </a:rPr>
              <a:t> </a:t>
            </a:r>
          </a:p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ALU</a:t>
            </a:r>
            <a:r>
              <a:rPr lang="hu-HU" sz="2000">
                <a:solidFill>
                  <a:schemeClr val="tx1"/>
                </a:solidFill>
              </a:rPr>
              <a:t> bemenetei: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</a:t>
            </a:r>
            <a:r>
              <a:rPr lang="hu-HU" sz="2000" b="1">
                <a:solidFill>
                  <a:schemeClr val="tx1"/>
                </a:solidFill>
              </a:rPr>
              <a:t>H</a:t>
            </a:r>
            <a:r>
              <a:rPr lang="hu-HU" sz="2000">
                <a:solidFill>
                  <a:schemeClr val="tx1"/>
                </a:solidFill>
              </a:rPr>
              <a:t> (Holding – tartó), </a:t>
            </a:r>
            <a:r>
              <a:rPr lang="hu-HU" sz="2000" b="1">
                <a:solidFill>
                  <a:schemeClr val="tx1"/>
                </a:solidFill>
              </a:rPr>
              <a:t>B</a:t>
            </a:r>
            <a:r>
              <a:rPr lang="hu-HU" sz="2000">
                <a:solidFill>
                  <a:schemeClr val="tx1"/>
                </a:solidFill>
              </a:rPr>
              <a:t> sín.</a:t>
            </a:r>
          </a:p>
          <a:p>
            <a:pPr defTabSz="914400" eaLnBrk="1" hangingPunct="1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Egy cikluson belül lehetséges egy regiszterből olvasni és az eredményt akár ugyanoda visszaírni </a:t>
            </a:r>
            <a:r>
              <a:rPr lang="hu-HU" sz="2000" b="1">
                <a:solidFill>
                  <a:schemeClr val="tx1"/>
                </a:solidFill>
              </a:rPr>
              <a:t>4.3. ábra</a:t>
            </a:r>
            <a:r>
              <a:rPr lang="hu-HU" sz="2000">
                <a:solidFill>
                  <a:schemeClr val="tx1"/>
                </a:solidFill>
                <a:latin typeface="Times New Roman CE" charset="0"/>
              </a:rPr>
              <a:t>.</a:t>
            </a:r>
            <a:endParaRPr lang="hu-HU" sz="2000">
              <a:solidFill>
                <a:schemeClr val="tx1"/>
              </a:solidFill>
            </a:endParaRPr>
          </a:p>
        </p:txBody>
      </p:sp>
      <p:grpSp>
        <p:nvGrpSpPr>
          <p:cNvPr id="4121" name="Group 28"/>
          <p:cNvGrpSpPr>
            <a:grpSpLocks/>
          </p:cNvGrpSpPr>
          <p:nvPr/>
        </p:nvGrpSpPr>
        <p:grpSpPr bwMode="auto">
          <a:xfrm>
            <a:off x="0" y="128588"/>
            <a:ext cx="3810000" cy="5910262"/>
            <a:chOff x="0" y="81"/>
            <a:chExt cx="2400" cy="3723"/>
          </a:xfrm>
        </p:grpSpPr>
        <p:sp>
          <p:nvSpPr>
            <p:cNvPr id="4124" name="Text Box 29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4125" name="Text Box 30"/>
            <p:cNvSpPr txBox="1">
              <a:spLocks noChangeArrowheads="1"/>
            </p:cNvSpPr>
            <p:nvPr/>
          </p:nvSpPr>
          <p:spPr bwMode="auto">
            <a:xfrm>
              <a:off x="909" y="89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grpSp>
          <p:nvGrpSpPr>
            <p:cNvPr id="4126" name="Group 31"/>
            <p:cNvGrpSpPr>
              <a:grpSpLocks/>
            </p:cNvGrpSpPr>
            <p:nvPr/>
          </p:nvGrpSpPr>
          <p:grpSpPr bwMode="auto">
            <a:xfrm>
              <a:off x="0" y="81"/>
              <a:ext cx="2400" cy="3723"/>
              <a:chOff x="0" y="81"/>
              <a:chExt cx="2400" cy="3723"/>
            </a:xfrm>
          </p:grpSpPr>
          <p:sp>
            <p:nvSpPr>
              <p:cNvPr id="4128" name="Freeform 32"/>
              <p:cNvSpPr>
                <a:spLocks/>
              </p:cNvSpPr>
              <p:nvPr/>
            </p:nvSpPr>
            <p:spPr bwMode="auto">
              <a:xfrm>
                <a:off x="1100" y="3056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90 w 1134"/>
                  <a:gd name="T3" fmla="*/ 0 h 454"/>
                  <a:gd name="T4" fmla="*/ 113 w 1134"/>
                  <a:gd name="T5" fmla="*/ 6 h 454"/>
                  <a:gd name="T6" fmla="*/ 170 w 1134"/>
                  <a:gd name="T7" fmla="*/ 6 h 454"/>
                  <a:gd name="T8" fmla="*/ 193 w 1134"/>
                  <a:gd name="T9" fmla="*/ 0 h 454"/>
                  <a:gd name="T10" fmla="*/ 283 w 1134"/>
                  <a:gd name="T11" fmla="*/ 0 h 454"/>
                  <a:gd name="T12" fmla="*/ 215 w 1134"/>
                  <a:gd name="T13" fmla="*/ 19 h 454"/>
                  <a:gd name="T14" fmla="*/ 68 w 1134"/>
                  <a:gd name="T15" fmla="*/ 19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/>
            </p:nvSpPr>
            <p:spPr bwMode="auto">
              <a:xfrm>
                <a:off x="1876" y="269"/>
                <a:ext cx="9" cy="2788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/>
            </p:nvSpPr>
            <p:spPr bwMode="auto">
              <a:xfrm>
                <a:off x="1286" y="2895"/>
                <a:ext cx="3" cy="159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31" name="Text Box 35"/>
              <p:cNvSpPr txBox="1">
                <a:spLocks noChangeArrowheads="1"/>
              </p:cNvSpPr>
              <p:nvPr/>
            </p:nvSpPr>
            <p:spPr bwMode="auto">
              <a:xfrm>
                <a:off x="1079" y="3494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/>
            </p:nvSpPr>
            <p:spPr bwMode="auto">
              <a:xfrm>
                <a:off x="1565" y="334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33" name="Freeform 37"/>
              <p:cNvSpPr>
                <a:spLocks/>
              </p:cNvSpPr>
              <p:nvPr/>
            </p:nvSpPr>
            <p:spPr bwMode="auto">
              <a:xfrm>
                <a:off x="519" y="153"/>
                <a:ext cx="1035" cy="3651"/>
              </a:xfrm>
              <a:custGeom>
                <a:avLst/>
                <a:gdLst>
                  <a:gd name="T0" fmla="*/ 1017 w 1038"/>
                  <a:gd name="T1" fmla="*/ 3163 h 3720"/>
                  <a:gd name="T2" fmla="*/ 1017 w 1038"/>
                  <a:gd name="T3" fmla="*/ 3263 h 3720"/>
                  <a:gd name="T4" fmla="*/ 0 w 1038"/>
                  <a:gd name="T5" fmla="*/ 3263 h 3720"/>
                  <a:gd name="T6" fmla="*/ 6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4134" name="Group 38"/>
              <p:cNvGrpSpPr>
                <a:grpSpLocks/>
              </p:cNvGrpSpPr>
              <p:nvPr/>
            </p:nvGrpSpPr>
            <p:grpSpPr bwMode="auto">
              <a:xfrm>
                <a:off x="542" y="1271"/>
                <a:ext cx="1321" cy="241"/>
                <a:chOff x="542" y="1271"/>
                <a:chExt cx="1321" cy="241"/>
              </a:xfrm>
            </p:grpSpPr>
            <p:grpSp>
              <p:nvGrpSpPr>
                <p:cNvPr id="4237" name="Group 39"/>
                <p:cNvGrpSpPr>
                  <a:grpSpLocks/>
                </p:cNvGrpSpPr>
                <p:nvPr/>
              </p:nvGrpSpPr>
              <p:grpSpPr bwMode="auto">
                <a:xfrm>
                  <a:off x="970" y="1271"/>
                  <a:ext cx="643" cy="241"/>
                  <a:chOff x="970" y="120"/>
                  <a:chExt cx="643" cy="241"/>
                </a:xfrm>
              </p:grpSpPr>
              <p:sp>
                <p:nvSpPr>
                  <p:cNvPr id="424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241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45" name="Freeform 4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46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4242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43" name="Freeform 4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44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238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613" y="13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239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542" y="135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135" name="Group 49"/>
              <p:cNvGrpSpPr>
                <a:grpSpLocks/>
              </p:cNvGrpSpPr>
              <p:nvPr/>
            </p:nvGrpSpPr>
            <p:grpSpPr bwMode="auto">
              <a:xfrm>
                <a:off x="539" y="1571"/>
                <a:ext cx="1324" cy="241"/>
                <a:chOff x="539" y="1571"/>
                <a:chExt cx="1324" cy="241"/>
              </a:xfrm>
            </p:grpSpPr>
            <p:grpSp>
              <p:nvGrpSpPr>
                <p:cNvPr id="4227" name="Group 50"/>
                <p:cNvGrpSpPr>
                  <a:grpSpLocks/>
                </p:cNvGrpSpPr>
                <p:nvPr/>
              </p:nvGrpSpPr>
              <p:grpSpPr bwMode="auto">
                <a:xfrm>
                  <a:off x="970" y="1571"/>
                  <a:ext cx="643" cy="241"/>
                  <a:chOff x="970" y="120"/>
                  <a:chExt cx="643" cy="241"/>
                </a:xfrm>
              </p:grpSpPr>
              <p:sp>
                <p:nvSpPr>
                  <p:cNvPr id="4230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231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35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36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4232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33" name="Freeform 5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34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228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1613" y="16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229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539" y="1653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136" name="Group 60"/>
              <p:cNvGrpSpPr>
                <a:grpSpLocks/>
              </p:cNvGrpSpPr>
              <p:nvPr/>
            </p:nvGrpSpPr>
            <p:grpSpPr bwMode="auto">
              <a:xfrm>
                <a:off x="539" y="1847"/>
                <a:ext cx="1327" cy="241"/>
                <a:chOff x="539" y="1847"/>
                <a:chExt cx="1327" cy="241"/>
              </a:xfrm>
            </p:grpSpPr>
            <p:grpSp>
              <p:nvGrpSpPr>
                <p:cNvPr id="4217" name="Group 61"/>
                <p:cNvGrpSpPr>
                  <a:grpSpLocks/>
                </p:cNvGrpSpPr>
                <p:nvPr/>
              </p:nvGrpSpPr>
              <p:grpSpPr bwMode="auto">
                <a:xfrm>
                  <a:off x="970" y="1847"/>
                  <a:ext cx="643" cy="241"/>
                  <a:chOff x="970" y="120"/>
                  <a:chExt cx="643" cy="241"/>
                </a:xfrm>
              </p:grpSpPr>
              <p:sp>
                <p:nvSpPr>
                  <p:cNvPr id="42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221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25" name="Freeform 6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26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4222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23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24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218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1616" y="1923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219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539" y="192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137" name="Group 71"/>
              <p:cNvGrpSpPr>
                <a:grpSpLocks/>
              </p:cNvGrpSpPr>
              <p:nvPr/>
            </p:nvGrpSpPr>
            <p:grpSpPr bwMode="auto">
              <a:xfrm>
                <a:off x="539" y="2135"/>
                <a:ext cx="1324" cy="241"/>
                <a:chOff x="539" y="2135"/>
                <a:chExt cx="1324" cy="241"/>
              </a:xfrm>
            </p:grpSpPr>
            <p:grpSp>
              <p:nvGrpSpPr>
                <p:cNvPr id="4207" name="Group 72"/>
                <p:cNvGrpSpPr>
                  <a:grpSpLocks/>
                </p:cNvGrpSpPr>
                <p:nvPr/>
              </p:nvGrpSpPr>
              <p:grpSpPr bwMode="auto">
                <a:xfrm>
                  <a:off x="970" y="2135"/>
                  <a:ext cx="643" cy="241"/>
                  <a:chOff x="970" y="120"/>
                  <a:chExt cx="643" cy="241"/>
                </a:xfrm>
              </p:grpSpPr>
              <p:sp>
                <p:nvSpPr>
                  <p:cNvPr id="4210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211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15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1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421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13" name="Freeform 7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14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208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1613" y="221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209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539" y="2217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138" name="Group 82"/>
              <p:cNvGrpSpPr>
                <a:grpSpLocks/>
              </p:cNvGrpSpPr>
              <p:nvPr/>
            </p:nvGrpSpPr>
            <p:grpSpPr bwMode="auto">
              <a:xfrm>
                <a:off x="536" y="2423"/>
                <a:ext cx="1330" cy="241"/>
                <a:chOff x="536" y="2423"/>
                <a:chExt cx="1330" cy="241"/>
              </a:xfrm>
            </p:grpSpPr>
            <p:grpSp>
              <p:nvGrpSpPr>
                <p:cNvPr id="4197" name="Group 83"/>
                <p:cNvGrpSpPr>
                  <a:grpSpLocks/>
                </p:cNvGrpSpPr>
                <p:nvPr/>
              </p:nvGrpSpPr>
              <p:grpSpPr bwMode="auto">
                <a:xfrm>
                  <a:off x="970" y="2423"/>
                  <a:ext cx="643" cy="241"/>
                  <a:chOff x="970" y="120"/>
                  <a:chExt cx="643" cy="241"/>
                </a:xfrm>
              </p:grpSpPr>
              <p:sp>
                <p:nvSpPr>
                  <p:cNvPr id="4200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201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05" name="Freeform 8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06" name="Line 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4202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203" name="Freeform 8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204" name="Line 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198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1616" y="2499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99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536" y="25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139" name="Group 93"/>
              <p:cNvGrpSpPr>
                <a:grpSpLocks/>
              </p:cNvGrpSpPr>
              <p:nvPr/>
            </p:nvGrpSpPr>
            <p:grpSpPr bwMode="auto">
              <a:xfrm>
                <a:off x="539" y="2724"/>
                <a:ext cx="1074" cy="241"/>
                <a:chOff x="539" y="2724"/>
                <a:chExt cx="1074" cy="241"/>
              </a:xfrm>
            </p:grpSpPr>
            <p:grpSp>
              <p:nvGrpSpPr>
                <p:cNvPr id="4191" name="Group 94"/>
                <p:cNvGrpSpPr>
                  <a:grpSpLocks/>
                </p:cNvGrpSpPr>
                <p:nvPr/>
              </p:nvGrpSpPr>
              <p:grpSpPr bwMode="auto">
                <a:xfrm>
                  <a:off x="970" y="2724"/>
                  <a:ext cx="643" cy="241"/>
                  <a:chOff x="970" y="2724"/>
                  <a:chExt cx="643" cy="241"/>
                </a:xfrm>
              </p:grpSpPr>
              <p:sp>
                <p:nvSpPr>
                  <p:cNvPr id="4193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2724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4194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1067" y="289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4195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4196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4192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539" y="28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4140" name="Line 100"/>
              <p:cNvSpPr>
                <a:spLocks noChangeShapeType="1"/>
              </p:cNvSpPr>
              <p:nvPr/>
            </p:nvSpPr>
            <p:spPr bwMode="auto">
              <a:xfrm>
                <a:off x="2010" y="3084"/>
                <a:ext cx="3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41" name="Line 101"/>
              <p:cNvSpPr>
                <a:spLocks noChangeShapeType="1"/>
              </p:cNvSpPr>
              <p:nvPr/>
            </p:nvSpPr>
            <p:spPr bwMode="auto">
              <a:xfrm>
                <a:off x="1899" y="3234"/>
                <a:ext cx="5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4142" name="Group 102"/>
              <p:cNvGrpSpPr>
                <a:grpSpLocks/>
              </p:cNvGrpSpPr>
              <p:nvPr/>
            </p:nvGrpSpPr>
            <p:grpSpPr bwMode="auto">
              <a:xfrm>
                <a:off x="0" y="81"/>
                <a:ext cx="1968" cy="1168"/>
                <a:chOff x="0" y="81"/>
                <a:chExt cx="1968" cy="1168"/>
              </a:xfrm>
            </p:grpSpPr>
            <p:grpSp>
              <p:nvGrpSpPr>
                <p:cNvPr id="4143" name="Group 103"/>
                <p:cNvGrpSpPr>
                  <a:grpSpLocks/>
                </p:cNvGrpSpPr>
                <p:nvPr/>
              </p:nvGrpSpPr>
              <p:grpSpPr bwMode="auto">
                <a:xfrm>
                  <a:off x="335" y="986"/>
                  <a:ext cx="1528" cy="240"/>
                  <a:chOff x="335" y="986"/>
                  <a:chExt cx="1528" cy="240"/>
                </a:xfrm>
              </p:grpSpPr>
              <p:sp>
                <p:nvSpPr>
                  <p:cNvPr id="4178" name="Line 1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1014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4179" name="Line 1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1101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4180" name="Group 106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40"/>
                    <a:chOff x="970" y="986"/>
                    <a:chExt cx="643" cy="240"/>
                  </a:xfrm>
                </p:grpSpPr>
                <p:grpSp>
                  <p:nvGrpSpPr>
                    <p:cNvPr id="4182" name="Group 1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0" y="986"/>
                      <a:ext cx="643" cy="239"/>
                      <a:chOff x="970" y="986"/>
                      <a:chExt cx="643" cy="239"/>
                    </a:xfrm>
                  </p:grpSpPr>
                  <p:sp>
                    <p:nvSpPr>
                      <p:cNvPr id="4187" name="Rectangle 1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0" y="986"/>
                        <a:ext cx="643" cy="168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  <a:miter lim="800000"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grpSp>
                    <p:nvGrpSpPr>
                      <p:cNvPr id="4188" name="Group 1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8" y="1154"/>
                        <a:ext cx="33" cy="71"/>
                        <a:chOff x="2700" y="372"/>
                        <a:chExt cx="420" cy="750"/>
                      </a:xfrm>
                    </p:grpSpPr>
                    <p:sp>
                      <p:nvSpPr>
                        <p:cNvPr id="4189" name="Freeform 11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0" y="372"/>
                          <a:ext cx="420" cy="402"/>
                        </a:xfrm>
                        <a:custGeom>
                          <a:avLst/>
                          <a:gdLst>
                            <a:gd name="T0" fmla="*/ 0 w 420"/>
                            <a:gd name="T1" fmla="*/ 402 h 402"/>
                            <a:gd name="T2" fmla="*/ 420 w 420"/>
                            <a:gd name="T3" fmla="*/ 402 h 402"/>
                            <a:gd name="T4" fmla="*/ 222 w 420"/>
                            <a:gd name="T5" fmla="*/ 0 h 402"/>
                            <a:gd name="T6" fmla="*/ 0 w 420"/>
                            <a:gd name="T7" fmla="*/ 402 h 40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420"/>
                            <a:gd name="T13" fmla="*/ 0 h 402"/>
                            <a:gd name="T14" fmla="*/ 420 w 420"/>
                            <a:gd name="T15" fmla="*/ 402 h 40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420" h="402">
                              <a:moveTo>
                                <a:pt x="0" y="402"/>
                              </a:moveTo>
                              <a:lnTo>
                                <a:pt x="420" y="402"/>
                              </a:lnTo>
                              <a:lnTo>
                                <a:pt x="222" y="0"/>
                              </a:lnTo>
                              <a:lnTo>
                                <a:pt x="0" y="402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4190" name="Line 11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10" y="774"/>
                          <a:ext cx="0" cy="348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</p:grpSp>
                </p:grpSp>
                <p:sp>
                  <p:nvSpPr>
                    <p:cNvPr id="4183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9" y="986"/>
                      <a:ext cx="184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4184" name="Group 1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42" y="1155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85" name="Freeform 1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86" name="Line 1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4181" name="Line 1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" y="1074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4144" name="Group 117"/>
                <p:cNvGrpSpPr>
                  <a:grpSpLocks/>
                </p:cNvGrpSpPr>
                <p:nvPr/>
              </p:nvGrpSpPr>
              <p:grpSpPr bwMode="auto">
                <a:xfrm>
                  <a:off x="326" y="704"/>
                  <a:ext cx="1534" cy="241"/>
                  <a:chOff x="326" y="704"/>
                  <a:chExt cx="1534" cy="241"/>
                </a:xfrm>
              </p:grpSpPr>
              <p:grpSp>
                <p:nvGrpSpPr>
                  <p:cNvPr id="4167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970" y="704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4171" name="Rectangle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4172" name="Group 1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76" name="Freeform 1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77" name="Line 1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4173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74" name="Freeform 1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75" name="Line 1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4168" name="Line 1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777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4169" name="Line 1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7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4170" name="Line 1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828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4145" name="Group 129"/>
                <p:cNvGrpSpPr>
                  <a:grpSpLocks/>
                </p:cNvGrpSpPr>
                <p:nvPr/>
              </p:nvGrpSpPr>
              <p:grpSpPr bwMode="auto">
                <a:xfrm>
                  <a:off x="326" y="120"/>
                  <a:ext cx="1287" cy="241"/>
                  <a:chOff x="326" y="120"/>
                  <a:chExt cx="1287" cy="241"/>
                </a:xfrm>
              </p:grpSpPr>
              <p:grpSp>
                <p:nvGrpSpPr>
                  <p:cNvPr id="4160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970" y="12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4163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4164" name="Group 1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65" name="Freeform 1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66" name="Line 1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4161" name="Line 1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165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4162" name="Line 1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255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4146" name="Group 137"/>
                <p:cNvGrpSpPr>
                  <a:grpSpLocks/>
                </p:cNvGrpSpPr>
                <p:nvPr/>
              </p:nvGrpSpPr>
              <p:grpSpPr bwMode="auto">
                <a:xfrm>
                  <a:off x="326" y="410"/>
                  <a:ext cx="1537" cy="241"/>
                  <a:chOff x="326" y="410"/>
                  <a:chExt cx="1537" cy="241"/>
                </a:xfrm>
              </p:grpSpPr>
              <p:sp>
                <p:nvSpPr>
                  <p:cNvPr id="4149" name="Line 1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492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4150" name="Group 139"/>
                  <p:cNvGrpSpPr>
                    <a:grpSpLocks/>
                  </p:cNvGrpSpPr>
                  <p:nvPr/>
                </p:nvGrpSpPr>
                <p:grpSpPr bwMode="auto">
                  <a:xfrm>
                    <a:off x="970" y="41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4153" name="Rectangle 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4154" name="Group 1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58" name="Freeform 1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59" name="Line 1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4155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4156" name="Freeform 1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4157" name="Line 1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4151" name="Line 1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5" y="4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4152" name="Line 1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537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4147" name="Rectangle 149"/>
                <p:cNvSpPr>
                  <a:spLocks noChangeArrowheads="1"/>
                </p:cNvSpPr>
                <p:nvPr/>
              </p:nvSpPr>
              <p:spPr bwMode="auto">
                <a:xfrm>
                  <a:off x="291" y="84"/>
                  <a:ext cx="1677" cy="116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4148" name="Text Box 150"/>
                <p:cNvSpPr txBox="1">
                  <a:spLocks noChangeArrowheads="1"/>
                </p:cNvSpPr>
                <p:nvPr/>
              </p:nvSpPr>
              <p:spPr bwMode="auto">
                <a:xfrm flipV="1">
                  <a:off x="0" y="81"/>
                  <a:ext cx="308" cy="116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vert="eaVert">
                  <a:spAutoFit/>
                </a:bodyPr>
                <a:lstStyle/>
                <a:p>
                  <a:pPr algn="ctr"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memória</a:t>
                  </a:r>
                </a:p>
              </p:txBody>
            </p:sp>
          </p:grpSp>
        </p:grpSp>
        <p:sp>
          <p:nvSpPr>
            <p:cNvPr id="4127" name="Line 151"/>
            <p:cNvSpPr>
              <a:spLocks noChangeShapeType="1"/>
            </p:cNvSpPr>
            <p:nvPr/>
          </p:nvSpPr>
          <p:spPr bwMode="auto">
            <a:xfrm>
              <a:off x="1392" y="1074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4122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123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FAD280A-0D16-4F62-A9F7-54C3D2671AC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FA2B48-5E29-4521-B00E-0B50BF631BF5}" type="slidenum">
              <a:rPr lang="en-GB" smtClean="0">
                <a:cs typeface="Arial" charset="0"/>
              </a:rPr>
              <a:pPr/>
              <a:t>30</a:t>
            </a:fld>
            <a:endParaRPr lang="en-GB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6500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Csapda és megszakítás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Csapda (trap):</a:t>
            </a:r>
            <a:r>
              <a:rPr lang="hu-HU" smtClean="0"/>
              <a:t> A program által előidézett feltétel </a:t>
            </a:r>
            <a:br>
              <a:rPr lang="hu-HU" smtClean="0"/>
            </a:br>
            <a:r>
              <a:rPr lang="hu-HU" smtClean="0"/>
              <a:t>(pl. túlcsordulás) hatására automatikus eljárás hívás. </a:t>
            </a:r>
            <a:r>
              <a:rPr lang="hu-HU" b="1" smtClean="0"/>
              <a:t>Csapda kezelő</a:t>
            </a:r>
            <a:r>
              <a:rPr lang="hu-HU" smtClean="0"/>
              <a:t>. (Eltérülés)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Megszakítás (interrupt): </a:t>
            </a:r>
            <a:r>
              <a:rPr lang="hu-HU" smtClean="0"/>
              <a:t>Olyan automatikus eljárás hívás, amit általában nem a futó program, hanem valamilyen </a:t>
            </a:r>
            <a:r>
              <a:rPr lang="hu-HU" b="1" smtClean="0"/>
              <a:t>B/K</a:t>
            </a:r>
            <a:r>
              <a:rPr lang="hu-HU" smtClean="0"/>
              <a:t> eszköz idéz elő, pl. a program utasítja a lemezegységet, hogy kezdje el az adatátvitelt, és annak végeztével megszakítást küldjön. </a:t>
            </a:r>
            <a:r>
              <a:rPr lang="hu-HU" b="1" smtClean="0"/>
              <a:t>Megszakítás kezelő</a:t>
            </a:r>
            <a:r>
              <a:rPr lang="hu-HU" smtClean="0"/>
              <a:t>.</a:t>
            </a:r>
            <a:r>
              <a:rPr lang="hu-HU" b="1" smtClean="0"/>
              <a:t> </a:t>
            </a:r>
          </a:p>
          <a:p>
            <a:pPr>
              <a:lnSpc>
                <a:spcPct val="90000"/>
              </a:lnSpc>
              <a:spcBef>
                <a:spcPct val="80000"/>
              </a:spcBef>
              <a:buFont typeface="Times New Roman" pitchFamily="18" charset="0"/>
              <a:buNone/>
            </a:pPr>
            <a:r>
              <a:rPr lang="hu-HU" smtClean="0"/>
              <a:t>A csapda a </a:t>
            </a:r>
            <a:r>
              <a:rPr lang="hu-HU" b="1" smtClean="0"/>
              <a:t>programmal szinkronizált</a:t>
            </a:r>
            <a:r>
              <a:rPr lang="hu-HU" smtClean="0"/>
              <a:t>,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megszakítás nem. </a:t>
            </a:r>
          </a:p>
        </p:txBody>
      </p:sp>
      <p:sp>
        <p:nvSpPr>
          <p:cNvPr id="317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174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75477CF-846D-4ADF-AC45-E92BD5994D8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B5B16B-B284-4919-87C8-CFD74A8AB6B4}" type="slidenum">
              <a:rPr lang="en-GB" smtClean="0">
                <a:cs typeface="Arial" charset="0"/>
              </a:rPr>
              <a:pPr/>
              <a:t>31</a:t>
            </a:fld>
            <a:endParaRPr lang="en-GB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477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Megszakítás kezelés </a:t>
            </a:r>
            <a:r>
              <a:rPr lang="hu-HU" smtClean="0"/>
              <a:t> (</a:t>
            </a:r>
            <a:r>
              <a:rPr lang="hu-HU" b="1" smtClean="0"/>
              <a:t>3.43. ábra)</a:t>
            </a:r>
            <a:endParaRPr lang="hu-HU" smtClean="0"/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595313" y="584200"/>
            <a:ext cx="7524750" cy="3013075"/>
            <a:chOff x="375" y="368"/>
            <a:chExt cx="4740" cy="1898"/>
          </a:xfrm>
        </p:grpSpPr>
        <p:sp>
          <p:nvSpPr>
            <p:cNvPr id="32776" name="Text Box 4"/>
            <p:cNvSpPr txBox="1">
              <a:spLocks noChangeArrowheads="1"/>
            </p:cNvSpPr>
            <p:nvPr/>
          </p:nvSpPr>
          <p:spPr bwMode="auto">
            <a:xfrm>
              <a:off x="1739" y="464"/>
              <a:ext cx="1227" cy="171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8259A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Megszakítás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vezérlő</a:t>
              </a:r>
              <a:br>
                <a:rPr lang="hu-HU">
                  <a:solidFill>
                    <a:schemeClr val="tx1"/>
                  </a:solidFill>
                </a:rPr>
              </a:b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 sz="2800">
                <a:solidFill>
                  <a:schemeClr val="tx1"/>
                </a:solidFill>
              </a:endParaRPr>
            </a:p>
          </p:txBody>
        </p:sp>
        <p:sp>
          <p:nvSpPr>
            <p:cNvPr id="32777" name="Text Box 5"/>
            <p:cNvSpPr txBox="1">
              <a:spLocks noChangeArrowheads="1"/>
            </p:cNvSpPr>
            <p:nvPr/>
          </p:nvSpPr>
          <p:spPr bwMode="auto">
            <a:xfrm flipH="1" flipV="1">
              <a:off x="375" y="550"/>
              <a:ext cx="385" cy="154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berendezések</a:t>
              </a:r>
            </a:p>
          </p:txBody>
        </p:sp>
        <p:sp>
          <p:nvSpPr>
            <p:cNvPr id="32778" name="Text Box 6"/>
            <p:cNvSpPr txBox="1">
              <a:spLocks noChangeArrowheads="1"/>
            </p:cNvSpPr>
            <p:nvPr/>
          </p:nvSpPr>
          <p:spPr bwMode="auto">
            <a:xfrm>
              <a:off x="4593" y="476"/>
              <a:ext cx="522" cy="16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CPU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</p:txBody>
        </p:sp>
        <p:grpSp>
          <p:nvGrpSpPr>
            <p:cNvPr id="32779" name="Group 7"/>
            <p:cNvGrpSpPr>
              <a:grpSpLocks/>
            </p:cNvGrpSpPr>
            <p:nvPr/>
          </p:nvGrpSpPr>
          <p:grpSpPr bwMode="auto">
            <a:xfrm>
              <a:off x="708" y="510"/>
              <a:ext cx="3879" cy="1620"/>
              <a:chOff x="708" y="510"/>
              <a:chExt cx="3879" cy="1620"/>
            </a:xfrm>
          </p:grpSpPr>
          <p:sp>
            <p:nvSpPr>
              <p:cNvPr id="32782" name="Line 8"/>
              <p:cNvSpPr>
                <a:spLocks noChangeShapeType="1"/>
              </p:cNvSpPr>
              <p:nvPr/>
            </p:nvSpPr>
            <p:spPr bwMode="auto">
              <a:xfrm>
                <a:off x="714" y="510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3" name="Line 9"/>
              <p:cNvSpPr>
                <a:spLocks noChangeShapeType="1"/>
              </p:cNvSpPr>
              <p:nvPr/>
            </p:nvSpPr>
            <p:spPr bwMode="auto">
              <a:xfrm>
                <a:off x="708" y="742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4" name="Line 10"/>
              <p:cNvSpPr>
                <a:spLocks noChangeShapeType="1"/>
              </p:cNvSpPr>
              <p:nvPr/>
            </p:nvSpPr>
            <p:spPr bwMode="auto">
              <a:xfrm>
                <a:off x="711" y="974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5" name="Line 11"/>
              <p:cNvSpPr>
                <a:spLocks noChangeShapeType="1"/>
              </p:cNvSpPr>
              <p:nvPr/>
            </p:nvSpPr>
            <p:spPr bwMode="auto">
              <a:xfrm>
                <a:off x="711" y="1201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6" name="Line 12"/>
              <p:cNvSpPr>
                <a:spLocks noChangeShapeType="1"/>
              </p:cNvSpPr>
              <p:nvPr/>
            </p:nvSpPr>
            <p:spPr bwMode="auto">
              <a:xfrm>
                <a:off x="714" y="1436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7" name="Line 13"/>
              <p:cNvSpPr>
                <a:spLocks noChangeShapeType="1"/>
              </p:cNvSpPr>
              <p:nvPr/>
            </p:nvSpPr>
            <p:spPr bwMode="auto">
              <a:xfrm>
                <a:off x="714" y="1668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8" name="Line 14"/>
              <p:cNvSpPr>
                <a:spLocks noChangeShapeType="1"/>
              </p:cNvSpPr>
              <p:nvPr/>
            </p:nvSpPr>
            <p:spPr bwMode="auto">
              <a:xfrm>
                <a:off x="714" y="1898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89" name="Line 15"/>
              <p:cNvSpPr>
                <a:spLocks noChangeShapeType="1"/>
              </p:cNvSpPr>
              <p:nvPr/>
            </p:nvSpPr>
            <p:spPr bwMode="auto">
              <a:xfrm>
                <a:off x="711" y="2130"/>
                <a:ext cx="10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0" name="Line 16"/>
              <p:cNvSpPr>
                <a:spLocks noChangeShapeType="1"/>
              </p:cNvSpPr>
              <p:nvPr/>
            </p:nvSpPr>
            <p:spPr bwMode="auto">
              <a:xfrm>
                <a:off x="2976" y="515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1" name="Line 17"/>
              <p:cNvSpPr>
                <a:spLocks noChangeShapeType="1"/>
              </p:cNvSpPr>
              <p:nvPr/>
            </p:nvSpPr>
            <p:spPr bwMode="auto">
              <a:xfrm>
                <a:off x="2973" y="742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2" name="Line 18"/>
              <p:cNvSpPr>
                <a:spLocks noChangeShapeType="1"/>
              </p:cNvSpPr>
              <p:nvPr/>
            </p:nvSpPr>
            <p:spPr bwMode="auto">
              <a:xfrm>
                <a:off x="2979" y="1078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3" name="Line 19"/>
              <p:cNvSpPr>
                <a:spLocks noChangeShapeType="1"/>
              </p:cNvSpPr>
              <p:nvPr/>
            </p:nvSpPr>
            <p:spPr bwMode="auto">
              <a:xfrm>
                <a:off x="2979" y="1310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4" name="Line 20"/>
              <p:cNvSpPr>
                <a:spLocks noChangeShapeType="1"/>
              </p:cNvSpPr>
              <p:nvPr/>
            </p:nvSpPr>
            <p:spPr bwMode="auto">
              <a:xfrm>
                <a:off x="2976" y="1539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5" name="Line 21"/>
              <p:cNvSpPr>
                <a:spLocks noChangeShapeType="1"/>
              </p:cNvSpPr>
              <p:nvPr/>
            </p:nvSpPr>
            <p:spPr bwMode="auto">
              <a:xfrm>
                <a:off x="2976" y="1766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32796" name="Line 22"/>
              <p:cNvSpPr>
                <a:spLocks noChangeShapeType="1"/>
              </p:cNvSpPr>
              <p:nvPr/>
            </p:nvSpPr>
            <p:spPr bwMode="auto">
              <a:xfrm>
                <a:off x="2973" y="2102"/>
                <a:ext cx="16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32780" name="Text Box 23"/>
            <p:cNvSpPr txBox="1">
              <a:spLocks noChangeArrowheads="1"/>
            </p:cNvSpPr>
            <p:nvPr/>
          </p:nvSpPr>
          <p:spPr bwMode="auto">
            <a:xfrm>
              <a:off x="3450" y="368"/>
              <a:ext cx="671" cy="187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INT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INTA#</a:t>
              </a:r>
            </a:p>
            <a:p>
              <a:pPr algn="ctr" defTabSz="914400">
                <a:lnSpc>
                  <a:spcPct val="100000"/>
                </a:lnSpc>
                <a:spcBef>
                  <a:spcPct val="45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RD#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WR#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A0#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CS#</a:t>
              </a:r>
            </a:p>
            <a:p>
              <a:pPr algn="ctr" defTabSz="914400">
                <a:lnSpc>
                  <a:spcPct val="100000"/>
                </a:lnSpc>
                <a:spcBef>
                  <a:spcPct val="45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D0-D7</a:t>
              </a:r>
            </a:p>
          </p:txBody>
        </p:sp>
        <p:sp>
          <p:nvSpPr>
            <p:cNvPr id="32781" name="Text Box 24"/>
            <p:cNvSpPr txBox="1">
              <a:spLocks noChangeArrowheads="1"/>
            </p:cNvSpPr>
            <p:nvPr/>
          </p:nvSpPr>
          <p:spPr bwMode="auto">
            <a:xfrm>
              <a:off x="950" y="368"/>
              <a:ext cx="404" cy="189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IR0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IR1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IR2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IR3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IR4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IR5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IR6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IR7</a:t>
              </a:r>
            </a:p>
          </p:txBody>
        </p:sp>
      </p:grpSp>
      <p:sp>
        <p:nvSpPr>
          <p:cNvPr id="32773" name="Rectangle 25"/>
          <p:cNvSpPr>
            <a:spLocks noChangeArrowheads="1"/>
          </p:cNvSpPr>
          <p:nvPr/>
        </p:nvSpPr>
        <p:spPr bwMode="auto">
          <a:xfrm>
            <a:off x="0" y="3590925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90000"/>
              </a:lnSpc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  <a:sym typeface="Symbol" pitchFamily="18" charset="2"/>
              </a:rPr>
              <a:t>	</a:t>
            </a:r>
            <a:r>
              <a:rPr lang="hu-HU" b="1">
                <a:solidFill>
                  <a:srgbClr val="000000"/>
                </a:solidFill>
              </a:rPr>
              <a:t>IRi</a:t>
            </a:r>
            <a:r>
              <a:rPr lang="hu-HU">
                <a:solidFill>
                  <a:srgbClr val="000000"/>
                </a:solidFill>
              </a:rPr>
              <a:t> 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hu-HU">
                <a:solidFill>
                  <a:srgbClr val="000000"/>
                </a:solidFill>
              </a:rPr>
              <a:t>, </a:t>
            </a:r>
            <a:r>
              <a:rPr lang="hu-HU" b="1">
                <a:solidFill>
                  <a:srgbClr val="000000"/>
                </a:solidFill>
              </a:rPr>
              <a:t>INT 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hu-HU">
                <a:solidFill>
                  <a:srgbClr val="000000"/>
                </a:solidFill>
              </a:rPr>
              <a:t>, ha </a:t>
            </a:r>
            <a:r>
              <a:rPr lang="hu-HU" b="1">
                <a:solidFill>
                  <a:srgbClr val="000000"/>
                </a:solidFill>
              </a:rPr>
              <a:t>CPU</a:t>
            </a:r>
            <a:r>
              <a:rPr lang="hu-HU">
                <a:solidFill>
                  <a:srgbClr val="000000"/>
                </a:solidFill>
              </a:rPr>
              <a:t> tudja fogadni, akkor </a:t>
            </a:r>
            <a:r>
              <a:rPr lang="hu-HU" b="1">
                <a:solidFill>
                  <a:srgbClr val="000000"/>
                </a:solidFill>
              </a:rPr>
              <a:t>INTA#</a:t>
            </a:r>
            <a:r>
              <a:rPr lang="hu-HU">
                <a:solidFill>
                  <a:srgbClr val="000000"/>
                </a:solidFill>
              </a:rPr>
              <a:t> 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hu-HU">
                <a:solidFill>
                  <a:srgbClr val="000000"/>
                </a:solidFill>
              </a:rPr>
              <a:t>,</a:t>
            </a:r>
            <a:br>
              <a:rPr lang="hu-HU">
                <a:solidFill>
                  <a:srgbClr val="000000"/>
                </a:solidFill>
              </a:rPr>
            </a:br>
            <a:r>
              <a:rPr lang="hu-HU" b="1">
                <a:solidFill>
                  <a:srgbClr val="000000"/>
                </a:solidFill>
              </a:rPr>
              <a:t>i</a:t>
            </a:r>
            <a:r>
              <a:rPr lang="hu-HU">
                <a:solidFill>
                  <a:srgbClr val="000000"/>
                </a:solidFill>
              </a:rPr>
              <a:t> 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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D0-D7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, a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CPU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 megszakításvektor táblázat </a:t>
            </a:r>
            <a:r>
              <a:rPr lang="hu-HU" b="1">
                <a:solidFill>
                  <a:srgbClr val="000000"/>
                </a:solidFill>
                <a:sym typeface="Symbol" pitchFamily="18" charset="2"/>
              </a:rPr>
              <a:t>i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 –edik eleméb</a:t>
            </a:r>
            <a:r>
              <a:rPr lang="hu-HU">
                <a:solidFill>
                  <a:srgbClr val="000000"/>
                </a:solidFill>
              </a:rPr>
              <a:t>ő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l tudja a megszakítást kiszolgáló eljárás kezd</a:t>
            </a:r>
            <a:r>
              <a:rPr lang="hu-HU">
                <a:solidFill>
                  <a:srgbClr val="000000"/>
                </a:solidFill>
              </a:rPr>
              <a:t>ő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címét, megszakítás …</a:t>
            </a:r>
          </a:p>
          <a:p>
            <a:pPr marL="333375" indent="-333375">
              <a:lnSpc>
                <a:spcPct val="90000"/>
              </a:lnSpc>
              <a:spcBef>
                <a:spcPts val="800"/>
              </a:spcBef>
            </a:pPr>
            <a:r>
              <a:rPr lang="hu-HU">
                <a:solidFill>
                  <a:srgbClr val="000000"/>
                </a:solidFill>
                <a:sym typeface="Symbol" pitchFamily="18" charset="2"/>
              </a:rPr>
              <a:t>Nyolcnál több eszköz kiszolgálásához több megszakítás vezérl</a:t>
            </a:r>
            <a:r>
              <a:rPr lang="hu-HU">
                <a:solidFill>
                  <a:srgbClr val="000000"/>
                </a:solidFill>
              </a:rPr>
              <a:t>ő</a:t>
            </a:r>
            <a:r>
              <a:rPr lang="hu-HU">
                <a:solidFill>
                  <a:srgbClr val="000000"/>
                </a:solidFill>
                <a:sym typeface="Symbol" pitchFamily="18" charset="2"/>
              </a:rPr>
              <a:t> </a:t>
            </a:r>
            <a:r>
              <a:rPr lang="hu-HU">
                <a:solidFill>
                  <a:srgbClr val="000000"/>
                </a:solidFill>
              </a:rPr>
              <a:t> kapcsolható össze.</a:t>
            </a:r>
          </a:p>
        </p:txBody>
      </p:sp>
      <p:sp>
        <p:nvSpPr>
          <p:cNvPr id="32774" name="Élőláb helye 2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2775" name="Dátum helye 2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2E0847D-FBAA-45F2-AE2D-E58001CAB13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6D2DFE-3981-48B4-9994-744730130E8E}" type="slidenum">
              <a:rPr lang="en-GB" smtClean="0">
                <a:cs typeface="Arial" charset="0"/>
              </a:rPr>
              <a:pPr/>
              <a:t>32</a:t>
            </a:fld>
            <a:endParaRPr lang="en-GB" smtClean="0">
              <a:cs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15075"/>
          </a:xfrm>
        </p:spPr>
        <p:txBody>
          <a:bodyPr lIns="92075" tIns="46038" rIns="92075" bIns="46038"/>
          <a:lstStyle/>
          <a:p>
            <a:pPr marL="533400" indent="-533400" algn="ctr" defTabSz="762000">
              <a:spcBef>
                <a:spcPct val="5000"/>
              </a:spcBef>
              <a:buFont typeface="Times New Roman" pitchFamily="18" charset="0"/>
              <a:buNone/>
            </a:pPr>
            <a:r>
              <a:rPr lang="hu-HU" b="1" smtClean="0"/>
              <a:t>Megszakítás </a:t>
            </a:r>
          </a:p>
          <a:p>
            <a:pPr marL="533400" indent="-533400" defTabSz="762000">
              <a:buFont typeface="Times New Roman" pitchFamily="18" charset="0"/>
              <a:buNone/>
            </a:pPr>
            <a:r>
              <a:rPr lang="hu-HU" b="1" smtClean="0"/>
              <a:t>Hardver tevékenységek (3.42. ábra):</a:t>
            </a:r>
            <a:r>
              <a:rPr lang="hu-HU" smtClean="0"/>
              <a:t> 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Az eszköz vezérlő megszakítás jelet tesz a sínre,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ha a </a:t>
            </a:r>
            <a:r>
              <a:rPr lang="hu-HU" b="1" smtClean="0"/>
              <a:t>CPU</a:t>
            </a:r>
            <a:r>
              <a:rPr lang="hu-HU" smtClean="0"/>
              <a:t> fogadni tudja a megszakítást, nyugtázza,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az eszköz vezérlője az eszköz azonosítószámát (megszakítás-vektor) elküldi a sínen, 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ezt a </a:t>
            </a:r>
            <a:r>
              <a:rPr lang="hu-HU" b="1" smtClean="0"/>
              <a:t>CPU</a:t>
            </a:r>
            <a:r>
              <a:rPr lang="hu-HU" smtClean="0"/>
              <a:t> átmenetileg tárolja, 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a </a:t>
            </a:r>
            <a:r>
              <a:rPr lang="hu-HU" b="1" smtClean="0"/>
              <a:t>CPU</a:t>
            </a:r>
            <a:r>
              <a:rPr lang="hu-HU" smtClean="0"/>
              <a:t> a verembe teszi az utasításszámláló aktuális értékét és a </a:t>
            </a:r>
            <a:r>
              <a:rPr lang="hu-HU" b="1" smtClean="0"/>
              <a:t>PSW</a:t>
            </a:r>
            <a:r>
              <a:rPr lang="hu-HU" smtClean="0"/>
              <a:t>-t (EF regiszter), </a:t>
            </a:r>
          </a:p>
          <a:p>
            <a:pPr marL="533400" indent="-533400" defTabSz="762000">
              <a:spcBef>
                <a:spcPct val="10000"/>
              </a:spcBef>
              <a:buFontTx/>
              <a:buAutoNum type="arabicPeriod"/>
            </a:pPr>
            <a:r>
              <a:rPr lang="hu-HU" smtClean="0"/>
              <a:t>a </a:t>
            </a:r>
            <a:r>
              <a:rPr lang="hu-HU" b="1" smtClean="0"/>
              <a:t>CPU</a:t>
            </a:r>
            <a:r>
              <a:rPr lang="hu-HU" smtClean="0"/>
              <a:t> az azonosító indexű megszakítás kezelő  címét teszi az utasításszámlálóba és gyakran betölti vagy módosítja </a:t>
            </a:r>
            <a:r>
              <a:rPr lang="hu-HU" b="1" smtClean="0"/>
              <a:t>PSW</a:t>
            </a:r>
            <a:r>
              <a:rPr lang="hu-HU" smtClean="0"/>
              <a:t>-t.</a:t>
            </a:r>
          </a:p>
        </p:txBody>
      </p:sp>
      <p:sp>
        <p:nvSpPr>
          <p:cNvPr id="337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37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BB3C058-BEA3-4133-96EE-8CE017A54D3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AF7B58-A905-4CF8-9A3D-1D7EDE4F0F7C}" type="slidenum">
              <a:rPr lang="en-GB" smtClean="0">
                <a:cs typeface="Arial" charset="0"/>
              </a:rPr>
              <a:pPr/>
              <a:t>33</a:t>
            </a:fld>
            <a:endParaRPr lang="en-GB" smtClean="0">
              <a:cs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48400"/>
          </a:xfrm>
        </p:spPr>
        <p:txBody>
          <a:bodyPr lIns="92075" tIns="46038" rIns="92075" bIns="46038"/>
          <a:lstStyle/>
          <a:p>
            <a:pPr marL="609600" indent="-609600" defTabSz="7620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Szoftver tevékenységek </a:t>
            </a:r>
            <a:r>
              <a:rPr lang="hu-HU" smtClean="0"/>
              <a:t>(kiíráskor)</a:t>
            </a:r>
            <a:r>
              <a:rPr lang="hu-HU" b="1" smtClean="0"/>
              <a:t>:</a:t>
            </a:r>
            <a:r>
              <a:rPr lang="hu-HU" smtClean="0"/>
              <a:t> 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menti a használni kívánt regisztereket, 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kiolvassa egy eszközregiszterből a terminál számát,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beolvassa az állapotkódot,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ha </a:t>
            </a:r>
            <a:r>
              <a:rPr lang="hu-HU" sz="2400" b="1" smtClean="0"/>
              <a:t>B/K</a:t>
            </a:r>
            <a:r>
              <a:rPr lang="hu-HU" sz="2400" smtClean="0"/>
              <a:t> hiba történt, itt lehet kezelni, 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aktualizálja a mutatót és a számlálót, a kimenő pufferbe írja a következő karaktert, ha van,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visszajelez az eszköz vezérlőnek, hogy készen van, 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visszaállítja a mentett regisztereket, </a:t>
            </a:r>
          </a:p>
          <a:p>
            <a:pPr marL="609600" indent="-609600" defTabSz="762000">
              <a:lnSpc>
                <a:spcPct val="90000"/>
              </a:lnSpc>
              <a:buClr>
                <a:schemeClr val="tx1"/>
              </a:buClr>
              <a:buFontTx/>
              <a:buAutoNum type="arabicPeriod" startAt="7"/>
            </a:pPr>
            <a:r>
              <a:rPr lang="hu-HU" sz="2400" smtClean="0"/>
              <a:t>visszatér a megszakításból, sokszor itt történik a </a:t>
            </a:r>
            <a:r>
              <a:rPr lang="hu-HU" sz="2400" b="1" smtClean="0"/>
              <a:t>PSW </a:t>
            </a:r>
            <a:r>
              <a:rPr lang="hu-HU" sz="2400" smtClean="0"/>
              <a:t>eredeti értékének visszaállítása is. </a:t>
            </a:r>
          </a:p>
        </p:txBody>
      </p:sp>
      <p:sp>
        <p:nvSpPr>
          <p:cNvPr id="348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48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C765C80-A33F-4D66-8D4C-E119E71E568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EDBD3F-85EC-43EC-B487-11CFFF8B2B0C}" type="slidenum">
              <a:rPr lang="en-GB" smtClean="0">
                <a:cs typeface="Arial" charset="0"/>
              </a:rPr>
              <a:pPr/>
              <a:t>34</a:t>
            </a:fld>
            <a:endParaRPr lang="en-GB" smtClean="0">
              <a:cs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5653087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Átlátszóság:</a:t>
            </a:r>
            <a:r>
              <a:rPr lang="hu-HU" smtClean="0"/>
              <a:t> Amikor bekövetkezik egy megszakítás, akkor bizonyos utasítások végrehajtódnak, de amikor ennek vége, a </a:t>
            </a:r>
            <a:r>
              <a:rPr lang="hu-HU" b="1" smtClean="0"/>
              <a:t>CPU</a:t>
            </a:r>
            <a:r>
              <a:rPr lang="hu-HU" smtClean="0"/>
              <a:t> ugyanolyan állapotba kerül, mint amilyenben a megszakítás bekövetkezése előtt volt.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 </a:t>
            </a:r>
            <a:endParaRPr lang="hu-HU" b="1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Ha sok eszköz van a rendszerben, akkor célszerű, ha egy megszakítás kiszolgálása közben másik megszakítás is történhet, ilyenkor a megszakítások hierarchiába vannak rendezve (</a:t>
            </a:r>
            <a:r>
              <a:rPr lang="hu-HU" b="1" smtClean="0"/>
              <a:t>5.46. ábra</a:t>
            </a:r>
            <a:r>
              <a:rPr lang="hu-HU" smtClean="0"/>
              <a:t>). </a:t>
            </a:r>
          </a:p>
        </p:txBody>
      </p:sp>
      <p:sp>
        <p:nvSpPr>
          <p:cNvPr id="358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58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9FD7ECD-746F-4432-922C-60C212AC555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302E5F-26BC-42D0-B839-B30D02C096FB}" type="slidenum">
              <a:rPr lang="en-GB" smtClean="0">
                <a:cs typeface="Arial" charset="0"/>
              </a:rPr>
              <a:pPr/>
              <a:t>35</a:t>
            </a:fld>
            <a:endParaRPr lang="en-GB" smtClean="0">
              <a:cs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 I8086/88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Az </a:t>
            </a:r>
            <a:r>
              <a:rPr lang="hu-HU" b="1" smtClean="0"/>
              <a:t>i.</a:t>
            </a:r>
            <a:r>
              <a:rPr lang="hu-HU" smtClean="0"/>
              <a:t> megszakítási okhoz tartozó megszakító rutin </a:t>
            </a:r>
            <a:r>
              <a:rPr lang="hu-HU" b="1" smtClean="0"/>
              <a:t>FAR</a:t>
            </a:r>
            <a:r>
              <a:rPr lang="hu-HU" smtClean="0"/>
              <a:t> címe a memória </a:t>
            </a:r>
            <a:r>
              <a:rPr lang="hu-HU" b="1" smtClean="0"/>
              <a:t>4*i.</a:t>
            </a:r>
            <a:r>
              <a:rPr lang="hu-HU" smtClean="0"/>
              <a:t> címén található </a:t>
            </a:r>
            <a:br>
              <a:rPr lang="hu-HU" smtClean="0"/>
            </a:br>
            <a:r>
              <a:rPr lang="hu-HU" smtClean="0"/>
              <a:t>(</a:t>
            </a:r>
            <a:r>
              <a:rPr lang="hu-HU" b="1" smtClean="0"/>
              <a:t>0 </a:t>
            </a:r>
            <a:r>
              <a:rPr lang="hu-HU" b="1" smtClean="0">
                <a:sym typeface="Symbol" pitchFamily="18" charset="2"/>
              </a:rPr>
              <a:t></a:t>
            </a:r>
            <a:r>
              <a:rPr lang="hu-HU" b="1" smtClean="0"/>
              <a:t> i </a:t>
            </a:r>
            <a:r>
              <a:rPr lang="hu-HU" b="1" smtClean="0">
                <a:sym typeface="Symbol" pitchFamily="18" charset="2"/>
              </a:rPr>
              <a:t></a:t>
            </a:r>
            <a:r>
              <a:rPr lang="hu-HU" b="1" smtClean="0"/>
              <a:t> 255</a:t>
            </a:r>
            <a:r>
              <a:rPr lang="hu-HU" smtClean="0"/>
              <a:t>). A megszakítási ok sorszámát hardver megszakítás esetén a hardver egység installáláskor adott száma, szoftver megszakítás esetén az operandus rész szolgáltatja.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Megszakítási ok jelentkezésekor a </a:t>
            </a:r>
            <a:r>
              <a:rPr lang="hu-HU" b="1" smtClean="0"/>
              <a:t>STATUS</a:t>
            </a:r>
            <a:r>
              <a:rPr lang="hu-HU" smtClean="0"/>
              <a:t>, </a:t>
            </a:r>
            <a:r>
              <a:rPr lang="hu-HU" b="1" smtClean="0"/>
              <a:t>CS</a:t>
            </a:r>
            <a:r>
              <a:rPr lang="hu-HU" smtClean="0"/>
              <a:t> és </a:t>
            </a:r>
            <a:r>
              <a:rPr lang="hu-HU" b="1" smtClean="0"/>
              <a:t>IP</a:t>
            </a:r>
            <a:r>
              <a:rPr lang="hu-HU" smtClean="0"/>
              <a:t> a verembe kerül, az </a:t>
            </a:r>
            <a:r>
              <a:rPr lang="hu-HU" b="1" smtClean="0"/>
              <a:t>I</a:t>
            </a:r>
            <a:r>
              <a:rPr lang="hu-HU" smtClean="0"/>
              <a:t> és a </a:t>
            </a:r>
            <a:r>
              <a:rPr lang="hu-HU" b="1" smtClean="0"/>
              <a:t>T</a:t>
            </a:r>
            <a:r>
              <a:rPr lang="hu-HU" smtClean="0"/>
              <a:t> flag </a:t>
            </a:r>
            <a:r>
              <a:rPr lang="hu-HU" b="1" smtClean="0"/>
              <a:t>0</a:t>
            </a:r>
            <a:r>
              <a:rPr lang="hu-HU" smtClean="0"/>
              <a:t> értéket kap (az úgynevezett maszkolható megszakítások tiltása és folyamatos üzemmód beállítása), majd </a:t>
            </a:r>
            <a:r>
              <a:rPr lang="hu-HU" b="1" smtClean="0"/>
              <a:t>(CS:IP)</a:t>
            </a:r>
            <a:r>
              <a:rPr lang="hu-HU" smtClean="0"/>
              <a:t> felveszi a megszakítás kezelő kezdőcímét.</a:t>
            </a:r>
          </a:p>
        </p:txBody>
      </p:sp>
      <p:sp>
        <p:nvSpPr>
          <p:cNvPr id="3686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686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5F93359-89BF-47F0-A362-3E7C147B599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AF17BF-EEC6-4D62-911A-B318CCCD76A3}" type="slidenum">
              <a:rPr lang="en-GB" smtClean="0">
                <a:cs typeface="Arial" charset="0"/>
              </a:rPr>
              <a:pPr/>
              <a:t>36</a:t>
            </a:fld>
            <a:endParaRPr lang="en-GB" smtClean="0">
              <a:cs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Interrupt utasítások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Szoftver megszakítást eredményeznek.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</a:t>
            </a:r>
            <a:r>
              <a:rPr lang="hu-HU" b="1" smtClean="0"/>
              <a:t>INT		i	</a:t>
            </a:r>
            <a:r>
              <a:rPr lang="en-US" b="1" smtClean="0"/>
              <a:t>;</a:t>
            </a:r>
            <a:r>
              <a:rPr lang="hu-HU" b="1" smtClean="0"/>
              <a:t> 0 </a:t>
            </a:r>
            <a:r>
              <a:rPr lang="hu-HU" b="1" smtClean="0">
                <a:sym typeface="Symbol" pitchFamily="18" charset="2"/>
              </a:rPr>
              <a:t>&lt;=</a:t>
            </a:r>
            <a:r>
              <a:rPr lang="hu-HU" b="1" smtClean="0"/>
              <a:t> i </a:t>
            </a:r>
            <a:r>
              <a:rPr lang="hu-HU" b="1" smtClean="0">
                <a:sym typeface="Symbol" pitchFamily="18" charset="2"/>
              </a:rPr>
              <a:t>&lt;=</a:t>
            </a:r>
            <a:r>
              <a:rPr lang="hu-HU" b="1" smtClean="0"/>
              <a:t> 255</a:t>
            </a:r>
            <a:r>
              <a:rPr lang="hu-HU" smtClean="0"/>
              <a:t>,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			</a:t>
            </a:r>
            <a:r>
              <a:rPr lang="hu-HU" b="1" smtClean="0"/>
              <a:t>; </a:t>
            </a:r>
            <a:r>
              <a:rPr lang="hu-HU" smtClean="0"/>
              <a:t>megszakítás az </a:t>
            </a:r>
            <a:r>
              <a:rPr lang="hu-HU" b="1" smtClean="0"/>
              <a:t>i.</a:t>
            </a:r>
            <a:r>
              <a:rPr lang="hu-HU" smtClean="0"/>
              <a:t> ok szerint.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Az </a:t>
            </a:r>
            <a:r>
              <a:rPr lang="hu-HU" b="1" smtClean="0"/>
              <a:t>INT (=INT 3)</a:t>
            </a:r>
            <a:r>
              <a:rPr lang="hu-HU" smtClean="0"/>
              <a:t> utasítás kódja csak egy byte </a:t>
            </a:r>
            <a:br>
              <a:rPr lang="hu-HU" smtClean="0"/>
            </a:br>
            <a:r>
              <a:rPr lang="hu-HU" smtClean="0"/>
              <a:t>(a többi 2 byte), így különösen alkalmas nyomkövető (</a:t>
            </a:r>
            <a:r>
              <a:rPr lang="hu-HU" b="1" smtClean="0"/>
              <a:t>DEBUG</a:t>
            </a:r>
            <a:r>
              <a:rPr lang="hu-HU" smtClean="0"/>
              <a:t>) programokban történő alkalmazásra. </a:t>
            </a:r>
          </a:p>
        </p:txBody>
      </p:sp>
      <p:sp>
        <p:nvSpPr>
          <p:cNvPr id="3789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789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7EC194F-B547-4A4C-89ED-26C6F03C5947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2D982E-F9F6-43BE-A1D5-1FB49D1A865D}" type="slidenum">
              <a:rPr lang="en-GB" smtClean="0">
                <a:cs typeface="Arial" charset="0"/>
              </a:rPr>
              <a:pPr/>
              <a:t>37</a:t>
            </a:fld>
            <a:endParaRPr lang="en-GB" smtClean="0">
              <a:cs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 </a:t>
            </a:r>
            <a:r>
              <a:rPr lang="hu-HU" smtClean="0"/>
              <a:t>A </a:t>
            </a:r>
            <a:r>
              <a:rPr lang="hu-HU" b="1" smtClean="0"/>
              <a:t>DEBUG</a:t>
            </a:r>
            <a:r>
              <a:rPr lang="hu-HU" smtClean="0"/>
              <a:t> program saját magához irányítja a </a:t>
            </a:r>
            <a:r>
              <a:rPr lang="hu-HU" b="1" smtClean="0"/>
              <a:t>3</a:t>
            </a:r>
            <a:r>
              <a:rPr lang="hu-HU" smtClean="0"/>
              <a:t>-as megszakítást. Az ellenőrzendő program megadott pontján (törés pont, </a:t>
            </a:r>
            <a:r>
              <a:rPr lang="hu-HU" b="1" smtClean="0"/>
              <a:t>break point</a:t>
            </a:r>
            <a:r>
              <a:rPr lang="hu-HU" smtClean="0"/>
              <a:t>) lévő utasítást (annak 1. bájtját) átmenetileg az </a:t>
            </a:r>
            <a:r>
              <a:rPr lang="hu-HU" b="1" smtClean="0"/>
              <a:t>INT 3</a:t>
            </a:r>
            <a:r>
              <a:rPr lang="hu-HU" smtClean="0"/>
              <a:t> utasításra cseréli, és átadhatja a vezérlést az ellenőrzendő programnak. Amikor a program az </a:t>
            </a:r>
            <a:r>
              <a:rPr lang="hu-HU" b="1" smtClean="0"/>
              <a:t>INT 3</a:t>
            </a:r>
            <a:r>
              <a:rPr lang="hu-HU" smtClean="0"/>
              <a:t> utasításhoz ér, a megszakítás hatására a </a:t>
            </a:r>
            <a:r>
              <a:rPr lang="hu-HU" b="1" smtClean="0"/>
              <a:t>DEBUG</a:t>
            </a:r>
            <a:r>
              <a:rPr lang="hu-HU" smtClean="0"/>
              <a:t> kapja meg a vezérlést. Kiírja a regiszterek tartalmát, és további információt kérhetünk a program állapotáról. </a:t>
            </a:r>
            <a:br>
              <a:rPr lang="hu-HU" smtClean="0"/>
            </a:br>
            <a:r>
              <a:rPr lang="hu-HU" smtClean="0"/>
              <a:t>Később visszaírja azt a tartalmat, amit </a:t>
            </a:r>
            <a:r>
              <a:rPr lang="hu-HU" b="1" smtClean="0"/>
              <a:t>INT 3</a:t>
            </a:r>
            <a:r>
              <a:rPr lang="hu-HU" smtClean="0"/>
              <a:t> -ra cserélt, elhelyezi az újabb törés pontra az </a:t>
            </a:r>
            <a:r>
              <a:rPr lang="hu-HU" b="1" smtClean="0"/>
              <a:t>INT 3</a:t>
            </a:r>
            <a:r>
              <a:rPr lang="hu-HU" smtClean="0"/>
              <a:t> utasítást és visszaadja a vezérlést az ellenőrzendő programnak. </a:t>
            </a:r>
          </a:p>
        </p:txBody>
      </p:sp>
      <p:sp>
        <p:nvSpPr>
          <p:cNvPr id="389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89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68349E7-8C67-4B51-8FFA-ABDA40F4F22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AC1793-1789-4D4D-8C81-9F688F1F6837}" type="slidenum">
              <a:rPr lang="en-GB" smtClean="0">
                <a:cs typeface="Arial" charset="0"/>
              </a:rPr>
              <a:pPr/>
              <a:t>38</a:t>
            </a:fld>
            <a:endParaRPr lang="en-GB" smtClean="0">
              <a:cs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hu-HU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 </a:t>
            </a:r>
            <a:r>
              <a:rPr lang="hu-HU" b="1" smtClean="0"/>
              <a:t>		INTO	</a:t>
            </a:r>
            <a:r>
              <a:rPr lang="en-US" b="1" smtClean="0"/>
              <a:t>;</a:t>
            </a:r>
            <a:r>
              <a:rPr lang="hu-HU" b="1" smtClean="0"/>
              <a:t> </a:t>
            </a:r>
            <a:r>
              <a:rPr lang="hu-HU" smtClean="0"/>
              <a:t>megszakítás csak</a:t>
            </a:r>
            <a:r>
              <a:rPr lang="hu-HU" b="1" smtClean="0"/>
              <a:t> O=1 (Overflow)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				; 	</a:t>
            </a:r>
            <a:r>
              <a:rPr lang="hu-HU" smtClean="0"/>
              <a:t>esetén a</a:t>
            </a:r>
            <a:r>
              <a:rPr lang="hu-HU" b="1" smtClean="0"/>
              <a:t> 4. </a:t>
            </a:r>
            <a:r>
              <a:rPr lang="hu-HU" smtClean="0"/>
              <a:t>ok szerint</a:t>
            </a:r>
            <a:endParaRPr lang="en-US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hu-HU" b="1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hu-HU" b="1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hu-HU" b="1" smtClean="0"/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Visszatérés a megszakító rutinból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endParaRPr lang="hu-HU" b="1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		IRET	</a:t>
            </a:r>
            <a:r>
              <a:rPr lang="en-US" b="1" smtClean="0"/>
              <a:t>;</a:t>
            </a:r>
            <a:r>
              <a:rPr lang="hu-HU" b="1" smtClean="0"/>
              <a:t> IP, CS, STATUS </a:t>
            </a:r>
            <a:r>
              <a:rPr lang="hu-HU" smtClean="0"/>
              <a:t>feltöltése a</a:t>
            </a:r>
            <a:r>
              <a:rPr lang="hu-HU" b="1" smtClean="0"/>
              <a:t> </a:t>
            </a:r>
            <a:br>
              <a:rPr lang="hu-HU" b="1" smtClean="0"/>
            </a:br>
            <a:r>
              <a:rPr lang="hu-HU" b="1" smtClean="0"/>
              <a:t>			; 	</a:t>
            </a:r>
            <a:r>
              <a:rPr lang="hu-HU" smtClean="0"/>
              <a:t>veremből</a:t>
            </a:r>
            <a:r>
              <a:rPr lang="hu-HU" b="1" smtClean="0"/>
              <a:t>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/>
            </a:r>
            <a:br>
              <a:rPr lang="hu-HU" b="1" smtClean="0"/>
            </a:br>
            <a:endParaRPr lang="hu-HU" b="1" smtClean="0"/>
          </a:p>
        </p:txBody>
      </p:sp>
      <p:sp>
        <p:nvSpPr>
          <p:cNvPr id="3994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399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6F72212-56AA-466D-8D4F-ACC326B8CDD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EF9838-74A5-40D7-93DC-98D3AF815E5B}" type="slidenum">
              <a:rPr lang="en-GB" smtClean="0">
                <a:cs typeface="Arial" charset="0"/>
              </a:rPr>
              <a:pPr/>
              <a:t>39</a:t>
            </a:fld>
            <a:endParaRPr lang="en-GB" smtClean="0">
              <a:cs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z="2800" b="1" smtClean="0"/>
              <a:t> Szemafor</a:t>
            </a:r>
            <a:endParaRPr lang="hu-HU" sz="2800" smtClean="0"/>
          </a:p>
          <a:p>
            <a:pPr>
              <a:buFont typeface="Times New Roman" pitchFamily="18" charset="0"/>
              <a:buNone/>
            </a:pPr>
            <a:r>
              <a:rPr lang="hu-HU" sz="2800" smtClean="0"/>
              <a:t>Legyen az </a:t>
            </a:r>
            <a:r>
              <a:rPr lang="hu-HU" sz="2800" b="1" smtClean="0"/>
              <a:t>S</a:t>
            </a:r>
            <a:r>
              <a:rPr lang="hu-HU" sz="2800" smtClean="0"/>
              <a:t> szemafor egy olyan word típusú változó, amely mindegyik program számára elérhető. Jelentse </a:t>
            </a:r>
            <a:r>
              <a:rPr lang="hu-HU" sz="2800" b="1" smtClean="0"/>
              <a:t>S=0</a:t>
            </a:r>
            <a:r>
              <a:rPr lang="hu-HU" sz="2800" smtClean="0"/>
              <a:t> azt, hogy az erőforrás szabad, és </a:t>
            </a:r>
            <a:r>
              <a:rPr lang="hu-HU" sz="2800" b="1" smtClean="0"/>
              <a:t>S</a:t>
            </a:r>
            <a:r>
              <a:rPr lang="hu-HU" sz="2800" b="1" smtClean="0">
                <a:sym typeface="Symbol" pitchFamily="18" charset="2"/>
              </a:rPr>
              <a:t></a:t>
            </a:r>
            <a:r>
              <a:rPr lang="hu-HU" sz="2800" b="1" smtClean="0"/>
              <a:t>0</a:t>
            </a:r>
            <a:r>
              <a:rPr lang="hu-HU" sz="2800" smtClean="0"/>
              <a:t> azt, hogy az erőforrás foglalt. Próbáljuk meg a szemafor kezelését!</a:t>
            </a:r>
            <a:endParaRPr lang="hu-HU" sz="2800" b="1" smtClean="0"/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; 1. </a:t>
            </a:r>
            <a:r>
              <a:rPr lang="hu-HU" sz="2800" smtClean="0"/>
              <a:t>kísérlet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ujra:	mov		cx,S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jcxz		szabad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. . .			; </a:t>
            </a:r>
            <a:r>
              <a:rPr lang="hu-HU" sz="2800" smtClean="0"/>
              <a:t>foglalt az erőforrás, várakozás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jmp		ujra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szabad:	mov		cx,0FFFFh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mov		S,cx	</a:t>
            </a:r>
            <a:r>
              <a:rPr lang="en-US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a program lefoglalta az erőforrást </a:t>
            </a:r>
          </a:p>
        </p:txBody>
      </p:sp>
      <p:sp>
        <p:nvSpPr>
          <p:cNvPr id="409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09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6A000C1-F719-4636-9EA7-0ED7AE6631B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4059CD-D4C6-464E-85E1-F5144ED706FA}" type="slidenum">
              <a:rPr lang="en-GB" smtClean="0">
                <a:cs typeface="Arial" charset="0"/>
              </a:rPr>
              <a:pPr/>
              <a:t>4</a:t>
            </a:fld>
            <a:endParaRPr lang="en-GB" smtClean="0">
              <a:cs typeface="Arial" charset="0"/>
            </a:endParaRPr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24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26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5128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5265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5271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vezérlés</a:t>
                </a:r>
              </a:p>
            </p:txBody>
          </p:sp>
          <p:sp>
            <p:nvSpPr>
              <p:cNvPr id="5272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5273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274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266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5267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Léptető vezérlés</a:t>
                </a:r>
              </a:p>
            </p:txBody>
          </p:sp>
          <p:sp>
            <p:nvSpPr>
              <p:cNvPr id="5268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269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270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130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131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5132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Z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133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5134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5135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36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37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5138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5139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287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</a:t>
            </a:r>
            <a:r>
              <a:rPr lang="hu-HU" sz="3200" b="1">
                <a:solidFill>
                  <a:schemeClr val="accent2"/>
                </a:solidFill>
              </a:rPr>
              <a:t>SP</a:t>
            </a:r>
            <a:r>
              <a:rPr lang="hu-HU" sz="3200" b="1">
                <a:solidFill>
                  <a:srgbClr val="FF3300"/>
                </a:solidFill>
              </a:rPr>
              <a:t> </a:t>
            </a:r>
            <a:r>
              <a:rPr lang="hu-HU" sz="32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3200" b="1">
                <a:solidFill>
                  <a:srgbClr val="FF3300"/>
                </a:solidFill>
              </a:rPr>
              <a:t> </a:t>
            </a:r>
            <a:r>
              <a:rPr lang="hu-HU" sz="3200" b="1">
                <a:solidFill>
                  <a:schemeClr val="tx1"/>
                </a:solidFill>
              </a:rPr>
              <a:t>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ALU: B+1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C </a:t>
            </a:r>
            <a:r>
              <a:rPr lang="hu-HU" sz="32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3200" b="1">
                <a:solidFill>
                  <a:schemeClr val="tx1"/>
                </a:solidFill>
              </a:rPr>
              <a:t> SP</a:t>
            </a:r>
          </a:p>
        </p:txBody>
      </p:sp>
      <p:sp>
        <p:nvSpPr>
          <p:cNvPr id="5140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1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5141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42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5143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5263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5264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5144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145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5146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5261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62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47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5259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60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48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5257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58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49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5255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56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50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5245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5248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249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253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54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50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251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52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246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47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51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5235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5238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239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243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44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0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241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42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236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37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52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5225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5228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229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233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34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0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231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32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226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27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53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5215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5218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219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223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24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0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221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22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216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217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5154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5209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5211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212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5213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214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210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155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156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5157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5161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5196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97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5198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5200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5205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20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207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208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201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202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5203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204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199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162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5185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5189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190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194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195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191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5192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193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186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87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88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163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5178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5181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182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183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184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179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80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164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5167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5168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5171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172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176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177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173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5174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175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169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70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165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5166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5158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159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160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17DA332-894C-42AE-9A95-1C0AB7C09F22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8F0620-998A-44A8-B00A-C92D064587C0}" type="slidenum">
              <a:rPr lang="en-GB" smtClean="0">
                <a:cs typeface="Arial" charset="0"/>
              </a:rPr>
              <a:pPr/>
              <a:t>40</a:t>
            </a:fld>
            <a:endParaRPr lang="en-GB" smtClean="0">
              <a:cs typeface="Arial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 </a:t>
            </a:r>
            <a:r>
              <a:rPr lang="en-US" sz="2800" b="1" smtClean="0"/>
              <a:t>;</a:t>
            </a:r>
            <a:r>
              <a:rPr lang="hu-HU" sz="2800" b="1" smtClean="0"/>
              <a:t> 2. </a:t>
            </a:r>
            <a:r>
              <a:rPr lang="hu-HU" sz="2800" smtClean="0"/>
              <a:t>kísérlet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ujra:	MOV	CX,0FFFFH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XCHG	CX,S	</a:t>
            </a:r>
            <a:r>
              <a:rPr lang="en-US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már foglaltat jelez a </a:t>
            </a:r>
            <a:br>
              <a:rPr lang="hu-HU" sz="2800" smtClean="0"/>
            </a:br>
            <a:r>
              <a:rPr lang="hu-HU" sz="2800" smtClean="0"/>
              <a:t>						</a:t>
            </a:r>
            <a:r>
              <a:rPr lang="hu-HU" sz="2800" b="1" smtClean="0"/>
              <a:t>;</a:t>
            </a:r>
            <a:r>
              <a:rPr lang="hu-HU" sz="2800" smtClean="0"/>
              <a:t> szemafor!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JCXZ	szabad	</a:t>
            </a:r>
            <a:r>
              <a:rPr lang="en-US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ellenőrzés </a:t>
            </a:r>
            <a:r>
              <a:rPr lang="hu-HU" sz="2800" b="1" smtClean="0"/>
              <a:t>S </a:t>
            </a:r>
            <a:r>
              <a:rPr lang="hu-HU" sz="2800" smtClean="0"/>
              <a:t>korábbi tartalma </a:t>
            </a:r>
            <a:endParaRPr lang="de-DE" sz="2800" b="1" smtClean="0"/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				</a:t>
            </a:r>
            <a:r>
              <a:rPr lang="de-DE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szerint.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. . .	     			; </a:t>
            </a:r>
            <a:r>
              <a:rPr lang="hu-HU" sz="2800" smtClean="0"/>
              <a:t>foglalt az erőforrás, </a:t>
            </a:r>
            <a:br>
              <a:rPr lang="hu-HU" sz="2800" smtClean="0"/>
            </a:br>
            <a:r>
              <a:rPr lang="hu-HU" sz="2800" smtClean="0"/>
              <a:t>						</a:t>
            </a:r>
            <a:r>
              <a:rPr lang="hu-HU" sz="2800" b="1" smtClean="0"/>
              <a:t>; </a:t>
            </a:r>
            <a:r>
              <a:rPr lang="hu-HU" sz="2800" smtClean="0"/>
              <a:t>várakozás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jmp		ujra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szabad:	. . .				; </a:t>
            </a:r>
            <a:r>
              <a:rPr lang="hu-HU" sz="2800" smtClean="0"/>
              <a:t>szabad volt az erőforrás,</a:t>
            </a:r>
            <a:endParaRPr lang="en-US" sz="2800" smtClean="0"/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							</a:t>
            </a:r>
            <a:r>
              <a:rPr lang="en-US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de a szemafor már foglalt</a:t>
            </a:r>
          </a:p>
        </p:txBody>
      </p:sp>
      <p:sp>
        <p:nvSpPr>
          <p:cNvPr id="4198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198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FAD9AFA-4540-4FCB-98D9-3429716EDED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1338D7-57FB-4061-AA17-CA21B53D4837}" type="slidenum">
              <a:rPr lang="en-GB" smtClean="0">
                <a:cs typeface="Arial" charset="0"/>
              </a:rPr>
              <a:pPr/>
              <a:t>41</a:t>
            </a:fld>
            <a:endParaRPr lang="en-GB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37288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Az </a:t>
            </a:r>
            <a:r>
              <a:rPr lang="hu-HU" sz="2800" b="1" smtClean="0"/>
              <a:t>XCHG</a:t>
            </a:r>
            <a:r>
              <a:rPr lang="hu-HU" sz="2800" smtClean="0"/>
              <a:t> utasítás mikroprogram szinten: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z="2800" b="1" smtClean="0"/>
              <a:t>Segéd regiszter </a:t>
            </a:r>
            <a:r>
              <a:rPr lang="hu-HU" sz="2800" b="1" smtClean="0">
                <a:sym typeface="Symbol" pitchFamily="18" charset="2"/>
              </a:rPr>
              <a:t>&lt;==</a:t>
            </a:r>
            <a:r>
              <a:rPr lang="hu-HU" sz="2800" b="1" smtClean="0"/>
              <a:t> S; S </a:t>
            </a:r>
            <a:r>
              <a:rPr lang="hu-HU" sz="2800" b="1" smtClean="0">
                <a:sym typeface="Symbol" pitchFamily="18" charset="2"/>
              </a:rPr>
              <a:t>&lt;==</a:t>
            </a:r>
            <a:r>
              <a:rPr lang="hu-HU" sz="2800" b="1" smtClean="0"/>
              <a:t> CX; CX </a:t>
            </a:r>
            <a:r>
              <a:rPr lang="hu-HU" sz="2800" b="1" smtClean="0">
                <a:sym typeface="Symbol" pitchFamily="18" charset="2"/>
              </a:rPr>
              <a:t>&lt;==</a:t>
            </a:r>
            <a:r>
              <a:rPr lang="hu-HU" sz="2800" b="1" smtClean="0"/>
              <a:t> Segéd regiszter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olvasás – módosítás – visszaírás 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z="2800" b="1" smtClean="0"/>
              <a:t>ujra:	mov		cx,0FFFFh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LOCK	 xchg		cx,S		</a:t>
            </a:r>
            <a:r>
              <a:rPr lang="en-US" sz="2800" b="1" smtClean="0"/>
              <a:t>;</a:t>
            </a:r>
            <a:r>
              <a:rPr lang="hu-HU" sz="2800" b="1" smtClean="0"/>
              <a:t> S </a:t>
            </a:r>
            <a:r>
              <a:rPr lang="hu-HU" sz="2800" smtClean="0"/>
              <a:t>már foglaltat jelez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jcxz		szabad	; </a:t>
            </a:r>
            <a:r>
              <a:rPr lang="hu-HU" sz="2800" smtClean="0"/>
              <a:t>ellenőrzés</a:t>
            </a:r>
            <a:r>
              <a:rPr lang="hu-HU" sz="2800" b="1" smtClean="0"/>
              <a:t> S </a:t>
            </a:r>
            <a:r>
              <a:rPr lang="hu-HU" sz="2800" smtClean="0"/>
              <a:t>korábbi</a:t>
            </a:r>
            <a:r>
              <a:rPr lang="hu-HU" sz="2800" b="1" smtClean="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				; </a:t>
            </a:r>
            <a:r>
              <a:rPr lang="hu-HU" sz="2800" smtClean="0"/>
              <a:t>tartalma szerint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. . .				; </a:t>
            </a:r>
            <a:r>
              <a:rPr lang="hu-HU" sz="2800" smtClean="0"/>
              <a:t>foglalt, várakozás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jmp		ujra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szabad:	. . .				; </a:t>
            </a:r>
            <a:r>
              <a:rPr lang="hu-HU" sz="2800" smtClean="0"/>
              <a:t>használható az erőforrás, </a:t>
            </a:r>
            <a:endParaRPr lang="en-US" sz="2800" smtClean="0"/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				</a:t>
            </a:r>
            <a:r>
              <a:rPr lang="en-US" sz="2800" b="1" smtClean="0"/>
              <a:t>;</a:t>
            </a:r>
            <a:r>
              <a:rPr lang="hu-HU" sz="2800" b="1" smtClean="0"/>
              <a:t> </a:t>
            </a:r>
            <a:r>
              <a:rPr lang="hu-HU" sz="2800" smtClean="0"/>
              <a:t>de a szemafor már foglalt</a:t>
            </a:r>
            <a:r>
              <a:rPr lang="hu-HU" sz="2800" b="1" smtClean="0"/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. . 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b="1" smtClean="0"/>
              <a:t>			MOV	S,0		; </a:t>
            </a:r>
            <a:r>
              <a:rPr lang="hu-HU" sz="2800" smtClean="0"/>
              <a:t>a szemafor szabadra állítása</a:t>
            </a:r>
          </a:p>
        </p:txBody>
      </p:sp>
      <p:sp>
        <p:nvSpPr>
          <p:cNvPr id="430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30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0B33105-0A28-486A-892E-E825D05D23C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5C7AFB-F1C9-45F6-8456-15220C0903D4}" type="slidenum">
              <a:rPr lang="en-GB" smtClean="0">
                <a:cs typeface="Arial" charset="0"/>
              </a:rPr>
              <a:pPr/>
              <a:t>42</a:t>
            </a:fld>
            <a:endParaRPr lang="en-GB" smtClean="0">
              <a:cs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002337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RISC – CISC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RISC: Reduced Instruction Set Computer</a:t>
            </a:r>
            <a:br>
              <a:rPr lang="hu-HU" b="1" smtClean="0"/>
            </a:br>
            <a:r>
              <a:rPr lang="hu-HU" smtClean="0"/>
              <a:t>csökkentett utasításkészletű számítógép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CISC: Complex Instruction Set Computer</a:t>
            </a:r>
            <a:br>
              <a:rPr lang="hu-HU" b="1" smtClean="0"/>
            </a:br>
            <a:r>
              <a:rPr lang="hu-HU" smtClean="0"/>
              <a:t>összetett utasításkészletű számítógép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A 70-es években nagyon sok bonyolult utasítást építettek a gépekbe, mert a </a:t>
            </a:r>
            <a:r>
              <a:rPr lang="hu-HU" b="1" smtClean="0"/>
              <a:t>ROM</a:t>
            </a:r>
            <a:r>
              <a:rPr lang="hu-HU" smtClean="0"/>
              <a:t>-oknak a </a:t>
            </a:r>
            <a:r>
              <a:rPr lang="hu-HU" b="1" smtClean="0"/>
              <a:t>RAM</a:t>
            </a:r>
            <a:r>
              <a:rPr lang="hu-HU" smtClean="0"/>
              <a:t>-okhoz viszonyított nagy sebessége a mikroprogram gyors lefutását – a bonyolult utasítás viszonylag gyors végrehajtását eredményezte </a:t>
            </a:r>
            <a:r>
              <a:rPr lang="hu-HU" smtClean="0">
                <a:cs typeface="Times New Roman" pitchFamily="18" charset="0"/>
              </a:rPr>
              <a:t>--&gt; </a:t>
            </a:r>
            <a:r>
              <a:rPr lang="hu-HU" b="1" smtClean="0">
                <a:cs typeface="Times New Roman" pitchFamily="18" charset="0"/>
              </a:rPr>
              <a:t>CISC</a:t>
            </a:r>
            <a:r>
              <a:rPr lang="hu-HU" smtClean="0">
                <a:cs typeface="Times New Roman" pitchFamily="18" charset="0"/>
              </a:rPr>
              <a:t>. </a:t>
            </a:r>
            <a:br>
              <a:rPr lang="hu-HU" smtClean="0">
                <a:cs typeface="Times New Roman" pitchFamily="18" charset="0"/>
              </a:rPr>
            </a:br>
            <a:r>
              <a:rPr lang="hu-HU" smtClean="0">
                <a:cs typeface="Times New Roman" pitchFamily="18" charset="0"/>
              </a:rPr>
              <a:t>Nem volt ritka a 200-300 utasítással rendelkező gép.</a:t>
            </a:r>
            <a:endParaRPr lang="hu-HU" b="1" smtClean="0">
              <a:cs typeface="Times New Roman" pitchFamily="18" charset="0"/>
            </a:endParaRPr>
          </a:p>
        </p:txBody>
      </p:sp>
      <p:sp>
        <p:nvSpPr>
          <p:cNvPr id="440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40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90F6D1F-1A91-40AF-8C25-6187D49ED79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CAB706-4ABB-499E-AD86-804565CA91B8}" type="slidenum">
              <a:rPr lang="en-GB" smtClean="0">
                <a:cs typeface="Arial" charset="0"/>
              </a:rPr>
              <a:pPr/>
              <a:t>43</a:t>
            </a:fld>
            <a:endParaRPr lang="en-GB" smtClean="0">
              <a:cs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135687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A RISC kialakulása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IBM-801 </a:t>
            </a:r>
            <a:r>
              <a:rPr lang="hu-HU" smtClean="0"/>
              <a:t>(John Cocke) Seymour Cray ötletei alapján nagy teljesítményű miniszámítógép. Nem került piacra, csak 1982-ben publikálták.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b="1" smtClean="0"/>
              <a:t>Berkeley </a:t>
            </a:r>
            <a:r>
              <a:rPr lang="hu-HU" smtClean="0"/>
              <a:t>1980</a:t>
            </a:r>
            <a:r>
              <a:rPr lang="hu-HU" b="1" smtClean="0"/>
              <a:t> </a:t>
            </a:r>
            <a:r>
              <a:rPr lang="hu-HU" smtClean="0"/>
              <a:t>(David Petterson, Carlo Séquin)</a:t>
            </a:r>
            <a:br>
              <a:rPr lang="hu-HU" smtClean="0"/>
            </a:br>
            <a:r>
              <a:rPr lang="hu-HU" b="1" smtClean="0"/>
              <a:t>RISC I</a:t>
            </a:r>
            <a:r>
              <a:rPr lang="hu-HU" smtClean="0"/>
              <a:t>, később </a:t>
            </a:r>
            <a:r>
              <a:rPr lang="hu-HU" b="1" smtClean="0"/>
              <a:t>RISC II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b="1" smtClean="0"/>
              <a:t>Stanford</a:t>
            </a:r>
            <a:r>
              <a:rPr lang="hu-HU" smtClean="0"/>
              <a:t> 1981 (John Hennessy) </a:t>
            </a:r>
            <a:r>
              <a:rPr lang="hu-HU" b="1" smtClean="0"/>
              <a:t>MIPS </a:t>
            </a:r>
            <a:r>
              <a:rPr lang="hu-HU" b="1" smtClean="0">
                <a:cs typeface="Times New Roman" pitchFamily="18" charset="0"/>
              </a:rPr>
              <a:t>→ SPARC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smtClean="0">
                <a:solidFill>
                  <a:schemeClr val="accent2"/>
                </a:solidFill>
                <a:cs typeface="Times New Roman" pitchFamily="18" charset="0"/>
              </a:rPr>
              <a:t>Elv: Csak olyan utasítások legyenek, amelyek az adatút egyszeri bejárásával végrehajthatók.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Tipikusan kb. 50 utasításuk van.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Times New Roman" pitchFamily="18" charset="0"/>
              <a:buNone/>
            </a:pPr>
            <a:r>
              <a:rPr lang="hu-HU" smtClean="0"/>
              <a:t>Ha egy</a:t>
            </a:r>
            <a:r>
              <a:rPr lang="hu-HU" b="1" smtClean="0"/>
              <a:t> CICS </a:t>
            </a:r>
            <a:r>
              <a:rPr lang="hu-HU" smtClean="0"/>
              <a:t>utasítás 4-5</a:t>
            </a:r>
            <a:r>
              <a:rPr lang="hu-HU" b="1" smtClean="0"/>
              <a:t> RISC </a:t>
            </a:r>
            <a:r>
              <a:rPr lang="hu-HU" smtClean="0"/>
              <a:t>utasítással helyettesíthető, és a</a:t>
            </a:r>
            <a:r>
              <a:rPr lang="hu-HU" b="1" smtClean="0"/>
              <a:t> RISC </a:t>
            </a:r>
            <a:r>
              <a:rPr lang="hu-HU" smtClean="0"/>
              <a:t>10-szer gyorsabb, akkor is a </a:t>
            </a:r>
            <a:r>
              <a:rPr lang="hu-HU" b="1" smtClean="0"/>
              <a:t>RISC</a:t>
            </a:r>
            <a:r>
              <a:rPr lang="hu-HU" smtClean="0"/>
              <a:t> nyer</a:t>
            </a:r>
            <a:r>
              <a:rPr lang="hu-HU" smtClean="0">
                <a:cs typeface="Times New Roman" pitchFamily="18" charset="0"/>
              </a:rPr>
              <a:t>.</a:t>
            </a:r>
          </a:p>
        </p:txBody>
      </p:sp>
      <p:sp>
        <p:nvSpPr>
          <p:cNvPr id="4506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506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153F670-EA40-4311-B527-7DED73915F4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65ACAB-9AC6-4DEC-9E07-7D222E2DF0E7}" type="slidenum">
              <a:rPr lang="en-GB" smtClean="0">
                <a:cs typeface="Arial" charset="0"/>
              </a:rPr>
              <a:pPr/>
              <a:t>44</a:t>
            </a:fld>
            <a:endParaRPr lang="en-GB" smtClean="0">
              <a:cs typeface="Arial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002337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mtClean="0"/>
              <a:t>Időközben a </a:t>
            </a:r>
            <a:r>
              <a:rPr lang="hu-HU" b="1" smtClean="0"/>
              <a:t>RAM</a:t>
            </a:r>
            <a:r>
              <a:rPr lang="hu-HU" smtClean="0"/>
              <a:t>-ok sebessége csaknem elérte a </a:t>
            </a:r>
            <a:r>
              <a:rPr lang="hu-HU" b="1" smtClean="0"/>
              <a:t>ROM</a:t>
            </a:r>
            <a:r>
              <a:rPr lang="hu-HU" smtClean="0"/>
              <a:t>-ok sebességét, ez is a </a:t>
            </a:r>
            <a:r>
              <a:rPr lang="hu-HU" b="1" smtClean="0"/>
              <a:t>RISC</a:t>
            </a:r>
            <a:r>
              <a:rPr lang="hu-HU" smtClean="0"/>
              <a:t> mellett szól</a:t>
            </a:r>
            <a:r>
              <a:rPr lang="hu-HU" smtClean="0">
                <a:cs typeface="Times New Roman" pitchFamily="18" charset="0"/>
              </a:rPr>
              <a:t>.</a:t>
            </a:r>
          </a:p>
          <a:p>
            <a:pPr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 algn="ctr">
              <a:buFont typeface="Times New Roman" pitchFamily="18" charset="0"/>
              <a:buNone/>
            </a:pPr>
            <a:r>
              <a:rPr lang="hu-HU" b="1" smtClean="0">
                <a:cs typeface="Times New Roman" pitchFamily="18" charset="0"/>
              </a:rPr>
              <a:t>K O M P A T I B I L I T Á S</a:t>
            </a:r>
          </a:p>
          <a:p>
            <a:pPr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Az </a:t>
            </a:r>
            <a:r>
              <a:rPr lang="hu-HU" b="1" smtClean="0">
                <a:cs typeface="Times New Roman" pitchFamily="18" charset="0"/>
              </a:rPr>
              <a:t>Intel</a:t>
            </a:r>
            <a:r>
              <a:rPr lang="hu-HU" smtClean="0">
                <a:cs typeface="Times New Roman" pitchFamily="18" charset="0"/>
              </a:rPr>
              <a:t> túlélte: a </a:t>
            </a:r>
            <a:r>
              <a:rPr lang="hu-HU" b="1" smtClean="0">
                <a:cs typeface="Times New Roman" pitchFamily="18" charset="0"/>
              </a:rPr>
              <a:t>486</a:t>
            </a:r>
            <a:r>
              <a:rPr lang="hu-HU" smtClean="0">
                <a:cs typeface="Times New Roman" pitchFamily="18" charset="0"/>
              </a:rPr>
              <a:t>-os processzortól kezdődően minden processzora tartalmaz </a:t>
            </a:r>
            <a:r>
              <a:rPr lang="hu-HU" b="1" smtClean="0">
                <a:cs typeface="Times New Roman" pitchFamily="18" charset="0"/>
              </a:rPr>
              <a:t>RISC</a:t>
            </a:r>
            <a:r>
              <a:rPr lang="hu-HU" smtClean="0">
                <a:cs typeface="Times New Roman" pitchFamily="18" charset="0"/>
              </a:rPr>
              <a:t> magot, amely a legegyszerűbb, és egyben leggyakoribb utasításokat egyetlen adatút ciklus alatt hajtja végre, csak a többit – a ritkábban előfordulókat – interpretálja a </a:t>
            </a:r>
            <a:r>
              <a:rPr lang="hu-HU" b="1" smtClean="0">
                <a:cs typeface="Times New Roman" pitchFamily="18" charset="0"/>
              </a:rPr>
              <a:t>CISC</a:t>
            </a:r>
            <a:r>
              <a:rPr lang="hu-HU" smtClean="0">
                <a:cs typeface="Times New Roman" pitchFamily="18" charset="0"/>
              </a:rPr>
              <a:t> elvnek megfelelően --&gt; versenyképes maradt.</a:t>
            </a:r>
          </a:p>
        </p:txBody>
      </p:sp>
      <p:sp>
        <p:nvSpPr>
          <p:cNvPr id="4608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608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E4A1BE5-E697-477B-AEF1-F2BC92BB518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FD7884-0842-420B-9F96-4D88519B49A0}" type="slidenum">
              <a:rPr lang="en-GB" smtClean="0">
                <a:cs typeface="Arial" charset="0"/>
              </a:rPr>
              <a:pPr/>
              <a:t>45</a:t>
            </a:fld>
            <a:endParaRPr lang="en-GB" smtClean="0">
              <a:cs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002337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mtClean="0"/>
              <a:t>Korszerű számítógépek (</a:t>
            </a:r>
            <a:r>
              <a:rPr lang="hu-HU" b="1" smtClean="0"/>
              <a:t>RISC</a:t>
            </a:r>
            <a:r>
              <a:rPr lang="hu-HU" smtClean="0"/>
              <a:t>) tervezési elvei</a:t>
            </a:r>
          </a:p>
          <a:p>
            <a:pPr algn="ctr">
              <a:buFont typeface="Times New Roman" pitchFamily="18" charset="0"/>
              <a:buNone/>
            </a:pPr>
            <a:endParaRPr lang="hu-HU" smtClean="0"/>
          </a:p>
          <a:p>
            <a:r>
              <a:rPr lang="hu-HU" smtClean="0">
                <a:cs typeface="Times New Roman" pitchFamily="18" charset="0"/>
              </a:rPr>
              <a:t>Minden utasítást közvetlenül a hardver hajtson végre</a:t>
            </a:r>
          </a:p>
          <a:p>
            <a:r>
              <a:rPr lang="hu-HU" smtClean="0">
                <a:cs typeface="Times New Roman" pitchFamily="18" charset="0"/>
              </a:rPr>
              <a:t>Maximalizálni az utasítások kiadásának ütemét</a:t>
            </a:r>
          </a:p>
          <a:p>
            <a:r>
              <a:rPr lang="hu-HU" smtClean="0">
                <a:cs typeface="Times New Roman" pitchFamily="18" charset="0"/>
              </a:rPr>
              <a:t>Az utasítások könnyen dekódolhatók legyenek</a:t>
            </a:r>
          </a:p>
          <a:p>
            <a:r>
              <a:rPr lang="hu-HU" smtClean="0">
                <a:cs typeface="Times New Roman" pitchFamily="18" charset="0"/>
              </a:rPr>
              <a:t>Csak a betöltő és tároló utasítások hivatkozzanak a memóriára</a:t>
            </a:r>
          </a:p>
          <a:p>
            <a:pPr>
              <a:buFont typeface="Times New Roman" pitchFamily="18" charset="0"/>
              <a:buNone/>
            </a:pPr>
            <a:endParaRPr lang="hu-HU" smtClean="0">
              <a:cs typeface="Times New Roman" pitchFamily="18" charset="0"/>
            </a:endParaRPr>
          </a:p>
          <a:p>
            <a:pPr algn="ctr">
              <a:buFont typeface="Times New Roman" pitchFamily="18" charset="0"/>
              <a:buNone/>
            </a:pPr>
            <a:r>
              <a:rPr lang="hu-HU" smtClean="0">
                <a:cs typeface="Times New Roman" pitchFamily="18" charset="0"/>
              </a:rPr>
              <a:t>	 --&gt; Sok (legalább 32) regiszter kell</a:t>
            </a:r>
          </a:p>
        </p:txBody>
      </p:sp>
      <p:sp>
        <p:nvSpPr>
          <p:cNvPr id="4710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710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C18C34C-8F00-449F-84A2-7E6CDF5F3BB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39F3D2-D67A-4337-9733-0945A88B2914}" type="slidenum">
              <a:rPr lang="en-GB" smtClean="0">
                <a:cs typeface="Arial" charset="0"/>
              </a:rPr>
              <a:pPr/>
              <a:t>46</a:t>
            </a:fld>
            <a:endParaRPr lang="en-GB" smtClean="0">
              <a:cs typeface="Arial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3887787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Párhuzamosítás:</a:t>
            </a:r>
            <a:r>
              <a:rPr lang="hu-HU" sz="2800" smtClean="0"/>
              <a:t> utasítás vagy processzor szintű.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Utasítás szintű:</a:t>
            </a:r>
            <a:r>
              <a:rPr lang="hu-HU" sz="2800" smtClean="0"/>
              <a:t> szállítószalag, csővezeték (pipelining).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Kezdetben:</a:t>
            </a:r>
            <a:endParaRPr lang="hu-HU" sz="2800" smtClean="0"/>
          </a:p>
          <a:p>
            <a:pPr>
              <a:lnSpc>
                <a:spcPct val="90000"/>
              </a:lnSpc>
              <a:spcBef>
                <a:spcPct val="70000"/>
              </a:spcBef>
              <a:buFont typeface="Times New Roman" pitchFamily="18" charset="0"/>
              <a:buNone/>
            </a:pPr>
            <a:endParaRPr lang="hu-HU" sz="2800" smtClean="0"/>
          </a:p>
          <a:p>
            <a:pPr>
              <a:lnSpc>
                <a:spcPct val="90000"/>
              </a:lnSpc>
              <a:spcBef>
                <a:spcPct val="70000"/>
              </a:spcBef>
              <a:buFont typeface="Times New Roman" pitchFamily="18" charset="0"/>
              <a:buNone/>
            </a:pPr>
            <a:r>
              <a:rPr lang="hu-HU" sz="2800" smtClean="0"/>
              <a:t>	Utasítás beolvasás		   		 Utasítás végrehajtás</a:t>
            </a:r>
          </a:p>
          <a:p>
            <a:pPr>
              <a:lnSpc>
                <a:spcPct val="90000"/>
              </a:lnSpc>
              <a:spcBef>
                <a:spcPct val="70000"/>
              </a:spcBef>
              <a:buFont typeface="Times New Roman" pitchFamily="18" charset="0"/>
              <a:buNone/>
            </a:pPr>
            <a:r>
              <a:rPr lang="hu-HU" sz="2800" smtClean="0"/>
              <a:t>Minden fázist külön hardver hajt végre (</a:t>
            </a:r>
            <a:r>
              <a:rPr lang="hu-HU" sz="2800" b="1" smtClean="0"/>
              <a:t>2.4. ábra</a:t>
            </a:r>
            <a:r>
              <a:rPr lang="hu-HU" sz="2800" smtClean="0"/>
              <a:t>), ezek párhuzamosan működhetnek (szerelő </a:t>
            </a:r>
            <a:r>
              <a:rPr lang="hu-HU" smtClean="0"/>
              <a:t>csarnok).</a:t>
            </a:r>
          </a:p>
        </p:txBody>
      </p:sp>
      <p:grpSp>
        <p:nvGrpSpPr>
          <p:cNvPr id="48132" name="Group 3"/>
          <p:cNvGrpSpPr>
            <a:grpSpLocks/>
          </p:cNvGrpSpPr>
          <p:nvPr/>
        </p:nvGrpSpPr>
        <p:grpSpPr bwMode="auto">
          <a:xfrm>
            <a:off x="347663" y="2185988"/>
            <a:ext cx="7678737" cy="711200"/>
            <a:chOff x="201" y="1225"/>
            <a:chExt cx="4837" cy="448"/>
          </a:xfrm>
        </p:grpSpPr>
        <p:sp>
          <p:nvSpPr>
            <p:cNvPr id="48146" name="Rectangle 4"/>
            <p:cNvSpPr>
              <a:spLocks noChangeArrowheads="1"/>
            </p:cNvSpPr>
            <p:nvPr/>
          </p:nvSpPr>
          <p:spPr bwMode="auto">
            <a:xfrm>
              <a:off x="201" y="1225"/>
              <a:ext cx="2057" cy="4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48147" name="Rectangle 5"/>
            <p:cNvSpPr>
              <a:spLocks noChangeArrowheads="1"/>
            </p:cNvSpPr>
            <p:nvPr/>
          </p:nvSpPr>
          <p:spPr bwMode="auto">
            <a:xfrm>
              <a:off x="2853" y="1225"/>
              <a:ext cx="2185" cy="4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48148" name="Line 6"/>
            <p:cNvSpPr>
              <a:spLocks noChangeShapeType="1"/>
            </p:cNvSpPr>
            <p:nvPr/>
          </p:nvSpPr>
          <p:spPr bwMode="auto">
            <a:xfrm>
              <a:off x="2258" y="1426"/>
              <a:ext cx="5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207963" y="4764088"/>
            <a:ext cx="8767762" cy="1023937"/>
            <a:chOff x="161" y="2857"/>
            <a:chExt cx="5523" cy="645"/>
          </a:xfrm>
        </p:grpSpPr>
        <p:sp>
          <p:nvSpPr>
            <p:cNvPr id="48137" name="Text Box 8"/>
            <p:cNvSpPr txBox="1">
              <a:spLocks noChangeArrowheads="1"/>
            </p:cNvSpPr>
            <p:nvPr/>
          </p:nvSpPr>
          <p:spPr bwMode="auto">
            <a:xfrm>
              <a:off x="161" y="2858"/>
              <a:ext cx="882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utasítás beolvasó egység</a:t>
              </a:r>
            </a:p>
          </p:txBody>
        </p:sp>
        <p:sp>
          <p:nvSpPr>
            <p:cNvPr id="48138" name="Text Box 9"/>
            <p:cNvSpPr txBox="1">
              <a:spLocks noChangeArrowheads="1"/>
            </p:cNvSpPr>
            <p:nvPr/>
          </p:nvSpPr>
          <p:spPr bwMode="auto">
            <a:xfrm>
              <a:off x="1267" y="2859"/>
              <a:ext cx="882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utasítás dekódoló egység</a:t>
              </a:r>
            </a:p>
          </p:txBody>
        </p:sp>
        <p:sp>
          <p:nvSpPr>
            <p:cNvPr id="48139" name="Text Box 10"/>
            <p:cNvSpPr txBox="1">
              <a:spLocks noChangeArrowheads="1"/>
            </p:cNvSpPr>
            <p:nvPr/>
          </p:nvSpPr>
          <p:spPr bwMode="auto">
            <a:xfrm>
              <a:off x="2373" y="2857"/>
              <a:ext cx="946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operandus beolvasó egység</a:t>
              </a:r>
            </a:p>
          </p:txBody>
        </p:sp>
        <p:sp>
          <p:nvSpPr>
            <p:cNvPr id="48140" name="Text Box 11"/>
            <p:cNvSpPr txBox="1">
              <a:spLocks noChangeArrowheads="1"/>
            </p:cNvSpPr>
            <p:nvPr/>
          </p:nvSpPr>
          <p:spPr bwMode="auto">
            <a:xfrm>
              <a:off x="3547" y="2857"/>
              <a:ext cx="960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utasítás végrehajtó egység</a:t>
              </a:r>
            </a:p>
          </p:txBody>
        </p:sp>
        <p:sp>
          <p:nvSpPr>
            <p:cNvPr id="48141" name="Text Box 12"/>
            <p:cNvSpPr txBox="1">
              <a:spLocks noChangeArrowheads="1"/>
            </p:cNvSpPr>
            <p:nvPr/>
          </p:nvSpPr>
          <p:spPr bwMode="auto">
            <a:xfrm>
              <a:off x="4724" y="2860"/>
              <a:ext cx="960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eredmény visszaíró egység</a:t>
              </a:r>
            </a:p>
          </p:txBody>
        </p:sp>
        <p:sp>
          <p:nvSpPr>
            <p:cNvPr id="48142" name="Line 13"/>
            <p:cNvSpPr>
              <a:spLocks noChangeShapeType="1"/>
            </p:cNvSpPr>
            <p:nvPr/>
          </p:nvSpPr>
          <p:spPr bwMode="auto">
            <a:xfrm>
              <a:off x="1038" y="3222"/>
              <a:ext cx="2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8143" name="Line 14"/>
            <p:cNvSpPr>
              <a:spLocks noChangeShapeType="1"/>
            </p:cNvSpPr>
            <p:nvPr/>
          </p:nvSpPr>
          <p:spPr bwMode="auto">
            <a:xfrm>
              <a:off x="2148" y="3222"/>
              <a:ext cx="2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8144" name="Line 15"/>
            <p:cNvSpPr>
              <a:spLocks noChangeShapeType="1"/>
            </p:cNvSpPr>
            <p:nvPr/>
          </p:nvSpPr>
          <p:spPr bwMode="auto">
            <a:xfrm>
              <a:off x="3324" y="3222"/>
              <a:ext cx="2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8145" name="Line 16"/>
            <p:cNvSpPr>
              <a:spLocks noChangeShapeType="1"/>
            </p:cNvSpPr>
            <p:nvPr/>
          </p:nvSpPr>
          <p:spPr bwMode="auto">
            <a:xfrm>
              <a:off x="4506" y="3234"/>
              <a:ext cx="2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48134" name="Text Box 17"/>
          <p:cNvSpPr txBox="1">
            <a:spLocks noChangeArrowheads="1"/>
          </p:cNvSpPr>
          <p:nvPr/>
        </p:nvSpPr>
        <p:spPr bwMode="auto">
          <a:xfrm>
            <a:off x="257175" y="4229100"/>
            <a:ext cx="86391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   </a:t>
            </a:r>
            <a:r>
              <a:rPr lang="hu-HU">
                <a:solidFill>
                  <a:schemeClr val="tx1"/>
                </a:solidFill>
              </a:rPr>
              <a:t> S1                S2                S3                S4                 S5</a:t>
            </a:r>
          </a:p>
        </p:txBody>
      </p:sp>
      <p:sp>
        <p:nvSpPr>
          <p:cNvPr id="48135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8136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C7C255F-AE52-4C8F-B33E-F2E825E0364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E8B906-FC57-4C95-8F7F-49516E4C652B}" type="slidenum">
              <a:rPr lang="en-GB" smtClean="0">
                <a:cs typeface="Arial" charset="0"/>
              </a:rPr>
              <a:pPr/>
              <a:t>47</a:t>
            </a:fld>
            <a:endParaRPr lang="en-GB" smtClean="0">
              <a:cs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848100"/>
            <a:ext cx="9144000" cy="248602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b="1" smtClean="0"/>
              <a:t>2.4. ábra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2800" b="1" smtClean="0"/>
              <a:t>Késleltetés</a:t>
            </a:r>
            <a:r>
              <a:rPr lang="hu-HU" sz="2800" smtClean="0"/>
              <a:t> (latency): mennyi ideig tart egy utasítás.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2800" b="1" smtClean="0"/>
              <a:t>Áteresztőképesség</a:t>
            </a:r>
            <a:r>
              <a:rPr lang="hu-HU" sz="2800" smtClean="0"/>
              <a:t> (processor bandwidth): hány </a:t>
            </a:r>
            <a:r>
              <a:rPr lang="hu-HU" sz="2800" b="1" smtClean="0"/>
              <a:t>MIPS</a:t>
            </a:r>
            <a:r>
              <a:rPr lang="hu-HU" sz="2800" smtClean="0"/>
              <a:t> (Million Instruction Per Second) a sebesség. </a:t>
            </a:r>
          </a:p>
        </p:txBody>
      </p:sp>
      <p:graphicFrame>
        <p:nvGraphicFramePr>
          <p:cNvPr id="459779" name="Group 3"/>
          <p:cNvGraphicFramePr>
            <a:graphicFrameLocks noGrp="1"/>
          </p:cNvGraphicFramePr>
          <p:nvPr>
            <p:ph sz="half" idx="2"/>
          </p:nvPr>
        </p:nvGraphicFramePr>
        <p:xfrm>
          <a:off x="219075" y="400050"/>
          <a:ext cx="8715375" cy="2732088"/>
        </p:xfrm>
        <a:graphic>
          <a:graphicData uri="http://schemas.openxmlformats.org/drawingml/2006/table">
            <a:tbl>
              <a:tblPr/>
              <a:tblGrid>
                <a:gridCol w="790575"/>
                <a:gridCol w="790575"/>
                <a:gridCol w="790575"/>
                <a:gridCol w="790575"/>
                <a:gridCol w="790575"/>
                <a:gridCol w="790575"/>
                <a:gridCol w="790575"/>
                <a:gridCol w="790575"/>
                <a:gridCol w="790575"/>
                <a:gridCol w="828675"/>
                <a:gridCol w="771525"/>
              </a:tblGrid>
              <a:tr h="1587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 végrehajtás alatt lévő utasítás sorszáma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S1: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S2: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S3: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S4: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S5: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idő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244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49245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D100015-6CFA-4776-A860-06AD7E08432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952A4F-C9B0-4C8D-9FE8-1F22CD16317E}" type="slidenum">
              <a:rPr lang="en-GB" smtClean="0">
                <a:cs typeface="Arial" charset="0"/>
              </a:rPr>
              <a:pPr/>
              <a:t>48</a:t>
            </a:fld>
            <a:endParaRPr lang="en-GB" smtClean="0">
              <a:cs typeface="Arial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316663"/>
          </a:xfrm>
        </p:spPr>
        <p:txBody>
          <a:bodyPr lIns="92075" tIns="46038" rIns="92075" bIns="46038"/>
          <a:lstStyle/>
          <a:p>
            <a:pPr marL="533400" indent="-533400" algn="ctr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b="1" smtClean="0"/>
              <a:t>Több szállítószalagos CPU</a:t>
            </a:r>
          </a:p>
          <a:p>
            <a:pPr marL="533400" indent="-533400" algn="ctr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600" b="1" smtClean="0"/>
          </a:p>
          <a:p>
            <a:pPr marL="533400" indent="-533400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600" b="1" smtClean="0"/>
          </a:p>
          <a:p>
            <a:pPr marL="533400" indent="-533400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600" b="1" smtClean="0"/>
          </a:p>
          <a:p>
            <a:pPr marL="533400" indent="-533400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600" b="1" smtClean="0"/>
          </a:p>
          <a:p>
            <a:pPr marL="533400" indent="-533400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200" b="1" smtClean="0"/>
          </a:p>
          <a:p>
            <a:pPr marL="533400" indent="-533400" defTabSz="7620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200" b="1" smtClean="0"/>
          </a:p>
          <a:p>
            <a:pPr marL="533400" indent="-533400" defTabSz="762000">
              <a:lnSpc>
                <a:spcPct val="90000"/>
              </a:lnSpc>
              <a:spcBef>
                <a:spcPct val="60000"/>
              </a:spcBef>
              <a:buFont typeface="Times New Roman" pitchFamily="18" charset="0"/>
              <a:buNone/>
            </a:pPr>
            <a:r>
              <a:rPr lang="hu-HU" b="1" smtClean="0"/>
              <a:t>Két szállítószalag</a:t>
            </a:r>
            <a:r>
              <a:rPr lang="hu-HU" smtClean="0"/>
              <a:t> (</a:t>
            </a:r>
            <a:r>
              <a:rPr lang="hu-HU" b="1" smtClean="0"/>
              <a:t>2.5. ábra</a:t>
            </a:r>
            <a:r>
              <a:rPr lang="hu-HU" smtClean="0"/>
              <a:t>):</a:t>
            </a:r>
          </a:p>
          <a:p>
            <a:pPr marL="533400" indent="-533400" defTabSz="762000">
              <a:lnSpc>
                <a:spcPct val="90000"/>
              </a:lnSpc>
              <a:spcBef>
                <a:spcPct val="0"/>
              </a:spcBef>
            </a:pPr>
            <a:r>
              <a:rPr lang="hu-HU" smtClean="0"/>
              <a:t>Két végrehajtó egység, de közös regiszterek, </a:t>
            </a:r>
          </a:p>
          <a:p>
            <a:pPr marL="533400" indent="-533400" defTabSz="762000">
              <a:lnSpc>
                <a:spcPct val="90000"/>
              </a:lnSpc>
              <a:spcBef>
                <a:spcPct val="0"/>
              </a:spcBef>
            </a:pPr>
            <a:r>
              <a:rPr lang="hu-HU" smtClean="0"/>
              <a:t>A két szállítószalag lehet különböző is (</a:t>
            </a:r>
            <a:r>
              <a:rPr lang="hu-HU" b="1" smtClean="0"/>
              <a:t>Pentium</a:t>
            </a:r>
            <a:r>
              <a:rPr lang="hu-HU" smtClean="0"/>
              <a:t>): </a:t>
            </a:r>
            <a:br>
              <a:rPr lang="hu-HU" smtClean="0"/>
            </a:br>
            <a:r>
              <a:rPr lang="hu-HU" smtClean="0"/>
              <a:t>	 fő – ez többet tud, elsőbbséget élvez – és mellék</a:t>
            </a:r>
          </a:p>
          <a:p>
            <a:pPr marL="533400" indent="-533400" defTabSz="762000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Bonyolult szabályok a párhuzamos végrehajthatóságra 			(fordítók vagy hardver).</a:t>
            </a:r>
          </a:p>
        </p:txBody>
      </p:sp>
      <p:sp>
        <p:nvSpPr>
          <p:cNvPr id="50180" name="Text Box 3"/>
          <p:cNvSpPr txBox="1">
            <a:spLocks noChangeArrowheads="1"/>
          </p:cNvSpPr>
          <p:nvPr/>
        </p:nvSpPr>
        <p:spPr bwMode="auto">
          <a:xfrm>
            <a:off x="196850" y="558800"/>
            <a:ext cx="86391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   </a:t>
            </a:r>
            <a:r>
              <a:rPr lang="hu-HU">
                <a:solidFill>
                  <a:schemeClr val="tx1"/>
                </a:solidFill>
              </a:rPr>
              <a:t> S1                S2                S3                S4                 S5</a:t>
            </a:r>
          </a:p>
        </p:txBody>
      </p:sp>
      <p:grpSp>
        <p:nvGrpSpPr>
          <p:cNvPr id="50181" name="Group 4"/>
          <p:cNvGrpSpPr>
            <a:grpSpLocks/>
          </p:cNvGrpSpPr>
          <p:nvPr/>
        </p:nvGrpSpPr>
        <p:grpSpPr bwMode="auto">
          <a:xfrm>
            <a:off x="157163" y="1084263"/>
            <a:ext cx="8777287" cy="2328862"/>
            <a:chOff x="99" y="683"/>
            <a:chExt cx="5529" cy="1467"/>
          </a:xfrm>
        </p:grpSpPr>
        <p:grpSp>
          <p:nvGrpSpPr>
            <p:cNvPr id="50184" name="Group 5"/>
            <p:cNvGrpSpPr>
              <a:grpSpLocks/>
            </p:cNvGrpSpPr>
            <p:nvPr/>
          </p:nvGrpSpPr>
          <p:grpSpPr bwMode="auto">
            <a:xfrm>
              <a:off x="99" y="683"/>
              <a:ext cx="5523" cy="1361"/>
              <a:chOff x="99" y="683"/>
              <a:chExt cx="5523" cy="1361"/>
            </a:xfrm>
          </p:grpSpPr>
          <p:sp>
            <p:nvSpPr>
              <p:cNvPr id="50194" name="Text Box 6"/>
              <p:cNvSpPr txBox="1">
                <a:spLocks noChangeArrowheads="1"/>
              </p:cNvSpPr>
              <p:nvPr/>
            </p:nvSpPr>
            <p:spPr bwMode="auto">
              <a:xfrm>
                <a:off x="99" y="696"/>
                <a:ext cx="882" cy="134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tIns="118800" bIns="11880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chemeClr val="tx1"/>
                  </a:solidFill>
                </a:endParaRPr>
              </a:p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beolvasó egység</a:t>
                </a:r>
              </a:p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50195" name="Text Box 7"/>
              <p:cNvSpPr txBox="1">
                <a:spLocks noChangeArrowheads="1"/>
              </p:cNvSpPr>
              <p:nvPr/>
            </p:nvSpPr>
            <p:spPr bwMode="auto">
              <a:xfrm>
                <a:off x="1205" y="685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dekódoló egység</a:t>
                </a:r>
              </a:p>
            </p:txBody>
          </p:sp>
          <p:sp>
            <p:nvSpPr>
              <p:cNvPr id="50196" name="Text Box 8"/>
              <p:cNvSpPr txBox="1">
                <a:spLocks noChangeArrowheads="1"/>
              </p:cNvSpPr>
              <p:nvPr/>
            </p:nvSpPr>
            <p:spPr bwMode="auto">
              <a:xfrm>
                <a:off x="2311" y="683"/>
                <a:ext cx="946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operandus beolvasó egység</a:t>
                </a:r>
              </a:p>
            </p:txBody>
          </p:sp>
          <p:sp>
            <p:nvSpPr>
              <p:cNvPr id="50197" name="Text Box 9"/>
              <p:cNvSpPr txBox="1">
                <a:spLocks noChangeArrowheads="1"/>
              </p:cNvSpPr>
              <p:nvPr/>
            </p:nvSpPr>
            <p:spPr bwMode="auto">
              <a:xfrm>
                <a:off x="3485" y="683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végrehajtó egység</a:t>
                </a:r>
              </a:p>
            </p:txBody>
          </p:sp>
          <p:sp>
            <p:nvSpPr>
              <p:cNvPr id="50198" name="Text Box 10"/>
              <p:cNvSpPr txBox="1">
                <a:spLocks noChangeArrowheads="1"/>
              </p:cNvSpPr>
              <p:nvPr/>
            </p:nvSpPr>
            <p:spPr bwMode="auto">
              <a:xfrm>
                <a:off x="4662" y="686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eredmény visszaíró egység</a:t>
                </a:r>
              </a:p>
            </p:txBody>
          </p:sp>
          <p:sp>
            <p:nvSpPr>
              <p:cNvPr id="50199" name="Line 11"/>
              <p:cNvSpPr>
                <a:spLocks noChangeShapeType="1"/>
              </p:cNvSpPr>
              <p:nvPr/>
            </p:nvSpPr>
            <p:spPr bwMode="auto">
              <a:xfrm>
                <a:off x="976" y="1048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200" name="Line 12"/>
              <p:cNvSpPr>
                <a:spLocks noChangeShapeType="1"/>
              </p:cNvSpPr>
              <p:nvPr/>
            </p:nvSpPr>
            <p:spPr bwMode="auto">
              <a:xfrm>
                <a:off x="2086" y="1048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201" name="Line 13"/>
              <p:cNvSpPr>
                <a:spLocks noChangeShapeType="1"/>
              </p:cNvSpPr>
              <p:nvPr/>
            </p:nvSpPr>
            <p:spPr bwMode="auto">
              <a:xfrm>
                <a:off x="3262" y="1048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202" name="Line 14"/>
              <p:cNvSpPr>
                <a:spLocks noChangeShapeType="1"/>
              </p:cNvSpPr>
              <p:nvPr/>
            </p:nvSpPr>
            <p:spPr bwMode="auto">
              <a:xfrm>
                <a:off x="4444" y="1060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0185" name="Group 15"/>
            <p:cNvGrpSpPr>
              <a:grpSpLocks/>
            </p:cNvGrpSpPr>
            <p:nvPr/>
          </p:nvGrpSpPr>
          <p:grpSpPr bwMode="auto">
            <a:xfrm>
              <a:off x="982" y="1505"/>
              <a:ext cx="4646" cy="645"/>
              <a:chOff x="970" y="1505"/>
              <a:chExt cx="4646" cy="645"/>
            </a:xfrm>
          </p:grpSpPr>
          <p:sp>
            <p:nvSpPr>
              <p:cNvPr id="50186" name="Text Box 16"/>
              <p:cNvSpPr txBox="1">
                <a:spLocks noChangeArrowheads="1"/>
              </p:cNvSpPr>
              <p:nvPr/>
            </p:nvSpPr>
            <p:spPr bwMode="auto">
              <a:xfrm>
                <a:off x="1199" y="1507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dekódoló egység</a:t>
                </a:r>
              </a:p>
            </p:txBody>
          </p:sp>
          <p:sp>
            <p:nvSpPr>
              <p:cNvPr id="50187" name="Text Box 17"/>
              <p:cNvSpPr txBox="1">
                <a:spLocks noChangeArrowheads="1"/>
              </p:cNvSpPr>
              <p:nvPr/>
            </p:nvSpPr>
            <p:spPr bwMode="auto">
              <a:xfrm>
                <a:off x="2305" y="1505"/>
                <a:ext cx="946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operandus beolvasó egység</a:t>
                </a:r>
              </a:p>
            </p:txBody>
          </p:sp>
          <p:sp>
            <p:nvSpPr>
              <p:cNvPr id="50188" name="Text Box 18"/>
              <p:cNvSpPr txBox="1">
                <a:spLocks noChangeArrowheads="1"/>
              </p:cNvSpPr>
              <p:nvPr/>
            </p:nvSpPr>
            <p:spPr bwMode="auto">
              <a:xfrm>
                <a:off x="3479" y="1505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végrehajtó egység</a:t>
                </a:r>
              </a:p>
            </p:txBody>
          </p:sp>
          <p:sp>
            <p:nvSpPr>
              <p:cNvPr id="50189" name="Text Box 19"/>
              <p:cNvSpPr txBox="1">
                <a:spLocks noChangeArrowheads="1"/>
              </p:cNvSpPr>
              <p:nvPr/>
            </p:nvSpPr>
            <p:spPr bwMode="auto">
              <a:xfrm>
                <a:off x="4656" y="1508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eredmény visszaíró egység</a:t>
                </a:r>
              </a:p>
            </p:txBody>
          </p:sp>
          <p:sp>
            <p:nvSpPr>
              <p:cNvPr id="50190" name="Line 20"/>
              <p:cNvSpPr>
                <a:spLocks noChangeShapeType="1"/>
              </p:cNvSpPr>
              <p:nvPr/>
            </p:nvSpPr>
            <p:spPr bwMode="auto">
              <a:xfrm>
                <a:off x="970" y="1870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191" name="Line 21"/>
              <p:cNvSpPr>
                <a:spLocks noChangeShapeType="1"/>
              </p:cNvSpPr>
              <p:nvPr/>
            </p:nvSpPr>
            <p:spPr bwMode="auto">
              <a:xfrm>
                <a:off x="2080" y="1870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192" name="Line 22"/>
              <p:cNvSpPr>
                <a:spLocks noChangeShapeType="1"/>
              </p:cNvSpPr>
              <p:nvPr/>
            </p:nvSpPr>
            <p:spPr bwMode="auto">
              <a:xfrm>
                <a:off x="3256" y="1870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0193" name="Line 23"/>
              <p:cNvSpPr>
                <a:spLocks noChangeShapeType="1"/>
              </p:cNvSpPr>
              <p:nvPr/>
            </p:nvSpPr>
            <p:spPr bwMode="auto">
              <a:xfrm>
                <a:off x="4438" y="1882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50182" name="Élőláb helye 25"/>
          <p:cNvSpPr>
            <a:spLocks noGrp="1"/>
          </p:cNvSpPr>
          <p:nvPr>
            <p:ph type="ftr" sz="quarter" idx="11"/>
          </p:nvPr>
        </p:nvSpPr>
        <p:spPr>
          <a:xfrm>
            <a:off x="3071813" y="6410325"/>
            <a:ext cx="2886075" cy="447675"/>
          </a:xfrm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0183" name="Dátum helye 2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F8F076-3BF6-4FBA-A2CD-2A8F11D2C8C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E31E99-23E0-4F52-8006-6701F49EEF9B}" type="slidenum">
              <a:rPr lang="en-GB" smtClean="0">
                <a:cs typeface="Arial" charset="0"/>
              </a:rPr>
              <a:pPr/>
              <a:t>49</a:t>
            </a:fld>
            <a:endParaRPr lang="en-GB" smtClean="0">
              <a:cs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8382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Szuperskaláris processzor </a:t>
            </a:r>
            <a:r>
              <a:rPr lang="hu-HU" smtClean="0"/>
              <a:t>5 funkcionális egységgel: </a:t>
            </a:r>
          </a:p>
        </p:txBody>
      </p:sp>
      <p:sp>
        <p:nvSpPr>
          <p:cNvPr id="51204" name="Text Box 3"/>
          <p:cNvSpPr txBox="1">
            <a:spLocks noChangeArrowheads="1"/>
          </p:cNvSpPr>
          <p:nvPr/>
        </p:nvSpPr>
        <p:spPr bwMode="auto">
          <a:xfrm>
            <a:off x="238125" y="2047875"/>
            <a:ext cx="8639175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    S1                S2                S3                                     	S5</a:t>
            </a:r>
          </a:p>
        </p:txBody>
      </p:sp>
      <p:sp>
        <p:nvSpPr>
          <p:cNvPr id="51205" name="Line 4"/>
          <p:cNvSpPr>
            <a:spLocks noChangeShapeType="1"/>
          </p:cNvSpPr>
          <p:nvPr/>
        </p:nvSpPr>
        <p:spPr bwMode="auto">
          <a:xfrm>
            <a:off x="5200650" y="3571875"/>
            <a:ext cx="542925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1206" name="Line 5"/>
          <p:cNvSpPr>
            <a:spLocks noChangeShapeType="1"/>
          </p:cNvSpPr>
          <p:nvPr/>
        </p:nvSpPr>
        <p:spPr bwMode="auto">
          <a:xfrm flipV="1">
            <a:off x="6886575" y="3581400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51207" name="Group 6"/>
          <p:cNvGrpSpPr>
            <a:grpSpLocks/>
          </p:cNvGrpSpPr>
          <p:nvPr/>
        </p:nvGrpSpPr>
        <p:grpSpPr bwMode="auto">
          <a:xfrm>
            <a:off x="188913" y="647700"/>
            <a:ext cx="8767762" cy="5078413"/>
            <a:chOff x="113" y="504"/>
            <a:chExt cx="5523" cy="3199"/>
          </a:xfrm>
        </p:grpSpPr>
        <p:grpSp>
          <p:nvGrpSpPr>
            <p:cNvPr id="51211" name="Group 7"/>
            <p:cNvGrpSpPr>
              <a:grpSpLocks/>
            </p:cNvGrpSpPr>
            <p:nvPr/>
          </p:nvGrpSpPr>
          <p:grpSpPr bwMode="auto">
            <a:xfrm>
              <a:off x="113" y="907"/>
              <a:ext cx="5523" cy="1467"/>
              <a:chOff x="113" y="907"/>
              <a:chExt cx="5523" cy="1467"/>
            </a:xfrm>
          </p:grpSpPr>
          <p:sp>
            <p:nvSpPr>
              <p:cNvPr id="51223" name="Text Box 8"/>
              <p:cNvSpPr txBox="1">
                <a:spLocks noChangeArrowheads="1"/>
              </p:cNvSpPr>
              <p:nvPr/>
            </p:nvSpPr>
            <p:spPr bwMode="auto">
              <a:xfrm>
                <a:off x="113" y="1730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beolvasó egység</a:t>
                </a:r>
              </a:p>
            </p:txBody>
          </p:sp>
          <p:sp>
            <p:nvSpPr>
              <p:cNvPr id="51224" name="Text Box 9"/>
              <p:cNvSpPr txBox="1">
                <a:spLocks noChangeArrowheads="1"/>
              </p:cNvSpPr>
              <p:nvPr/>
            </p:nvSpPr>
            <p:spPr bwMode="auto">
              <a:xfrm>
                <a:off x="1219" y="1731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utasítás dekódoló egység</a:t>
                </a:r>
              </a:p>
            </p:txBody>
          </p:sp>
          <p:sp>
            <p:nvSpPr>
              <p:cNvPr id="51225" name="Text Box 10"/>
              <p:cNvSpPr txBox="1">
                <a:spLocks noChangeArrowheads="1"/>
              </p:cNvSpPr>
              <p:nvPr/>
            </p:nvSpPr>
            <p:spPr bwMode="auto">
              <a:xfrm>
                <a:off x="2325" y="1729"/>
                <a:ext cx="946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operandus beolvasó egység</a:t>
                </a:r>
              </a:p>
            </p:txBody>
          </p:sp>
          <p:sp>
            <p:nvSpPr>
              <p:cNvPr id="51226" name="Text Box 11"/>
              <p:cNvSpPr txBox="1">
                <a:spLocks noChangeArrowheads="1"/>
              </p:cNvSpPr>
              <p:nvPr/>
            </p:nvSpPr>
            <p:spPr bwMode="auto">
              <a:xfrm>
                <a:off x="3601" y="907"/>
                <a:ext cx="660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ALU  </a:t>
                </a:r>
              </a:p>
            </p:txBody>
          </p:sp>
          <p:sp>
            <p:nvSpPr>
              <p:cNvPr id="51227" name="Text Box 12"/>
              <p:cNvSpPr txBox="1">
                <a:spLocks noChangeArrowheads="1"/>
              </p:cNvSpPr>
              <p:nvPr/>
            </p:nvSpPr>
            <p:spPr bwMode="auto">
              <a:xfrm>
                <a:off x="4676" y="1732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>
                    <a:solidFill>
                      <a:schemeClr val="tx1"/>
                    </a:solidFill>
                  </a:rPr>
                  <a:t>eredmény visszaíró egység</a:t>
                </a:r>
              </a:p>
            </p:txBody>
          </p:sp>
          <p:sp>
            <p:nvSpPr>
              <p:cNvPr id="51228" name="Line 13"/>
              <p:cNvSpPr>
                <a:spLocks noChangeShapeType="1"/>
              </p:cNvSpPr>
              <p:nvPr/>
            </p:nvSpPr>
            <p:spPr bwMode="auto">
              <a:xfrm>
                <a:off x="990" y="2094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229" name="Line 14"/>
              <p:cNvSpPr>
                <a:spLocks noChangeShapeType="1"/>
              </p:cNvSpPr>
              <p:nvPr/>
            </p:nvSpPr>
            <p:spPr bwMode="auto">
              <a:xfrm>
                <a:off x="2100" y="2094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230" name="Line 15"/>
              <p:cNvSpPr>
                <a:spLocks noChangeShapeType="1"/>
              </p:cNvSpPr>
              <p:nvPr/>
            </p:nvSpPr>
            <p:spPr bwMode="auto">
              <a:xfrm>
                <a:off x="3276" y="2094"/>
                <a:ext cx="3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231" name="Line 16"/>
              <p:cNvSpPr>
                <a:spLocks noChangeShapeType="1"/>
              </p:cNvSpPr>
              <p:nvPr/>
            </p:nvSpPr>
            <p:spPr bwMode="auto">
              <a:xfrm>
                <a:off x="4290" y="2106"/>
                <a:ext cx="3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1212" name="Text Box 17"/>
            <p:cNvSpPr txBox="1">
              <a:spLocks noChangeArrowheads="1"/>
            </p:cNvSpPr>
            <p:nvPr/>
          </p:nvSpPr>
          <p:spPr bwMode="auto">
            <a:xfrm>
              <a:off x="3750" y="504"/>
              <a:ext cx="468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S4</a:t>
              </a:r>
            </a:p>
          </p:txBody>
        </p:sp>
        <p:sp>
          <p:nvSpPr>
            <p:cNvPr id="51213" name="Text Box 18"/>
            <p:cNvSpPr txBox="1">
              <a:spLocks noChangeArrowheads="1"/>
            </p:cNvSpPr>
            <p:nvPr/>
          </p:nvSpPr>
          <p:spPr bwMode="auto">
            <a:xfrm>
              <a:off x="3613" y="1405"/>
              <a:ext cx="66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ALU  </a:t>
              </a:r>
            </a:p>
          </p:txBody>
        </p:sp>
        <p:sp>
          <p:nvSpPr>
            <p:cNvPr id="51214" name="Text Box 19"/>
            <p:cNvSpPr txBox="1">
              <a:spLocks noChangeArrowheads="1"/>
            </p:cNvSpPr>
            <p:nvPr/>
          </p:nvSpPr>
          <p:spPr bwMode="auto">
            <a:xfrm>
              <a:off x="3625" y="1939"/>
              <a:ext cx="66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LOAD  </a:t>
              </a:r>
            </a:p>
          </p:txBody>
        </p:sp>
        <p:sp>
          <p:nvSpPr>
            <p:cNvPr id="51215" name="Text Box 20"/>
            <p:cNvSpPr txBox="1">
              <a:spLocks noChangeArrowheads="1"/>
            </p:cNvSpPr>
            <p:nvPr/>
          </p:nvSpPr>
          <p:spPr bwMode="auto">
            <a:xfrm>
              <a:off x="3607" y="2425"/>
              <a:ext cx="73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STORE  </a:t>
              </a:r>
            </a:p>
          </p:txBody>
        </p:sp>
        <p:sp>
          <p:nvSpPr>
            <p:cNvPr id="51216" name="Text Box 21"/>
            <p:cNvSpPr txBox="1">
              <a:spLocks noChangeArrowheads="1"/>
            </p:cNvSpPr>
            <p:nvPr/>
          </p:nvSpPr>
          <p:spPr bwMode="auto">
            <a:xfrm>
              <a:off x="3577" y="2947"/>
              <a:ext cx="810" cy="7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lebegő-pontos egység  </a:t>
              </a:r>
            </a:p>
          </p:txBody>
        </p:sp>
        <p:sp>
          <p:nvSpPr>
            <p:cNvPr id="51217" name="Line 22"/>
            <p:cNvSpPr>
              <a:spLocks noChangeShapeType="1"/>
            </p:cNvSpPr>
            <p:nvPr/>
          </p:nvSpPr>
          <p:spPr bwMode="auto">
            <a:xfrm flipV="1">
              <a:off x="3270" y="1542"/>
              <a:ext cx="342" cy="4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1218" name="Line 23"/>
            <p:cNvSpPr>
              <a:spLocks noChangeShapeType="1"/>
            </p:cNvSpPr>
            <p:nvPr/>
          </p:nvSpPr>
          <p:spPr bwMode="auto">
            <a:xfrm flipV="1">
              <a:off x="3270" y="1098"/>
              <a:ext cx="336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1219" name="Line 24"/>
            <p:cNvSpPr>
              <a:spLocks noChangeShapeType="1"/>
            </p:cNvSpPr>
            <p:nvPr/>
          </p:nvSpPr>
          <p:spPr bwMode="auto">
            <a:xfrm>
              <a:off x="3282" y="2400"/>
              <a:ext cx="294" cy="6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1220" name="Line 25"/>
            <p:cNvSpPr>
              <a:spLocks noChangeShapeType="1"/>
            </p:cNvSpPr>
            <p:nvPr/>
          </p:nvSpPr>
          <p:spPr bwMode="auto">
            <a:xfrm>
              <a:off x="4260" y="1086"/>
              <a:ext cx="414" cy="7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1221" name="Line 26"/>
            <p:cNvSpPr>
              <a:spLocks noChangeShapeType="1"/>
            </p:cNvSpPr>
            <p:nvPr/>
          </p:nvSpPr>
          <p:spPr bwMode="auto">
            <a:xfrm>
              <a:off x="4272" y="1548"/>
              <a:ext cx="402" cy="4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1222" name="Line 27"/>
            <p:cNvSpPr>
              <a:spLocks noChangeShapeType="1"/>
            </p:cNvSpPr>
            <p:nvPr/>
          </p:nvSpPr>
          <p:spPr bwMode="auto">
            <a:xfrm flipV="1">
              <a:off x="4392" y="2400"/>
              <a:ext cx="282" cy="6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1208" name="Text Box 28"/>
          <p:cNvSpPr txBox="1">
            <a:spLocks noChangeArrowheads="1"/>
          </p:cNvSpPr>
          <p:nvPr/>
        </p:nvSpPr>
        <p:spPr bwMode="auto">
          <a:xfrm>
            <a:off x="685800" y="5010150"/>
            <a:ext cx="18669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 b="1">
                <a:solidFill>
                  <a:schemeClr val="tx1"/>
                </a:solidFill>
              </a:rPr>
              <a:t>2.6. ábra</a:t>
            </a:r>
          </a:p>
        </p:txBody>
      </p:sp>
      <p:sp>
        <p:nvSpPr>
          <p:cNvPr id="51209" name="Élőláb helye 3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1210" name="Dátum helye 3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60F71DE-9A07-4B7A-9E0B-71440393EFE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7116E0-D262-4ECD-8A10-9EDE88303EB3}" type="slidenum">
              <a:rPr lang="en-GB" smtClean="0">
                <a:cs typeface="Arial" charset="0"/>
              </a:rPr>
              <a:pPr/>
              <a:t>5</a:t>
            </a:fld>
            <a:endParaRPr lang="en-GB" smtClean="0">
              <a:cs typeface="Arial" charset="0"/>
            </a:endParaRPr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48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50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6152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6289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6295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ALU</a:t>
                </a:r>
                <a:br>
                  <a:rPr lang="hu-HU" sz="2000" b="1">
                    <a:solidFill>
                      <a:srgbClr val="FF3300"/>
                    </a:solidFill>
                  </a:rPr>
                </a:br>
                <a:r>
                  <a:rPr lang="hu-HU" sz="2000" b="1">
                    <a:solidFill>
                      <a:srgbClr val="FF3300"/>
                    </a:solidFill>
                  </a:rPr>
                  <a:t>vezérlés</a:t>
                </a:r>
              </a:p>
            </p:txBody>
          </p:sp>
          <p:sp>
            <p:nvSpPr>
              <p:cNvPr id="6296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6</a:t>
                </a:r>
              </a:p>
            </p:txBody>
          </p:sp>
          <p:sp>
            <p:nvSpPr>
              <p:cNvPr id="6297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98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290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6291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rgbClr val="FF3300"/>
                    </a:solidFill>
                  </a:rPr>
                  <a:t>Léptető vezérlés</a:t>
                </a:r>
              </a:p>
            </p:txBody>
          </p:sp>
          <p:sp>
            <p:nvSpPr>
              <p:cNvPr id="6292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2</a:t>
                </a:r>
              </a:p>
            </p:txBody>
          </p:sp>
          <p:sp>
            <p:nvSpPr>
              <p:cNvPr id="6293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94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6153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154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155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N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6156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Z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157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6158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6159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60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61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6162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6163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016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accent2"/>
                </a:solidFill>
              </a:rPr>
              <a:t>SP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accent2"/>
                </a:solidFill>
              </a:rPr>
              <a:t> 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rgbClr val="FF3300"/>
                </a:solidFill>
              </a:rPr>
              <a:t>ALU: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accent2"/>
                </a:solidFill>
              </a:rPr>
              <a:t>B+1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 C</a:t>
            </a:r>
            <a:endParaRPr lang="hu-HU" sz="2800" b="1">
              <a:solidFill>
                <a:schemeClr val="accent2"/>
              </a:solidFill>
            </a:endParaRP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C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SP</a:t>
            </a:r>
          </a:p>
        </p:txBody>
      </p:sp>
      <p:sp>
        <p:nvSpPr>
          <p:cNvPr id="6164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1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6165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66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6167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6287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6288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6168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169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6170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6285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86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1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6283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84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2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6281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82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3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6279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80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4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6269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6272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273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6277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78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274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6275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76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270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71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5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6259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6262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263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6267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68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264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6265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66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260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61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6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6249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6252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253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6257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58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254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6255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56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250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51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7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6239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6242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243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6247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48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244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6245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46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240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1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178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6233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6235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236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6237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238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234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6179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180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6181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6185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6220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21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222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6224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6229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6230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6231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232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225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226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6227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228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223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86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6209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6213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214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6218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219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215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6216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217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210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11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12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87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6202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6205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206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6207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208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203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204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88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6191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192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6195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196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6200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201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197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6198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199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193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94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6189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90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6182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183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184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B5D2482-5521-42C5-8EA9-DA42D173EB7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CA89B1-4E3E-4E89-B5D7-5046010401A9}" type="slidenum">
              <a:rPr lang="en-GB" smtClean="0">
                <a:cs typeface="Arial" charset="0"/>
              </a:rPr>
              <a:pPr/>
              <a:t>50</a:t>
            </a:fld>
            <a:endParaRPr lang="en-GB" smtClean="0">
              <a:cs typeface="Arial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2160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Processzor szintű párhuzamosítás</a:t>
            </a:r>
            <a:r>
              <a:rPr lang="hu-HU" smtClean="0"/>
              <a:t> </a:t>
            </a:r>
          </a:p>
          <a:p>
            <a:r>
              <a:rPr lang="hu-HU" b="1" smtClean="0"/>
              <a:t>Tömb (array) processzor</a:t>
            </a:r>
            <a:r>
              <a:rPr lang="hu-HU" smtClean="0"/>
              <a:t> (</a:t>
            </a:r>
            <a:r>
              <a:rPr lang="hu-HU" b="1" smtClean="0"/>
              <a:t>2.7. ábra</a:t>
            </a:r>
            <a:r>
              <a:rPr lang="hu-HU" smtClean="0"/>
              <a:t>)</a:t>
            </a:r>
            <a:endParaRPr lang="hu-HU" b="1" smtClean="0"/>
          </a:p>
        </p:txBody>
      </p:sp>
      <p:grpSp>
        <p:nvGrpSpPr>
          <p:cNvPr id="52228" name="Group 3"/>
          <p:cNvGrpSpPr>
            <a:grpSpLocks/>
          </p:cNvGrpSpPr>
          <p:nvPr/>
        </p:nvGrpSpPr>
        <p:grpSpPr bwMode="auto">
          <a:xfrm>
            <a:off x="1889125" y="3144838"/>
            <a:ext cx="2362200" cy="2365375"/>
            <a:chOff x="404" y="1375"/>
            <a:chExt cx="1488" cy="1490"/>
          </a:xfrm>
        </p:grpSpPr>
        <p:grpSp>
          <p:nvGrpSpPr>
            <p:cNvPr id="52240" name="Group 4"/>
            <p:cNvGrpSpPr>
              <a:grpSpLocks/>
            </p:cNvGrpSpPr>
            <p:nvPr/>
          </p:nvGrpSpPr>
          <p:grpSpPr bwMode="auto">
            <a:xfrm>
              <a:off x="405" y="1375"/>
              <a:ext cx="1486" cy="146"/>
              <a:chOff x="404" y="1378"/>
              <a:chExt cx="1486" cy="146"/>
            </a:xfrm>
          </p:grpSpPr>
          <p:grpSp>
            <p:nvGrpSpPr>
              <p:cNvPr id="52416" name="Group 5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438" name="Rectangle 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39" name="Line 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17" name="Group 8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436" name="Rectangle 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37" name="Line 1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18" name="Group 11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434" name="Rectangle 1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35" name="Line 1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19" name="Group 14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432" name="Rectangle 15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33" name="Line 16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20" name="Group 17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430" name="Rectangle 18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31" name="Line 19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21" name="Group 20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428" name="Rectangle 2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29" name="Line 2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22" name="Group 23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426" name="Rectangle 2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27" name="Line 2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423" name="Group 26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424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25" name="Line 2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1" name="Group 29"/>
            <p:cNvGrpSpPr>
              <a:grpSpLocks/>
            </p:cNvGrpSpPr>
            <p:nvPr/>
          </p:nvGrpSpPr>
          <p:grpSpPr bwMode="auto">
            <a:xfrm>
              <a:off x="406" y="1567"/>
              <a:ext cx="1486" cy="146"/>
              <a:chOff x="404" y="1378"/>
              <a:chExt cx="1486" cy="146"/>
            </a:xfrm>
          </p:grpSpPr>
          <p:grpSp>
            <p:nvGrpSpPr>
              <p:cNvPr id="52392" name="Group 30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414" name="Rectangle 3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15" name="Line 3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3" name="Group 33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412" name="Rectangle 3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13" name="Line 3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4" name="Group 36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410" name="Rectangle 3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11" name="Line 3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5" name="Group 39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408" name="Rectangle 40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09" name="Line 41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6" name="Group 42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406" name="Rectangle 43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07" name="Line 44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7" name="Group 45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404" name="Rectangle 4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05" name="Line 4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8" name="Group 48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402" name="Rectangle 4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03" name="Line 5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99" name="Group 51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400" name="Rectangle 5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401" name="Line 5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2" name="Group 54"/>
            <p:cNvGrpSpPr>
              <a:grpSpLocks/>
            </p:cNvGrpSpPr>
            <p:nvPr/>
          </p:nvGrpSpPr>
          <p:grpSpPr bwMode="auto">
            <a:xfrm>
              <a:off x="406" y="1760"/>
              <a:ext cx="1486" cy="146"/>
              <a:chOff x="404" y="1378"/>
              <a:chExt cx="1486" cy="146"/>
            </a:xfrm>
          </p:grpSpPr>
          <p:grpSp>
            <p:nvGrpSpPr>
              <p:cNvPr id="52368" name="Group 55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390" name="Rectangle 5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91" name="Line 5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69" name="Group 58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388" name="Rectangle 5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89" name="Line 6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0" name="Group 61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386" name="Rectangle 6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87" name="Line 6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1" name="Group 64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384" name="Rectangle 65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85" name="Line 66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2" name="Group 67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382" name="Rectangle 68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83" name="Line 69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3" name="Group 70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380" name="Rectangle 7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81" name="Line 7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4" name="Group 73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378" name="Rectangle 7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79" name="Line 7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75" name="Group 76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376" name="Rectangle 7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77" name="Line 7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3" name="Group 79"/>
            <p:cNvGrpSpPr>
              <a:grpSpLocks/>
            </p:cNvGrpSpPr>
            <p:nvPr/>
          </p:nvGrpSpPr>
          <p:grpSpPr bwMode="auto">
            <a:xfrm>
              <a:off x="406" y="1953"/>
              <a:ext cx="1486" cy="146"/>
              <a:chOff x="404" y="1378"/>
              <a:chExt cx="1486" cy="146"/>
            </a:xfrm>
          </p:grpSpPr>
          <p:grpSp>
            <p:nvGrpSpPr>
              <p:cNvPr id="52344" name="Group 80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366" name="Rectangle 8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67" name="Line 8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45" name="Group 83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364" name="Rectangle 8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65" name="Line 8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46" name="Group 86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362" name="Rectangle 8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63" name="Line 8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47" name="Group 89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360" name="Rectangle 90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61" name="Line 91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48" name="Group 92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358" name="Rectangle 93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59" name="Line 94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49" name="Group 95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356" name="Rectangle 9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57" name="Line 9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50" name="Group 98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354" name="Rectangle 9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55" name="Line 10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51" name="Group 101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352" name="Rectangle 10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53" name="Line 10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4" name="Group 104"/>
            <p:cNvGrpSpPr>
              <a:grpSpLocks/>
            </p:cNvGrpSpPr>
            <p:nvPr/>
          </p:nvGrpSpPr>
          <p:grpSpPr bwMode="auto">
            <a:xfrm>
              <a:off x="406" y="2146"/>
              <a:ext cx="1486" cy="146"/>
              <a:chOff x="404" y="1378"/>
              <a:chExt cx="1486" cy="146"/>
            </a:xfrm>
          </p:grpSpPr>
          <p:grpSp>
            <p:nvGrpSpPr>
              <p:cNvPr id="52320" name="Group 105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342" name="Rectangle 10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43" name="Line 10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1" name="Group 108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340" name="Rectangle 10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41" name="Line 11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2" name="Group 111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338" name="Rectangle 11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39" name="Line 11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3" name="Group 114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336" name="Rectangle 115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37" name="Line 116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4" name="Group 117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334" name="Rectangle 118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35" name="Line 119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5" name="Group 120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332" name="Rectangle 12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33" name="Line 12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6" name="Group 123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330" name="Rectangle 12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31" name="Line 12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27" name="Group 126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328" name="Rectangle 12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29" name="Line 12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5" name="Group 129"/>
            <p:cNvGrpSpPr>
              <a:grpSpLocks/>
            </p:cNvGrpSpPr>
            <p:nvPr/>
          </p:nvGrpSpPr>
          <p:grpSpPr bwMode="auto">
            <a:xfrm>
              <a:off x="406" y="2336"/>
              <a:ext cx="1486" cy="146"/>
              <a:chOff x="404" y="1378"/>
              <a:chExt cx="1486" cy="146"/>
            </a:xfrm>
          </p:grpSpPr>
          <p:grpSp>
            <p:nvGrpSpPr>
              <p:cNvPr id="52296" name="Group 130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318" name="Rectangle 13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19" name="Line 13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97" name="Group 133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316" name="Rectangle 13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17" name="Line 13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98" name="Group 136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314" name="Rectangle 13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15" name="Line 13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99" name="Group 139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312" name="Rectangle 140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13" name="Line 141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00" name="Group 142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310" name="Rectangle 143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11" name="Line 144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01" name="Group 145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308" name="Rectangle 14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09" name="Line 14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02" name="Group 148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306" name="Rectangle 14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07" name="Line 15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303" name="Group 151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304" name="Rectangle 15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305" name="Line 15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6" name="Group 154"/>
            <p:cNvGrpSpPr>
              <a:grpSpLocks/>
            </p:cNvGrpSpPr>
            <p:nvPr/>
          </p:nvGrpSpPr>
          <p:grpSpPr bwMode="auto">
            <a:xfrm>
              <a:off x="406" y="2528"/>
              <a:ext cx="1486" cy="146"/>
              <a:chOff x="404" y="1378"/>
              <a:chExt cx="1486" cy="146"/>
            </a:xfrm>
          </p:grpSpPr>
          <p:grpSp>
            <p:nvGrpSpPr>
              <p:cNvPr id="52272" name="Group 155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294" name="Rectangle 15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95" name="Line 15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3" name="Group 158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292" name="Rectangle 15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93" name="Line 16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4" name="Group 161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290" name="Rectangle 16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91" name="Line 16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5" name="Group 164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288" name="Rectangle 165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89" name="Line 166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6" name="Group 167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286" name="Rectangle 168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87" name="Line 169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7" name="Group 170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284" name="Rectangle 17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85" name="Line 17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8" name="Group 173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282" name="Rectangle 17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83" name="Line 17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79" name="Group 176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280" name="Rectangle 17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81" name="Line 17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52247" name="Group 179"/>
            <p:cNvGrpSpPr>
              <a:grpSpLocks/>
            </p:cNvGrpSpPr>
            <p:nvPr/>
          </p:nvGrpSpPr>
          <p:grpSpPr bwMode="auto">
            <a:xfrm>
              <a:off x="404" y="2719"/>
              <a:ext cx="1486" cy="146"/>
              <a:chOff x="404" y="1378"/>
              <a:chExt cx="1486" cy="146"/>
            </a:xfrm>
          </p:grpSpPr>
          <p:grpSp>
            <p:nvGrpSpPr>
              <p:cNvPr id="52248" name="Group 180"/>
              <p:cNvGrpSpPr>
                <a:grpSpLocks/>
              </p:cNvGrpSpPr>
              <p:nvPr/>
            </p:nvGrpSpPr>
            <p:grpSpPr bwMode="auto">
              <a:xfrm>
                <a:off x="598" y="1380"/>
                <a:ext cx="144" cy="144"/>
                <a:chOff x="327" y="1386"/>
                <a:chExt cx="144" cy="144"/>
              </a:xfrm>
            </p:grpSpPr>
            <p:sp>
              <p:nvSpPr>
                <p:cNvPr id="52270" name="Rectangle 181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71" name="Line 182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49" name="Group 183"/>
              <p:cNvGrpSpPr>
                <a:grpSpLocks/>
              </p:cNvGrpSpPr>
              <p:nvPr/>
            </p:nvGrpSpPr>
            <p:grpSpPr bwMode="auto">
              <a:xfrm>
                <a:off x="404" y="1380"/>
                <a:ext cx="144" cy="144"/>
                <a:chOff x="327" y="1386"/>
                <a:chExt cx="144" cy="144"/>
              </a:xfrm>
            </p:grpSpPr>
            <p:sp>
              <p:nvSpPr>
                <p:cNvPr id="52268" name="Rectangle 184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69" name="Line 185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0" name="Group 186"/>
              <p:cNvGrpSpPr>
                <a:grpSpLocks/>
              </p:cNvGrpSpPr>
              <p:nvPr/>
            </p:nvGrpSpPr>
            <p:grpSpPr bwMode="auto">
              <a:xfrm>
                <a:off x="789" y="1380"/>
                <a:ext cx="144" cy="144"/>
                <a:chOff x="327" y="1386"/>
                <a:chExt cx="144" cy="144"/>
              </a:xfrm>
            </p:grpSpPr>
            <p:sp>
              <p:nvSpPr>
                <p:cNvPr id="52266" name="Rectangle 187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67" name="Line 188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1" name="Group 189"/>
              <p:cNvGrpSpPr>
                <a:grpSpLocks/>
              </p:cNvGrpSpPr>
              <p:nvPr/>
            </p:nvGrpSpPr>
            <p:grpSpPr bwMode="auto">
              <a:xfrm>
                <a:off x="982" y="1378"/>
                <a:ext cx="144" cy="144"/>
                <a:chOff x="327" y="1386"/>
                <a:chExt cx="144" cy="144"/>
              </a:xfrm>
            </p:grpSpPr>
            <p:sp>
              <p:nvSpPr>
                <p:cNvPr id="52264" name="Rectangle 190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65" name="Line 191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2" name="Group 192"/>
              <p:cNvGrpSpPr>
                <a:grpSpLocks/>
              </p:cNvGrpSpPr>
              <p:nvPr/>
            </p:nvGrpSpPr>
            <p:grpSpPr bwMode="auto">
              <a:xfrm>
                <a:off x="1173" y="1380"/>
                <a:ext cx="144" cy="144"/>
                <a:chOff x="327" y="1386"/>
                <a:chExt cx="144" cy="144"/>
              </a:xfrm>
            </p:grpSpPr>
            <p:sp>
              <p:nvSpPr>
                <p:cNvPr id="52262" name="Rectangle 193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63" name="Line 194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3" name="Group 195"/>
              <p:cNvGrpSpPr>
                <a:grpSpLocks/>
              </p:cNvGrpSpPr>
              <p:nvPr/>
            </p:nvGrpSpPr>
            <p:grpSpPr bwMode="auto">
              <a:xfrm>
                <a:off x="1367" y="1380"/>
                <a:ext cx="144" cy="144"/>
                <a:chOff x="327" y="1386"/>
                <a:chExt cx="144" cy="144"/>
              </a:xfrm>
            </p:grpSpPr>
            <p:sp>
              <p:nvSpPr>
                <p:cNvPr id="52260" name="Rectangle 196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61" name="Line 197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4" name="Group 198"/>
              <p:cNvGrpSpPr>
                <a:grpSpLocks/>
              </p:cNvGrpSpPr>
              <p:nvPr/>
            </p:nvGrpSpPr>
            <p:grpSpPr bwMode="auto">
              <a:xfrm>
                <a:off x="1556" y="1378"/>
                <a:ext cx="144" cy="144"/>
                <a:chOff x="327" y="1386"/>
                <a:chExt cx="144" cy="144"/>
              </a:xfrm>
            </p:grpSpPr>
            <p:sp>
              <p:nvSpPr>
                <p:cNvPr id="52258" name="Rectangle 199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59" name="Line 200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2255" name="Group 201"/>
              <p:cNvGrpSpPr>
                <a:grpSpLocks/>
              </p:cNvGrpSpPr>
              <p:nvPr/>
            </p:nvGrpSpPr>
            <p:grpSpPr bwMode="auto">
              <a:xfrm>
                <a:off x="1746" y="1378"/>
                <a:ext cx="144" cy="144"/>
                <a:chOff x="327" y="1386"/>
                <a:chExt cx="144" cy="144"/>
              </a:xfrm>
            </p:grpSpPr>
            <p:sp>
              <p:nvSpPr>
                <p:cNvPr id="52256" name="Rectangle 202"/>
                <p:cNvSpPr>
                  <a:spLocks noChangeArrowheads="1"/>
                </p:cNvSpPr>
                <p:nvPr/>
              </p:nvSpPr>
              <p:spPr bwMode="auto">
                <a:xfrm>
                  <a:off x="327" y="1386"/>
                  <a:ext cx="144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2257" name="Line 203"/>
                <p:cNvSpPr>
                  <a:spLocks noChangeShapeType="1"/>
                </p:cNvSpPr>
                <p:nvPr/>
              </p:nvSpPr>
              <p:spPr bwMode="auto">
                <a:xfrm>
                  <a:off x="327" y="1458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</p:grpSp>
      <p:sp>
        <p:nvSpPr>
          <p:cNvPr id="52229" name="Text Box 204"/>
          <p:cNvSpPr txBox="1">
            <a:spLocks noChangeArrowheads="1"/>
          </p:cNvSpPr>
          <p:nvPr/>
        </p:nvSpPr>
        <p:spPr bwMode="auto">
          <a:xfrm>
            <a:off x="1838325" y="1304925"/>
            <a:ext cx="2428875" cy="5318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Vezérlő egység</a:t>
            </a:r>
          </a:p>
        </p:txBody>
      </p:sp>
      <p:sp>
        <p:nvSpPr>
          <p:cNvPr id="52230" name="Text Box 205"/>
          <p:cNvSpPr txBox="1">
            <a:spLocks noChangeArrowheads="1"/>
          </p:cNvSpPr>
          <p:nvPr/>
        </p:nvSpPr>
        <p:spPr bwMode="auto">
          <a:xfrm>
            <a:off x="695325" y="2009775"/>
            <a:ext cx="22098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Teríti az utasításokat</a:t>
            </a:r>
          </a:p>
        </p:txBody>
      </p:sp>
      <p:sp>
        <p:nvSpPr>
          <p:cNvPr id="52231" name="Text Box 206"/>
          <p:cNvSpPr txBox="1">
            <a:spLocks noChangeArrowheads="1"/>
          </p:cNvSpPr>
          <p:nvPr/>
        </p:nvSpPr>
        <p:spPr bwMode="auto">
          <a:xfrm>
            <a:off x="0" y="3838575"/>
            <a:ext cx="1762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processzor</a:t>
            </a:r>
          </a:p>
        </p:txBody>
      </p:sp>
      <p:sp>
        <p:nvSpPr>
          <p:cNvPr id="52232" name="Text Box 207"/>
          <p:cNvSpPr txBox="1">
            <a:spLocks noChangeArrowheads="1"/>
          </p:cNvSpPr>
          <p:nvPr/>
        </p:nvSpPr>
        <p:spPr bwMode="auto">
          <a:xfrm>
            <a:off x="0" y="4505325"/>
            <a:ext cx="16097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memória</a:t>
            </a:r>
          </a:p>
        </p:txBody>
      </p:sp>
      <p:sp>
        <p:nvSpPr>
          <p:cNvPr id="52233" name="Line 208"/>
          <p:cNvSpPr>
            <a:spLocks noChangeShapeType="1"/>
          </p:cNvSpPr>
          <p:nvPr/>
        </p:nvSpPr>
        <p:spPr bwMode="auto">
          <a:xfrm>
            <a:off x="1609725" y="4143375"/>
            <a:ext cx="266700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2234" name="Line 209"/>
          <p:cNvSpPr>
            <a:spLocks noChangeShapeType="1"/>
          </p:cNvSpPr>
          <p:nvPr/>
        </p:nvSpPr>
        <p:spPr bwMode="auto">
          <a:xfrm flipV="1">
            <a:off x="1381125" y="4552950"/>
            <a:ext cx="504825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2235" name="Text Box 210"/>
          <p:cNvSpPr txBox="1">
            <a:spLocks noChangeArrowheads="1"/>
          </p:cNvSpPr>
          <p:nvPr/>
        </p:nvSpPr>
        <p:spPr bwMode="auto">
          <a:xfrm>
            <a:off x="609600" y="5629275"/>
            <a:ext cx="48863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8*8-as processzor/memória rács</a:t>
            </a:r>
          </a:p>
        </p:txBody>
      </p:sp>
      <p:sp>
        <p:nvSpPr>
          <p:cNvPr id="52236" name="Freeform 211"/>
          <p:cNvSpPr>
            <a:spLocks/>
          </p:cNvSpPr>
          <p:nvPr/>
        </p:nvSpPr>
        <p:spPr bwMode="auto">
          <a:xfrm>
            <a:off x="2914650" y="1828800"/>
            <a:ext cx="276225" cy="1209675"/>
          </a:xfrm>
          <a:custGeom>
            <a:avLst/>
            <a:gdLst>
              <a:gd name="T0" fmla="*/ 2147483647 w 174"/>
              <a:gd name="T1" fmla="*/ 0 h 762"/>
              <a:gd name="T2" fmla="*/ 0 w 174"/>
              <a:gd name="T3" fmla="*/ 2147483647 h 762"/>
              <a:gd name="T4" fmla="*/ 2147483647 w 174"/>
              <a:gd name="T5" fmla="*/ 2147483647 h 762"/>
              <a:gd name="T6" fmla="*/ 2147483647 w 174"/>
              <a:gd name="T7" fmla="*/ 2147483647 h 762"/>
              <a:gd name="T8" fmla="*/ 0 60000 65536"/>
              <a:gd name="T9" fmla="*/ 0 60000 65536"/>
              <a:gd name="T10" fmla="*/ 0 60000 65536"/>
              <a:gd name="T11" fmla="*/ 0 60000 65536"/>
              <a:gd name="T12" fmla="*/ 0 w 174"/>
              <a:gd name="T13" fmla="*/ 0 h 762"/>
              <a:gd name="T14" fmla="*/ 174 w 174"/>
              <a:gd name="T15" fmla="*/ 762 h 7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4" h="762">
                <a:moveTo>
                  <a:pt x="78" y="0"/>
                </a:moveTo>
                <a:lnTo>
                  <a:pt x="0" y="396"/>
                </a:lnTo>
                <a:lnTo>
                  <a:pt x="174" y="336"/>
                </a:lnTo>
                <a:lnTo>
                  <a:pt x="54" y="762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52237" name="Text Box 212"/>
          <p:cNvSpPr txBox="1">
            <a:spLocks noChangeArrowheads="1"/>
          </p:cNvSpPr>
          <p:nvPr/>
        </p:nvSpPr>
        <p:spPr bwMode="auto">
          <a:xfrm>
            <a:off x="5162550" y="1466850"/>
            <a:ext cx="3990975" cy="4062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sok azonos processzor (</a:t>
            </a:r>
            <a:r>
              <a:rPr lang="hu-HU" sz="2800" b="1">
                <a:solidFill>
                  <a:schemeClr val="tx1"/>
                </a:solidFill>
              </a:rPr>
              <a:t>ILLIAC IV</a:t>
            </a:r>
            <a:r>
              <a:rPr lang="hu-HU" sz="2800">
                <a:solidFill>
                  <a:schemeClr val="tx1"/>
                </a:solidFill>
              </a:rPr>
              <a:t>: (4*)8*8), mindnek saját memóriája. Vezérlő processzor adja ki a feladatot. </a:t>
            </a:r>
          </a:p>
          <a:p>
            <a:pPr defTabSz="914400">
              <a:lnSpc>
                <a:spcPct val="9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Mindegyik processzor ugyanazt csinálja, de a saját adatain. </a:t>
            </a:r>
          </a:p>
          <a:p>
            <a:pPr defTabSz="914400">
              <a:lnSpc>
                <a:spcPct val="9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Már nem divatos (drága  és nehéz kihasználni).</a:t>
            </a:r>
          </a:p>
        </p:txBody>
      </p:sp>
      <p:sp>
        <p:nvSpPr>
          <p:cNvPr id="52238" name="Élőláb helye 21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2239" name="Dátum helye 21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BAF42D0-94F4-4D65-8334-1A7AD09CB89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FA1818-70D8-4F3D-B007-E9629123708E}" type="slidenum">
              <a:rPr lang="en-GB" smtClean="0">
                <a:cs typeface="Arial" charset="0"/>
              </a:rPr>
              <a:pPr/>
              <a:t>51</a:t>
            </a:fld>
            <a:endParaRPr lang="en-GB" smtClean="0">
              <a:cs typeface="Arial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49950"/>
          </a:xfrm>
        </p:spPr>
        <p:txBody>
          <a:bodyPr lIns="92075" tIns="46038" rIns="92075" bIns="46038"/>
          <a:lstStyle/>
          <a:p>
            <a:r>
              <a:rPr lang="hu-HU" b="1" smtClean="0"/>
              <a:t>Vektor processzorok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	Vektor regisztereket </a:t>
            </a:r>
            <a:r>
              <a:rPr lang="hu-HU" smtClean="0"/>
              <a:t>használnak.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A vektor regiszter több hagyományos regiszterből áll. Gyors szállítószalag gondoskodik a regiszterek feltöltéséről, szintén gyors szállítószalag továbbítja a regiszterek tartamát az aritmetikai egységbe, pl. a vektor regiszterek összeadásához. Az eredmények szintén vektor regiszterbe kerülnek.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	Jól kombinálhatók hagyományos processzorokkal.</a:t>
            </a:r>
          </a:p>
        </p:txBody>
      </p:sp>
      <p:sp>
        <p:nvSpPr>
          <p:cNvPr id="5325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325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5088230-5C12-4866-AADF-2A7329D5922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4BF955-EA90-4D87-9CA2-4AB54519B005}" type="slidenum">
              <a:rPr lang="en-GB" smtClean="0">
                <a:cs typeface="Arial" charset="0"/>
              </a:rPr>
              <a:pPr/>
              <a:t>52</a:t>
            </a:fld>
            <a:endParaRPr lang="en-GB" smtClean="0">
              <a:cs typeface="Arial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987425"/>
          </a:xfrm>
        </p:spPr>
        <p:txBody>
          <a:bodyPr lIns="92075" tIns="46038" rIns="92075" bIns="46038"/>
          <a:lstStyle/>
          <a:p>
            <a:r>
              <a:rPr lang="hu-HU" b="1" smtClean="0"/>
              <a:t>Multiprocesszorok</a:t>
            </a:r>
          </a:p>
        </p:txBody>
      </p:sp>
      <p:grpSp>
        <p:nvGrpSpPr>
          <p:cNvPr id="54276" name="Group 3"/>
          <p:cNvGrpSpPr>
            <a:grpSpLocks/>
          </p:cNvGrpSpPr>
          <p:nvPr/>
        </p:nvGrpSpPr>
        <p:grpSpPr bwMode="auto">
          <a:xfrm>
            <a:off x="161925" y="466725"/>
            <a:ext cx="4676775" cy="1666875"/>
            <a:chOff x="258" y="390"/>
            <a:chExt cx="2946" cy="1050"/>
          </a:xfrm>
        </p:grpSpPr>
        <p:sp>
          <p:nvSpPr>
            <p:cNvPr id="54304" name="Text Box 4"/>
            <p:cNvSpPr txBox="1">
              <a:spLocks noChangeArrowheads="1"/>
            </p:cNvSpPr>
            <p:nvPr/>
          </p:nvSpPr>
          <p:spPr bwMode="auto">
            <a:xfrm>
              <a:off x="258" y="918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CPU</a:t>
              </a:r>
            </a:p>
          </p:txBody>
        </p:sp>
        <p:sp>
          <p:nvSpPr>
            <p:cNvPr id="54305" name="Text Box 5"/>
            <p:cNvSpPr txBox="1">
              <a:spLocks noChangeArrowheads="1"/>
            </p:cNvSpPr>
            <p:nvPr/>
          </p:nvSpPr>
          <p:spPr bwMode="auto">
            <a:xfrm>
              <a:off x="798" y="918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CPU</a:t>
              </a:r>
            </a:p>
          </p:txBody>
        </p:sp>
        <p:sp>
          <p:nvSpPr>
            <p:cNvPr id="54306" name="Text Box 6"/>
            <p:cNvSpPr txBox="1">
              <a:spLocks noChangeArrowheads="1"/>
            </p:cNvSpPr>
            <p:nvPr/>
          </p:nvSpPr>
          <p:spPr bwMode="auto">
            <a:xfrm>
              <a:off x="2460" y="918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4307" name="Text Box 7"/>
            <p:cNvSpPr txBox="1">
              <a:spLocks noChangeArrowheads="1"/>
            </p:cNvSpPr>
            <p:nvPr/>
          </p:nvSpPr>
          <p:spPr bwMode="auto">
            <a:xfrm>
              <a:off x="1710" y="918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CPU</a:t>
              </a:r>
            </a:p>
          </p:txBody>
        </p:sp>
        <p:sp>
          <p:nvSpPr>
            <p:cNvPr id="54308" name="Text Box 8"/>
            <p:cNvSpPr txBox="1">
              <a:spLocks noChangeArrowheads="1"/>
            </p:cNvSpPr>
            <p:nvPr/>
          </p:nvSpPr>
          <p:spPr bwMode="auto">
            <a:xfrm>
              <a:off x="1266" y="858"/>
              <a:ext cx="4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…</a:t>
              </a:r>
            </a:p>
          </p:txBody>
        </p:sp>
        <p:grpSp>
          <p:nvGrpSpPr>
            <p:cNvPr id="54309" name="Group 9"/>
            <p:cNvGrpSpPr>
              <a:grpSpLocks/>
            </p:cNvGrpSpPr>
            <p:nvPr/>
          </p:nvGrpSpPr>
          <p:grpSpPr bwMode="auto">
            <a:xfrm>
              <a:off x="498" y="1212"/>
              <a:ext cx="2220" cy="228"/>
              <a:chOff x="498" y="1212"/>
              <a:chExt cx="2220" cy="228"/>
            </a:xfrm>
          </p:grpSpPr>
          <p:sp>
            <p:nvSpPr>
              <p:cNvPr id="54311" name="Freeform 10"/>
              <p:cNvSpPr>
                <a:spLocks/>
              </p:cNvSpPr>
              <p:nvPr/>
            </p:nvSpPr>
            <p:spPr bwMode="auto">
              <a:xfrm>
                <a:off x="498" y="1212"/>
                <a:ext cx="2220" cy="222"/>
              </a:xfrm>
              <a:custGeom>
                <a:avLst/>
                <a:gdLst>
                  <a:gd name="T0" fmla="*/ 0 w 2220"/>
                  <a:gd name="T1" fmla="*/ 0 h 222"/>
                  <a:gd name="T2" fmla="*/ 0 w 2220"/>
                  <a:gd name="T3" fmla="*/ 222 h 222"/>
                  <a:gd name="T4" fmla="*/ 2220 w 2220"/>
                  <a:gd name="T5" fmla="*/ 222 h 222"/>
                  <a:gd name="T6" fmla="*/ 2220 w 2220"/>
                  <a:gd name="T7" fmla="*/ 0 h 22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20"/>
                  <a:gd name="T13" fmla="*/ 0 h 222"/>
                  <a:gd name="T14" fmla="*/ 2220 w 2220"/>
                  <a:gd name="T15" fmla="*/ 222 h 22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220" h="222">
                    <a:moveTo>
                      <a:pt x="0" y="0"/>
                    </a:moveTo>
                    <a:lnTo>
                      <a:pt x="0" y="222"/>
                    </a:lnTo>
                    <a:lnTo>
                      <a:pt x="2220" y="222"/>
                    </a:lnTo>
                    <a:lnTo>
                      <a:pt x="2220" y="0"/>
                    </a:lnTo>
                  </a:path>
                </a:pathLst>
              </a:cu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4312" name="Line 11"/>
              <p:cNvSpPr>
                <a:spLocks noChangeShapeType="1"/>
              </p:cNvSpPr>
              <p:nvPr/>
            </p:nvSpPr>
            <p:spPr bwMode="auto">
              <a:xfrm>
                <a:off x="1020" y="1212"/>
                <a:ext cx="0" cy="222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4313" name="Line 12"/>
              <p:cNvSpPr>
                <a:spLocks noChangeShapeType="1"/>
              </p:cNvSpPr>
              <p:nvPr/>
            </p:nvSpPr>
            <p:spPr bwMode="auto">
              <a:xfrm>
                <a:off x="1944" y="1218"/>
                <a:ext cx="0" cy="222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4310" name="Text Box 13"/>
            <p:cNvSpPr txBox="1">
              <a:spLocks noChangeArrowheads="1"/>
            </p:cNvSpPr>
            <p:nvPr/>
          </p:nvSpPr>
          <p:spPr bwMode="auto">
            <a:xfrm>
              <a:off x="2244" y="390"/>
              <a:ext cx="960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közös memória</a:t>
              </a:r>
            </a:p>
          </p:txBody>
        </p:sp>
      </p:grpSp>
      <p:sp>
        <p:nvSpPr>
          <p:cNvPr id="54277" name="Text Box 14"/>
          <p:cNvSpPr txBox="1">
            <a:spLocks noChangeArrowheads="1"/>
          </p:cNvSpPr>
          <p:nvPr/>
        </p:nvSpPr>
        <p:spPr bwMode="auto">
          <a:xfrm>
            <a:off x="4867275" y="0"/>
            <a:ext cx="4276725" cy="5703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A közös memória megkönnyíti a feladat megosztását.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  Csak közös memória.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    Nagyon terheli a memória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    sínt.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endParaRPr lang="hu-HU" sz="28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sz="2800">
                <a:solidFill>
                  <a:schemeClr val="tx1"/>
                </a:solidFill>
              </a:rPr>
              <a:t>   Lokális memória is van.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endParaRPr lang="hu-HU" sz="28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endParaRPr lang="hu-HU" sz="28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Sok (&gt;64) processzoros rendszert nehéz építeni a közös memória miatt</a:t>
            </a:r>
            <a:r>
              <a:rPr lang="hu-HU" sz="3200">
                <a:solidFill>
                  <a:schemeClr val="tx1"/>
                </a:solidFill>
                <a:latin typeface="Times New Roman CE" charset="0"/>
              </a:rPr>
              <a:t>.</a:t>
            </a:r>
          </a:p>
        </p:txBody>
      </p:sp>
      <p:grpSp>
        <p:nvGrpSpPr>
          <p:cNvPr id="54278" name="Group 15"/>
          <p:cNvGrpSpPr>
            <a:grpSpLocks/>
          </p:cNvGrpSpPr>
          <p:nvPr/>
        </p:nvGrpSpPr>
        <p:grpSpPr bwMode="auto">
          <a:xfrm>
            <a:off x="123825" y="2943225"/>
            <a:ext cx="4676775" cy="2771775"/>
            <a:chOff x="96" y="2082"/>
            <a:chExt cx="2946" cy="1746"/>
          </a:xfrm>
        </p:grpSpPr>
        <p:grpSp>
          <p:nvGrpSpPr>
            <p:cNvPr id="54282" name="Group 16"/>
            <p:cNvGrpSpPr>
              <a:grpSpLocks/>
            </p:cNvGrpSpPr>
            <p:nvPr/>
          </p:nvGrpSpPr>
          <p:grpSpPr bwMode="auto">
            <a:xfrm>
              <a:off x="96" y="2778"/>
              <a:ext cx="2946" cy="1050"/>
              <a:chOff x="96" y="2778"/>
              <a:chExt cx="2946" cy="1050"/>
            </a:xfrm>
          </p:grpSpPr>
          <p:grpSp>
            <p:nvGrpSpPr>
              <p:cNvPr id="54287" name="Group 17"/>
              <p:cNvGrpSpPr>
                <a:grpSpLocks/>
              </p:cNvGrpSpPr>
              <p:nvPr/>
            </p:nvGrpSpPr>
            <p:grpSpPr bwMode="auto">
              <a:xfrm>
                <a:off x="96" y="2778"/>
                <a:ext cx="2946" cy="1050"/>
                <a:chOff x="96" y="2778"/>
                <a:chExt cx="2946" cy="1050"/>
              </a:xfrm>
            </p:grpSpPr>
            <p:sp>
              <p:nvSpPr>
                <p:cNvPr id="5429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96" y="3306"/>
                  <a:ext cx="462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CPU</a:t>
                  </a:r>
                </a:p>
              </p:txBody>
            </p:sp>
            <p:sp>
              <p:nvSpPr>
                <p:cNvPr id="5429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36" y="3306"/>
                  <a:ext cx="462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CPU</a:t>
                  </a:r>
                </a:p>
              </p:txBody>
            </p:sp>
            <p:sp>
              <p:nvSpPr>
                <p:cNvPr id="5429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298" y="3306"/>
                  <a:ext cx="462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hu-HU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29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548" y="3306"/>
                  <a:ext cx="462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CPU</a:t>
                  </a:r>
                </a:p>
              </p:txBody>
            </p:sp>
            <p:sp>
              <p:nvSpPr>
                <p:cNvPr id="54298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104" y="3246"/>
                  <a:ext cx="46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lIns="0" rIns="0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…</a:t>
                  </a:r>
                </a:p>
              </p:txBody>
            </p:sp>
            <p:grpSp>
              <p:nvGrpSpPr>
                <p:cNvPr id="54299" name="Group 23"/>
                <p:cNvGrpSpPr>
                  <a:grpSpLocks/>
                </p:cNvGrpSpPr>
                <p:nvPr/>
              </p:nvGrpSpPr>
              <p:grpSpPr bwMode="auto">
                <a:xfrm>
                  <a:off x="336" y="3600"/>
                  <a:ext cx="2220" cy="228"/>
                  <a:chOff x="336" y="3600"/>
                  <a:chExt cx="2220" cy="228"/>
                </a:xfrm>
              </p:grpSpPr>
              <p:sp>
                <p:nvSpPr>
                  <p:cNvPr id="54301" name="Freeform 24"/>
                  <p:cNvSpPr>
                    <a:spLocks/>
                  </p:cNvSpPr>
                  <p:nvPr/>
                </p:nvSpPr>
                <p:spPr bwMode="auto">
                  <a:xfrm>
                    <a:off x="336" y="3600"/>
                    <a:ext cx="2220" cy="222"/>
                  </a:xfrm>
                  <a:custGeom>
                    <a:avLst/>
                    <a:gdLst>
                      <a:gd name="T0" fmla="*/ 0 w 2220"/>
                      <a:gd name="T1" fmla="*/ 0 h 222"/>
                      <a:gd name="T2" fmla="*/ 0 w 2220"/>
                      <a:gd name="T3" fmla="*/ 222 h 222"/>
                      <a:gd name="T4" fmla="*/ 2220 w 2220"/>
                      <a:gd name="T5" fmla="*/ 222 h 222"/>
                      <a:gd name="T6" fmla="*/ 2220 w 2220"/>
                      <a:gd name="T7" fmla="*/ 0 h 2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20"/>
                      <a:gd name="T13" fmla="*/ 0 h 222"/>
                      <a:gd name="T14" fmla="*/ 2220 w 2220"/>
                      <a:gd name="T15" fmla="*/ 222 h 22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20" h="222">
                        <a:moveTo>
                          <a:pt x="0" y="0"/>
                        </a:moveTo>
                        <a:lnTo>
                          <a:pt x="0" y="222"/>
                        </a:lnTo>
                        <a:lnTo>
                          <a:pt x="2220" y="222"/>
                        </a:lnTo>
                        <a:lnTo>
                          <a:pt x="2220" y="0"/>
                        </a:lnTo>
                      </a:path>
                    </a:pathLst>
                  </a:custGeom>
                  <a:noFill/>
                  <a:ln w="5715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430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858" y="3600"/>
                    <a:ext cx="0" cy="222"/>
                  </a:xfrm>
                  <a:prstGeom prst="line">
                    <a:avLst/>
                  </a:prstGeom>
                  <a:noFill/>
                  <a:ln w="5715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4303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1782" y="3606"/>
                    <a:ext cx="0" cy="222"/>
                  </a:xfrm>
                  <a:prstGeom prst="line">
                    <a:avLst/>
                  </a:prstGeom>
                  <a:noFill/>
                  <a:ln w="5715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5430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082" y="2778"/>
                  <a:ext cx="960" cy="51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közös memória</a:t>
                  </a:r>
                </a:p>
              </p:txBody>
            </p:sp>
          </p:grpSp>
          <p:sp>
            <p:nvSpPr>
              <p:cNvPr id="54288" name="Text Box 28"/>
              <p:cNvSpPr txBox="1">
                <a:spLocks noChangeArrowheads="1"/>
              </p:cNvSpPr>
              <p:nvPr/>
            </p:nvSpPr>
            <p:spPr bwMode="auto">
              <a:xfrm>
                <a:off x="102" y="2850"/>
                <a:ext cx="462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54289" name="Text Box 29"/>
              <p:cNvSpPr txBox="1">
                <a:spLocks noChangeArrowheads="1"/>
              </p:cNvSpPr>
              <p:nvPr/>
            </p:nvSpPr>
            <p:spPr bwMode="auto">
              <a:xfrm>
                <a:off x="636" y="2844"/>
                <a:ext cx="462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54290" name="Text Box 30"/>
              <p:cNvSpPr txBox="1">
                <a:spLocks noChangeArrowheads="1"/>
              </p:cNvSpPr>
              <p:nvPr/>
            </p:nvSpPr>
            <p:spPr bwMode="auto">
              <a:xfrm>
                <a:off x="1542" y="2850"/>
                <a:ext cx="462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54291" name="Line 31"/>
              <p:cNvSpPr>
                <a:spLocks noChangeShapeType="1"/>
              </p:cNvSpPr>
              <p:nvPr/>
            </p:nvSpPr>
            <p:spPr bwMode="auto">
              <a:xfrm>
                <a:off x="343" y="3150"/>
                <a:ext cx="0" cy="159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4292" name="Line 32"/>
              <p:cNvSpPr>
                <a:spLocks noChangeShapeType="1"/>
              </p:cNvSpPr>
              <p:nvPr/>
            </p:nvSpPr>
            <p:spPr bwMode="auto">
              <a:xfrm>
                <a:off x="870" y="3143"/>
                <a:ext cx="0" cy="159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4293" name="Line 33"/>
              <p:cNvSpPr>
                <a:spLocks noChangeShapeType="1"/>
              </p:cNvSpPr>
              <p:nvPr/>
            </p:nvSpPr>
            <p:spPr bwMode="auto">
              <a:xfrm>
                <a:off x="1781" y="3149"/>
                <a:ext cx="0" cy="159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4283" name="Text Box 34"/>
            <p:cNvSpPr txBox="1">
              <a:spLocks noChangeArrowheads="1"/>
            </p:cNvSpPr>
            <p:nvPr/>
          </p:nvSpPr>
          <p:spPr bwMode="auto">
            <a:xfrm>
              <a:off x="228" y="2082"/>
              <a:ext cx="184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helyi memóriák</a:t>
              </a:r>
            </a:p>
          </p:txBody>
        </p:sp>
        <p:sp>
          <p:nvSpPr>
            <p:cNvPr id="54284" name="Line 35"/>
            <p:cNvSpPr>
              <a:spLocks noChangeShapeType="1"/>
            </p:cNvSpPr>
            <p:nvPr/>
          </p:nvSpPr>
          <p:spPr bwMode="auto">
            <a:xfrm flipH="1">
              <a:off x="342" y="2406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5" name="Line 36"/>
            <p:cNvSpPr>
              <a:spLocks noChangeShapeType="1"/>
            </p:cNvSpPr>
            <p:nvPr/>
          </p:nvSpPr>
          <p:spPr bwMode="auto">
            <a:xfrm flipH="1">
              <a:off x="864" y="2388"/>
              <a:ext cx="138" cy="4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6" name="Line 37"/>
            <p:cNvSpPr>
              <a:spLocks noChangeShapeType="1"/>
            </p:cNvSpPr>
            <p:nvPr/>
          </p:nvSpPr>
          <p:spPr bwMode="auto">
            <a:xfrm>
              <a:off x="1446" y="2388"/>
              <a:ext cx="312" cy="4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4279" name="Rectangle 38"/>
          <p:cNvSpPr>
            <a:spLocks noChangeArrowheads="1"/>
          </p:cNvSpPr>
          <p:nvPr/>
        </p:nvSpPr>
        <p:spPr bwMode="auto">
          <a:xfrm>
            <a:off x="0" y="5791200"/>
            <a:ext cx="45624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2.8. ábra</a:t>
            </a:r>
          </a:p>
        </p:txBody>
      </p:sp>
      <p:sp>
        <p:nvSpPr>
          <p:cNvPr id="54280" name="Élőláb helye 4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4281" name="Dátum helye 4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4C40109-7ABE-4072-8749-DE7E7917F1B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F947D4-C013-45E2-925F-6D2B3F853188}" type="slidenum">
              <a:rPr lang="en-GB" smtClean="0">
                <a:cs typeface="Arial" charset="0"/>
              </a:rPr>
              <a:pPr/>
              <a:t>53</a:t>
            </a:fld>
            <a:endParaRPr lang="en-GB" smtClean="0">
              <a:cs typeface="Arial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102350"/>
          </a:xfrm>
        </p:spPr>
        <p:txBody>
          <a:bodyPr/>
          <a:lstStyle/>
          <a:p>
            <a:r>
              <a:rPr lang="hu-HU" b="1" smtClean="0"/>
              <a:t>Multiszámítógépek:</a:t>
            </a:r>
            <a:r>
              <a:rPr lang="hu-HU" smtClean="0"/>
              <a:t> Nincs közös memória:</a:t>
            </a:r>
            <a:br>
              <a:rPr lang="hu-HU" smtClean="0"/>
            </a:br>
            <a:r>
              <a:rPr lang="hu-HU" smtClean="0"/>
              <a:t>A </a:t>
            </a:r>
            <a:r>
              <a:rPr lang="hu-HU" b="1" smtClean="0"/>
              <a:t>CPU</a:t>
            </a:r>
            <a:r>
              <a:rPr lang="hu-HU" smtClean="0"/>
              <a:t>-k üzenetekkel tartják egymással a kapcsolatot.</a:t>
            </a:r>
            <a:br>
              <a:rPr lang="hu-HU" smtClean="0"/>
            </a:br>
            <a:r>
              <a:rPr lang="hu-HU" smtClean="0"/>
              <a:t>Néhány </a:t>
            </a:r>
            <a:r>
              <a:rPr lang="el-GR" smtClean="0">
                <a:cs typeface="Times New Roman" pitchFamily="18" charset="0"/>
              </a:rPr>
              <a:t>μ</a:t>
            </a:r>
            <a:r>
              <a:rPr lang="hu-HU" smtClean="0">
                <a:cs typeface="Times New Roman" pitchFamily="18" charset="0"/>
              </a:rPr>
              <a:t>s üzenet idő. </a:t>
            </a:r>
            <a:br>
              <a:rPr lang="hu-HU" smtClean="0">
                <a:cs typeface="Times New Roman" pitchFamily="18" charset="0"/>
              </a:rPr>
            </a:br>
            <a:r>
              <a:rPr lang="hu-HU" smtClean="0">
                <a:cs typeface="Times New Roman" pitchFamily="18" charset="0"/>
              </a:rPr>
              <a:t/>
            </a:r>
            <a:br>
              <a:rPr lang="hu-HU" smtClean="0">
                <a:cs typeface="Times New Roman" pitchFamily="18" charset="0"/>
              </a:rPr>
            </a:br>
            <a:r>
              <a:rPr lang="hu-HU" smtClean="0"/>
              <a:t>2-3 dimenziós hálók, fák, gyűrűk. </a:t>
            </a:r>
            <a:br>
              <a:rPr lang="hu-HU" smtClean="0"/>
            </a:br>
            <a:r>
              <a:rPr lang="hu-HU" smtClean="0"/>
              <a:t/>
            </a:r>
            <a:br>
              <a:rPr lang="hu-HU" smtClean="0"/>
            </a:br>
            <a:r>
              <a:rPr lang="hu-HU" smtClean="0"/>
              <a:t/>
            </a:r>
            <a:br>
              <a:rPr lang="hu-HU" smtClean="0"/>
            </a:br>
            <a:r>
              <a:rPr lang="hu-HU" smtClean="0"/>
              <a:t>Közel 10 000-es rendszer is van.</a:t>
            </a:r>
            <a:endParaRPr lang="hu-HU" b="1" smtClean="0"/>
          </a:p>
        </p:txBody>
      </p:sp>
      <p:sp>
        <p:nvSpPr>
          <p:cNvPr id="553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53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8DD40E9-1B5B-4E6D-B5F7-265D7C8E4A1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C59B98-4A5B-4CA8-8172-253074BD4F8B}" type="slidenum">
              <a:rPr lang="en-GB" smtClean="0">
                <a:cs typeface="Arial" charset="0"/>
              </a:rPr>
              <a:pPr/>
              <a:t>54</a:t>
            </a:fld>
            <a:endParaRPr lang="en-GB" smtClean="0">
              <a:cs typeface="Arial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5983287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 mikroarchitektúra szint tervezése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Mic-1: </a:t>
            </a:r>
            <a:r>
              <a:rPr lang="hu-HU" smtClean="0"/>
              <a:t>olcsó, de lassú. </a:t>
            </a:r>
            <a:r>
              <a:rPr lang="hu-HU" b="1" smtClean="0"/>
              <a:t>Sebesség növelés:</a:t>
            </a:r>
          </a:p>
          <a:p>
            <a:pPr>
              <a:spcBef>
                <a:spcPct val="0"/>
              </a:spcBef>
            </a:pPr>
            <a:r>
              <a:rPr lang="hu-HU" smtClean="0"/>
              <a:t>rövidebb óraciklus,</a:t>
            </a:r>
          </a:p>
          <a:p>
            <a:pPr>
              <a:spcBef>
                <a:spcPct val="0"/>
              </a:spcBef>
            </a:pPr>
            <a:r>
              <a:rPr lang="hu-HU" smtClean="0"/>
              <a:t>kevesebb óraciklus az utasítások végrehajtásához,</a:t>
            </a:r>
          </a:p>
          <a:p>
            <a:pPr>
              <a:spcBef>
                <a:spcPct val="0"/>
              </a:spcBef>
            </a:pPr>
            <a:r>
              <a:rPr lang="hu-HU" smtClean="0"/>
              <a:t>az utasítások végrehajtásának átlapolása.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b="1" smtClean="0"/>
              <a:t>B</a:t>
            </a:r>
            <a:r>
              <a:rPr lang="hu-HU" smtClean="0"/>
              <a:t> sín 9 regiszterét 4 bittel címeztük: dekódolóra van szükség, növeli az adatút ciklus idejét! (</a:t>
            </a:r>
            <a:r>
              <a:rPr lang="hu-HU" b="1" smtClean="0"/>
              <a:t>4.6. ábra</a:t>
            </a:r>
            <a:r>
              <a:rPr lang="hu-HU" smtClean="0"/>
              <a:t>)</a:t>
            </a:r>
            <a:r>
              <a:rPr lang="hu-HU" b="1" smtClean="0"/>
              <a:t>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Úthossz</a:t>
            </a:r>
            <a:r>
              <a:rPr lang="hu-HU" smtClean="0"/>
              <a:t> (path length, a szükséges ciklusok száma) </a:t>
            </a:r>
            <a:r>
              <a:rPr lang="hu-HU" b="1" smtClean="0"/>
              <a:t>rövidítése</a:t>
            </a:r>
            <a:r>
              <a:rPr lang="hu-HU" smtClean="0"/>
              <a:t>: </a:t>
            </a:r>
            <a:r>
              <a:rPr lang="hu-HU" b="1" smtClean="0"/>
              <a:t>goto Main1</a:t>
            </a:r>
            <a:r>
              <a:rPr lang="hu-HU" smtClean="0"/>
              <a:t> sokszor megspórolható, jobb microprogram vagy pl. </a:t>
            </a:r>
            <a:r>
              <a:rPr lang="hu-HU" b="1" smtClean="0"/>
              <a:t>PC</a:t>
            </a:r>
            <a:r>
              <a:rPr lang="hu-HU" smtClean="0"/>
              <a:t> növelésére külön áramkör (ez legtöbbször</a:t>
            </a:r>
            <a:r>
              <a:rPr lang="hu-HU" b="1" smtClean="0"/>
              <a:t> </a:t>
            </a:r>
            <a:r>
              <a:rPr lang="hu-HU" b="1" i="1" smtClean="0"/>
              <a:t>fetch</a:t>
            </a:r>
            <a:r>
              <a:rPr lang="hu-HU" smtClean="0"/>
              <a:t>-csel együtt történik).</a:t>
            </a:r>
          </a:p>
        </p:txBody>
      </p:sp>
      <p:sp>
        <p:nvSpPr>
          <p:cNvPr id="563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63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330F9AB-E819-4A24-A4F1-00725B16195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39932E-8954-4D01-B209-97903632239A}" type="slidenum">
              <a:rPr lang="en-GB" smtClean="0">
                <a:cs typeface="Arial" charset="0"/>
              </a:rPr>
              <a:pPr/>
              <a:t>55</a:t>
            </a:fld>
            <a:endParaRPr lang="en-GB" smtClean="0">
              <a:cs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96975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goto Main1</a:t>
            </a:r>
            <a:r>
              <a:rPr lang="hu-HU" sz="2800" smtClean="0"/>
              <a:t> sokszor megspórolható (</a:t>
            </a:r>
            <a:r>
              <a:rPr lang="hu-HU" sz="2800" b="1" smtClean="0"/>
              <a:t>4.23-24. ábra</a:t>
            </a:r>
            <a:r>
              <a:rPr lang="hu-HU" sz="2800" smtClean="0"/>
              <a:t>):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0x57	POP		A verem legfelső szavát eldobja.</a:t>
            </a:r>
          </a:p>
        </p:txBody>
      </p:sp>
      <p:graphicFrame>
        <p:nvGraphicFramePr>
          <p:cNvPr id="476199" name="Group 39"/>
          <p:cNvGraphicFramePr>
            <a:graphicFrameLocks noGrp="1"/>
          </p:cNvGraphicFramePr>
          <p:nvPr>
            <p:ph sz="half" idx="2"/>
          </p:nvPr>
        </p:nvGraphicFramePr>
        <p:xfrm>
          <a:off x="0" y="1504950"/>
          <a:ext cx="9144000" cy="3995738"/>
        </p:xfrm>
        <a:graphic>
          <a:graphicData uri="http://schemas.openxmlformats.org/drawingml/2006/table">
            <a:tbl>
              <a:tblPr/>
              <a:tblGrid>
                <a:gridCol w="1258888"/>
                <a:gridCol w="7885112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MAR=SP=SP-1; rd             //2. szó címe, olvas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                                            // vár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TOS=MDR; goto main1  //TOS=a verem teteje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main1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PC=PC+1;fetch;goto(MBR)      //következő ut.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Új változat</a:t>
                      </a:r>
                    </a:p>
                  </a:txBody>
                  <a:tcPr marL="90000" marR="90000" marT="1800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MAR=SP=SP-1; 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PC=PC+1; fetch           //következő ut. olvasása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pop3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TOS=MDR; 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fetch;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goto(MBR)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77" name="Line 36"/>
          <p:cNvSpPr>
            <a:spLocks noChangeShapeType="1"/>
          </p:cNvSpPr>
          <p:nvPr/>
        </p:nvSpPr>
        <p:spPr bwMode="auto">
          <a:xfrm flipV="1">
            <a:off x="3162300" y="5000625"/>
            <a:ext cx="914400" cy="4191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7378" name="Line 37"/>
          <p:cNvSpPr>
            <a:spLocks noChangeShapeType="1"/>
          </p:cNvSpPr>
          <p:nvPr/>
        </p:nvSpPr>
        <p:spPr bwMode="auto">
          <a:xfrm>
            <a:off x="3143250" y="5000625"/>
            <a:ext cx="914400" cy="4191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7379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7380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4A57F0D-2990-44DD-9515-29A031EAB30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BE55E2-941B-4D0B-B8A2-F0478CF6EEEC}" type="slidenum">
              <a:rPr lang="en-GB" smtClean="0">
                <a:cs typeface="Arial" charset="0"/>
              </a:rPr>
              <a:pPr/>
              <a:t>56</a:t>
            </a:fld>
            <a:endParaRPr lang="en-GB" smtClean="0">
              <a:cs typeface="Arial" charset="0"/>
            </a:endParaRPr>
          </a:p>
        </p:txBody>
      </p:sp>
      <p:grpSp>
        <p:nvGrpSpPr>
          <p:cNvPr id="58371" name="Group 2"/>
          <p:cNvGrpSpPr>
            <a:grpSpLocks/>
          </p:cNvGrpSpPr>
          <p:nvPr/>
        </p:nvGrpSpPr>
        <p:grpSpPr bwMode="auto">
          <a:xfrm>
            <a:off x="890588" y="4633913"/>
            <a:ext cx="1062037" cy="928687"/>
            <a:chOff x="561" y="2919"/>
            <a:chExt cx="669" cy="585"/>
          </a:xfrm>
        </p:grpSpPr>
        <p:sp>
          <p:nvSpPr>
            <p:cNvPr id="58683" name="Line 3"/>
            <p:cNvSpPr>
              <a:spLocks noChangeShapeType="1"/>
            </p:cNvSpPr>
            <p:nvPr/>
          </p:nvSpPr>
          <p:spPr bwMode="auto">
            <a:xfrm flipH="1">
              <a:off x="678" y="3117"/>
              <a:ext cx="471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684" name="Line 4"/>
            <p:cNvSpPr>
              <a:spLocks noChangeShapeType="1"/>
            </p:cNvSpPr>
            <p:nvPr/>
          </p:nvSpPr>
          <p:spPr bwMode="auto">
            <a:xfrm flipH="1">
              <a:off x="891" y="3087"/>
              <a:ext cx="45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685" name="Text Box 5"/>
            <p:cNvSpPr txBox="1">
              <a:spLocks noChangeArrowheads="1"/>
            </p:cNvSpPr>
            <p:nvPr/>
          </p:nvSpPr>
          <p:spPr bwMode="auto">
            <a:xfrm>
              <a:off x="774" y="2919"/>
              <a:ext cx="201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58686" name="Text Box 6"/>
            <p:cNvSpPr txBox="1">
              <a:spLocks noChangeArrowheads="1"/>
            </p:cNvSpPr>
            <p:nvPr/>
          </p:nvSpPr>
          <p:spPr bwMode="auto">
            <a:xfrm>
              <a:off x="561" y="3138"/>
              <a:ext cx="669" cy="36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8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vezérlés</a:t>
              </a:r>
            </a:p>
          </p:txBody>
        </p:sp>
      </p:grpSp>
      <p:sp>
        <p:nvSpPr>
          <p:cNvPr id="58372" name="Text Box 7"/>
          <p:cNvSpPr txBox="1">
            <a:spLocks noChangeArrowheads="1"/>
          </p:cNvSpPr>
          <p:nvPr/>
        </p:nvSpPr>
        <p:spPr bwMode="auto">
          <a:xfrm>
            <a:off x="2028825" y="443865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8373" name="Text Box 8"/>
          <p:cNvSpPr txBox="1">
            <a:spLocks noChangeArrowheads="1"/>
          </p:cNvSpPr>
          <p:nvPr/>
        </p:nvSpPr>
        <p:spPr bwMode="auto">
          <a:xfrm>
            <a:off x="3005138" y="44529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grpSp>
        <p:nvGrpSpPr>
          <p:cNvPr id="58374" name="Group 9"/>
          <p:cNvGrpSpPr>
            <a:grpSpLocks/>
          </p:cNvGrpSpPr>
          <p:nvPr/>
        </p:nvGrpSpPr>
        <p:grpSpPr bwMode="auto">
          <a:xfrm>
            <a:off x="0" y="57150"/>
            <a:ext cx="4200525" cy="5910263"/>
            <a:chOff x="0" y="81"/>
            <a:chExt cx="2646" cy="3723"/>
          </a:xfrm>
        </p:grpSpPr>
        <p:grpSp>
          <p:nvGrpSpPr>
            <p:cNvPr id="58551" name="Group 10"/>
            <p:cNvGrpSpPr>
              <a:grpSpLocks/>
            </p:cNvGrpSpPr>
            <p:nvPr/>
          </p:nvGrpSpPr>
          <p:grpSpPr bwMode="auto">
            <a:xfrm>
              <a:off x="2028" y="3384"/>
              <a:ext cx="294" cy="255"/>
              <a:chOff x="2028" y="3384"/>
              <a:chExt cx="294" cy="255"/>
            </a:xfrm>
          </p:grpSpPr>
          <p:sp>
            <p:nvSpPr>
              <p:cNvPr id="58680" name="Line 11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681" name="Line 12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682" name="Text Box 13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58552" name="Text Box 14"/>
            <p:cNvSpPr txBox="1">
              <a:spLocks noChangeArrowheads="1"/>
            </p:cNvSpPr>
            <p:nvPr/>
          </p:nvSpPr>
          <p:spPr bwMode="auto">
            <a:xfrm>
              <a:off x="2409" y="2895"/>
              <a:ext cx="23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58553" name="Text Box 15"/>
            <p:cNvSpPr txBox="1">
              <a:spLocks noChangeArrowheads="1"/>
            </p:cNvSpPr>
            <p:nvPr/>
          </p:nvSpPr>
          <p:spPr bwMode="auto">
            <a:xfrm>
              <a:off x="2415" y="3132"/>
              <a:ext cx="19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Z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58554" name="Text Box 16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58555" name="Text Box 17"/>
            <p:cNvSpPr txBox="1">
              <a:spLocks noChangeArrowheads="1"/>
            </p:cNvSpPr>
            <p:nvPr/>
          </p:nvSpPr>
          <p:spPr bwMode="auto">
            <a:xfrm>
              <a:off x="909" y="89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grpSp>
          <p:nvGrpSpPr>
            <p:cNvPr id="58556" name="Group 18"/>
            <p:cNvGrpSpPr>
              <a:grpSpLocks/>
            </p:cNvGrpSpPr>
            <p:nvPr/>
          </p:nvGrpSpPr>
          <p:grpSpPr bwMode="auto">
            <a:xfrm>
              <a:off x="0" y="81"/>
              <a:ext cx="2400" cy="3723"/>
              <a:chOff x="0" y="81"/>
              <a:chExt cx="2400" cy="3723"/>
            </a:xfrm>
          </p:grpSpPr>
          <p:sp>
            <p:nvSpPr>
              <p:cNvPr id="58561" name="Freeform 19"/>
              <p:cNvSpPr>
                <a:spLocks/>
              </p:cNvSpPr>
              <p:nvPr/>
            </p:nvSpPr>
            <p:spPr bwMode="auto">
              <a:xfrm>
                <a:off x="1100" y="3056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110 w 1134"/>
                  <a:gd name="T3" fmla="*/ 0 h 454"/>
                  <a:gd name="T4" fmla="*/ 138 w 1134"/>
                  <a:gd name="T5" fmla="*/ 9 h 454"/>
                  <a:gd name="T6" fmla="*/ 207 w 1134"/>
                  <a:gd name="T7" fmla="*/ 9 h 454"/>
                  <a:gd name="T8" fmla="*/ 235 w 1134"/>
                  <a:gd name="T9" fmla="*/ 0 h 454"/>
                  <a:gd name="T10" fmla="*/ 345 w 1134"/>
                  <a:gd name="T11" fmla="*/ 0 h 454"/>
                  <a:gd name="T12" fmla="*/ 262 w 1134"/>
                  <a:gd name="T13" fmla="*/ 30 h 454"/>
                  <a:gd name="T14" fmla="*/ 83 w 1134"/>
                  <a:gd name="T15" fmla="*/ 30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562" name="Line 20"/>
              <p:cNvSpPr>
                <a:spLocks noChangeShapeType="1"/>
              </p:cNvSpPr>
              <p:nvPr/>
            </p:nvSpPr>
            <p:spPr bwMode="auto">
              <a:xfrm>
                <a:off x="1876" y="269"/>
                <a:ext cx="9" cy="2788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563" name="Line 21"/>
              <p:cNvSpPr>
                <a:spLocks noChangeShapeType="1"/>
              </p:cNvSpPr>
              <p:nvPr/>
            </p:nvSpPr>
            <p:spPr bwMode="auto">
              <a:xfrm>
                <a:off x="1286" y="2895"/>
                <a:ext cx="3" cy="159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564" name="Text Box 22"/>
              <p:cNvSpPr txBox="1">
                <a:spLocks noChangeArrowheads="1"/>
              </p:cNvSpPr>
              <p:nvPr/>
            </p:nvSpPr>
            <p:spPr bwMode="auto">
              <a:xfrm>
                <a:off x="1079" y="3494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58565" name="Line 23"/>
              <p:cNvSpPr>
                <a:spLocks noChangeShapeType="1"/>
              </p:cNvSpPr>
              <p:nvPr/>
            </p:nvSpPr>
            <p:spPr bwMode="auto">
              <a:xfrm>
                <a:off x="1565" y="334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566" name="Freeform 24"/>
              <p:cNvSpPr>
                <a:spLocks/>
              </p:cNvSpPr>
              <p:nvPr/>
            </p:nvSpPr>
            <p:spPr bwMode="auto">
              <a:xfrm>
                <a:off x="519" y="153"/>
                <a:ext cx="1035" cy="3651"/>
              </a:xfrm>
              <a:custGeom>
                <a:avLst/>
                <a:gdLst>
                  <a:gd name="T0" fmla="*/ 1020 w 1038"/>
                  <a:gd name="T1" fmla="*/ 3223 h 3720"/>
                  <a:gd name="T2" fmla="*/ 1020 w 1038"/>
                  <a:gd name="T3" fmla="*/ 3325 h 3720"/>
                  <a:gd name="T4" fmla="*/ 0 w 1038"/>
                  <a:gd name="T5" fmla="*/ 3325 h 3720"/>
                  <a:gd name="T6" fmla="*/ 6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58567" name="Group 25"/>
              <p:cNvGrpSpPr>
                <a:grpSpLocks/>
              </p:cNvGrpSpPr>
              <p:nvPr/>
            </p:nvGrpSpPr>
            <p:grpSpPr bwMode="auto">
              <a:xfrm>
                <a:off x="542" y="1271"/>
                <a:ext cx="1321" cy="241"/>
                <a:chOff x="542" y="1271"/>
                <a:chExt cx="1321" cy="241"/>
              </a:xfrm>
            </p:grpSpPr>
            <p:grpSp>
              <p:nvGrpSpPr>
                <p:cNvPr id="58670" name="Group 26"/>
                <p:cNvGrpSpPr>
                  <a:grpSpLocks/>
                </p:cNvGrpSpPr>
                <p:nvPr/>
              </p:nvGrpSpPr>
              <p:grpSpPr bwMode="auto">
                <a:xfrm>
                  <a:off x="970" y="1271"/>
                  <a:ext cx="643" cy="241"/>
                  <a:chOff x="970" y="120"/>
                  <a:chExt cx="643" cy="241"/>
                </a:xfrm>
              </p:grpSpPr>
              <p:sp>
                <p:nvSpPr>
                  <p:cNvPr id="58673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7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78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79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675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76" name="Freeform 3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7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7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613" y="13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67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542" y="135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68" name="Group 36"/>
              <p:cNvGrpSpPr>
                <a:grpSpLocks/>
              </p:cNvGrpSpPr>
              <p:nvPr/>
            </p:nvGrpSpPr>
            <p:grpSpPr bwMode="auto">
              <a:xfrm>
                <a:off x="539" y="1571"/>
                <a:ext cx="1324" cy="241"/>
                <a:chOff x="539" y="1571"/>
                <a:chExt cx="1324" cy="241"/>
              </a:xfrm>
            </p:grpSpPr>
            <p:grpSp>
              <p:nvGrpSpPr>
                <p:cNvPr id="58660" name="Group 37"/>
                <p:cNvGrpSpPr>
                  <a:grpSpLocks/>
                </p:cNvGrpSpPr>
                <p:nvPr/>
              </p:nvGrpSpPr>
              <p:grpSpPr bwMode="auto">
                <a:xfrm>
                  <a:off x="970" y="1571"/>
                  <a:ext cx="643" cy="241"/>
                  <a:chOff x="970" y="120"/>
                  <a:chExt cx="643" cy="241"/>
                </a:xfrm>
              </p:grpSpPr>
              <p:sp>
                <p:nvSpPr>
                  <p:cNvPr id="5866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6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68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69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66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66" name="Freeform 4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67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6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613" y="1650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662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539" y="1653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69" name="Group 47"/>
              <p:cNvGrpSpPr>
                <a:grpSpLocks/>
              </p:cNvGrpSpPr>
              <p:nvPr/>
            </p:nvGrpSpPr>
            <p:grpSpPr bwMode="auto">
              <a:xfrm>
                <a:off x="539" y="1847"/>
                <a:ext cx="1327" cy="241"/>
                <a:chOff x="539" y="1847"/>
                <a:chExt cx="1327" cy="241"/>
              </a:xfrm>
            </p:grpSpPr>
            <p:grpSp>
              <p:nvGrpSpPr>
                <p:cNvPr id="58650" name="Group 48"/>
                <p:cNvGrpSpPr>
                  <a:grpSpLocks/>
                </p:cNvGrpSpPr>
                <p:nvPr/>
              </p:nvGrpSpPr>
              <p:grpSpPr bwMode="auto">
                <a:xfrm>
                  <a:off x="970" y="1847"/>
                  <a:ext cx="643" cy="241"/>
                  <a:chOff x="970" y="120"/>
                  <a:chExt cx="643" cy="241"/>
                </a:xfrm>
              </p:grpSpPr>
              <p:sp>
                <p:nvSpPr>
                  <p:cNvPr id="58653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54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58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59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65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56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57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51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616" y="1923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652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539" y="1926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70" name="Group 58"/>
              <p:cNvGrpSpPr>
                <a:grpSpLocks/>
              </p:cNvGrpSpPr>
              <p:nvPr/>
            </p:nvGrpSpPr>
            <p:grpSpPr bwMode="auto">
              <a:xfrm>
                <a:off x="539" y="2135"/>
                <a:ext cx="1324" cy="241"/>
                <a:chOff x="539" y="2135"/>
                <a:chExt cx="1324" cy="241"/>
              </a:xfrm>
            </p:grpSpPr>
            <p:grpSp>
              <p:nvGrpSpPr>
                <p:cNvPr id="58640" name="Group 59"/>
                <p:cNvGrpSpPr>
                  <a:grpSpLocks/>
                </p:cNvGrpSpPr>
                <p:nvPr/>
              </p:nvGrpSpPr>
              <p:grpSpPr bwMode="auto">
                <a:xfrm>
                  <a:off x="970" y="2135"/>
                  <a:ext cx="643" cy="241"/>
                  <a:chOff x="970" y="120"/>
                  <a:chExt cx="643" cy="241"/>
                </a:xfrm>
              </p:grpSpPr>
              <p:sp>
                <p:nvSpPr>
                  <p:cNvPr id="5864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44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48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49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645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46" name="Freeform 6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47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41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1613" y="2217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642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539" y="2217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71" name="Group 69"/>
              <p:cNvGrpSpPr>
                <a:grpSpLocks/>
              </p:cNvGrpSpPr>
              <p:nvPr/>
            </p:nvGrpSpPr>
            <p:grpSpPr bwMode="auto">
              <a:xfrm>
                <a:off x="536" y="2423"/>
                <a:ext cx="1330" cy="241"/>
                <a:chOff x="536" y="2423"/>
                <a:chExt cx="1330" cy="241"/>
              </a:xfrm>
            </p:grpSpPr>
            <p:grpSp>
              <p:nvGrpSpPr>
                <p:cNvPr id="58630" name="Group 70"/>
                <p:cNvGrpSpPr>
                  <a:grpSpLocks/>
                </p:cNvGrpSpPr>
                <p:nvPr/>
              </p:nvGrpSpPr>
              <p:grpSpPr bwMode="auto">
                <a:xfrm>
                  <a:off x="970" y="2423"/>
                  <a:ext cx="643" cy="241"/>
                  <a:chOff x="970" y="120"/>
                  <a:chExt cx="643" cy="241"/>
                </a:xfrm>
              </p:grpSpPr>
              <p:sp>
                <p:nvSpPr>
                  <p:cNvPr id="58633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34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38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3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635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36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37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31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616" y="2499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632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536" y="25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72" name="Group 80"/>
              <p:cNvGrpSpPr>
                <a:grpSpLocks/>
              </p:cNvGrpSpPr>
              <p:nvPr/>
            </p:nvGrpSpPr>
            <p:grpSpPr bwMode="auto">
              <a:xfrm>
                <a:off x="539" y="2724"/>
                <a:ext cx="1074" cy="241"/>
                <a:chOff x="539" y="2724"/>
                <a:chExt cx="1074" cy="241"/>
              </a:xfrm>
            </p:grpSpPr>
            <p:grpSp>
              <p:nvGrpSpPr>
                <p:cNvPr id="58624" name="Group 81"/>
                <p:cNvGrpSpPr>
                  <a:grpSpLocks/>
                </p:cNvGrpSpPr>
                <p:nvPr/>
              </p:nvGrpSpPr>
              <p:grpSpPr bwMode="auto">
                <a:xfrm>
                  <a:off x="970" y="2724"/>
                  <a:ext cx="643" cy="241"/>
                  <a:chOff x="970" y="2724"/>
                  <a:chExt cx="643" cy="241"/>
                </a:xfrm>
              </p:grpSpPr>
              <p:sp>
                <p:nvSpPr>
                  <p:cNvPr id="58626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2724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62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1067" y="289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628" name="Freeform 8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629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625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539" y="2808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58573" name="Line 87"/>
              <p:cNvSpPr>
                <a:spLocks noChangeShapeType="1"/>
              </p:cNvSpPr>
              <p:nvPr/>
            </p:nvSpPr>
            <p:spPr bwMode="auto">
              <a:xfrm>
                <a:off x="2010" y="3084"/>
                <a:ext cx="3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574" name="Line 88"/>
              <p:cNvSpPr>
                <a:spLocks noChangeShapeType="1"/>
              </p:cNvSpPr>
              <p:nvPr/>
            </p:nvSpPr>
            <p:spPr bwMode="auto">
              <a:xfrm>
                <a:off x="1899" y="3234"/>
                <a:ext cx="5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58575" name="Group 89"/>
              <p:cNvGrpSpPr>
                <a:grpSpLocks/>
              </p:cNvGrpSpPr>
              <p:nvPr/>
            </p:nvGrpSpPr>
            <p:grpSpPr bwMode="auto">
              <a:xfrm>
                <a:off x="0" y="81"/>
                <a:ext cx="1968" cy="1168"/>
                <a:chOff x="0" y="81"/>
                <a:chExt cx="1968" cy="1168"/>
              </a:xfrm>
            </p:grpSpPr>
            <p:grpSp>
              <p:nvGrpSpPr>
                <p:cNvPr id="58576" name="Group 90"/>
                <p:cNvGrpSpPr>
                  <a:grpSpLocks/>
                </p:cNvGrpSpPr>
                <p:nvPr/>
              </p:nvGrpSpPr>
              <p:grpSpPr bwMode="auto">
                <a:xfrm>
                  <a:off x="335" y="986"/>
                  <a:ext cx="1528" cy="240"/>
                  <a:chOff x="335" y="986"/>
                  <a:chExt cx="1528" cy="240"/>
                </a:xfrm>
              </p:grpSpPr>
              <p:sp>
                <p:nvSpPr>
                  <p:cNvPr id="58611" name="Line 9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1014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612" name="Line 9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1101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58613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970" y="986"/>
                    <a:ext cx="643" cy="240"/>
                    <a:chOff x="970" y="986"/>
                    <a:chExt cx="643" cy="240"/>
                  </a:xfrm>
                </p:grpSpPr>
                <p:grpSp>
                  <p:nvGrpSpPr>
                    <p:cNvPr id="58615" name="Group 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0" y="986"/>
                      <a:ext cx="643" cy="239"/>
                      <a:chOff x="970" y="986"/>
                      <a:chExt cx="643" cy="239"/>
                    </a:xfrm>
                  </p:grpSpPr>
                  <p:sp>
                    <p:nvSpPr>
                      <p:cNvPr id="58620" name="Rectangle 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0" y="986"/>
                        <a:ext cx="643" cy="168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prstDash val="dash"/>
                        <a:miter lim="800000"/>
                        <a:headEnd type="none" w="sm" len="sm"/>
                        <a:tailEnd type="none" w="sm" len="sm"/>
                      </a:ln>
                    </p:spPr>
                    <p:txBody>
                      <a:bodyPr wrap="none" anchor="ctr"/>
                      <a:lstStyle/>
                      <a:p>
                        <a:endParaRPr lang="hu-HU"/>
                      </a:p>
                    </p:txBody>
                  </p:sp>
                  <p:grpSp>
                    <p:nvGrpSpPr>
                      <p:cNvPr id="58621" name="Group 9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8" y="1154"/>
                        <a:ext cx="33" cy="71"/>
                        <a:chOff x="2700" y="372"/>
                        <a:chExt cx="420" cy="750"/>
                      </a:xfrm>
                    </p:grpSpPr>
                    <p:sp>
                      <p:nvSpPr>
                        <p:cNvPr id="58622" name="Freeform 9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0" y="372"/>
                          <a:ext cx="420" cy="402"/>
                        </a:xfrm>
                        <a:custGeom>
                          <a:avLst/>
                          <a:gdLst>
                            <a:gd name="T0" fmla="*/ 0 w 420"/>
                            <a:gd name="T1" fmla="*/ 402 h 402"/>
                            <a:gd name="T2" fmla="*/ 420 w 420"/>
                            <a:gd name="T3" fmla="*/ 402 h 402"/>
                            <a:gd name="T4" fmla="*/ 222 w 420"/>
                            <a:gd name="T5" fmla="*/ 0 h 402"/>
                            <a:gd name="T6" fmla="*/ 0 w 420"/>
                            <a:gd name="T7" fmla="*/ 402 h 40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420"/>
                            <a:gd name="T13" fmla="*/ 0 h 402"/>
                            <a:gd name="T14" fmla="*/ 420 w 420"/>
                            <a:gd name="T15" fmla="*/ 402 h 40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420" h="402">
                              <a:moveTo>
                                <a:pt x="0" y="402"/>
                              </a:moveTo>
                              <a:lnTo>
                                <a:pt x="420" y="402"/>
                              </a:lnTo>
                              <a:lnTo>
                                <a:pt x="222" y="0"/>
                              </a:lnTo>
                              <a:lnTo>
                                <a:pt x="0" y="402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  <p:sp>
                      <p:nvSpPr>
                        <p:cNvPr id="58623" name="Line 9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10" y="774"/>
                          <a:ext cx="0" cy="348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chemeClr val="tx1"/>
                          </a:solidFill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/>
                        <a:lstStyle/>
                        <a:p>
                          <a:endParaRPr lang="hu-HU"/>
                        </a:p>
                      </p:txBody>
                    </p:sp>
                  </p:grpSp>
                </p:grpSp>
                <p:sp>
                  <p:nvSpPr>
                    <p:cNvPr id="58616" name="Rectangle 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9" y="986"/>
                      <a:ext cx="184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58617" name="Group 1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42" y="1155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618" name="Freeform 1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619" name="Line 10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58614" name="Line 1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" y="1074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77" name="Group 104"/>
                <p:cNvGrpSpPr>
                  <a:grpSpLocks/>
                </p:cNvGrpSpPr>
                <p:nvPr/>
              </p:nvGrpSpPr>
              <p:grpSpPr bwMode="auto">
                <a:xfrm>
                  <a:off x="326" y="704"/>
                  <a:ext cx="1534" cy="241"/>
                  <a:chOff x="326" y="704"/>
                  <a:chExt cx="1534" cy="241"/>
                </a:xfrm>
              </p:grpSpPr>
              <p:grpSp>
                <p:nvGrpSpPr>
                  <p:cNvPr id="58600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970" y="704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58604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58605" name="Group 1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609" name="Freeform 1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610" name="Line 10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58606" name="Group 1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607" name="Freeform 1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608" name="Line 1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58601" name="Line 1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777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602" name="Line 1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7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603" name="Line 1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828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78" name="Group 116"/>
                <p:cNvGrpSpPr>
                  <a:grpSpLocks/>
                </p:cNvGrpSpPr>
                <p:nvPr/>
              </p:nvGrpSpPr>
              <p:grpSpPr bwMode="auto">
                <a:xfrm>
                  <a:off x="326" y="120"/>
                  <a:ext cx="1287" cy="241"/>
                  <a:chOff x="326" y="120"/>
                  <a:chExt cx="1287" cy="241"/>
                </a:xfrm>
              </p:grpSpPr>
              <p:grpSp>
                <p:nvGrpSpPr>
                  <p:cNvPr id="58593" name="Group 117"/>
                  <p:cNvGrpSpPr>
                    <a:grpSpLocks/>
                  </p:cNvGrpSpPr>
                  <p:nvPr/>
                </p:nvGrpSpPr>
                <p:grpSpPr bwMode="auto">
                  <a:xfrm>
                    <a:off x="970" y="12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58596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58597" name="Group 1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598" name="Freeform 1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599" name="Line 1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58594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9" y="165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95" name="Line 1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255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79" name="Group 124"/>
                <p:cNvGrpSpPr>
                  <a:grpSpLocks/>
                </p:cNvGrpSpPr>
                <p:nvPr/>
              </p:nvGrpSpPr>
              <p:grpSpPr bwMode="auto">
                <a:xfrm>
                  <a:off x="326" y="410"/>
                  <a:ext cx="1537" cy="241"/>
                  <a:chOff x="326" y="410"/>
                  <a:chExt cx="1537" cy="241"/>
                </a:xfrm>
              </p:grpSpPr>
              <p:sp>
                <p:nvSpPr>
                  <p:cNvPr id="58582" name="Line 1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3" y="492"/>
                    <a:ext cx="250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bg2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grpSp>
                <p:nvGrpSpPr>
                  <p:cNvPr id="58583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970" y="410"/>
                    <a:ext cx="643" cy="241"/>
                    <a:chOff x="970" y="120"/>
                    <a:chExt cx="643" cy="241"/>
                  </a:xfrm>
                </p:grpSpPr>
                <p:sp>
                  <p:nvSpPr>
                    <p:cNvPr id="58586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120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58587" name="Group 1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67" y="290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591" name="Freeform 1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592" name="Line 1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grpSp>
                  <p:nvGrpSpPr>
                    <p:cNvPr id="58588" name="Group 1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288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589" name="Freeform 1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590" name="Line 1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58584" name="Line 1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45" y="438"/>
                    <a:ext cx="43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85" name="Line 1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" y="537"/>
                    <a:ext cx="640" cy="0"/>
                  </a:xfrm>
                  <a:prstGeom prst="line">
                    <a:avLst/>
                  </a:prstGeom>
                  <a:noFill/>
                  <a:ln w="38100" cmpd="dbl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58580" name="Rectangle 136"/>
                <p:cNvSpPr>
                  <a:spLocks noChangeArrowheads="1"/>
                </p:cNvSpPr>
                <p:nvPr/>
              </p:nvSpPr>
              <p:spPr bwMode="auto">
                <a:xfrm>
                  <a:off x="291" y="84"/>
                  <a:ext cx="1677" cy="116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58581" name="Text Box 137"/>
                <p:cNvSpPr txBox="1">
                  <a:spLocks noChangeArrowheads="1"/>
                </p:cNvSpPr>
                <p:nvPr/>
              </p:nvSpPr>
              <p:spPr bwMode="auto">
                <a:xfrm flipV="1">
                  <a:off x="0" y="81"/>
                  <a:ext cx="308" cy="116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vert="eaVert">
                  <a:spAutoFit/>
                </a:bodyPr>
                <a:lstStyle/>
                <a:p>
                  <a:pPr algn="ctr"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memória</a:t>
                  </a:r>
                </a:p>
              </p:txBody>
            </p:sp>
          </p:grpSp>
        </p:grpSp>
        <p:sp>
          <p:nvSpPr>
            <p:cNvPr id="58557" name="Text Box 138"/>
            <p:cNvSpPr txBox="1">
              <a:spLocks noChangeArrowheads="1"/>
            </p:cNvSpPr>
            <p:nvPr/>
          </p:nvSpPr>
          <p:spPr bwMode="auto">
            <a:xfrm>
              <a:off x="0" y="2067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58558" name="Text Box 139"/>
            <p:cNvSpPr txBox="1">
              <a:spLocks noChangeArrowheads="1"/>
            </p:cNvSpPr>
            <p:nvPr/>
          </p:nvSpPr>
          <p:spPr bwMode="auto">
            <a:xfrm>
              <a:off x="1917" y="2061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58559" name="Line 140"/>
            <p:cNvSpPr>
              <a:spLocks noChangeShapeType="1"/>
            </p:cNvSpPr>
            <p:nvPr/>
          </p:nvSpPr>
          <p:spPr bwMode="auto">
            <a:xfrm>
              <a:off x="258" y="2301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560" name="Line 141"/>
            <p:cNvSpPr>
              <a:spLocks noChangeShapeType="1"/>
            </p:cNvSpPr>
            <p:nvPr/>
          </p:nvSpPr>
          <p:spPr bwMode="auto">
            <a:xfrm>
              <a:off x="1908" y="2301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8375" name="Text Box 142"/>
          <p:cNvSpPr txBox="1">
            <a:spLocks noChangeArrowheads="1"/>
          </p:cNvSpPr>
          <p:nvPr/>
        </p:nvSpPr>
        <p:spPr bwMode="auto">
          <a:xfrm flipV="1">
            <a:off x="3987800" y="198438"/>
            <a:ext cx="488950" cy="185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</a:t>
            </a:r>
          </a:p>
        </p:txBody>
      </p:sp>
      <p:sp>
        <p:nvSpPr>
          <p:cNvPr id="58376" name="Text Box 143"/>
          <p:cNvSpPr txBox="1">
            <a:spLocks noChangeArrowheads="1"/>
          </p:cNvSpPr>
          <p:nvPr/>
        </p:nvSpPr>
        <p:spPr bwMode="auto">
          <a:xfrm>
            <a:off x="4029075" y="32051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58377" name="Line 144"/>
          <p:cNvSpPr>
            <a:spLocks noChangeShapeType="1"/>
          </p:cNvSpPr>
          <p:nvPr/>
        </p:nvSpPr>
        <p:spPr bwMode="auto">
          <a:xfrm>
            <a:off x="2200275" y="1657350"/>
            <a:ext cx="1809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58378" name="Group 145"/>
          <p:cNvGrpSpPr>
            <a:grpSpLocks/>
          </p:cNvGrpSpPr>
          <p:nvPr/>
        </p:nvGrpSpPr>
        <p:grpSpPr bwMode="auto">
          <a:xfrm>
            <a:off x="4448175" y="60325"/>
            <a:ext cx="4695825" cy="5930900"/>
            <a:chOff x="2802" y="38"/>
            <a:chExt cx="2958" cy="3736"/>
          </a:xfrm>
        </p:grpSpPr>
        <p:sp>
          <p:nvSpPr>
            <p:cNvPr id="58383" name="Line 146"/>
            <p:cNvSpPr>
              <a:spLocks noChangeShapeType="1"/>
            </p:cNvSpPr>
            <p:nvPr/>
          </p:nvSpPr>
          <p:spPr bwMode="auto">
            <a:xfrm>
              <a:off x="3217" y="975"/>
              <a:ext cx="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384" name="Text Box 147"/>
            <p:cNvSpPr txBox="1">
              <a:spLocks noChangeArrowheads="1"/>
            </p:cNvSpPr>
            <p:nvPr/>
          </p:nvSpPr>
          <p:spPr bwMode="auto">
            <a:xfrm>
              <a:off x="5523" y="2858"/>
              <a:ext cx="23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58385" name="Text Box 148"/>
            <p:cNvSpPr txBox="1">
              <a:spLocks noChangeArrowheads="1"/>
            </p:cNvSpPr>
            <p:nvPr/>
          </p:nvSpPr>
          <p:spPr bwMode="auto">
            <a:xfrm>
              <a:off x="5529" y="3095"/>
              <a:ext cx="19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Z</a:t>
              </a:r>
              <a:endParaRPr lang="hu-HU" sz="2000">
                <a:solidFill>
                  <a:schemeClr val="tx1"/>
                </a:solidFill>
              </a:endParaRPr>
            </a:p>
          </p:txBody>
        </p:sp>
        <p:sp>
          <p:nvSpPr>
            <p:cNvPr id="58386" name="Text Box 149"/>
            <p:cNvSpPr txBox="1">
              <a:spLocks noChangeArrowheads="1"/>
            </p:cNvSpPr>
            <p:nvPr/>
          </p:nvSpPr>
          <p:spPr bwMode="auto">
            <a:xfrm>
              <a:off x="4193" y="3082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58387" name="Text Box 150"/>
            <p:cNvSpPr txBox="1">
              <a:spLocks noChangeArrowheads="1"/>
            </p:cNvSpPr>
            <p:nvPr/>
          </p:nvSpPr>
          <p:spPr bwMode="auto">
            <a:xfrm>
              <a:off x="3437" y="38"/>
              <a:ext cx="750" cy="28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 MBR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58388" name="Freeform 151"/>
            <p:cNvSpPr>
              <a:spLocks/>
            </p:cNvSpPr>
            <p:nvPr/>
          </p:nvSpPr>
          <p:spPr bwMode="auto">
            <a:xfrm>
              <a:off x="4207" y="3019"/>
              <a:ext cx="930" cy="288"/>
            </a:xfrm>
            <a:custGeom>
              <a:avLst/>
              <a:gdLst>
                <a:gd name="T0" fmla="*/ 0 w 1134"/>
                <a:gd name="T1" fmla="*/ 0 h 454"/>
                <a:gd name="T2" fmla="*/ 110 w 1134"/>
                <a:gd name="T3" fmla="*/ 0 h 454"/>
                <a:gd name="T4" fmla="*/ 138 w 1134"/>
                <a:gd name="T5" fmla="*/ 9 h 454"/>
                <a:gd name="T6" fmla="*/ 207 w 1134"/>
                <a:gd name="T7" fmla="*/ 9 h 454"/>
                <a:gd name="T8" fmla="*/ 235 w 1134"/>
                <a:gd name="T9" fmla="*/ 0 h 454"/>
                <a:gd name="T10" fmla="*/ 345 w 1134"/>
                <a:gd name="T11" fmla="*/ 0 h 454"/>
                <a:gd name="T12" fmla="*/ 262 w 1134"/>
                <a:gd name="T13" fmla="*/ 30 h 454"/>
                <a:gd name="T14" fmla="*/ 83 w 1134"/>
                <a:gd name="T15" fmla="*/ 30 h 454"/>
                <a:gd name="T16" fmla="*/ 0 w 1134"/>
                <a:gd name="T17" fmla="*/ 0 h 4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34"/>
                <a:gd name="T28" fmla="*/ 0 h 454"/>
                <a:gd name="T29" fmla="*/ 1134 w 1134"/>
                <a:gd name="T30" fmla="*/ 454 h 4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34" h="454">
                  <a:moveTo>
                    <a:pt x="0" y="0"/>
                  </a:moveTo>
                  <a:lnTo>
                    <a:pt x="363" y="0"/>
                  </a:lnTo>
                  <a:lnTo>
                    <a:pt x="454" y="136"/>
                  </a:lnTo>
                  <a:lnTo>
                    <a:pt x="681" y="136"/>
                  </a:lnTo>
                  <a:lnTo>
                    <a:pt x="771" y="0"/>
                  </a:lnTo>
                  <a:lnTo>
                    <a:pt x="1134" y="0"/>
                  </a:lnTo>
                  <a:lnTo>
                    <a:pt x="862" y="454"/>
                  </a:lnTo>
                  <a:lnTo>
                    <a:pt x="272" y="4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389" name="Line 152"/>
            <p:cNvSpPr>
              <a:spLocks noChangeShapeType="1"/>
            </p:cNvSpPr>
            <p:nvPr/>
          </p:nvSpPr>
          <p:spPr bwMode="auto">
            <a:xfrm>
              <a:off x="4983" y="232"/>
              <a:ext cx="9" cy="2788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390" name="Line 153"/>
            <p:cNvSpPr>
              <a:spLocks noChangeShapeType="1"/>
            </p:cNvSpPr>
            <p:nvPr/>
          </p:nvSpPr>
          <p:spPr bwMode="auto">
            <a:xfrm>
              <a:off x="4393" y="398"/>
              <a:ext cx="3" cy="261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391" name="Text Box 154"/>
            <p:cNvSpPr txBox="1">
              <a:spLocks noChangeArrowheads="1"/>
            </p:cNvSpPr>
            <p:nvPr/>
          </p:nvSpPr>
          <p:spPr bwMode="auto">
            <a:xfrm>
              <a:off x="4186" y="3457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  <p:sp>
          <p:nvSpPr>
            <p:cNvPr id="58392" name="Line 155"/>
            <p:cNvSpPr>
              <a:spLocks noChangeShapeType="1"/>
            </p:cNvSpPr>
            <p:nvPr/>
          </p:nvSpPr>
          <p:spPr bwMode="auto">
            <a:xfrm>
              <a:off x="4672" y="3307"/>
              <a:ext cx="0" cy="15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393" name="Freeform 156"/>
            <p:cNvSpPr>
              <a:spLocks/>
            </p:cNvSpPr>
            <p:nvPr/>
          </p:nvSpPr>
          <p:spPr bwMode="auto">
            <a:xfrm>
              <a:off x="3062" y="123"/>
              <a:ext cx="1611" cy="3651"/>
            </a:xfrm>
            <a:custGeom>
              <a:avLst/>
              <a:gdLst>
                <a:gd name="T0" fmla="*/ 14505 w 1038"/>
                <a:gd name="T1" fmla="*/ 3223 h 3720"/>
                <a:gd name="T2" fmla="*/ 14505 w 1038"/>
                <a:gd name="T3" fmla="*/ 3325 h 3720"/>
                <a:gd name="T4" fmla="*/ 0 w 1038"/>
                <a:gd name="T5" fmla="*/ 3325 h 3720"/>
                <a:gd name="T6" fmla="*/ 82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8394" name="Group 157"/>
            <p:cNvGrpSpPr>
              <a:grpSpLocks/>
            </p:cNvGrpSpPr>
            <p:nvPr/>
          </p:nvGrpSpPr>
          <p:grpSpPr bwMode="auto">
            <a:xfrm>
              <a:off x="3477" y="1237"/>
              <a:ext cx="643" cy="241"/>
              <a:chOff x="970" y="120"/>
              <a:chExt cx="643" cy="241"/>
            </a:xfrm>
          </p:grpSpPr>
          <p:sp>
            <p:nvSpPr>
              <p:cNvPr id="58544" name="Rectangle 158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8545" name="Group 159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8549" name="Freeform 160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550" name="Line 161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46" name="Group 162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8547" name="Freeform 16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548" name="Line 16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8395" name="Line 165"/>
            <p:cNvSpPr>
              <a:spLocks noChangeShapeType="1"/>
            </p:cNvSpPr>
            <p:nvPr/>
          </p:nvSpPr>
          <p:spPr bwMode="auto">
            <a:xfrm flipV="1">
              <a:off x="3049" y="1322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8396" name="Group 166"/>
            <p:cNvGrpSpPr>
              <a:grpSpLocks/>
            </p:cNvGrpSpPr>
            <p:nvPr/>
          </p:nvGrpSpPr>
          <p:grpSpPr bwMode="auto">
            <a:xfrm>
              <a:off x="3477" y="1537"/>
              <a:ext cx="643" cy="241"/>
              <a:chOff x="970" y="120"/>
              <a:chExt cx="643" cy="241"/>
            </a:xfrm>
          </p:grpSpPr>
          <p:sp>
            <p:nvSpPr>
              <p:cNvPr id="58537" name="Rectangle 167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8538" name="Group 168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58542" name="Freeform 16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543" name="Line 17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539" name="Group 171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58540" name="Freeform 172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541" name="Line 173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58397" name="Line 174"/>
            <p:cNvSpPr>
              <a:spLocks noChangeShapeType="1"/>
            </p:cNvSpPr>
            <p:nvPr/>
          </p:nvSpPr>
          <p:spPr bwMode="auto">
            <a:xfrm flipV="1">
              <a:off x="3046" y="1619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8398" name="Group 175"/>
            <p:cNvGrpSpPr>
              <a:grpSpLocks/>
            </p:cNvGrpSpPr>
            <p:nvPr/>
          </p:nvGrpSpPr>
          <p:grpSpPr bwMode="auto">
            <a:xfrm>
              <a:off x="3046" y="1813"/>
              <a:ext cx="1074" cy="241"/>
              <a:chOff x="3046" y="1888"/>
              <a:chExt cx="1074" cy="241"/>
            </a:xfrm>
          </p:grpSpPr>
          <p:grpSp>
            <p:nvGrpSpPr>
              <p:cNvPr id="58528" name="Group 176"/>
              <p:cNvGrpSpPr>
                <a:grpSpLocks/>
              </p:cNvGrpSpPr>
              <p:nvPr/>
            </p:nvGrpSpPr>
            <p:grpSpPr bwMode="auto">
              <a:xfrm>
                <a:off x="3477" y="1888"/>
                <a:ext cx="643" cy="241"/>
                <a:chOff x="970" y="120"/>
                <a:chExt cx="643" cy="241"/>
              </a:xfrm>
            </p:grpSpPr>
            <p:sp>
              <p:nvSpPr>
                <p:cNvPr id="58530" name="Rectangle 177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8531" name="Group 178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8535" name="Freeform 179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36" name="Line 180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32" name="Group 181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58533" name="Freeform 18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34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8529" name="Line 184"/>
              <p:cNvSpPr>
                <a:spLocks noChangeShapeType="1"/>
              </p:cNvSpPr>
              <p:nvPr/>
            </p:nvSpPr>
            <p:spPr bwMode="auto">
              <a:xfrm flipV="1">
                <a:off x="3046" y="1967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399" name="Group 185"/>
            <p:cNvGrpSpPr>
              <a:grpSpLocks/>
            </p:cNvGrpSpPr>
            <p:nvPr/>
          </p:nvGrpSpPr>
          <p:grpSpPr bwMode="auto">
            <a:xfrm>
              <a:off x="3046" y="2101"/>
              <a:ext cx="1074" cy="241"/>
              <a:chOff x="3046" y="2176"/>
              <a:chExt cx="1074" cy="241"/>
            </a:xfrm>
          </p:grpSpPr>
          <p:grpSp>
            <p:nvGrpSpPr>
              <p:cNvPr id="58519" name="Group 186"/>
              <p:cNvGrpSpPr>
                <a:grpSpLocks/>
              </p:cNvGrpSpPr>
              <p:nvPr/>
            </p:nvGrpSpPr>
            <p:grpSpPr bwMode="auto">
              <a:xfrm>
                <a:off x="3477" y="2176"/>
                <a:ext cx="643" cy="241"/>
                <a:chOff x="970" y="120"/>
                <a:chExt cx="643" cy="241"/>
              </a:xfrm>
            </p:grpSpPr>
            <p:sp>
              <p:nvSpPr>
                <p:cNvPr id="58521" name="Rectangle 187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8522" name="Group 188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8526" name="Freeform 189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27" name="Line 190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23" name="Group 191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58524" name="Freeform 19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25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8520" name="Line 194"/>
              <p:cNvSpPr>
                <a:spLocks noChangeShapeType="1"/>
              </p:cNvSpPr>
              <p:nvPr/>
            </p:nvSpPr>
            <p:spPr bwMode="auto">
              <a:xfrm flipV="1">
                <a:off x="3046" y="225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00" name="Group 195"/>
            <p:cNvGrpSpPr>
              <a:grpSpLocks/>
            </p:cNvGrpSpPr>
            <p:nvPr/>
          </p:nvGrpSpPr>
          <p:grpSpPr bwMode="auto">
            <a:xfrm>
              <a:off x="3043" y="2389"/>
              <a:ext cx="1077" cy="241"/>
              <a:chOff x="3043" y="2464"/>
              <a:chExt cx="1077" cy="241"/>
            </a:xfrm>
          </p:grpSpPr>
          <p:grpSp>
            <p:nvGrpSpPr>
              <p:cNvPr id="58510" name="Group 196"/>
              <p:cNvGrpSpPr>
                <a:grpSpLocks/>
              </p:cNvGrpSpPr>
              <p:nvPr/>
            </p:nvGrpSpPr>
            <p:grpSpPr bwMode="auto">
              <a:xfrm>
                <a:off x="3477" y="2464"/>
                <a:ext cx="643" cy="241"/>
                <a:chOff x="970" y="120"/>
                <a:chExt cx="643" cy="241"/>
              </a:xfrm>
            </p:grpSpPr>
            <p:sp>
              <p:nvSpPr>
                <p:cNvPr id="58512" name="Rectangle 197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8513" name="Group 198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58517" name="Freeform 199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18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58514" name="Group 201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58515" name="Freeform 20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16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8511" name="Line 204"/>
              <p:cNvSpPr>
                <a:spLocks noChangeShapeType="1"/>
              </p:cNvSpPr>
              <p:nvPr/>
            </p:nvSpPr>
            <p:spPr bwMode="auto">
              <a:xfrm flipV="1">
                <a:off x="3043" y="2549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01" name="Group 205"/>
            <p:cNvGrpSpPr>
              <a:grpSpLocks/>
            </p:cNvGrpSpPr>
            <p:nvPr/>
          </p:nvGrpSpPr>
          <p:grpSpPr bwMode="auto">
            <a:xfrm>
              <a:off x="3046" y="2690"/>
              <a:ext cx="1074" cy="241"/>
              <a:chOff x="539" y="2724"/>
              <a:chExt cx="1074" cy="241"/>
            </a:xfrm>
          </p:grpSpPr>
          <p:grpSp>
            <p:nvGrpSpPr>
              <p:cNvPr id="58504" name="Group 206"/>
              <p:cNvGrpSpPr>
                <a:grpSpLocks/>
              </p:cNvGrpSpPr>
              <p:nvPr/>
            </p:nvGrpSpPr>
            <p:grpSpPr bwMode="auto">
              <a:xfrm>
                <a:off x="970" y="2724"/>
                <a:ext cx="643" cy="241"/>
                <a:chOff x="970" y="2724"/>
                <a:chExt cx="643" cy="241"/>
              </a:xfrm>
            </p:grpSpPr>
            <p:sp>
              <p:nvSpPr>
                <p:cNvPr id="58506" name="Rectangle 207"/>
                <p:cNvSpPr>
                  <a:spLocks noChangeArrowheads="1"/>
                </p:cNvSpPr>
                <p:nvPr/>
              </p:nvSpPr>
              <p:spPr bwMode="auto">
                <a:xfrm>
                  <a:off x="970" y="2724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58507" name="Group 208"/>
                <p:cNvGrpSpPr>
                  <a:grpSpLocks/>
                </p:cNvGrpSpPr>
                <p:nvPr/>
              </p:nvGrpSpPr>
              <p:grpSpPr bwMode="auto">
                <a:xfrm>
                  <a:off x="1067" y="2894"/>
                  <a:ext cx="33" cy="71"/>
                  <a:chOff x="2700" y="372"/>
                  <a:chExt cx="420" cy="750"/>
                </a:xfrm>
              </p:grpSpPr>
              <p:sp>
                <p:nvSpPr>
                  <p:cNvPr id="58508" name="Freeform 209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509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58505" name="Line 211"/>
              <p:cNvSpPr>
                <a:spLocks noChangeShapeType="1"/>
              </p:cNvSpPr>
              <p:nvPr/>
            </p:nvSpPr>
            <p:spPr bwMode="auto">
              <a:xfrm flipV="1">
                <a:off x="539" y="280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8402" name="Line 212"/>
            <p:cNvSpPr>
              <a:spLocks noChangeShapeType="1"/>
            </p:cNvSpPr>
            <p:nvPr/>
          </p:nvSpPr>
          <p:spPr bwMode="auto">
            <a:xfrm>
              <a:off x="5117" y="3047"/>
              <a:ext cx="3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3" name="Line 213"/>
            <p:cNvSpPr>
              <a:spLocks noChangeShapeType="1"/>
            </p:cNvSpPr>
            <p:nvPr/>
          </p:nvSpPr>
          <p:spPr bwMode="auto">
            <a:xfrm>
              <a:off x="5006" y="3197"/>
              <a:ext cx="5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4" name="Line 214"/>
            <p:cNvSpPr>
              <a:spLocks noChangeShapeType="1"/>
            </p:cNvSpPr>
            <p:nvPr/>
          </p:nvSpPr>
          <p:spPr bwMode="auto">
            <a:xfrm flipV="1">
              <a:off x="4119" y="1271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5" name="Line 215"/>
            <p:cNvSpPr>
              <a:spLocks noChangeShapeType="1"/>
            </p:cNvSpPr>
            <p:nvPr/>
          </p:nvSpPr>
          <p:spPr bwMode="auto">
            <a:xfrm flipV="1">
              <a:off x="4119" y="1364"/>
              <a:ext cx="838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6" name="Line 216"/>
            <p:cNvSpPr>
              <a:spLocks noChangeShapeType="1"/>
            </p:cNvSpPr>
            <p:nvPr/>
          </p:nvSpPr>
          <p:spPr bwMode="auto">
            <a:xfrm flipV="1">
              <a:off x="4125" y="1580"/>
              <a:ext cx="247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7" name="Line 217"/>
            <p:cNvSpPr>
              <a:spLocks noChangeShapeType="1"/>
            </p:cNvSpPr>
            <p:nvPr/>
          </p:nvSpPr>
          <p:spPr bwMode="auto">
            <a:xfrm flipV="1">
              <a:off x="4125" y="1670"/>
              <a:ext cx="84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8" name="Line 218"/>
            <p:cNvSpPr>
              <a:spLocks noChangeShapeType="1"/>
            </p:cNvSpPr>
            <p:nvPr/>
          </p:nvSpPr>
          <p:spPr bwMode="auto">
            <a:xfrm flipV="1">
              <a:off x="4125" y="185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09" name="Line 219"/>
            <p:cNvSpPr>
              <a:spLocks noChangeShapeType="1"/>
            </p:cNvSpPr>
            <p:nvPr/>
          </p:nvSpPr>
          <p:spPr bwMode="auto">
            <a:xfrm flipV="1">
              <a:off x="4125" y="1946"/>
              <a:ext cx="841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0" name="Line 220"/>
            <p:cNvSpPr>
              <a:spLocks noChangeShapeType="1"/>
            </p:cNvSpPr>
            <p:nvPr/>
          </p:nvSpPr>
          <p:spPr bwMode="auto">
            <a:xfrm flipV="1">
              <a:off x="4125" y="2138"/>
              <a:ext cx="247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1" name="Line 221"/>
            <p:cNvSpPr>
              <a:spLocks noChangeShapeType="1"/>
            </p:cNvSpPr>
            <p:nvPr/>
          </p:nvSpPr>
          <p:spPr bwMode="auto">
            <a:xfrm flipV="1">
              <a:off x="4125" y="2228"/>
              <a:ext cx="84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2" name="Line 222"/>
            <p:cNvSpPr>
              <a:spLocks noChangeShapeType="1"/>
            </p:cNvSpPr>
            <p:nvPr/>
          </p:nvSpPr>
          <p:spPr bwMode="auto">
            <a:xfrm flipV="1">
              <a:off x="4122" y="2423"/>
              <a:ext cx="253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3" name="Line 223"/>
            <p:cNvSpPr>
              <a:spLocks noChangeShapeType="1"/>
            </p:cNvSpPr>
            <p:nvPr/>
          </p:nvSpPr>
          <p:spPr bwMode="auto">
            <a:xfrm flipV="1">
              <a:off x="4122" y="2516"/>
              <a:ext cx="847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4" name="Line 224"/>
            <p:cNvSpPr>
              <a:spLocks noChangeShapeType="1"/>
            </p:cNvSpPr>
            <p:nvPr/>
          </p:nvSpPr>
          <p:spPr bwMode="auto">
            <a:xfrm flipV="1">
              <a:off x="4125" y="27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15" name="Line 225"/>
            <p:cNvSpPr>
              <a:spLocks noChangeShapeType="1"/>
            </p:cNvSpPr>
            <p:nvPr/>
          </p:nvSpPr>
          <p:spPr bwMode="auto">
            <a:xfrm flipV="1">
              <a:off x="4125" y="2816"/>
              <a:ext cx="84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8416" name="Group 226"/>
            <p:cNvGrpSpPr>
              <a:grpSpLocks/>
            </p:cNvGrpSpPr>
            <p:nvPr/>
          </p:nvGrpSpPr>
          <p:grpSpPr bwMode="auto">
            <a:xfrm>
              <a:off x="2803" y="53"/>
              <a:ext cx="2160" cy="1164"/>
              <a:chOff x="2803" y="128"/>
              <a:chExt cx="2160" cy="1164"/>
            </a:xfrm>
          </p:grpSpPr>
          <p:grpSp>
            <p:nvGrpSpPr>
              <p:cNvPr id="58453" name="Group 227"/>
              <p:cNvGrpSpPr>
                <a:grpSpLocks/>
              </p:cNvGrpSpPr>
              <p:nvPr/>
            </p:nvGrpSpPr>
            <p:grpSpPr bwMode="auto">
              <a:xfrm>
                <a:off x="2847" y="1030"/>
                <a:ext cx="2116" cy="240"/>
                <a:chOff x="2847" y="1030"/>
                <a:chExt cx="2116" cy="240"/>
              </a:xfrm>
            </p:grpSpPr>
            <p:sp>
              <p:nvSpPr>
                <p:cNvPr id="58491" name="Line 228"/>
                <p:cNvSpPr>
                  <a:spLocks noChangeShapeType="1"/>
                </p:cNvSpPr>
                <p:nvPr/>
              </p:nvSpPr>
              <p:spPr bwMode="auto">
                <a:xfrm>
                  <a:off x="4125" y="1061"/>
                  <a:ext cx="83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92" name="Line 229"/>
                <p:cNvSpPr>
                  <a:spLocks noChangeShapeType="1"/>
                </p:cNvSpPr>
                <p:nvPr/>
              </p:nvSpPr>
              <p:spPr bwMode="auto">
                <a:xfrm flipV="1">
                  <a:off x="4122" y="1145"/>
                  <a:ext cx="83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58493" name="Group 230"/>
                <p:cNvGrpSpPr>
                  <a:grpSpLocks/>
                </p:cNvGrpSpPr>
                <p:nvPr/>
              </p:nvGrpSpPr>
              <p:grpSpPr bwMode="auto">
                <a:xfrm>
                  <a:off x="3482" y="1030"/>
                  <a:ext cx="643" cy="240"/>
                  <a:chOff x="3482" y="1030"/>
                  <a:chExt cx="643" cy="240"/>
                </a:xfrm>
              </p:grpSpPr>
              <p:grpSp>
                <p:nvGrpSpPr>
                  <p:cNvPr id="58495" name="Group 231"/>
                  <p:cNvGrpSpPr>
                    <a:grpSpLocks/>
                  </p:cNvGrpSpPr>
                  <p:nvPr/>
                </p:nvGrpSpPr>
                <p:grpSpPr bwMode="auto">
                  <a:xfrm>
                    <a:off x="3482" y="1030"/>
                    <a:ext cx="643" cy="239"/>
                    <a:chOff x="970" y="986"/>
                    <a:chExt cx="643" cy="239"/>
                  </a:xfrm>
                </p:grpSpPr>
                <p:sp>
                  <p:nvSpPr>
                    <p:cNvPr id="58500" name="Rectangle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0" y="986"/>
                      <a:ext cx="643" cy="168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dash"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  <p:grpSp>
                  <p:nvGrpSpPr>
                    <p:cNvPr id="58501" name="Group 2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8" y="1154"/>
                      <a:ext cx="33" cy="71"/>
                      <a:chOff x="2700" y="372"/>
                      <a:chExt cx="420" cy="750"/>
                    </a:xfrm>
                  </p:grpSpPr>
                  <p:sp>
                    <p:nvSpPr>
                      <p:cNvPr id="58502" name="Freeform 23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58503" name="Line 2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</p:grpSp>
              <p:sp>
                <p:nvSpPr>
                  <p:cNvPr id="58496" name="Rectangle 236"/>
                  <p:cNvSpPr>
                    <a:spLocks noChangeArrowheads="1"/>
                  </p:cNvSpPr>
                  <p:nvPr/>
                </p:nvSpPr>
                <p:spPr bwMode="auto">
                  <a:xfrm>
                    <a:off x="3941" y="1030"/>
                    <a:ext cx="184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497" name="Group 237"/>
                  <p:cNvGrpSpPr>
                    <a:grpSpLocks/>
                  </p:cNvGrpSpPr>
                  <p:nvPr/>
                </p:nvGrpSpPr>
                <p:grpSpPr bwMode="auto">
                  <a:xfrm>
                    <a:off x="4054" y="1199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98" name="Freeform 238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99" name="Line 2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494" name="Line 240"/>
                <p:cNvSpPr>
                  <a:spLocks noChangeShapeType="1"/>
                </p:cNvSpPr>
                <p:nvPr/>
              </p:nvSpPr>
              <p:spPr bwMode="auto">
                <a:xfrm flipV="1">
                  <a:off x="2847" y="1118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454" name="Group 241"/>
              <p:cNvGrpSpPr>
                <a:grpSpLocks/>
              </p:cNvGrpSpPr>
              <p:nvPr/>
            </p:nvGrpSpPr>
            <p:grpSpPr bwMode="auto">
              <a:xfrm>
                <a:off x="2838" y="164"/>
                <a:ext cx="1287" cy="241"/>
                <a:chOff x="326" y="120"/>
                <a:chExt cx="1287" cy="241"/>
              </a:xfrm>
            </p:grpSpPr>
            <p:grpSp>
              <p:nvGrpSpPr>
                <p:cNvPr id="58484" name="Group 242"/>
                <p:cNvGrpSpPr>
                  <a:grpSpLocks/>
                </p:cNvGrpSpPr>
                <p:nvPr/>
              </p:nvGrpSpPr>
              <p:grpSpPr bwMode="auto">
                <a:xfrm>
                  <a:off x="970" y="120"/>
                  <a:ext cx="643" cy="241"/>
                  <a:chOff x="970" y="120"/>
                  <a:chExt cx="643" cy="241"/>
                </a:xfrm>
              </p:grpSpPr>
              <p:sp>
                <p:nvSpPr>
                  <p:cNvPr id="58487" name="Rectangle 243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488" name="Group 244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89" name="Freeform 24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90" name="Line 2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485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539" y="165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86" name="Line 248"/>
                <p:cNvSpPr>
                  <a:spLocks noChangeShapeType="1"/>
                </p:cNvSpPr>
                <p:nvPr/>
              </p:nvSpPr>
              <p:spPr bwMode="auto">
                <a:xfrm flipV="1">
                  <a:off x="326" y="255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58455" name="Rectangle 249"/>
              <p:cNvSpPr>
                <a:spLocks noChangeArrowheads="1"/>
              </p:cNvSpPr>
              <p:nvPr/>
            </p:nvSpPr>
            <p:spPr bwMode="auto">
              <a:xfrm>
                <a:off x="2803" y="128"/>
                <a:ext cx="1677" cy="11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58456" name="Group 250"/>
              <p:cNvGrpSpPr>
                <a:grpSpLocks/>
              </p:cNvGrpSpPr>
              <p:nvPr/>
            </p:nvGrpSpPr>
            <p:grpSpPr bwMode="auto">
              <a:xfrm>
                <a:off x="2838" y="748"/>
                <a:ext cx="2125" cy="241"/>
                <a:chOff x="2838" y="748"/>
                <a:chExt cx="2125" cy="241"/>
              </a:xfrm>
            </p:grpSpPr>
            <p:grpSp>
              <p:nvGrpSpPr>
                <p:cNvPr id="58473" name="Group 251"/>
                <p:cNvGrpSpPr>
                  <a:grpSpLocks/>
                </p:cNvGrpSpPr>
                <p:nvPr/>
              </p:nvGrpSpPr>
              <p:grpSpPr bwMode="auto">
                <a:xfrm>
                  <a:off x="3482" y="748"/>
                  <a:ext cx="643" cy="241"/>
                  <a:chOff x="970" y="120"/>
                  <a:chExt cx="643" cy="241"/>
                </a:xfrm>
              </p:grpSpPr>
              <p:sp>
                <p:nvSpPr>
                  <p:cNvPr id="58477" name="Rectangle 252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478" name="Group 253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82" name="Freeform 254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83" name="Line 2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479" name="Group 256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80" name="Freeform 25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81" name="Line 2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474" name="Line 259"/>
                <p:cNvSpPr>
                  <a:spLocks noChangeShapeType="1"/>
                </p:cNvSpPr>
                <p:nvPr/>
              </p:nvSpPr>
              <p:spPr bwMode="auto">
                <a:xfrm flipV="1">
                  <a:off x="3051" y="782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75" name="Line 260"/>
                <p:cNvSpPr>
                  <a:spLocks noChangeShapeType="1"/>
                </p:cNvSpPr>
                <p:nvPr/>
              </p:nvSpPr>
              <p:spPr bwMode="auto">
                <a:xfrm flipV="1">
                  <a:off x="2838" y="872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76" name="Line 261"/>
                <p:cNvSpPr>
                  <a:spLocks noChangeShapeType="1"/>
                </p:cNvSpPr>
                <p:nvPr/>
              </p:nvSpPr>
              <p:spPr bwMode="auto">
                <a:xfrm flipV="1">
                  <a:off x="4119" y="836"/>
                  <a:ext cx="844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58457" name="Group 262"/>
              <p:cNvGrpSpPr>
                <a:grpSpLocks/>
              </p:cNvGrpSpPr>
              <p:nvPr/>
            </p:nvGrpSpPr>
            <p:grpSpPr bwMode="auto">
              <a:xfrm>
                <a:off x="2838" y="454"/>
                <a:ext cx="2125" cy="241"/>
                <a:chOff x="2838" y="454"/>
                <a:chExt cx="2125" cy="241"/>
              </a:xfrm>
            </p:grpSpPr>
            <p:sp>
              <p:nvSpPr>
                <p:cNvPr id="58458" name="Line 263"/>
                <p:cNvSpPr>
                  <a:spLocks noChangeShapeType="1"/>
                </p:cNvSpPr>
                <p:nvPr/>
              </p:nvSpPr>
              <p:spPr bwMode="auto">
                <a:xfrm flipV="1">
                  <a:off x="4125" y="494"/>
                  <a:ext cx="25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58459" name="Group 264"/>
                <p:cNvGrpSpPr>
                  <a:grpSpLocks/>
                </p:cNvGrpSpPr>
                <p:nvPr/>
              </p:nvGrpSpPr>
              <p:grpSpPr bwMode="auto">
                <a:xfrm>
                  <a:off x="3482" y="454"/>
                  <a:ext cx="643" cy="241"/>
                  <a:chOff x="970" y="120"/>
                  <a:chExt cx="643" cy="241"/>
                </a:xfrm>
              </p:grpSpPr>
              <p:sp>
                <p:nvSpPr>
                  <p:cNvPr id="58466" name="Rectangle 265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120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58467" name="Group 266"/>
                  <p:cNvGrpSpPr>
                    <a:grpSpLocks/>
                  </p:cNvGrpSpPr>
                  <p:nvPr/>
                </p:nvGrpSpPr>
                <p:grpSpPr bwMode="auto">
                  <a:xfrm>
                    <a:off x="1067" y="290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71" name="Freeform 26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72" name="Line 2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58468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1468" y="288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58469" name="Freeform 27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58470" name="Line 2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58460" name="Line 272"/>
                <p:cNvSpPr>
                  <a:spLocks noChangeShapeType="1"/>
                </p:cNvSpPr>
                <p:nvPr/>
              </p:nvSpPr>
              <p:spPr bwMode="auto">
                <a:xfrm flipV="1">
                  <a:off x="3057" y="482"/>
                  <a:ext cx="43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61" name="Line 273"/>
                <p:cNvSpPr>
                  <a:spLocks noChangeShapeType="1"/>
                </p:cNvSpPr>
                <p:nvPr/>
              </p:nvSpPr>
              <p:spPr bwMode="auto">
                <a:xfrm flipV="1">
                  <a:off x="2838" y="581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58462" name="Line 274"/>
                <p:cNvSpPr>
                  <a:spLocks noChangeShapeType="1"/>
                </p:cNvSpPr>
                <p:nvPr/>
              </p:nvSpPr>
              <p:spPr bwMode="auto">
                <a:xfrm flipV="1">
                  <a:off x="4125" y="587"/>
                  <a:ext cx="838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58463" name="Group 275"/>
                <p:cNvGrpSpPr>
                  <a:grpSpLocks/>
                </p:cNvGrpSpPr>
                <p:nvPr/>
              </p:nvGrpSpPr>
              <p:grpSpPr bwMode="auto">
                <a:xfrm>
                  <a:off x="4054" y="622"/>
                  <a:ext cx="33" cy="71"/>
                  <a:chOff x="2700" y="372"/>
                  <a:chExt cx="420" cy="750"/>
                </a:xfrm>
              </p:grpSpPr>
              <p:sp>
                <p:nvSpPr>
                  <p:cNvPr id="58464" name="Freeform 276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58465" name="Line 277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</p:grpSp>
        <p:grpSp>
          <p:nvGrpSpPr>
            <p:cNvPr id="58417" name="Group 278"/>
            <p:cNvGrpSpPr>
              <a:grpSpLocks/>
            </p:cNvGrpSpPr>
            <p:nvPr/>
          </p:nvGrpSpPr>
          <p:grpSpPr bwMode="auto">
            <a:xfrm>
              <a:off x="4054" y="1405"/>
              <a:ext cx="33" cy="71"/>
              <a:chOff x="2700" y="372"/>
              <a:chExt cx="420" cy="750"/>
            </a:xfrm>
          </p:grpSpPr>
          <p:sp>
            <p:nvSpPr>
              <p:cNvPr id="58451" name="Freeform 279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52" name="Line 280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18" name="Group 281"/>
            <p:cNvGrpSpPr>
              <a:grpSpLocks/>
            </p:cNvGrpSpPr>
            <p:nvPr/>
          </p:nvGrpSpPr>
          <p:grpSpPr bwMode="auto">
            <a:xfrm>
              <a:off x="4054" y="1703"/>
              <a:ext cx="33" cy="71"/>
              <a:chOff x="2700" y="372"/>
              <a:chExt cx="420" cy="750"/>
            </a:xfrm>
          </p:grpSpPr>
          <p:sp>
            <p:nvSpPr>
              <p:cNvPr id="58449" name="Freeform 282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50" name="Line 283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19" name="Group 284"/>
            <p:cNvGrpSpPr>
              <a:grpSpLocks/>
            </p:cNvGrpSpPr>
            <p:nvPr/>
          </p:nvGrpSpPr>
          <p:grpSpPr bwMode="auto">
            <a:xfrm>
              <a:off x="4054" y="1980"/>
              <a:ext cx="33" cy="71"/>
              <a:chOff x="2700" y="372"/>
              <a:chExt cx="420" cy="750"/>
            </a:xfrm>
          </p:grpSpPr>
          <p:sp>
            <p:nvSpPr>
              <p:cNvPr id="58447" name="Freeform 285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48" name="Line 286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20" name="Group 287"/>
            <p:cNvGrpSpPr>
              <a:grpSpLocks/>
            </p:cNvGrpSpPr>
            <p:nvPr/>
          </p:nvGrpSpPr>
          <p:grpSpPr bwMode="auto">
            <a:xfrm>
              <a:off x="4054" y="2269"/>
              <a:ext cx="33" cy="71"/>
              <a:chOff x="2700" y="372"/>
              <a:chExt cx="420" cy="750"/>
            </a:xfrm>
          </p:grpSpPr>
          <p:sp>
            <p:nvSpPr>
              <p:cNvPr id="58445" name="Freeform 288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46" name="Line 289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21" name="Group 290"/>
            <p:cNvGrpSpPr>
              <a:grpSpLocks/>
            </p:cNvGrpSpPr>
            <p:nvPr/>
          </p:nvGrpSpPr>
          <p:grpSpPr bwMode="auto">
            <a:xfrm>
              <a:off x="4054" y="2559"/>
              <a:ext cx="33" cy="71"/>
              <a:chOff x="2700" y="372"/>
              <a:chExt cx="420" cy="750"/>
            </a:xfrm>
          </p:grpSpPr>
          <p:sp>
            <p:nvSpPr>
              <p:cNvPr id="58443" name="Freeform 291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44" name="Line 292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22" name="Group 293"/>
            <p:cNvGrpSpPr>
              <a:grpSpLocks/>
            </p:cNvGrpSpPr>
            <p:nvPr/>
          </p:nvGrpSpPr>
          <p:grpSpPr bwMode="auto">
            <a:xfrm>
              <a:off x="4054" y="2857"/>
              <a:ext cx="33" cy="71"/>
              <a:chOff x="2700" y="372"/>
              <a:chExt cx="420" cy="750"/>
            </a:xfrm>
          </p:grpSpPr>
          <p:sp>
            <p:nvSpPr>
              <p:cNvPr id="58441" name="Freeform 294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42" name="Line 295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58423" name="Group 296"/>
            <p:cNvGrpSpPr>
              <a:grpSpLocks/>
            </p:cNvGrpSpPr>
            <p:nvPr/>
          </p:nvGrpSpPr>
          <p:grpSpPr bwMode="auto">
            <a:xfrm>
              <a:off x="3975" y="2858"/>
              <a:ext cx="33" cy="71"/>
              <a:chOff x="2700" y="372"/>
              <a:chExt cx="420" cy="750"/>
            </a:xfrm>
          </p:grpSpPr>
          <p:sp>
            <p:nvSpPr>
              <p:cNvPr id="58439" name="Freeform 297"/>
              <p:cNvSpPr>
                <a:spLocks/>
              </p:cNvSpPr>
              <p:nvPr/>
            </p:nvSpPr>
            <p:spPr bwMode="auto">
              <a:xfrm>
                <a:off x="2700" y="372"/>
                <a:ext cx="420" cy="402"/>
              </a:xfrm>
              <a:custGeom>
                <a:avLst/>
                <a:gdLst>
                  <a:gd name="T0" fmla="*/ 0 w 420"/>
                  <a:gd name="T1" fmla="*/ 402 h 402"/>
                  <a:gd name="T2" fmla="*/ 420 w 420"/>
                  <a:gd name="T3" fmla="*/ 402 h 402"/>
                  <a:gd name="T4" fmla="*/ 222 w 420"/>
                  <a:gd name="T5" fmla="*/ 0 h 402"/>
                  <a:gd name="T6" fmla="*/ 0 w 420"/>
                  <a:gd name="T7" fmla="*/ 402 h 40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0"/>
                  <a:gd name="T13" fmla="*/ 0 h 402"/>
                  <a:gd name="T14" fmla="*/ 420 w 420"/>
                  <a:gd name="T15" fmla="*/ 402 h 40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0" h="402">
                    <a:moveTo>
                      <a:pt x="0" y="402"/>
                    </a:moveTo>
                    <a:lnTo>
                      <a:pt x="420" y="402"/>
                    </a:lnTo>
                    <a:lnTo>
                      <a:pt x="222" y="0"/>
                    </a:lnTo>
                    <a:lnTo>
                      <a:pt x="0" y="40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40" name="Line 298"/>
              <p:cNvSpPr>
                <a:spLocks noChangeShapeType="1"/>
              </p:cNvSpPr>
              <p:nvPr/>
            </p:nvSpPr>
            <p:spPr bwMode="auto">
              <a:xfrm>
                <a:off x="2910" y="774"/>
                <a:ext cx="0" cy="3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58424" name="Line 299"/>
            <p:cNvSpPr>
              <a:spLocks noChangeShapeType="1"/>
            </p:cNvSpPr>
            <p:nvPr/>
          </p:nvSpPr>
          <p:spPr bwMode="auto">
            <a:xfrm>
              <a:off x="2802" y="2238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25" name="Text Box 300"/>
            <p:cNvSpPr txBox="1">
              <a:spLocks noChangeArrowheads="1"/>
            </p:cNvSpPr>
            <p:nvPr/>
          </p:nvSpPr>
          <p:spPr bwMode="auto">
            <a:xfrm>
              <a:off x="5019" y="1296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58426" name="Line 301"/>
            <p:cNvSpPr>
              <a:spLocks noChangeShapeType="1"/>
            </p:cNvSpPr>
            <p:nvPr/>
          </p:nvSpPr>
          <p:spPr bwMode="auto">
            <a:xfrm>
              <a:off x="5010" y="1536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8427" name="Text Box 302"/>
            <p:cNvSpPr txBox="1">
              <a:spLocks noChangeArrowheads="1"/>
            </p:cNvSpPr>
            <p:nvPr/>
          </p:nvSpPr>
          <p:spPr bwMode="auto">
            <a:xfrm>
              <a:off x="5025" y="2100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58428" name="Line 303"/>
            <p:cNvSpPr>
              <a:spLocks noChangeShapeType="1"/>
            </p:cNvSpPr>
            <p:nvPr/>
          </p:nvSpPr>
          <p:spPr bwMode="auto">
            <a:xfrm>
              <a:off x="4404" y="2340"/>
              <a:ext cx="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8429" name="Group 304"/>
            <p:cNvGrpSpPr>
              <a:grpSpLocks/>
            </p:cNvGrpSpPr>
            <p:nvPr/>
          </p:nvGrpSpPr>
          <p:grpSpPr bwMode="auto">
            <a:xfrm>
              <a:off x="3663" y="2892"/>
              <a:ext cx="669" cy="585"/>
              <a:chOff x="561" y="2919"/>
              <a:chExt cx="669" cy="585"/>
            </a:xfrm>
          </p:grpSpPr>
          <p:sp>
            <p:nvSpPr>
              <p:cNvPr id="58435" name="Line 305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36" name="Line 306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37" name="Text Box 307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58438" name="Text Box 308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vezérlés</a:t>
                </a:r>
              </a:p>
            </p:txBody>
          </p:sp>
        </p:grpSp>
        <p:grpSp>
          <p:nvGrpSpPr>
            <p:cNvPr id="58430" name="Group 309"/>
            <p:cNvGrpSpPr>
              <a:grpSpLocks/>
            </p:cNvGrpSpPr>
            <p:nvPr/>
          </p:nvGrpSpPr>
          <p:grpSpPr bwMode="auto">
            <a:xfrm>
              <a:off x="5142" y="3345"/>
              <a:ext cx="294" cy="255"/>
              <a:chOff x="2028" y="3384"/>
              <a:chExt cx="294" cy="255"/>
            </a:xfrm>
          </p:grpSpPr>
          <p:sp>
            <p:nvSpPr>
              <p:cNvPr id="58432" name="Line 310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33" name="Line 311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8434" name="Text Box 312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sp>
          <p:nvSpPr>
            <p:cNvPr id="58431" name="Line 313"/>
            <p:cNvSpPr>
              <a:spLocks noChangeShapeType="1"/>
            </p:cNvSpPr>
            <p:nvPr/>
          </p:nvSpPr>
          <p:spPr bwMode="auto">
            <a:xfrm>
              <a:off x="3906" y="1035"/>
              <a:ext cx="1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58379" name="Text Box 314"/>
          <p:cNvSpPr txBox="1">
            <a:spLocks noChangeArrowheads="1"/>
          </p:cNvSpPr>
          <p:nvPr/>
        </p:nvSpPr>
        <p:spPr bwMode="auto">
          <a:xfrm>
            <a:off x="704850" y="6010275"/>
            <a:ext cx="20193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4.1. ábra Mic-1</a:t>
            </a:r>
          </a:p>
        </p:txBody>
      </p:sp>
      <p:sp>
        <p:nvSpPr>
          <p:cNvPr id="58380" name="Text Box 315"/>
          <p:cNvSpPr txBox="1">
            <a:spLocks noChangeArrowheads="1"/>
          </p:cNvSpPr>
          <p:nvPr/>
        </p:nvSpPr>
        <p:spPr bwMode="auto">
          <a:xfrm>
            <a:off x="4505325" y="6000750"/>
            <a:ext cx="40290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~4.29. ábra </a:t>
            </a:r>
            <a:r>
              <a:rPr lang="hu-HU" sz="2000">
                <a:solidFill>
                  <a:schemeClr val="tx1"/>
                </a:solidFill>
              </a:rPr>
              <a:t>Háromsínes architektúra</a:t>
            </a:r>
          </a:p>
        </p:txBody>
      </p:sp>
      <p:sp>
        <p:nvSpPr>
          <p:cNvPr id="58381" name="Élőláb helye 31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8382" name="Dátum helye 3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A3ECC67-8ECF-4377-BE90-18B9599C804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9C8872-CEB6-44EA-B1E6-A768A1F1EAD4}" type="slidenum">
              <a:rPr lang="en-GB" smtClean="0">
                <a:cs typeface="Arial" charset="0"/>
              </a:rPr>
              <a:pPr/>
              <a:t>57</a:t>
            </a:fld>
            <a:endParaRPr lang="en-GB" smtClean="0">
              <a:cs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5983287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Három sínes architektúra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Sok regiszter csatlakozhat az </a:t>
            </a:r>
            <a:r>
              <a:rPr lang="hu-HU" b="1" smtClean="0"/>
              <a:t>A</a:t>
            </a:r>
            <a:r>
              <a:rPr lang="hu-HU" smtClean="0"/>
              <a:t> sínhez, </a:t>
            </a:r>
            <a:br>
              <a:rPr lang="hu-HU" smtClean="0"/>
            </a:br>
            <a:r>
              <a:rPr lang="hu-HU" smtClean="0"/>
              <a:t>nemcsak </a:t>
            </a:r>
            <a:r>
              <a:rPr lang="hu-HU" b="1" smtClean="0"/>
              <a:t>H </a:t>
            </a:r>
            <a:r>
              <a:rPr lang="hu-HU" smtClean="0"/>
              <a:t>(</a:t>
            </a:r>
            <a:r>
              <a:rPr lang="hu-HU" b="1" smtClean="0"/>
              <a:t>4.1., 4.29. ábra</a:t>
            </a:r>
            <a:r>
              <a:rPr lang="hu-HU" smtClean="0"/>
              <a:t>).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b="1" smtClean="0"/>
              <a:t>Előnye: </a:t>
            </a:r>
            <a:r>
              <a:rPr lang="hu-HU" smtClean="0"/>
              <a:t>a két sínes architektúrával szemben </a:t>
            </a:r>
            <a:br>
              <a:rPr lang="hu-HU" smtClean="0"/>
            </a:br>
            <a:r>
              <a:rPr lang="hu-HU" smtClean="0"/>
              <a:t>pl. </a:t>
            </a:r>
            <a:r>
              <a:rPr lang="hu-HU" b="1" smtClean="0"/>
              <a:t>iload</a:t>
            </a:r>
            <a:r>
              <a:rPr lang="hu-HU" smtClean="0"/>
              <a:t> -ban nem kell </a:t>
            </a:r>
            <a:r>
              <a:rPr lang="hu-HU" b="1" smtClean="0"/>
              <a:t>H = LV </a:t>
            </a:r>
            <a:r>
              <a:rPr lang="hu-HU" smtClean="0"/>
              <a:t>(</a:t>
            </a:r>
            <a:r>
              <a:rPr lang="hu-HU" b="1" smtClean="0"/>
              <a:t>4.25-26. ábra</a:t>
            </a:r>
            <a:r>
              <a:rPr lang="hu-HU" smtClean="0"/>
              <a:t>).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		 </a:t>
            </a:r>
            <a:r>
              <a:rPr lang="hu-HU" b="1" smtClean="0"/>
              <a:t>ILOAD </a:t>
            </a:r>
            <a:r>
              <a:rPr lang="hu-HU" b="1" i="1" smtClean="0"/>
              <a:t>varnum	     // </a:t>
            </a:r>
            <a:r>
              <a:rPr lang="hu-HU" smtClean="0"/>
              <a:t>lokális változó a verembe </a:t>
            </a:r>
          </a:p>
          <a:p>
            <a:pPr>
              <a:buFont typeface="Times New Roman" pitchFamily="18" charset="0"/>
              <a:buNone/>
            </a:pPr>
            <a:r>
              <a:rPr lang="hu-HU" b="1" i="1" smtClean="0"/>
              <a:t>	varnum</a:t>
            </a:r>
            <a:r>
              <a:rPr lang="hu-HU" smtClean="0"/>
              <a:t> a lokális változó 8 bites indexe. </a:t>
            </a:r>
          </a:p>
        </p:txBody>
      </p:sp>
      <p:sp>
        <p:nvSpPr>
          <p:cNvPr id="593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593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0C5A4E5-4120-4323-9224-45B830017B8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F8DA61-BEF2-402D-B60F-D400E150459E}" type="slidenum">
              <a:rPr lang="en-GB" smtClean="0">
                <a:cs typeface="Arial" charset="0"/>
              </a:rPr>
              <a:pPr/>
              <a:t>58</a:t>
            </a:fld>
            <a:endParaRPr lang="en-GB" smtClean="0">
              <a:cs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5983287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mtClean="0"/>
              <a:t>A </a:t>
            </a:r>
            <a:r>
              <a:rPr lang="hu-HU" b="1" smtClean="0"/>
              <a:t>PC</a:t>
            </a:r>
            <a:r>
              <a:rPr lang="hu-HU" smtClean="0"/>
              <a:t>-vel kapcsolatos teendők: </a:t>
            </a:r>
          </a:p>
          <a:p>
            <a:pPr lvl="1">
              <a:spcBef>
                <a:spcPct val="0"/>
              </a:spcBef>
            </a:pPr>
            <a:r>
              <a:rPr lang="hu-HU" sz="3200" b="1" smtClean="0"/>
              <a:t>PC</a:t>
            </a:r>
            <a:r>
              <a:rPr lang="hu-HU" sz="3200" smtClean="0"/>
              <a:t> növelése </a:t>
            </a:r>
            <a:r>
              <a:rPr lang="hu-HU" sz="3200" b="1" smtClean="0"/>
              <a:t>1</a:t>
            </a:r>
            <a:r>
              <a:rPr lang="hu-HU" sz="3200" smtClean="0"/>
              <a:t>-gyel,</a:t>
            </a:r>
          </a:p>
          <a:p>
            <a:pPr lvl="1">
              <a:spcBef>
                <a:spcPct val="0"/>
              </a:spcBef>
            </a:pPr>
            <a:r>
              <a:rPr lang="hu-HU" sz="3200" b="1" smtClean="0"/>
              <a:t>fetch</a:t>
            </a:r>
            <a:r>
              <a:rPr lang="hu-HU" sz="3200" smtClean="0"/>
              <a:t>,</a:t>
            </a:r>
          </a:p>
          <a:p>
            <a:pPr lvl="1">
              <a:spcBef>
                <a:spcPct val="0"/>
              </a:spcBef>
            </a:pPr>
            <a:r>
              <a:rPr lang="hu-HU" sz="3200" smtClean="0"/>
              <a:t>2 bájtos operandus olvasás a memóriából.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ALU</a:t>
            </a:r>
            <a:r>
              <a:rPr lang="hu-HU" smtClean="0"/>
              <a:t>-nál egyszerűbb áramkörrel megvalósíthatók.</a:t>
            </a:r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endParaRPr lang="hu-HU" b="1" smtClean="0"/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Utasításbetöltő egység </a:t>
            </a:r>
            <a:r>
              <a:rPr lang="hu-HU" smtClean="0"/>
              <a:t>(</a:t>
            </a:r>
            <a:r>
              <a:rPr lang="hu-HU" b="1" smtClean="0"/>
              <a:t>IFU – </a:t>
            </a:r>
            <a:r>
              <a:rPr lang="hu-HU" smtClean="0"/>
              <a:t>Instruction Fetch Unit)</a:t>
            </a:r>
          </a:p>
          <a:p>
            <a:pPr>
              <a:spcBef>
                <a:spcPct val="0"/>
              </a:spcBef>
            </a:pPr>
            <a:r>
              <a:rPr lang="hu-HU" smtClean="0"/>
              <a:t>értelmezhet minden kódot, hogy kell-e operandus,</a:t>
            </a:r>
          </a:p>
          <a:p>
            <a:pPr>
              <a:spcBef>
                <a:spcPct val="0"/>
              </a:spcBef>
            </a:pPr>
            <a:r>
              <a:rPr lang="hu-HU" smtClean="0"/>
              <a:t>de egyszerűbb, ha a kódtól függetlenül előkészíti a következő 8 és 16 bites részt (</a:t>
            </a:r>
            <a:r>
              <a:rPr lang="hu-HU" b="1" smtClean="0"/>
              <a:t>4.27. ábra</a:t>
            </a:r>
            <a:r>
              <a:rPr lang="hu-HU" smtClean="0"/>
              <a:t>). </a:t>
            </a:r>
            <a:br>
              <a:rPr lang="hu-HU" smtClean="0"/>
            </a:br>
            <a:endParaRPr lang="hu-HU" smtClean="0"/>
          </a:p>
        </p:txBody>
      </p:sp>
      <p:sp>
        <p:nvSpPr>
          <p:cNvPr id="604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04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3561CF8-8207-4A87-9415-954C3B413C67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663451-8C05-4AAA-8412-483BFAE72D86}" type="slidenum">
              <a:rPr lang="en-GB" smtClean="0">
                <a:cs typeface="Arial" charset="0"/>
              </a:rPr>
              <a:pPr/>
              <a:t>59</a:t>
            </a:fld>
            <a:endParaRPr lang="en-GB" smtClean="0">
              <a:cs typeface="Arial" charset="0"/>
            </a:endParaRPr>
          </a:p>
        </p:txBody>
      </p:sp>
      <p:sp>
        <p:nvSpPr>
          <p:cNvPr id="61443" name="Text Box 2"/>
          <p:cNvSpPr txBox="1">
            <a:spLocks noChangeArrowheads="1"/>
          </p:cNvSpPr>
          <p:nvPr/>
        </p:nvSpPr>
        <p:spPr bwMode="auto">
          <a:xfrm>
            <a:off x="219075" y="3857625"/>
            <a:ext cx="1952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Memória felé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57225"/>
          </a:xfrm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Utasításbetöltő egység </a:t>
            </a:r>
            <a:r>
              <a:rPr lang="hu-HU" smtClean="0"/>
              <a:t>(</a:t>
            </a:r>
            <a:r>
              <a:rPr lang="hu-HU" b="1" smtClean="0"/>
              <a:t>IFU – </a:t>
            </a:r>
            <a:r>
              <a:rPr lang="hu-HU" smtClean="0"/>
              <a:t>Instruction Fetch Unit)</a:t>
            </a:r>
          </a:p>
        </p:txBody>
      </p:sp>
      <p:grpSp>
        <p:nvGrpSpPr>
          <p:cNvPr id="61445" name="Group 4"/>
          <p:cNvGrpSpPr>
            <a:grpSpLocks/>
          </p:cNvGrpSpPr>
          <p:nvPr/>
        </p:nvGrpSpPr>
        <p:grpSpPr bwMode="auto">
          <a:xfrm>
            <a:off x="7210425" y="3248025"/>
            <a:ext cx="914400" cy="822325"/>
            <a:chOff x="4542" y="2046"/>
            <a:chExt cx="576" cy="518"/>
          </a:xfrm>
        </p:grpSpPr>
        <p:sp>
          <p:nvSpPr>
            <p:cNvPr id="61545" name="Line 5"/>
            <p:cNvSpPr>
              <a:spLocks noChangeShapeType="1"/>
            </p:cNvSpPr>
            <p:nvPr/>
          </p:nvSpPr>
          <p:spPr bwMode="auto">
            <a:xfrm flipH="1">
              <a:off x="4542" y="2322"/>
              <a:ext cx="3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1546" name="Text Box 6"/>
            <p:cNvSpPr txBox="1">
              <a:spLocks noChangeArrowheads="1"/>
            </p:cNvSpPr>
            <p:nvPr/>
          </p:nvSpPr>
          <p:spPr bwMode="auto">
            <a:xfrm>
              <a:off x="4680" y="2046"/>
              <a:ext cx="438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B sín</a:t>
              </a:r>
            </a:p>
          </p:txBody>
        </p:sp>
      </p:grpSp>
      <p:sp>
        <p:nvSpPr>
          <p:cNvPr id="61446" name="Rectangle 7"/>
          <p:cNvSpPr>
            <a:spLocks noChangeArrowheads="1"/>
          </p:cNvSpPr>
          <p:nvPr/>
        </p:nvSpPr>
        <p:spPr bwMode="auto">
          <a:xfrm>
            <a:off x="7277100" y="504825"/>
            <a:ext cx="18669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/>
            <a:r>
              <a:rPr lang="hu-HU" sz="2800" b="1">
                <a:solidFill>
                  <a:srgbClr val="000000"/>
                </a:solidFill>
              </a:rPr>
              <a:t>4.27. ábra</a:t>
            </a:r>
          </a:p>
        </p:txBody>
      </p:sp>
      <p:grpSp>
        <p:nvGrpSpPr>
          <p:cNvPr id="61447" name="Group 8"/>
          <p:cNvGrpSpPr>
            <a:grpSpLocks/>
          </p:cNvGrpSpPr>
          <p:nvPr/>
        </p:nvGrpSpPr>
        <p:grpSpPr bwMode="auto">
          <a:xfrm>
            <a:off x="347663" y="790575"/>
            <a:ext cx="6834187" cy="5543550"/>
            <a:chOff x="219" y="498"/>
            <a:chExt cx="4305" cy="3492"/>
          </a:xfrm>
        </p:grpSpPr>
        <p:sp>
          <p:nvSpPr>
            <p:cNvPr id="61450" name="Line 9"/>
            <p:cNvSpPr>
              <a:spLocks noChangeShapeType="1"/>
            </p:cNvSpPr>
            <p:nvPr/>
          </p:nvSpPr>
          <p:spPr bwMode="auto">
            <a:xfrm rot="16200000" flipV="1">
              <a:off x="1876" y="1714"/>
              <a:ext cx="799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1451" name="Line 10"/>
            <p:cNvSpPr>
              <a:spLocks noChangeShapeType="1"/>
            </p:cNvSpPr>
            <p:nvPr/>
          </p:nvSpPr>
          <p:spPr bwMode="auto">
            <a:xfrm rot="16200000" flipV="1">
              <a:off x="1671" y="1973"/>
              <a:ext cx="274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1452" name="Text Box 11"/>
            <p:cNvSpPr txBox="1">
              <a:spLocks noChangeArrowheads="1"/>
            </p:cNvSpPr>
            <p:nvPr/>
          </p:nvSpPr>
          <p:spPr bwMode="auto">
            <a:xfrm>
              <a:off x="1554" y="1584"/>
              <a:ext cx="60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</a:t>
              </a:r>
            </a:p>
          </p:txBody>
        </p:sp>
        <p:grpSp>
          <p:nvGrpSpPr>
            <p:cNvPr id="61453" name="Group 12"/>
            <p:cNvGrpSpPr>
              <a:grpSpLocks/>
            </p:cNvGrpSpPr>
            <p:nvPr/>
          </p:nvGrpSpPr>
          <p:grpSpPr bwMode="auto">
            <a:xfrm>
              <a:off x="219" y="1314"/>
              <a:ext cx="4270" cy="603"/>
              <a:chOff x="219" y="1314"/>
              <a:chExt cx="4270" cy="603"/>
            </a:xfrm>
          </p:grpSpPr>
          <p:sp>
            <p:nvSpPr>
              <p:cNvPr id="61530" name="Rectangle 13"/>
              <p:cNvSpPr>
                <a:spLocks noChangeArrowheads="1"/>
              </p:cNvSpPr>
              <p:nvPr/>
            </p:nvSpPr>
            <p:spPr bwMode="auto">
              <a:xfrm>
                <a:off x="1596" y="1614"/>
                <a:ext cx="459" cy="22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1531" name="Line 14"/>
              <p:cNvSpPr>
                <a:spLocks noChangeShapeType="1"/>
              </p:cNvSpPr>
              <p:nvPr/>
            </p:nvSpPr>
            <p:spPr bwMode="auto">
              <a:xfrm rot="16200000" flipV="1">
                <a:off x="1659" y="1463"/>
                <a:ext cx="298" cy="0"/>
              </a:xfrm>
              <a:prstGeom prst="line">
                <a:avLst/>
              </a:prstGeom>
              <a:noFill/>
              <a:ln w="635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532" name="Rectangle 15"/>
              <p:cNvSpPr>
                <a:spLocks noChangeArrowheads="1"/>
              </p:cNvSpPr>
              <p:nvPr/>
            </p:nvSpPr>
            <p:spPr bwMode="auto">
              <a:xfrm>
                <a:off x="1137" y="1614"/>
                <a:ext cx="459" cy="22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1533" name="Group 16"/>
              <p:cNvGrpSpPr>
                <a:grpSpLocks/>
              </p:cNvGrpSpPr>
              <p:nvPr/>
            </p:nvGrpSpPr>
            <p:grpSpPr bwMode="auto">
              <a:xfrm>
                <a:off x="219" y="1614"/>
                <a:ext cx="918" cy="224"/>
                <a:chOff x="3054" y="786"/>
                <a:chExt cx="732" cy="144"/>
              </a:xfrm>
            </p:grpSpPr>
            <p:sp>
              <p:nvSpPr>
                <p:cNvPr id="61543" name="Rectangle 17"/>
                <p:cNvSpPr>
                  <a:spLocks noChangeArrowheads="1"/>
                </p:cNvSpPr>
                <p:nvPr/>
              </p:nvSpPr>
              <p:spPr bwMode="auto">
                <a:xfrm>
                  <a:off x="3054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44" name="Rectangle 18"/>
                <p:cNvSpPr>
                  <a:spLocks noChangeArrowheads="1"/>
                </p:cNvSpPr>
                <p:nvPr/>
              </p:nvSpPr>
              <p:spPr bwMode="auto">
                <a:xfrm>
                  <a:off x="3420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1534" name="Group 19"/>
              <p:cNvGrpSpPr>
                <a:grpSpLocks/>
              </p:cNvGrpSpPr>
              <p:nvPr/>
            </p:nvGrpSpPr>
            <p:grpSpPr bwMode="auto">
              <a:xfrm>
                <a:off x="1880" y="1846"/>
                <a:ext cx="107" cy="71"/>
                <a:chOff x="1952" y="3232"/>
                <a:chExt cx="107" cy="71"/>
              </a:xfrm>
            </p:grpSpPr>
            <p:grpSp>
              <p:nvGrpSpPr>
                <p:cNvPr id="61537" name="Group 20"/>
                <p:cNvGrpSpPr>
                  <a:grpSpLocks/>
                </p:cNvGrpSpPr>
                <p:nvPr/>
              </p:nvGrpSpPr>
              <p:grpSpPr bwMode="auto">
                <a:xfrm>
                  <a:off x="1952" y="3232"/>
                  <a:ext cx="33" cy="71"/>
                  <a:chOff x="2700" y="372"/>
                  <a:chExt cx="420" cy="750"/>
                </a:xfrm>
              </p:grpSpPr>
              <p:sp>
                <p:nvSpPr>
                  <p:cNvPr id="61541" name="Freeform 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1542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1538" name="Group 23"/>
                <p:cNvGrpSpPr>
                  <a:grpSpLocks/>
                </p:cNvGrpSpPr>
                <p:nvPr/>
              </p:nvGrpSpPr>
              <p:grpSpPr bwMode="auto">
                <a:xfrm>
                  <a:off x="2026" y="3232"/>
                  <a:ext cx="33" cy="71"/>
                  <a:chOff x="2700" y="372"/>
                  <a:chExt cx="420" cy="750"/>
                </a:xfrm>
              </p:grpSpPr>
              <p:sp>
                <p:nvSpPr>
                  <p:cNvPr id="61539" name="Freeform 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154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1535" name="Line 26"/>
              <p:cNvSpPr>
                <a:spLocks noChangeShapeType="1"/>
              </p:cNvSpPr>
              <p:nvPr/>
            </p:nvSpPr>
            <p:spPr bwMode="auto">
              <a:xfrm flipV="1">
                <a:off x="2061" y="1676"/>
                <a:ext cx="2428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536" name="Line 27"/>
              <p:cNvSpPr>
                <a:spLocks noChangeShapeType="1"/>
              </p:cNvSpPr>
              <p:nvPr/>
            </p:nvSpPr>
            <p:spPr bwMode="auto">
              <a:xfrm flipV="1">
                <a:off x="2061" y="1766"/>
                <a:ext cx="2428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454" name="Group 28"/>
            <p:cNvGrpSpPr>
              <a:grpSpLocks/>
            </p:cNvGrpSpPr>
            <p:nvPr/>
          </p:nvGrpSpPr>
          <p:grpSpPr bwMode="auto">
            <a:xfrm>
              <a:off x="678" y="714"/>
              <a:ext cx="3846" cy="3210"/>
              <a:chOff x="678" y="714"/>
              <a:chExt cx="3846" cy="3210"/>
            </a:xfrm>
          </p:grpSpPr>
          <p:sp>
            <p:nvSpPr>
              <p:cNvPr id="61513" name="Text Box 29"/>
              <p:cNvSpPr txBox="1">
                <a:spLocks noChangeArrowheads="1"/>
              </p:cNvSpPr>
              <p:nvPr/>
            </p:nvSpPr>
            <p:spPr bwMode="auto">
              <a:xfrm>
                <a:off x="1704" y="2082"/>
                <a:ext cx="75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MBR2</a:t>
                </a:r>
              </a:p>
            </p:txBody>
          </p:sp>
          <p:grpSp>
            <p:nvGrpSpPr>
              <p:cNvPr id="61514" name="Group 30"/>
              <p:cNvGrpSpPr>
                <a:grpSpLocks/>
              </p:cNvGrpSpPr>
              <p:nvPr/>
            </p:nvGrpSpPr>
            <p:grpSpPr bwMode="auto">
              <a:xfrm>
                <a:off x="1596" y="2116"/>
                <a:ext cx="918" cy="224"/>
                <a:chOff x="3054" y="786"/>
                <a:chExt cx="732" cy="144"/>
              </a:xfrm>
            </p:grpSpPr>
            <p:sp>
              <p:nvSpPr>
                <p:cNvPr id="61528" name="Rectangle 31"/>
                <p:cNvSpPr>
                  <a:spLocks noChangeArrowheads="1"/>
                </p:cNvSpPr>
                <p:nvPr/>
              </p:nvSpPr>
              <p:spPr bwMode="auto">
                <a:xfrm>
                  <a:off x="3054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29" name="Rectangle 32"/>
                <p:cNvSpPr>
                  <a:spLocks noChangeArrowheads="1"/>
                </p:cNvSpPr>
                <p:nvPr/>
              </p:nvSpPr>
              <p:spPr bwMode="auto">
                <a:xfrm>
                  <a:off x="3420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1515" name="Group 33"/>
              <p:cNvGrpSpPr>
                <a:grpSpLocks/>
              </p:cNvGrpSpPr>
              <p:nvPr/>
            </p:nvGrpSpPr>
            <p:grpSpPr bwMode="auto">
              <a:xfrm>
                <a:off x="678" y="2116"/>
                <a:ext cx="918" cy="224"/>
                <a:chOff x="3054" y="786"/>
                <a:chExt cx="732" cy="144"/>
              </a:xfrm>
            </p:grpSpPr>
            <p:sp>
              <p:nvSpPr>
                <p:cNvPr id="61526" name="Rectangle 34"/>
                <p:cNvSpPr>
                  <a:spLocks noChangeArrowheads="1"/>
                </p:cNvSpPr>
                <p:nvPr/>
              </p:nvSpPr>
              <p:spPr bwMode="auto">
                <a:xfrm>
                  <a:off x="3054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27" name="Rectangle 35"/>
                <p:cNvSpPr>
                  <a:spLocks noChangeArrowheads="1"/>
                </p:cNvSpPr>
                <p:nvPr/>
              </p:nvSpPr>
              <p:spPr bwMode="auto">
                <a:xfrm>
                  <a:off x="3420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1516" name="Group 36"/>
              <p:cNvGrpSpPr>
                <a:grpSpLocks/>
              </p:cNvGrpSpPr>
              <p:nvPr/>
            </p:nvGrpSpPr>
            <p:grpSpPr bwMode="auto">
              <a:xfrm>
                <a:off x="2264" y="2350"/>
                <a:ext cx="107" cy="71"/>
                <a:chOff x="1952" y="3232"/>
                <a:chExt cx="107" cy="71"/>
              </a:xfrm>
            </p:grpSpPr>
            <p:grpSp>
              <p:nvGrpSpPr>
                <p:cNvPr id="61520" name="Group 37"/>
                <p:cNvGrpSpPr>
                  <a:grpSpLocks/>
                </p:cNvGrpSpPr>
                <p:nvPr/>
              </p:nvGrpSpPr>
              <p:grpSpPr bwMode="auto">
                <a:xfrm>
                  <a:off x="1952" y="3232"/>
                  <a:ext cx="33" cy="71"/>
                  <a:chOff x="2700" y="372"/>
                  <a:chExt cx="420" cy="750"/>
                </a:xfrm>
              </p:grpSpPr>
              <p:sp>
                <p:nvSpPr>
                  <p:cNvPr id="61524" name="Freeform 38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152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1521" name="Group 40"/>
                <p:cNvGrpSpPr>
                  <a:grpSpLocks/>
                </p:cNvGrpSpPr>
                <p:nvPr/>
              </p:nvGrpSpPr>
              <p:grpSpPr bwMode="auto">
                <a:xfrm>
                  <a:off x="2026" y="3232"/>
                  <a:ext cx="33" cy="71"/>
                  <a:chOff x="2700" y="372"/>
                  <a:chExt cx="420" cy="750"/>
                </a:xfrm>
              </p:grpSpPr>
              <p:sp>
                <p:nvSpPr>
                  <p:cNvPr id="61522" name="Freeform 4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1523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1517" name="Line 43"/>
              <p:cNvSpPr>
                <a:spLocks noChangeShapeType="1"/>
              </p:cNvSpPr>
              <p:nvPr/>
            </p:nvSpPr>
            <p:spPr bwMode="auto">
              <a:xfrm>
                <a:off x="4518" y="714"/>
                <a:ext cx="6" cy="3210"/>
              </a:xfrm>
              <a:prstGeom prst="line">
                <a:avLst/>
              </a:prstGeom>
              <a:noFill/>
              <a:ln w="101600">
                <a:solidFill>
                  <a:schemeClr val="folHlink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518" name="Line 44"/>
              <p:cNvSpPr>
                <a:spLocks noChangeShapeType="1"/>
              </p:cNvSpPr>
              <p:nvPr/>
            </p:nvSpPr>
            <p:spPr bwMode="auto">
              <a:xfrm flipV="1">
                <a:off x="2523" y="2168"/>
                <a:ext cx="1972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519" name="Line 45"/>
              <p:cNvSpPr>
                <a:spLocks noChangeShapeType="1"/>
              </p:cNvSpPr>
              <p:nvPr/>
            </p:nvSpPr>
            <p:spPr bwMode="auto">
              <a:xfrm flipV="1">
                <a:off x="2523" y="2276"/>
                <a:ext cx="1972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455" name="Group 46"/>
            <p:cNvGrpSpPr>
              <a:grpSpLocks/>
            </p:cNvGrpSpPr>
            <p:nvPr/>
          </p:nvGrpSpPr>
          <p:grpSpPr bwMode="auto">
            <a:xfrm>
              <a:off x="492" y="498"/>
              <a:ext cx="3858" cy="288"/>
              <a:chOff x="492" y="498"/>
              <a:chExt cx="3858" cy="288"/>
            </a:xfrm>
          </p:grpSpPr>
          <p:grpSp>
            <p:nvGrpSpPr>
              <p:cNvPr id="61506" name="Group 47"/>
              <p:cNvGrpSpPr>
                <a:grpSpLocks/>
              </p:cNvGrpSpPr>
              <p:nvPr/>
            </p:nvGrpSpPr>
            <p:grpSpPr bwMode="auto">
              <a:xfrm>
                <a:off x="2514" y="522"/>
                <a:ext cx="1836" cy="224"/>
                <a:chOff x="2226" y="498"/>
                <a:chExt cx="1836" cy="224"/>
              </a:xfrm>
            </p:grpSpPr>
            <p:sp>
              <p:nvSpPr>
                <p:cNvPr id="61509" name="Rectangle 48"/>
                <p:cNvSpPr>
                  <a:spLocks noChangeArrowheads="1"/>
                </p:cNvSpPr>
                <p:nvPr/>
              </p:nvSpPr>
              <p:spPr bwMode="auto">
                <a:xfrm>
                  <a:off x="3144" y="498"/>
                  <a:ext cx="459" cy="22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10" name="Rectangle 49"/>
                <p:cNvSpPr>
                  <a:spLocks noChangeArrowheads="1"/>
                </p:cNvSpPr>
                <p:nvPr/>
              </p:nvSpPr>
              <p:spPr bwMode="auto">
                <a:xfrm>
                  <a:off x="3603" y="498"/>
                  <a:ext cx="459" cy="22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11" name="Rectangle 50"/>
                <p:cNvSpPr>
                  <a:spLocks noChangeArrowheads="1"/>
                </p:cNvSpPr>
                <p:nvPr/>
              </p:nvSpPr>
              <p:spPr bwMode="auto">
                <a:xfrm>
                  <a:off x="2226" y="498"/>
                  <a:ext cx="459" cy="22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12" name="Rectangle 51"/>
                <p:cNvSpPr>
                  <a:spLocks noChangeArrowheads="1"/>
                </p:cNvSpPr>
                <p:nvPr/>
              </p:nvSpPr>
              <p:spPr bwMode="auto">
                <a:xfrm>
                  <a:off x="2685" y="498"/>
                  <a:ext cx="459" cy="22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sp>
            <p:nvSpPr>
              <p:cNvPr id="61507" name="Line 52"/>
              <p:cNvSpPr>
                <a:spLocks noChangeShapeType="1"/>
              </p:cNvSpPr>
              <p:nvPr/>
            </p:nvSpPr>
            <p:spPr bwMode="auto">
              <a:xfrm rot="10800000" flipV="1">
                <a:off x="1713" y="647"/>
                <a:ext cx="790" cy="0"/>
              </a:xfrm>
              <a:prstGeom prst="line">
                <a:avLst/>
              </a:prstGeom>
              <a:noFill/>
              <a:ln w="635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508" name="Text Box 53"/>
              <p:cNvSpPr txBox="1">
                <a:spLocks noChangeArrowheads="1"/>
              </p:cNvSpPr>
              <p:nvPr/>
            </p:nvSpPr>
            <p:spPr bwMode="auto">
              <a:xfrm>
                <a:off x="492" y="498"/>
                <a:ext cx="1230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Memória felől</a:t>
                </a:r>
              </a:p>
            </p:txBody>
          </p:sp>
        </p:grpSp>
        <p:grpSp>
          <p:nvGrpSpPr>
            <p:cNvPr id="61456" name="Group 54"/>
            <p:cNvGrpSpPr>
              <a:grpSpLocks/>
            </p:cNvGrpSpPr>
            <p:nvPr/>
          </p:nvGrpSpPr>
          <p:grpSpPr bwMode="auto">
            <a:xfrm>
              <a:off x="1596" y="1092"/>
              <a:ext cx="2754" cy="468"/>
              <a:chOff x="1596" y="1092"/>
              <a:chExt cx="2754" cy="468"/>
            </a:xfrm>
          </p:grpSpPr>
          <p:grpSp>
            <p:nvGrpSpPr>
              <p:cNvPr id="61497" name="Group 55"/>
              <p:cNvGrpSpPr>
                <a:grpSpLocks/>
              </p:cNvGrpSpPr>
              <p:nvPr/>
            </p:nvGrpSpPr>
            <p:grpSpPr bwMode="auto">
              <a:xfrm>
                <a:off x="1596" y="1092"/>
                <a:ext cx="2754" cy="224"/>
                <a:chOff x="1590" y="786"/>
                <a:chExt cx="2196" cy="144"/>
              </a:xfrm>
            </p:grpSpPr>
            <p:sp>
              <p:nvSpPr>
                <p:cNvPr id="61500" name="Rectangle 56"/>
                <p:cNvSpPr>
                  <a:spLocks noChangeArrowheads="1"/>
                </p:cNvSpPr>
                <p:nvPr/>
              </p:nvSpPr>
              <p:spPr bwMode="auto">
                <a:xfrm>
                  <a:off x="3054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01" name="Rectangle 57"/>
                <p:cNvSpPr>
                  <a:spLocks noChangeArrowheads="1"/>
                </p:cNvSpPr>
                <p:nvPr/>
              </p:nvSpPr>
              <p:spPr bwMode="auto">
                <a:xfrm>
                  <a:off x="3420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02" name="Rectangle 58"/>
                <p:cNvSpPr>
                  <a:spLocks noChangeArrowheads="1"/>
                </p:cNvSpPr>
                <p:nvPr/>
              </p:nvSpPr>
              <p:spPr bwMode="auto">
                <a:xfrm>
                  <a:off x="2322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03" name="Rectangle 59"/>
                <p:cNvSpPr>
                  <a:spLocks noChangeArrowheads="1"/>
                </p:cNvSpPr>
                <p:nvPr/>
              </p:nvSpPr>
              <p:spPr bwMode="auto">
                <a:xfrm>
                  <a:off x="2688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04" name="Rectangle 60"/>
                <p:cNvSpPr>
                  <a:spLocks noChangeArrowheads="1"/>
                </p:cNvSpPr>
                <p:nvPr/>
              </p:nvSpPr>
              <p:spPr bwMode="auto">
                <a:xfrm>
                  <a:off x="1590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1505" name="Rectangle 61"/>
                <p:cNvSpPr>
                  <a:spLocks noChangeArrowheads="1"/>
                </p:cNvSpPr>
                <p:nvPr/>
              </p:nvSpPr>
              <p:spPr bwMode="auto">
                <a:xfrm>
                  <a:off x="1956" y="786"/>
                  <a:ext cx="366" cy="14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sp>
            <p:nvSpPr>
              <p:cNvPr id="61498" name="Text Box 62"/>
              <p:cNvSpPr txBox="1">
                <a:spLocks noChangeArrowheads="1"/>
              </p:cNvSpPr>
              <p:nvPr/>
            </p:nvSpPr>
            <p:spPr bwMode="auto">
              <a:xfrm>
                <a:off x="2388" y="1272"/>
                <a:ext cx="143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Léptető regiszter</a:t>
                </a:r>
              </a:p>
            </p:txBody>
          </p:sp>
          <p:sp>
            <p:nvSpPr>
              <p:cNvPr id="61499" name="Line 63"/>
              <p:cNvSpPr>
                <a:spLocks noChangeShapeType="1"/>
              </p:cNvSpPr>
              <p:nvPr/>
            </p:nvSpPr>
            <p:spPr bwMode="auto">
              <a:xfrm flipH="1">
                <a:off x="2688" y="1554"/>
                <a:ext cx="9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1457" name="Group 64"/>
            <p:cNvGrpSpPr>
              <a:grpSpLocks/>
            </p:cNvGrpSpPr>
            <p:nvPr/>
          </p:nvGrpSpPr>
          <p:grpSpPr bwMode="auto">
            <a:xfrm>
              <a:off x="642" y="2676"/>
              <a:ext cx="3852" cy="1314"/>
              <a:chOff x="642" y="2676"/>
              <a:chExt cx="3852" cy="1314"/>
            </a:xfrm>
          </p:grpSpPr>
          <p:grpSp>
            <p:nvGrpSpPr>
              <p:cNvPr id="61467" name="Group 65"/>
              <p:cNvGrpSpPr>
                <a:grpSpLocks/>
              </p:cNvGrpSpPr>
              <p:nvPr/>
            </p:nvGrpSpPr>
            <p:grpSpPr bwMode="auto">
              <a:xfrm>
                <a:off x="1284" y="3336"/>
                <a:ext cx="1836" cy="238"/>
                <a:chOff x="1284" y="3336"/>
                <a:chExt cx="1836" cy="238"/>
              </a:xfrm>
            </p:grpSpPr>
            <p:sp>
              <p:nvSpPr>
                <p:cNvPr id="61495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284" y="3336"/>
                  <a:ext cx="1836" cy="23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t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PC</a:t>
                  </a:r>
                </a:p>
              </p:txBody>
            </p:sp>
            <p:sp>
              <p:nvSpPr>
                <p:cNvPr id="61496" name="Rectangle 67"/>
                <p:cNvSpPr>
                  <a:spLocks noChangeArrowheads="1"/>
                </p:cNvSpPr>
                <p:nvPr/>
              </p:nvSpPr>
              <p:spPr bwMode="auto">
                <a:xfrm>
                  <a:off x="3018" y="3336"/>
                  <a:ext cx="53" cy="23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1468" name="Group 68"/>
              <p:cNvGrpSpPr>
                <a:grpSpLocks/>
              </p:cNvGrpSpPr>
              <p:nvPr/>
            </p:nvGrpSpPr>
            <p:grpSpPr bwMode="auto">
              <a:xfrm>
                <a:off x="1437" y="2916"/>
                <a:ext cx="33" cy="71"/>
                <a:chOff x="1437" y="2916"/>
                <a:chExt cx="33" cy="71"/>
              </a:xfrm>
            </p:grpSpPr>
            <p:sp>
              <p:nvSpPr>
                <p:cNvPr id="61493" name="Freeform 69"/>
                <p:cNvSpPr>
                  <a:spLocks/>
                </p:cNvSpPr>
                <p:nvPr/>
              </p:nvSpPr>
              <p:spPr bwMode="auto">
                <a:xfrm>
                  <a:off x="1437" y="2916"/>
                  <a:ext cx="33" cy="38"/>
                </a:xfrm>
                <a:custGeom>
                  <a:avLst/>
                  <a:gdLst>
                    <a:gd name="T0" fmla="*/ 0 w 420"/>
                    <a:gd name="T1" fmla="*/ 0 h 402"/>
                    <a:gd name="T2" fmla="*/ 0 w 420"/>
                    <a:gd name="T3" fmla="*/ 0 h 402"/>
                    <a:gd name="T4" fmla="*/ 0 w 420"/>
                    <a:gd name="T5" fmla="*/ 0 h 402"/>
                    <a:gd name="T6" fmla="*/ 0 w 420"/>
                    <a:gd name="T7" fmla="*/ 0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94" name="Line 70"/>
                <p:cNvSpPr>
                  <a:spLocks noChangeShapeType="1"/>
                </p:cNvSpPr>
                <p:nvPr/>
              </p:nvSpPr>
              <p:spPr bwMode="auto">
                <a:xfrm>
                  <a:off x="1454" y="2954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1469" name="Group 71"/>
              <p:cNvGrpSpPr>
                <a:grpSpLocks/>
              </p:cNvGrpSpPr>
              <p:nvPr/>
            </p:nvGrpSpPr>
            <p:grpSpPr bwMode="auto">
              <a:xfrm>
                <a:off x="2836" y="3580"/>
                <a:ext cx="33" cy="71"/>
                <a:chOff x="2836" y="3580"/>
                <a:chExt cx="33" cy="71"/>
              </a:xfrm>
            </p:grpSpPr>
            <p:sp>
              <p:nvSpPr>
                <p:cNvPr id="61491" name="Freeform 72"/>
                <p:cNvSpPr>
                  <a:spLocks/>
                </p:cNvSpPr>
                <p:nvPr/>
              </p:nvSpPr>
              <p:spPr bwMode="auto">
                <a:xfrm>
                  <a:off x="2836" y="3580"/>
                  <a:ext cx="33" cy="38"/>
                </a:xfrm>
                <a:custGeom>
                  <a:avLst/>
                  <a:gdLst>
                    <a:gd name="T0" fmla="*/ 0 w 420"/>
                    <a:gd name="T1" fmla="*/ 0 h 402"/>
                    <a:gd name="T2" fmla="*/ 0 w 420"/>
                    <a:gd name="T3" fmla="*/ 0 h 402"/>
                    <a:gd name="T4" fmla="*/ 0 w 420"/>
                    <a:gd name="T5" fmla="*/ 0 h 402"/>
                    <a:gd name="T6" fmla="*/ 0 w 420"/>
                    <a:gd name="T7" fmla="*/ 0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92" name="Line 73"/>
                <p:cNvSpPr>
                  <a:spLocks noChangeShapeType="1"/>
                </p:cNvSpPr>
                <p:nvPr/>
              </p:nvSpPr>
              <p:spPr bwMode="auto">
                <a:xfrm>
                  <a:off x="2853" y="3618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1470" name="Group 74"/>
              <p:cNvGrpSpPr>
                <a:grpSpLocks/>
              </p:cNvGrpSpPr>
              <p:nvPr/>
            </p:nvGrpSpPr>
            <p:grpSpPr bwMode="auto">
              <a:xfrm>
                <a:off x="1302" y="2676"/>
                <a:ext cx="1836" cy="238"/>
                <a:chOff x="1302" y="2676"/>
                <a:chExt cx="1836" cy="238"/>
              </a:xfrm>
            </p:grpSpPr>
            <p:sp>
              <p:nvSpPr>
                <p:cNvPr id="61489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1302" y="2676"/>
                  <a:ext cx="1836" cy="23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t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IMAR</a:t>
                  </a:r>
                </a:p>
              </p:txBody>
            </p:sp>
            <p:sp>
              <p:nvSpPr>
                <p:cNvPr id="61490" name="Rectangle 76"/>
                <p:cNvSpPr>
                  <a:spLocks noChangeArrowheads="1"/>
                </p:cNvSpPr>
                <p:nvPr/>
              </p:nvSpPr>
              <p:spPr bwMode="auto">
                <a:xfrm>
                  <a:off x="3036" y="2676"/>
                  <a:ext cx="53" cy="23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1471" name="Group 77"/>
              <p:cNvGrpSpPr>
                <a:grpSpLocks/>
              </p:cNvGrpSpPr>
              <p:nvPr/>
            </p:nvGrpSpPr>
            <p:grpSpPr bwMode="auto">
              <a:xfrm>
                <a:off x="1443" y="3576"/>
                <a:ext cx="33" cy="71"/>
                <a:chOff x="1443" y="3576"/>
                <a:chExt cx="33" cy="71"/>
              </a:xfrm>
            </p:grpSpPr>
            <p:sp>
              <p:nvSpPr>
                <p:cNvPr id="61487" name="Freeform 78"/>
                <p:cNvSpPr>
                  <a:spLocks/>
                </p:cNvSpPr>
                <p:nvPr/>
              </p:nvSpPr>
              <p:spPr bwMode="auto">
                <a:xfrm>
                  <a:off x="1443" y="3576"/>
                  <a:ext cx="33" cy="38"/>
                </a:xfrm>
                <a:custGeom>
                  <a:avLst/>
                  <a:gdLst>
                    <a:gd name="T0" fmla="*/ 0 w 420"/>
                    <a:gd name="T1" fmla="*/ 0 h 402"/>
                    <a:gd name="T2" fmla="*/ 0 w 420"/>
                    <a:gd name="T3" fmla="*/ 0 h 402"/>
                    <a:gd name="T4" fmla="*/ 0 w 420"/>
                    <a:gd name="T5" fmla="*/ 0 h 402"/>
                    <a:gd name="T6" fmla="*/ 0 w 420"/>
                    <a:gd name="T7" fmla="*/ 0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88" name="Line 79"/>
                <p:cNvSpPr>
                  <a:spLocks noChangeShapeType="1"/>
                </p:cNvSpPr>
                <p:nvPr/>
              </p:nvSpPr>
              <p:spPr bwMode="auto">
                <a:xfrm>
                  <a:off x="1460" y="3614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1472" name="Group 80"/>
              <p:cNvGrpSpPr>
                <a:grpSpLocks/>
              </p:cNvGrpSpPr>
              <p:nvPr/>
            </p:nvGrpSpPr>
            <p:grpSpPr bwMode="auto">
              <a:xfrm>
                <a:off x="1776" y="3570"/>
                <a:ext cx="900" cy="362"/>
                <a:chOff x="1776" y="3570"/>
                <a:chExt cx="900" cy="362"/>
              </a:xfrm>
            </p:grpSpPr>
            <p:sp>
              <p:nvSpPr>
                <p:cNvPr id="61484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1938" y="3636"/>
                  <a:ext cx="558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+1, 2</a:t>
                  </a:r>
                </a:p>
              </p:txBody>
            </p:sp>
            <p:sp>
              <p:nvSpPr>
                <p:cNvPr id="61485" name="Freeform 82"/>
                <p:cNvSpPr>
                  <a:spLocks/>
                </p:cNvSpPr>
                <p:nvPr/>
              </p:nvSpPr>
              <p:spPr bwMode="auto">
                <a:xfrm>
                  <a:off x="2496" y="3570"/>
                  <a:ext cx="180" cy="216"/>
                </a:xfrm>
                <a:custGeom>
                  <a:avLst/>
                  <a:gdLst>
                    <a:gd name="T0" fmla="*/ 180 w 180"/>
                    <a:gd name="T1" fmla="*/ 0 h 216"/>
                    <a:gd name="T2" fmla="*/ 180 w 180"/>
                    <a:gd name="T3" fmla="*/ 216 h 216"/>
                    <a:gd name="T4" fmla="*/ 0 w 180"/>
                    <a:gd name="T5" fmla="*/ 216 h 216"/>
                    <a:gd name="T6" fmla="*/ 0 60000 65536"/>
                    <a:gd name="T7" fmla="*/ 0 60000 65536"/>
                    <a:gd name="T8" fmla="*/ 0 60000 65536"/>
                    <a:gd name="T9" fmla="*/ 0 w 180"/>
                    <a:gd name="T10" fmla="*/ 0 h 216"/>
                    <a:gd name="T11" fmla="*/ 180 w 180"/>
                    <a:gd name="T12" fmla="*/ 216 h 21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0" h="216">
                      <a:moveTo>
                        <a:pt x="180" y="0"/>
                      </a:moveTo>
                      <a:lnTo>
                        <a:pt x="180" y="216"/>
                      </a:lnTo>
                      <a:lnTo>
                        <a:pt x="0" y="216"/>
                      </a:lnTo>
                    </a:path>
                  </a:pathLst>
                </a:cu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86" name="Freeform 83"/>
                <p:cNvSpPr>
                  <a:spLocks/>
                </p:cNvSpPr>
                <p:nvPr/>
              </p:nvSpPr>
              <p:spPr bwMode="auto">
                <a:xfrm>
                  <a:off x="1776" y="3570"/>
                  <a:ext cx="162" cy="222"/>
                </a:xfrm>
                <a:custGeom>
                  <a:avLst/>
                  <a:gdLst>
                    <a:gd name="T0" fmla="*/ 162 w 162"/>
                    <a:gd name="T1" fmla="*/ 222 h 222"/>
                    <a:gd name="T2" fmla="*/ 0 w 162"/>
                    <a:gd name="T3" fmla="*/ 222 h 222"/>
                    <a:gd name="T4" fmla="*/ 0 w 162"/>
                    <a:gd name="T5" fmla="*/ 0 h 222"/>
                    <a:gd name="T6" fmla="*/ 0 60000 65536"/>
                    <a:gd name="T7" fmla="*/ 0 60000 65536"/>
                    <a:gd name="T8" fmla="*/ 0 60000 65536"/>
                    <a:gd name="T9" fmla="*/ 0 w 162"/>
                    <a:gd name="T10" fmla="*/ 0 h 222"/>
                    <a:gd name="T11" fmla="*/ 162 w 162"/>
                    <a:gd name="T12" fmla="*/ 222 h 22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2" h="222">
                      <a:moveTo>
                        <a:pt x="162" y="222"/>
                      </a:moveTo>
                      <a:lnTo>
                        <a:pt x="0" y="22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1473" name="Group 84"/>
              <p:cNvGrpSpPr>
                <a:grpSpLocks/>
              </p:cNvGrpSpPr>
              <p:nvPr/>
            </p:nvGrpSpPr>
            <p:grpSpPr bwMode="auto">
              <a:xfrm>
                <a:off x="1770" y="2916"/>
                <a:ext cx="900" cy="362"/>
                <a:chOff x="1770" y="2916"/>
                <a:chExt cx="900" cy="362"/>
              </a:xfrm>
            </p:grpSpPr>
            <p:sp>
              <p:nvSpPr>
                <p:cNvPr id="61481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932" y="2982"/>
                  <a:ext cx="558" cy="2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+1</a:t>
                  </a:r>
                </a:p>
              </p:txBody>
            </p:sp>
            <p:sp>
              <p:nvSpPr>
                <p:cNvPr id="61482" name="Freeform 86"/>
                <p:cNvSpPr>
                  <a:spLocks/>
                </p:cNvSpPr>
                <p:nvPr/>
              </p:nvSpPr>
              <p:spPr bwMode="auto">
                <a:xfrm>
                  <a:off x="2490" y="2916"/>
                  <a:ext cx="180" cy="216"/>
                </a:xfrm>
                <a:custGeom>
                  <a:avLst/>
                  <a:gdLst>
                    <a:gd name="T0" fmla="*/ 180 w 180"/>
                    <a:gd name="T1" fmla="*/ 0 h 216"/>
                    <a:gd name="T2" fmla="*/ 180 w 180"/>
                    <a:gd name="T3" fmla="*/ 216 h 216"/>
                    <a:gd name="T4" fmla="*/ 0 w 180"/>
                    <a:gd name="T5" fmla="*/ 216 h 216"/>
                    <a:gd name="T6" fmla="*/ 0 60000 65536"/>
                    <a:gd name="T7" fmla="*/ 0 60000 65536"/>
                    <a:gd name="T8" fmla="*/ 0 60000 65536"/>
                    <a:gd name="T9" fmla="*/ 0 w 180"/>
                    <a:gd name="T10" fmla="*/ 0 h 216"/>
                    <a:gd name="T11" fmla="*/ 180 w 180"/>
                    <a:gd name="T12" fmla="*/ 216 h 21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0" h="216">
                      <a:moveTo>
                        <a:pt x="180" y="0"/>
                      </a:moveTo>
                      <a:lnTo>
                        <a:pt x="180" y="216"/>
                      </a:lnTo>
                      <a:lnTo>
                        <a:pt x="0" y="216"/>
                      </a:lnTo>
                    </a:path>
                  </a:pathLst>
                </a:cu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83" name="Freeform 87"/>
                <p:cNvSpPr>
                  <a:spLocks/>
                </p:cNvSpPr>
                <p:nvPr/>
              </p:nvSpPr>
              <p:spPr bwMode="auto">
                <a:xfrm>
                  <a:off x="1770" y="2916"/>
                  <a:ext cx="162" cy="222"/>
                </a:xfrm>
                <a:custGeom>
                  <a:avLst/>
                  <a:gdLst>
                    <a:gd name="T0" fmla="*/ 162 w 162"/>
                    <a:gd name="T1" fmla="*/ 222 h 222"/>
                    <a:gd name="T2" fmla="*/ 0 w 162"/>
                    <a:gd name="T3" fmla="*/ 222 h 222"/>
                    <a:gd name="T4" fmla="*/ 0 w 162"/>
                    <a:gd name="T5" fmla="*/ 0 h 222"/>
                    <a:gd name="T6" fmla="*/ 0 60000 65536"/>
                    <a:gd name="T7" fmla="*/ 0 60000 65536"/>
                    <a:gd name="T8" fmla="*/ 0 60000 65536"/>
                    <a:gd name="T9" fmla="*/ 0 w 162"/>
                    <a:gd name="T10" fmla="*/ 0 h 222"/>
                    <a:gd name="T11" fmla="*/ 162 w 162"/>
                    <a:gd name="T12" fmla="*/ 222 h 22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62" h="222">
                      <a:moveTo>
                        <a:pt x="162" y="222"/>
                      </a:moveTo>
                      <a:lnTo>
                        <a:pt x="0" y="22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61474" name="Line 88"/>
              <p:cNvSpPr>
                <a:spLocks noChangeShapeType="1"/>
              </p:cNvSpPr>
              <p:nvPr/>
            </p:nvSpPr>
            <p:spPr bwMode="auto">
              <a:xfrm flipV="1">
                <a:off x="642" y="2814"/>
                <a:ext cx="0" cy="1176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475" name="Line 89"/>
              <p:cNvSpPr>
                <a:spLocks noChangeShapeType="1"/>
              </p:cNvSpPr>
              <p:nvPr/>
            </p:nvSpPr>
            <p:spPr bwMode="auto">
              <a:xfrm>
                <a:off x="660" y="2862"/>
                <a:ext cx="6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476" name="Line 90"/>
              <p:cNvSpPr>
                <a:spLocks noChangeShapeType="1"/>
              </p:cNvSpPr>
              <p:nvPr/>
            </p:nvSpPr>
            <p:spPr bwMode="auto">
              <a:xfrm>
                <a:off x="642" y="3462"/>
                <a:ext cx="64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1477" name="Group 91"/>
              <p:cNvGrpSpPr>
                <a:grpSpLocks/>
              </p:cNvGrpSpPr>
              <p:nvPr/>
            </p:nvGrpSpPr>
            <p:grpSpPr bwMode="auto">
              <a:xfrm>
                <a:off x="654" y="2886"/>
                <a:ext cx="576" cy="518"/>
                <a:chOff x="654" y="2886"/>
                <a:chExt cx="576" cy="518"/>
              </a:xfrm>
            </p:grpSpPr>
            <p:sp>
              <p:nvSpPr>
                <p:cNvPr id="61479" name="Line 92"/>
                <p:cNvSpPr>
                  <a:spLocks noChangeShapeType="1"/>
                </p:cNvSpPr>
                <p:nvPr/>
              </p:nvSpPr>
              <p:spPr bwMode="auto">
                <a:xfrm flipH="1">
                  <a:off x="654" y="3162"/>
                  <a:ext cx="36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1480" name="Text Box 93"/>
                <p:cNvSpPr txBox="1">
                  <a:spLocks noChangeArrowheads="1"/>
                </p:cNvSpPr>
                <p:nvPr/>
              </p:nvSpPr>
              <p:spPr bwMode="auto">
                <a:xfrm>
                  <a:off x="792" y="2886"/>
                  <a:ext cx="438" cy="51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</a:rPr>
                    <a:t>C sín</a:t>
                  </a:r>
                </a:p>
              </p:txBody>
            </p:sp>
          </p:grpSp>
          <p:sp>
            <p:nvSpPr>
              <p:cNvPr id="61478" name="Line 94"/>
              <p:cNvSpPr>
                <a:spLocks noChangeShapeType="1"/>
              </p:cNvSpPr>
              <p:nvPr/>
            </p:nvSpPr>
            <p:spPr bwMode="auto">
              <a:xfrm>
                <a:off x="3120" y="3450"/>
                <a:ext cx="137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61458" name="Text Box 95"/>
            <p:cNvSpPr txBox="1">
              <a:spLocks noChangeArrowheads="1"/>
            </p:cNvSpPr>
            <p:nvPr/>
          </p:nvSpPr>
          <p:spPr bwMode="auto">
            <a:xfrm>
              <a:off x="2460" y="2385"/>
              <a:ext cx="180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Legalacsonyabb 2 bit</a:t>
              </a:r>
            </a:p>
          </p:txBody>
        </p:sp>
        <p:sp>
          <p:nvSpPr>
            <p:cNvPr id="61459" name="AutoShape 96"/>
            <p:cNvSpPr>
              <a:spLocks/>
            </p:cNvSpPr>
            <p:nvPr/>
          </p:nvSpPr>
          <p:spPr bwMode="auto">
            <a:xfrm rot="5400000">
              <a:off x="3065" y="2606"/>
              <a:ext cx="41" cy="102"/>
            </a:xfrm>
            <a:prstGeom prst="leftBrace">
              <a:avLst>
                <a:gd name="adj1" fmla="val 20732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460" name="Line 97"/>
            <p:cNvSpPr>
              <a:spLocks noChangeShapeType="1"/>
            </p:cNvSpPr>
            <p:nvPr/>
          </p:nvSpPr>
          <p:spPr bwMode="auto">
            <a:xfrm rot="16200000" flipV="1">
              <a:off x="3333" y="923"/>
              <a:ext cx="202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1461" name="AutoShape 98"/>
            <p:cNvSpPr>
              <a:spLocks/>
            </p:cNvSpPr>
            <p:nvPr/>
          </p:nvSpPr>
          <p:spPr bwMode="auto">
            <a:xfrm rot="-5400000">
              <a:off x="3399" y="-135"/>
              <a:ext cx="68" cy="1836"/>
            </a:xfrm>
            <a:prstGeom prst="leftBrace">
              <a:avLst>
                <a:gd name="adj1" fmla="val 225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462" name="AutoShape 99"/>
            <p:cNvSpPr>
              <a:spLocks/>
            </p:cNvSpPr>
            <p:nvPr/>
          </p:nvSpPr>
          <p:spPr bwMode="auto">
            <a:xfrm rot="5400000" flipV="1">
              <a:off x="3399" y="141"/>
              <a:ext cx="68" cy="1836"/>
            </a:xfrm>
            <a:prstGeom prst="leftBrace">
              <a:avLst>
                <a:gd name="adj1" fmla="val 2250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61463" name="Group 100"/>
            <p:cNvGrpSpPr>
              <a:grpSpLocks/>
            </p:cNvGrpSpPr>
            <p:nvPr/>
          </p:nvGrpSpPr>
          <p:grpSpPr bwMode="auto">
            <a:xfrm>
              <a:off x="1176" y="2982"/>
              <a:ext cx="282" cy="900"/>
              <a:chOff x="1176" y="2982"/>
              <a:chExt cx="282" cy="900"/>
            </a:xfrm>
          </p:grpSpPr>
          <p:sp>
            <p:nvSpPr>
              <p:cNvPr id="61465" name="Freeform 101"/>
              <p:cNvSpPr>
                <a:spLocks/>
              </p:cNvSpPr>
              <p:nvPr/>
            </p:nvSpPr>
            <p:spPr bwMode="auto">
              <a:xfrm>
                <a:off x="1176" y="2982"/>
                <a:ext cx="276" cy="900"/>
              </a:xfrm>
              <a:custGeom>
                <a:avLst/>
                <a:gdLst>
                  <a:gd name="T0" fmla="*/ 0 w 324"/>
                  <a:gd name="T1" fmla="*/ 900 h 900"/>
                  <a:gd name="T2" fmla="*/ 0 w 324"/>
                  <a:gd name="T3" fmla="*/ 0 h 900"/>
                  <a:gd name="T4" fmla="*/ 124 w 324"/>
                  <a:gd name="T5" fmla="*/ 0 h 900"/>
                  <a:gd name="T6" fmla="*/ 0 60000 65536"/>
                  <a:gd name="T7" fmla="*/ 0 60000 65536"/>
                  <a:gd name="T8" fmla="*/ 0 60000 65536"/>
                  <a:gd name="T9" fmla="*/ 0 w 324"/>
                  <a:gd name="T10" fmla="*/ 0 h 900"/>
                  <a:gd name="T11" fmla="*/ 324 w 324"/>
                  <a:gd name="T12" fmla="*/ 900 h 9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4" h="900">
                    <a:moveTo>
                      <a:pt x="0" y="900"/>
                    </a:moveTo>
                    <a:lnTo>
                      <a:pt x="0" y="0"/>
                    </a:lnTo>
                    <a:lnTo>
                      <a:pt x="324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1466" name="Line 102"/>
              <p:cNvSpPr>
                <a:spLocks noChangeShapeType="1"/>
              </p:cNvSpPr>
              <p:nvPr/>
            </p:nvSpPr>
            <p:spPr bwMode="auto">
              <a:xfrm flipH="1">
                <a:off x="1176" y="3648"/>
                <a:ext cx="2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61464" name="Line 103"/>
            <p:cNvSpPr>
              <a:spLocks noChangeShapeType="1"/>
            </p:cNvSpPr>
            <p:nvPr/>
          </p:nvSpPr>
          <p:spPr bwMode="auto">
            <a:xfrm rot="10800000" flipV="1">
              <a:off x="513" y="2723"/>
              <a:ext cx="79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61448" name="Élőláb helye 10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1449" name="Dátum helye 10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F5C9705-9083-4087-AFEA-FFDCF473F76E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94B235-35C3-4776-8B9F-48FB27D6FBD7}" type="slidenum">
              <a:rPr lang="en-GB" smtClean="0">
                <a:cs typeface="Arial" charset="0"/>
              </a:rPr>
              <a:pPr/>
              <a:t>6</a:t>
            </a:fld>
            <a:endParaRPr lang="en-GB" smtClean="0">
              <a:cs typeface="Arial" charset="0"/>
            </a:endParaRPr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72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74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7176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7313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7319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ALU</a:t>
                </a:r>
                <a:br>
                  <a:rPr lang="hu-HU" sz="2000" b="1">
                    <a:solidFill>
                      <a:srgbClr val="FF3300"/>
                    </a:solidFill>
                  </a:rPr>
                </a:br>
                <a:r>
                  <a:rPr lang="hu-HU" sz="2000" b="1">
                    <a:solidFill>
                      <a:srgbClr val="FF3300"/>
                    </a:solidFill>
                  </a:rPr>
                  <a:t>vezérlés</a:t>
                </a:r>
              </a:p>
            </p:txBody>
          </p:sp>
          <p:sp>
            <p:nvSpPr>
              <p:cNvPr id="7320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6</a:t>
                </a:r>
              </a:p>
            </p:txBody>
          </p:sp>
          <p:sp>
            <p:nvSpPr>
              <p:cNvPr id="7321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322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314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7315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rgbClr val="FF3300"/>
                    </a:solidFill>
                  </a:rPr>
                  <a:t>Léptető vezérlés</a:t>
                </a:r>
              </a:p>
            </p:txBody>
          </p:sp>
          <p:sp>
            <p:nvSpPr>
              <p:cNvPr id="7316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2</a:t>
                </a:r>
              </a:p>
            </p:txBody>
          </p:sp>
          <p:sp>
            <p:nvSpPr>
              <p:cNvPr id="7317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318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7177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178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179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N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7180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Z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181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7182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7183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84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7186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7187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016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accent2"/>
                </a:solidFill>
              </a:rPr>
              <a:t>SP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accent2"/>
                </a:solidFill>
              </a:rPr>
              <a:t> 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rgbClr val="FF3300"/>
                </a:solidFill>
              </a:rPr>
              <a:t>ALU: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accent2"/>
                </a:solidFill>
              </a:rPr>
              <a:t>B+1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 C</a:t>
            </a:r>
            <a:endParaRPr lang="hu-HU" sz="2800" b="1">
              <a:solidFill>
                <a:schemeClr val="accent2"/>
              </a:solidFill>
            </a:endParaRP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accent2"/>
                </a:solidFill>
              </a:rPr>
              <a:t>C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SP</a:t>
            </a:r>
          </a:p>
        </p:txBody>
      </p:sp>
      <p:sp>
        <p:nvSpPr>
          <p:cNvPr id="7188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1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7189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90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7191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7311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7312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7192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7193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7194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7309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310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195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7307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308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196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7305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306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197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7303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304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198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7293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7296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7297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7301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302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7298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7299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300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7294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295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199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7283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7286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7287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7291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92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7288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7289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90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7284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285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200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7273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7276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7277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7281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82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7278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7279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80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7274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275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201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7263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7266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7267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7271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2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7268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7269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0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7264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265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202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7257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7259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7260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7261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62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7258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203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204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7205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7209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7244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45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7246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7248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7253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7254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7255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7256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7249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7250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7251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52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7247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210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7233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7237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7238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7242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43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7239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7240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41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7234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35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36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211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7226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7229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7230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7231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32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7227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28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212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7215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7216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7219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7220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7224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25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7221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7222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7223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7217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18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213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214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7206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207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208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D0F5336-2868-4109-9344-7F704B57CFB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375906-B6BC-4D59-8269-4B2355683C83}" type="slidenum">
              <a:rPr lang="en-GB" smtClean="0">
                <a:cs typeface="Arial" charset="0"/>
              </a:rPr>
              <a:pPr/>
              <a:t>60</a:t>
            </a:fld>
            <a:endParaRPr lang="en-GB" smtClean="0">
              <a:cs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Véges állapotú gép</a:t>
            </a:r>
            <a:r>
              <a:rPr lang="hu-HU" smtClean="0"/>
              <a:t> (</a:t>
            </a:r>
            <a:r>
              <a:rPr lang="hu-HU" b="1" smtClean="0"/>
              <a:t>FSM</a:t>
            </a:r>
            <a:r>
              <a:rPr lang="hu-HU" smtClean="0"/>
              <a:t> – Finite State Machine, </a:t>
            </a:r>
            <a:r>
              <a:rPr lang="hu-HU" b="1" smtClean="0"/>
              <a:t>4.28. ábra</a:t>
            </a:r>
            <a:r>
              <a:rPr lang="hu-HU" smtClean="0"/>
              <a:t>): </a:t>
            </a:r>
            <a:r>
              <a:rPr lang="hu-HU" b="1" smtClean="0"/>
              <a:t>0</a:t>
            </a:r>
            <a:r>
              <a:rPr lang="hu-HU" smtClean="0"/>
              <a:t>, </a:t>
            </a:r>
            <a:r>
              <a:rPr lang="hu-HU" b="1" smtClean="0"/>
              <a:t>…</a:t>
            </a:r>
            <a:r>
              <a:rPr lang="hu-HU" smtClean="0"/>
              <a:t>, </a:t>
            </a:r>
            <a:r>
              <a:rPr lang="hu-HU" b="1" smtClean="0"/>
              <a:t>6</a:t>
            </a:r>
            <a:r>
              <a:rPr lang="hu-HU" smtClean="0"/>
              <a:t>: állapotok, élek: események. </a:t>
            </a:r>
          </a:p>
        </p:txBody>
      </p:sp>
      <p:grpSp>
        <p:nvGrpSpPr>
          <p:cNvPr id="62468" name="Group 3"/>
          <p:cNvGrpSpPr>
            <a:grpSpLocks/>
          </p:cNvGrpSpPr>
          <p:nvPr/>
        </p:nvGrpSpPr>
        <p:grpSpPr bwMode="auto">
          <a:xfrm>
            <a:off x="228600" y="1946275"/>
            <a:ext cx="8650288" cy="3009900"/>
            <a:chOff x="144" y="584"/>
            <a:chExt cx="5449" cy="1896"/>
          </a:xfrm>
        </p:grpSpPr>
        <p:sp>
          <p:nvSpPr>
            <p:cNvPr id="62471" name="Line 4"/>
            <p:cNvSpPr>
              <a:spLocks noChangeShapeType="1"/>
            </p:cNvSpPr>
            <p:nvPr/>
          </p:nvSpPr>
          <p:spPr bwMode="auto">
            <a:xfrm flipH="1">
              <a:off x="575" y="1605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2" name="Line 5"/>
            <p:cNvSpPr>
              <a:spLocks noChangeShapeType="1"/>
            </p:cNvSpPr>
            <p:nvPr/>
          </p:nvSpPr>
          <p:spPr bwMode="auto">
            <a:xfrm flipH="1">
              <a:off x="1410" y="1597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3" name="Line 6"/>
            <p:cNvSpPr>
              <a:spLocks noChangeShapeType="1"/>
            </p:cNvSpPr>
            <p:nvPr/>
          </p:nvSpPr>
          <p:spPr bwMode="auto">
            <a:xfrm flipH="1">
              <a:off x="2245" y="1605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4" name="Line 7"/>
            <p:cNvSpPr>
              <a:spLocks noChangeShapeType="1"/>
            </p:cNvSpPr>
            <p:nvPr/>
          </p:nvSpPr>
          <p:spPr bwMode="auto">
            <a:xfrm flipH="1">
              <a:off x="3080" y="1597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5" name="Line 8"/>
            <p:cNvSpPr>
              <a:spLocks noChangeShapeType="1"/>
            </p:cNvSpPr>
            <p:nvPr/>
          </p:nvSpPr>
          <p:spPr bwMode="auto">
            <a:xfrm flipH="1">
              <a:off x="3922" y="1605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6" name="Line 9"/>
            <p:cNvSpPr>
              <a:spLocks noChangeShapeType="1"/>
            </p:cNvSpPr>
            <p:nvPr/>
          </p:nvSpPr>
          <p:spPr bwMode="auto">
            <a:xfrm flipH="1">
              <a:off x="4757" y="1597"/>
              <a:ext cx="3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77" name="Oval 10"/>
            <p:cNvSpPr>
              <a:spLocks noChangeArrowheads="1"/>
            </p:cNvSpPr>
            <p:nvPr/>
          </p:nvSpPr>
          <p:spPr bwMode="auto">
            <a:xfrm>
              <a:off x="144" y="1394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78" name="Oval 11"/>
            <p:cNvSpPr>
              <a:spLocks noChangeArrowheads="1"/>
            </p:cNvSpPr>
            <p:nvPr/>
          </p:nvSpPr>
          <p:spPr bwMode="auto">
            <a:xfrm>
              <a:off x="979" y="1386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79" name="Oval 12"/>
            <p:cNvSpPr>
              <a:spLocks noChangeArrowheads="1"/>
            </p:cNvSpPr>
            <p:nvPr/>
          </p:nvSpPr>
          <p:spPr bwMode="auto">
            <a:xfrm>
              <a:off x="1814" y="1394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80" name="Oval 13"/>
            <p:cNvSpPr>
              <a:spLocks noChangeArrowheads="1"/>
            </p:cNvSpPr>
            <p:nvPr/>
          </p:nvSpPr>
          <p:spPr bwMode="auto">
            <a:xfrm>
              <a:off x="2649" y="1386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81" name="Oval 14"/>
            <p:cNvSpPr>
              <a:spLocks noChangeArrowheads="1"/>
            </p:cNvSpPr>
            <p:nvPr/>
          </p:nvSpPr>
          <p:spPr bwMode="auto">
            <a:xfrm>
              <a:off x="3491" y="1394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82" name="Oval 15"/>
            <p:cNvSpPr>
              <a:spLocks noChangeArrowheads="1"/>
            </p:cNvSpPr>
            <p:nvPr/>
          </p:nvSpPr>
          <p:spPr bwMode="auto">
            <a:xfrm>
              <a:off x="4326" y="1386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483" name="Oval 16"/>
            <p:cNvSpPr>
              <a:spLocks noChangeArrowheads="1"/>
            </p:cNvSpPr>
            <p:nvPr/>
          </p:nvSpPr>
          <p:spPr bwMode="auto">
            <a:xfrm>
              <a:off x="5155" y="1386"/>
              <a:ext cx="438" cy="4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62484" name="Group 17"/>
            <p:cNvGrpSpPr>
              <a:grpSpLocks/>
            </p:cNvGrpSpPr>
            <p:nvPr/>
          </p:nvGrpSpPr>
          <p:grpSpPr bwMode="auto">
            <a:xfrm>
              <a:off x="213" y="1458"/>
              <a:ext cx="5317" cy="296"/>
              <a:chOff x="207" y="1416"/>
              <a:chExt cx="5317" cy="296"/>
            </a:xfrm>
          </p:grpSpPr>
          <p:sp>
            <p:nvSpPr>
              <p:cNvPr id="62507" name="Text Box 18"/>
              <p:cNvSpPr txBox="1">
                <a:spLocks noChangeArrowheads="1"/>
              </p:cNvSpPr>
              <p:nvPr/>
            </p:nvSpPr>
            <p:spPr bwMode="auto">
              <a:xfrm>
                <a:off x="207" y="1424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62508" name="Text Box 19"/>
              <p:cNvSpPr txBox="1">
                <a:spLocks noChangeArrowheads="1"/>
              </p:cNvSpPr>
              <p:nvPr/>
            </p:nvSpPr>
            <p:spPr bwMode="auto">
              <a:xfrm>
                <a:off x="1042" y="1416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2509" name="Text Box 20"/>
              <p:cNvSpPr txBox="1">
                <a:spLocks noChangeArrowheads="1"/>
              </p:cNvSpPr>
              <p:nvPr/>
            </p:nvSpPr>
            <p:spPr bwMode="auto">
              <a:xfrm>
                <a:off x="1877" y="1424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62510" name="Text Box 21"/>
              <p:cNvSpPr txBox="1">
                <a:spLocks noChangeArrowheads="1"/>
              </p:cNvSpPr>
              <p:nvPr/>
            </p:nvSpPr>
            <p:spPr bwMode="auto">
              <a:xfrm>
                <a:off x="2712" y="1416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2511" name="Text Box 22"/>
              <p:cNvSpPr txBox="1">
                <a:spLocks noChangeArrowheads="1"/>
              </p:cNvSpPr>
              <p:nvPr/>
            </p:nvSpPr>
            <p:spPr bwMode="auto">
              <a:xfrm>
                <a:off x="3554" y="1424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2512" name="Text Box 23"/>
              <p:cNvSpPr txBox="1">
                <a:spLocks noChangeArrowheads="1"/>
              </p:cNvSpPr>
              <p:nvPr/>
            </p:nvSpPr>
            <p:spPr bwMode="auto">
              <a:xfrm>
                <a:off x="4389" y="1416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2513" name="Text Box 24"/>
              <p:cNvSpPr txBox="1">
                <a:spLocks noChangeArrowheads="1"/>
              </p:cNvSpPr>
              <p:nvPr/>
            </p:nvSpPr>
            <p:spPr bwMode="auto">
              <a:xfrm>
                <a:off x="5218" y="1416"/>
                <a:ext cx="30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sp>
          <p:nvSpPr>
            <p:cNvPr id="62485" name="Text Box 25"/>
            <p:cNvSpPr txBox="1">
              <a:spLocks noChangeArrowheads="1"/>
            </p:cNvSpPr>
            <p:nvPr/>
          </p:nvSpPr>
          <p:spPr bwMode="auto">
            <a:xfrm>
              <a:off x="407" y="1238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86" name="Text Box 26"/>
            <p:cNvSpPr txBox="1">
              <a:spLocks noChangeArrowheads="1"/>
            </p:cNvSpPr>
            <p:nvPr/>
          </p:nvSpPr>
          <p:spPr bwMode="auto">
            <a:xfrm>
              <a:off x="1253" y="1238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87" name="Text Box 27"/>
            <p:cNvSpPr txBox="1">
              <a:spLocks noChangeArrowheads="1"/>
            </p:cNvSpPr>
            <p:nvPr/>
          </p:nvSpPr>
          <p:spPr bwMode="auto">
            <a:xfrm>
              <a:off x="2087" y="1232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88" name="Text Box 28"/>
            <p:cNvSpPr txBox="1">
              <a:spLocks noChangeArrowheads="1"/>
            </p:cNvSpPr>
            <p:nvPr/>
          </p:nvSpPr>
          <p:spPr bwMode="auto">
            <a:xfrm>
              <a:off x="2927" y="124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89" name="Text Box 29"/>
            <p:cNvSpPr txBox="1">
              <a:spLocks noChangeArrowheads="1"/>
            </p:cNvSpPr>
            <p:nvPr/>
          </p:nvSpPr>
          <p:spPr bwMode="auto">
            <a:xfrm>
              <a:off x="3767" y="124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90" name="Text Box 30"/>
            <p:cNvSpPr txBox="1">
              <a:spLocks noChangeArrowheads="1"/>
            </p:cNvSpPr>
            <p:nvPr/>
          </p:nvSpPr>
          <p:spPr bwMode="auto">
            <a:xfrm>
              <a:off x="4607" y="124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MBR1</a:t>
              </a:r>
            </a:p>
          </p:txBody>
        </p:sp>
        <p:sp>
          <p:nvSpPr>
            <p:cNvPr id="62491" name="Freeform 31"/>
            <p:cNvSpPr>
              <a:spLocks/>
            </p:cNvSpPr>
            <p:nvPr/>
          </p:nvSpPr>
          <p:spPr bwMode="auto">
            <a:xfrm>
              <a:off x="498" y="1788"/>
              <a:ext cx="1404" cy="348"/>
            </a:xfrm>
            <a:custGeom>
              <a:avLst/>
              <a:gdLst>
                <a:gd name="T0" fmla="*/ 1404 w 1404"/>
                <a:gd name="T1" fmla="*/ 0 h 348"/>
                <a:gd name="T2" fmla="*/ 678 w 1404"/>
                <a:gd name="T3" fmla="*/ 348 h 348"/>
                <a:gd name="T4" fmla="*/ 0 w 1404"/>
                <a:gd name="T5" fmla="*/ 0 h 348"/>
                <a:gd name="T6" fmla="*/ 0 60000 65536"/>
                <a:gd name="T7" fmla="*/ 0 60000 65536"/>
                <a:gd name="T8" fmla="*/ 0 60000 65536"/>
                <a:gd name="T9" fmla="*/ 0 w 1404"/>
                <a:gd name="T10" fmla="*/ 0 h 348"/>
                <a:gd name="T11" fmla="*/ 1404 w 1404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4" h="348">
                  <a:moveTo>
                    <a:pt x="1404" y="0"/>
                  </a:moveTo>
                  <a:cubicBezTo>
                    <a:pt x="1158" y="174"/>
                    <a:pt x="912" y="348"/>
                    <a:pt x="678" y="348"/>
                  </a:cubicBezTo>
                  <a:cubicBezTo>
                    <a:pt x="444" y="348"/>
                    <a:pt x="222" y="174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92" name="Freeform 32"/>
            <p:cNvSpPr>
              <a:spLocks/>
            </p:cNvSpPr>
            <p:nvPr/>
          </p:nvSpPr>
          <p:spPr bwMode="auto">
            <a:xfrm>
              <a:off x="1308" y="1764"/>
              <a:ext cx="1404" cy="348"/>
            </a:xfrm>
            <a:custGeom>
              <a:avLst/>
              <a:gdLst>
                <a:gd name="T0" fmla="*/ 1404 w 1404"/>
                <a:gd name="T1" fmla="*/ 0 h 348"/>
                <a:gd name="T2" fmla="*/ 678 w 1404"/>
                <a:gd name="T3" fmla="*/ 348 h 348"/>
                <a:gd name="T4" fmla="*/ 0 w 1404"/>
                <a:gd name="T5" fmla="*/ 0 h 348"/>
                <a:gd name="T6" fmla="*/ 0 60000 65536"/>
                <a:gd name="T7" fmla="*/ 0 60000 65536"/>
                <a:gd name="T8" fmla="*/ 0 60000 65536"/>
                <a:gd name="T9" fmla="*/ 0 w 1404"/>
                <a:gd name="T10" fmla="*/ 0 h 348"/>
                <a:gd name="T11" fmla="*/ 1404 w 1404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4" h="348">
                  <a:moveTo>
                    <a:pt x="1404" y="0"/>
                  </a:moveTo>
                  <a:cubicBezTo>
                    <a:pt x="1158" y="174"/>
                    <a:pt x="912" y="348"/>
                    <a:pt x="678" y="348"/>
                  </a:cubicBezTo>
                  <a:cubicBezTo>
                    <a:pt x="444" y="348"/>
                    <a:pt x="222" y="174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93" name="Freeform 33"/>
            <p:cNvSpPr>
              <a:spLocks/>
            </p:cNvSpPr>
            <p:nvPr/>
          </p:nvSpPr>
          <p:spPr bwMode="auto">
            <a:xfrm>
              <a:off x="2142" y="1770"/>
              <a:ext cx="1404" cy="348"/>
            </a:xfrm>
            <a:custGeom>
              <a:avLst/>
              <a:gdLst>
                <a:gd name="T0" fmla="*/ 1404 w 1404"/>
                <a:gd name="T1" fmla="*/ 0 h 348"/>
                <a:gd name="T2" fmla="*/ 678 w 1404"/>
                <a:gd name="T3" fmla="*/ 348 h 348"/>
                <a:gd name="T4" fmla="*/ 0 w 1404"/>
                <a:gd name="T5" fmla="*/ 0 h 348"/>
                <a:gd name="T6" fmla="*/ 0 60000 65536"/>
                <a:gd name="T7" fmla="*/ 0 60000 65536"/>
                <a:gd name="T8" fmla="*/ 0 60000 65536"/>
                <a:gd name="T9" fmla="*/ 0 w 1404"/>
                <a:gd name="T10" fmla="*/ 0 h 348"/>
                <a:gd name="T11" fmla="*/ 1404 w 1404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4" h="348">
                  <a:moveTo>
                    <a:pt x="1404" y="0"/>
                  </a:moveTo>
                  <a:cubicBezTo>
                    <a:pt x="1158" y="174"/>
                    <a:pt x="912" y="348"/>
                    <a:pt x="678" y="348"/>
                  </a:cubicBezTo>
                  <a:cubicBezTo>
                    <a:pt x="444" y="348"/>
                    <a:pt x="222" y="174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94" name="Freeform 34"/>
            <p:cNvSpPr>
              <a:spLocks/>
            </p:cNvSpPr>
            <p:nvPr/>
          </p:nvSpPr>
          <p:spPr bwMode="auto">
            <a:xfrm>
              <a:off x="2976" y="1764"/>
              <a:ext cx="1404" cy="348"/>
            </a:xfrm>
            <a:custGeom>
              <a:avLst/>
              <a:gdLst>
                <a:gd name="T0" fmla="*/ 1404 w 1404"/>
                <a:gd name="T1" fmla="*/ 0 h 348"/>
                <a:gd name="T2" fmla="*/ 678 w 1404"/>
                <a:gd name="T3" fmla="*/ 348 h 348"/>
                <a:gd name="T4" fmla="*/ 0 w 1404"/>
                <a:gd name="T5" fmla="*/ 0 h 348"/>
                <a:gd name="T6" fmla="*/ 0 60000 65536"/>
                <a:gd name="T7" fmla="*/ 0 60000 65536"/>
                <a:gd name="T8" fmla="*/ 0 60000 65536"/>
                <a:gd name="T9" fmla="*/ 0 w 1404"/>
                <a:gd name="T10" fmla="*/ 0 h 348"/>
                <a:gd name="T11" fmla="*/ 1404 w 1404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4" h="348">
                  <a:moveTo>
                    <a:pt x="1404" y="0"/>
                  </a:moveTo>
                  <a:cubicBezTo>
                    <a:pt x="1158" y="174"/>
                    <a:pt x="912" y="348"/>
                    <a:pt x="678" y="348"/>
                  </a:cubicBezTo>
                  <a:cubicBezTo>
                    <a:pt x="444" y="348"/>
                    <a:pt x="222" y="174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95" name="Freeform 35"/>
            <p:cNvSpPr>
              <a:spLocks/>
            </p:cNvSpPr>
            <p:nvPr/>
          </p:nvSpPr>
          <p:spPr bwMode="auto">
            <a:xfrm>
              <a:off x="3822" y="1770"/>
              <a:ext cx="1404" cy="348"/>
            </a:xfrm>
            <a:custGeom>
              <a:avLst/>
              <a:gdLst>
                <a:gd name="T0" fmla="*/ 1404 w 1404"/>
                <a:gd name="T1" fmla="*/ 0 h 348"/>
                <a:gd name="T2" fmla="*/ 678 w 1404"/>
                <a:gd name="T3" fmla="*/ 348 h 348"/>
                <a:gd name="T4" fmla="*/ 0 w 1404"/>
                <a:gd name="T5" fmla="*/ 0 h 348"/>
                <a:gd name="T6" fmla="*/ 0 60000 65536"/>
                <a:gd name="T7" fmla="*/ 0 60000 65536"/>
                <a:gd name="T8" fmla="*/ 0 60000 65536"/>
                <a:gd name="T9" fmla="*/ 0 w 1404"/>
                <a:gd name="T10" fmla="*/ 0 h 348"/>
                <a:gd name="T11" fmla="*/ 1404 w 1404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4" h="348">
                  <a:moveTo>
                    <a:pt x="1404" y="0"/>
                  </a:moveTo>
                  <a:cubicBezTo>
                    <a:pt x="1158" y="174"/>
                    <a:pt x="912" y="348"/>
                    <a:pt x="678" y="348"/>
                  </a:cubicBezTo>
                  <a:cubicBezTo>
                    <a:pt x="444" y="348"/>
                    <a:pt x="222" y="174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496" name="Text Box 36"/>
            <p:cNvSpPr txBox="1">
              <a:spLocks noChangeArrowheads="1"/>
            </p:cNvSpPr>
            <p:nvPr/>
          </p:nvSpPr>
          <p:spPr bwMode="auto">
            <a:xfrm>
              <a:off x="827" y="2192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MBR2</a:t>
              </a:r>
            </a:p>
          </p:txBody>
        </p:sp>
        <p:sp>
          <p:nvSpPr>
            <p:cNvPr id="62497" name="Text Box 37"/>
            <p:cNvSpPr txBox="1">
              <a:spLocks noChangeArrowheads="1"/>
            </p:cNvSpPr>
            <p:nvPr/>
          </p:nvSpPr>
          <p:spPr bwMode="auto">
            <a:xfrm>
              <a:off x="1649" y="2186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MBR2</a:t>
              </a:r>
            </a:p>
          </p:txBody>
        </p:sp>
        <p:sp>
          <p:nvSpPr>
            <p:cNvPr id="62498" name="Text Box 38"/>
            <p:cNvSpPr txBox="1">
              <a:spLocks noChangeArrowheads="1"/>
            </p:cNvSpPr>
            <p:nvPr/>
          </p:nvSpPr>
          <p:spPr bwMode="auto">
            <a:xfrm>
              <a:off x="2453" y="217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MBR2</a:t>
              </a:r>
            </a:p>
          </p:txBody>
        </p:sp>
        <p:sp>
          <p:nvSpPr>
            <p:cNvPr id="62499" name="Text Box 39"/>
            <p:cNvSpPr txBox="1">
              <a:spLocks noChangeArrowheads="1"/>
            </p:cNvSpPr>
            <p:nvPr/>
          </p:nvSpPr>
          <p:spPr bwMode="auto">
            <a:xfrm>
              <a:off x="3275" y="217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MBR2</a:t>
              </a:r>
            </a:p>
          </p:txBody>
        </p:sp>
        <p:sp>
          <p:nvSpPr>
            <p:cNvPr id="62500" name="Text Box 40"/>
            <p:cNvSpPr txBox="1">
              <a:spLocks noChangeArrowheads="1"/>
            </p:cNvSpPr>
            <p:nvPr/>
          </p:nvSpPr>
          <p:spPr bwMode="auto">
            <a:xfrm>
              <a:off x="4133" y="2174"/>
              <a:ext cx="76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MBR2</a:t>
              </a:r>
            </a:p>
          </p:txBody>
        </p:sp>
        <p:sp>
          <p:nvSpPr>
            <p:cNvPr id="62501" name="Freeform 41"/>
            <p:cNvSpPr>
              <a:spLocks/>
            </p:cNvSpPr>
            <p:nvPr/>
          </p:nvSpPr>
          <p:spPr bwMode="auto">
            <a:xfrm>
              <a:off x="390" y="948"/>
              <a:ext cx="3276" cy="444"/>
            </a:xfrm>
            <a:custGeom>
              <a:avLst/>
              <a:gdLst>
                <a:gd name="T0" fmla="*/ 0 w 3276"/>
                <a:gd name="T1" fmla="*/ 444 h 444"/>
                <a:gd name="T2" fmla="*/ 1650 w 3276"/>
                <a:gd name="T3" fmla="*/ 0 h 444"/>
                <a:gd name="T4" fmla="*/ 3276 w 3276"/>
                <a:gd name="T5" fmla="*/ 444 h 444"/>
                <a:gd name="T6" fmla="*/ 0 60000 65536"/>
                <a:gd name="T7" fmla="*/ 0 60000 65536"/>
                <a:gd name="T8" fmla="*/ 0 60000 65536"/>
                <a:gd name="T9" fmla="*/ 0 w 3276"/>
                <a:gd name="T10" fmla="*/ 0 h 444"/>
                <a:gd name="T11" fmla="*/ 3276 w 3276"/>
                <a:gd name="T12" fmla="*/ 444 h 4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76" h="444">
                  <a:moveTo>
                    <a:pt x="0" y="444"/>
                  </a:moveTo>
                  <a:cubicBezTo>
                    <a:pt x="552" y="222"/>
                    <a:pt x="1104" y="0"/>
                    <a:pt x="1650" y="0"/>
                  </a:cubicBezTo>
                  <a:cubicBezTo>
                    <a:pt x="2196" y="0"/>
                    <a:pt x="2736" y="222"/>
                    <a:pt x="3276" y="4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502" name="Freeform 42"/>
            <p:cNvSpPr>
              <a:spLocks/>
            </p:cNvSpPr>
            <p:nvPr/>
          </p:nvSpPr>
          <p:spPr bwMode="auto">
            <a:xfrm>
              <a:off x="1266" y="948"/>
              <a:ext cx="3276" cy="444"/>
            </a:xfrm>
            <a:custGeom>
              <a:avLst/>
              <a:gdLst>
                <a:gd name="T0" fmla="*/ 0 w 3276"/>
                <a:gd name="T1" fmla="*/ 444 h 444"/>
                <a:gd name="T2" fmla="*/ 1650 w 3276"/>
                <a:gd name="T3" fmla="*/ 0 h 444"/>
                <a:gd name="T4" fmla="*/ 3276 w 3276"/>
                <a:gd name="T5" fmla="*/ 444 h 444"/>
                <a:gd name="T6" fmla="*/ 0 60000 65536"/>
                <a:gd name="T7" fmla="*/ 0 60000 65536"/>
                <a:gd name="T8" fmla="*/ 0 60000 65536"/>
                <a:gd name="T9" fmla="*/ 0 w 3276"/>
                <a:gd name="T10" fmla="*/ 0 h 444"/>
                <a:gd name="T11" fmla="*/ 3276 w 3276"/>
                <a:gd name="T12" fmla="*/ 444 h 4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76" h="444">
                  <a:moveTo>
                    <a:pt x="0" y="444"/>
                  </a:moveTo>
                  <a:cubicBezTo>
                    <a:pt x="552" y="222"/>
                    <a:pt x="1104" y="0"/>
                    <a:pt x="1650" y="0"/>
                  </a:cubicBezTo>
                  <a:cubicBezTo>
                    <a:pt x="2196" y="0"/>
                    <a:pt x="2736" y="222"/>
                    <a:pt x="3276" y="4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503" name="Freeform 43"/>
            <p:cNvSpPr>
              <a:spLocks/>
            </p:cNvSpPr>
            <p:nvPr/>
          </p:nvSpPr>
          <p:spPr bwMode="auto">
            <a:xfrm>
              <a:off x="2082" y="948"/>
              <a:ext cx="3276" cy="444"/>
            </a:xfrm>
            <a:custGeom>
              <a:avLst/>
              <a:gdLst>
                <a:gd name="T0" fmla="*/ 0 w 3276"/>
                <a:gd name="T1" fmla="*/ 444 h 444"/>
                <a:gd name="T2" fmla="*/ 1650 w 3276"/>
                <a:gd name="T3" fmla="*/ 0 h 444"/>
                <a:gd name="T4" fmla="*/ 3276 w 3276"/>
                <a:gd name="T5" fmla="*/ 444 h 444"/>
                <a:gd name="T6" fmla="*/ 0 60000 65536"/>
                <a:gd name="T7" fmla="*/ 0 60000 65536"/>
                <a:gd name="T8" fmla="*/ 0 60000 65536"/>
                <a:gd name="T9" fmla="*/ 0 w 3276"/>
                <a:gd name="T10" fmla="*/ 0 h 444"/>
                <a:gd name="T11" fmla="*/ 3276 w 3276"/>
                <a:gd name="T12" fmla="*/ 444 h 4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76" h="444">
                  <a:moveTo>
                    <a:pt x="0" y="444"/>
                  </a:moveTo>
                  <a:cubicBezTo>
                    <a:pt x="552" y="222"/>
                    <a:pt x="1104" y="0"/>
                    <a:pt x="1650" y="0"/>
                  </a:cubicBezTo>
                  <a:cubicBezTo>
                    <a:pt x="2196" y="0"/>
                    <a:pt x="2736" y="222"/>
                    <a:pt x="3276" y="4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2504" name="Text Box 44"/>
            <p:cNvSpPr txBox="1">
              <a:spLocks noChangeArrowheads="1"/>
            </p:cNvSpPr>
            <p:nvPr/>
          </p:nvSpPr>
          <p:spPr bwMode="auto">
            <a:xfrm>
              <a:off x="1421" y="584"/>
              <a:ext cx="9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Szó olvasás</a:t>
              </a:r>
            </a:p>
          </p:txBody>
        </p:sp>
        <p:sp>
          <p:nvSpPr>
            <p:cNvPr id="62505" name="Text Box 45"/>
            <p:cNvSpPr txBox="1">
              <a:spLocks noChangeArrowheads="1"/>
            </p:cNvSpPr>
            <p:nvPr/>
          </p:nvSpPr>
          <p:spPr bwMode="auto">
            <a:xfrm>
              <a:off x="2417" y="596"/>
              <a:ext cx="9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Szó olvasás</a:t>
              </a:r>
            </a:p>
          </p:txBody>
        </p:sp>
        <p:sp>
          <p:nvSpPr>
            <p:cNvPr id="62506" name="Text Box 46"/>
            <p:cNvSpPr txBox="1">
              <a:spLocks noChangeArrowheads="1"/>
            </p:cNvSpPr>
            <p:nvPr/>
          </p:nvSpPr>
          <p:spPr bwMode="auto">
            <a:xfrm>
              <a:off x="3401" y="596"/>
              <a:ext cx="97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Szó olvasás</a:t>
              </a:r>
            </a:p>
          </p:txBody>
        </p:sp>
      </p:grpSp>
      <p:sp>
        <p:nvSpPr>
          <p:cNvPr id="62469" name="Élőláb helye 4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2470" name="Dátum helye 4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717A367-720A-444D-A7EF-B3ED37403F6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C0BCAF-727F-43AD-A9AD-178A32F29A1F}" type="slidenum">
              <a:rPr lang="en-GB" smtClean="0">
                <a:cs typeface="Arial" charset="0"/>
              </a:rPr>
              <a:pPr/>
              <a:t>61</a:t>
            </a:fld>
            <a:endParaRPr lang="en-GB" smtClean="0">
              <a:cs typeface="Arial" charset="0"/>
            </a:endParaRPr>
          </a:p>
        </p:txBody>
      </p:sp>
      <p:sp>
        <p:nvSpPr>
          <p:cNvPr id="63491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63492" name="Group 3"/>
          <p:cNvGrpSpPr>
            <a:grpSpLocks/>
          </p:cNvGrpSpPr>
          <p:nvPr/>
        </p:nvGrpSpPr>
        <p:grpSpPr bwMode="auto">
          <a:xfrm>
            <a:off x="0" y="114300"/>
            <a:ext cx="6667500" cy="6091238"/>
            <a:chOff x="0" y="72"/>
            <a:chExt cx="4200" cy="3837"/>
          </a:xfrm>
        </p:grpSpPr>
        <p:sp>
          <p:nvSpPr>
            <p:cNvPr id="63496" name="Text Box 4"/>
            <p:cNvSpPr txBox="1">
              <a:spLocks noChangeArrowheads="1"/>
            </p:cNvSpPr>
            <p:nvPr/>
          </p:nvSpPr>
          <p:spPr bwMode="auto">
            <a:xfrm>
              <a:off x="1637" y="137"/>
              <a:ext cx="798" cy="259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 MBR1</a:t>
              </a:r>
            </a:p>
            <a:p>
              <a:pPr algn="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MBR2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63497" name="Text Box 5"/>
            <p:cNvSpPr txBox="1">
              <a:spLocks noChangeArrowheads="1"/>
            </p:cNvSpPr>
            <p:nvPr/>
          </p:nvSpPr>
          <p:spPr bwMode="auto">
            <a:xfrm flipV="1">
              <a:off x="0" y="95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  <p:grpSp>
          <p:nvGrpSpPr>
            <p:cNvPr id="63498" name="Group 6"/>
            <p:cNvGrpSpPr>
              <a:grpSpLocks/>
            </p:cNvGrpSpPr>
            <p:nvPr/>
          </p:nvGrpSpPr>
          <p:grpSpPr bwMode="auto">
            <a:xfrm>
              <a:off x="642" y="3147"/>
              <a:ext cx="501" cy="442"/>
              <a:chOff x="2538" y="2019"/>
              <a:chExt cx="501" cy="442"/>
            </a:xfrm>
          </p:grpSpPr>
          <p:sp>
            <p:nvSpPr>
              <p:cNvPr id="63696" name="Text Box 7"/>
              <p:cNvSpPr txBox="1">
                <a:spLocks noChangeArrowheads="1"/>
              </p:cNvSpPr>
              <p:nvPr/>
            </p:nvSpPr>
            <p:spPr bwMode="auto">
              <a:xfrm>
                <a:off x="2538" y="2019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C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3697" name="Line 8"/>
              <p:cNvSpPr>
                <a:spLocks noChangeShapeType="1"/>
              </p:cNvSpPr>
              <p:nvPr/>
            </p:nvSpPr>
            <p:spPr bwMode="auto">
              <a:xfrm>
                <a:off x="2802" y="2253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3499" name="Group 9"/>
            <p:cNvGrpSpPr>
              <a:grpSpLocks/>
            </p:cNvGrpSpPr>
            <p:nvPr/>
          </p:nvGrpSpPr>
          <p:grpSpPr bwMode="auto">
            <a:xfrm>
              <a:off x="3486" y="1437"/>
              <a:ext cx="462" cy="442"/>
              <a:chOff x="5010" y="1371"/>
              <a:chExt cx="462" cy="442"/>
            </a:xfrm>
          </p:grpSpPr>
          <p:sp>
            <p:nvSpPr>
              <p:cNvPr id="63694" name="Text Box 10"/>
              <p:cNvSpPr txBox="1">
                <a:spLocks noChangeArrowheads="1"/>
              </p:cNvSpPr>
              <p:nvPr/>
            </p:nvSpPr>
            <p:spPr bwMode="auto">
              <a:xfrm>
                <a:off x="5019" y="1371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B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3695" name="Line 11"/>
              <p:cNvSpPr>
                <a:spLocks noChangeShapeType="1"/>
              </p:cNvSpPr>
              <p:nvPr/>
            </p:nvSpPr>
            <p:spPr bwMode="auto">
              <a:xfrm>
                <a:off x="5010" y="1611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3500" name="Group 12"/>
            <p:cNvGrpSpPr>
              <a:grpSpLocks/>
            </p:cNvGrpSpPr>
            <p:nvPr/>
          </p:nvGrpSpPr>
          <p:grpSpPr bwMode="auto">
            <a:xfrm>
              <a:off x="2808" y="2319"/>
              <a:ext cx="1182" cy="442"/>
              <a:chOff x="4404" y="2175"/>
              <a:chExt cx="1074" cy="442"/>
            </a:xfrm>
          </p:grpSpPr>
          <p:sp>
            <p:nvSpPr>
              <p:cNvPr id="63692" name="Text Box 13"/>
              <p:cNvSpPr txBox="1">
                <a:spLocks noChangeArrowheads="1"/>
              </p:cNvSpPr>
              <p:nvPr/>
            </p:nvSpPr>
            <p:spPr bwMode="auto">
              <a:xfrm>
                <a:off x="5025" y="2175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3693" name="Line 14"/>
              <p:cNvSpPr>
                <a:spLocks noChangeShapeType="1"/>
              </p:cNvSpPr>
              <p:nvPr/>
            </p:nvSpPr>
            <p:spPr bwMode="auto">
              <a:xfrm>
                <a:off x="4404" y="2415"/>
                <a:ext cx="8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3501" name="Group 15"/>
            <p:cNvGrpSpPr>
              <a:grpSpLocks/>
            </p:cNvGrpSpPr>
            <p:nvPr/>
          </p:nvGrpSpPr>
          <p:grpSpPr bwMode="auto">
            <a:xfrm>
              <a:off x="2103" y="2987"/>
              <a:ext cx="2097" cy="799"/>
              <a:chOff x="1869" y="2825"/>
              <a:chExt cx="2097" cy="799"/>
            </a:xfrm>
          </p:grpSpPr>
          <p:sp>
            <p:nvSpPr>
              <p:cNvPr id="63674" name="Text Box 16"/>
              <p:cNvSpPr txBox="1">
                <a:spLocks noChangeArrowheads="1"/>
              </p:cNvSpPr>
              <p:nvPr/>
            </p:nvSpPr>
            <p:spPr bwMode="auto">
              <a:xfrm>
                <a:off x="2402" y="3040"/>
                <a:ext cx="972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</a:p>
            </p:txBody>
          </p:sp>
          <p:sp>
            <p:nvSpPr>
              <p:cNvPr id="63675" name="Line 17"/>
              <p:cNvSpPr>
                <a:spLocks noChangeShapeType="1"/>
              </p:cNvSpPr>
              <p:nvPr/>
            </p:nvSpPr>
            <p:spPr bwMode="auto">
              <a:xfrm>
                <a:off x="2860" y="327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3676" name="Group 18"/>
              <p:cNvGrpSpPr>
                <a:grpSpLocks/>
              </p:cNvGrpSpPr>
              <p:nvPr/>
            </p:nvGrpSpPr>
            <p:grpSpPr bwMode="auto">
              <a:xfrm>
                <a:off x="1869" y="2825"/>
                <a:ext cx="2097" cy="799"/>
                <a:chOff x="3663" y="2933"/>
                <a:chExt cx="2097" cy="799"/>
              </a:xfrm>
            </p:grpSpPr>
            <p:sp>
              <p:nvSpPr>
                <p:cNvPr id="6367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523" y="2933"/>
                  <a:ext cx="237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N</a:t>
                  </a:r>
                  <a:endParaRPr lang="hu-HU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67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529" y="3170"/>
                  <a:ext cx="195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Z</a:t>
                  </a:r>
                  <a:endParaRPr lang="hu-HU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679" name="Freeform 21"/>
                <p:cNvSpPr>
                  <a:spLocks/>
                </p:cNvSpPr>
                <p:nvPr/>
              </p:nvSpPr>
              <p:spPr bwMode="auto">
                <a:xfrm>
                  <a:off x="4207" y="3094"/>
                  <a:ext cx="930" cy="288"/>
                </a:xfrm>
                <a:custGeom>
                  <a:avLst/>
                  <a:gdLst>
                    <a:gd name="T0" fmla="*/ 0 w 1134"/>
                    <a:gd name="T1" fmla="*/ 0 h 454"/>
                    <a:gd name="T2" fmla="*/ 110 w 1134"/>
                    <a:gd name="T3" fmla="*/ 0 h 454"/>
                    <a:gd name="T4" fmla="*/ 138 w 1134"/>
                    <a:gd name="T5" fmla="*/ 9 h 454"/>
                    <a:gd name="T6" fmla="*/ 207 w 1134"/>
                    <a:gd name="T7" fmla="*/ 9 h 454"/>
                    <a:gd name="T8" fmla="*/ 235 w 1134"/>
                    <a:gd name="T9" fmla="*/ 0 h 454"/>
                    <a:gd name="T10" fmla="*/ 345 w 1134"/>
                    <a:gd name="T11" fmla="*/ 0 h 454"/>
                    <a:gd name="T12" fmla="*/ 262 w 1134"/>
                    <a:gd name="T13" fmla="*/ 30 h 454"/>
                    <a:gd name="T14" fmla="*/ 83 w 1134"/>
                    <a:gd name="T15" fmla="*/ 30 h 454"/>
                    <a:gd name="T16" fmla="*/ 0 w 1134"/>
                    <a:gd name="T17" fmla="*/ 0 h 4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34"/>
                    <a:gd name="T28" fmla="*/ 0 h 454"/>
                    <a:gd name="T29" fmla="*/ 1134 w 1134"/>
                    <a:gd name="T30" fmla="*/ 454 h 45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34" h="454">
                      <a:moveTo>
                        <a:pt x="0" y="0"/>
                      </a:moveTo>
                      <a:lnTo>
                        <a:pt x="363" y="0"/>
                      </a:lnTo>
                      <a:lnTo>
                        <a:pt x="454" y="136"/>
                      </a:lnTo>
                      <a:lnTo>
                        <a:pt x="681" y="136"/>
                      </a:lnTo>
                      <a:lnTo>
                        <a:pt x="771" y="0"/>
                      </a:lnTo>
                      <a:lnTo>
                        <a:pt x="1134" y="0"/>
                      </a:lnTo>
                      <a:lnTo>
                        <a:pt x="862" y="454"/>
                      </a:lnTo>
                      <a:lnTo>
                        <a:pt x="272" y="4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8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186" y="3532"/>
                  <a:ext cx="952" cy="2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Léptető</a:t>
                  </a:r>
                </a:p>
              </p:txBody>
            </p:sp>
            <p:sp>
              <p:nvSpPr>
                <p:cNvPr id="63681" name="Line 23"/>
                <p:cNvSpPr>
                  <a:spLocks noChangeShapeType="1"/>
                </p:cNvSpPr>
                <p:nvPr/>
              </p:nvSpPr>
              <p:spPr bwMode="auto">
                <a:xfrm>
                  <a:off x="5117" y="3122"/>
                  <a:ext cx="39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82" name="Line 24"/>
                <p:cNvSpPr>
                  <a:spLocks noChangeShapeType="1"/>
                </p:cNvSpPr>
                <p:nvPr/>
              </p:nvSpPr>
              <p:spPr bwMode="auto">
                <a:xfrm>
                  <a:off x="5006" y="3272"/>
                  <a:ext cx="50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3683" name="Group 25"/>
                <p:cNvGrpSpPr>
                  <a:grpSpLocks/>
                </p:cNvGrpSpPr>
                <p:nvPr/>
              </p:nvGrpSpPr>
              <p:grpSpPr bwMode="auto">
                <a:xfrm>
                  <a:off x="3663" y="2967"/>
                  <a:ext cx="669" cy="585"/>
                  <a:chOff x="561" y="2919"/>
                  <a:chExt cx="669" cy="585"/>
                </a:xfrm>
              </p:grpSpPr>
              <p:sp>
                <p:nvSpPr>
                  <p:cNvPr id="63688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78" y="3117"/>
                    <a:ext cx="471" cy="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689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1" y="3087"/>
                    <a:ext cx="45" cy="6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690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74" y="2919"/>
                    <a:ext cx="201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defTabSz="914400" eaLnBrk="1" hangingPunct="1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sp>
                <p:nvSpPr>
                  <p:cNvPr id="63691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1" y="3138"/>
                    <a:ext cx="669" cy="366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 eaLnBrk="1" hangingPunct="1">
                      <a:lnSpc>
                        <a:spcPct val="8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ALU</a:t>
                    </a:r>
                    <a:br>
                      <a:rPr lang="hu-HU" sz="2000" b="1">
                        <a:solidFill>
                          <a:schemeClr val="tx1"/>
                        </a:solidFill>
                      </a:rPr>
                    </a:br>
                    <a:r>
                      <a:rPr lang="hu-HU" sz="2000" b="1">
                        <a:solidFill>
                          <a:schemeClr val="tx1"/>
                        </a:solidFill>
                      </a:rPr>
                      <a:t>vezérlés</a:t>
                    </a:r>
                  </a:p>
                </p:txBody>
              </p:sp>
            </p:grpSp>
            <p:grpSp>
              <p:nvGrpSpPr>
                <p:cNvPr id="63684" name="Group 30"/>
                <p:cNvGrpSpPr>
                  <a:grpSpLocks/>
                </p:cNvGrpSpPr>
                <p:nvPr/>
              </p:nvGrpSpPr>
              <p:grpSpPr bwMode="auto">
                <a:xfrm>
                  <a:off x="5142" y="3420"/>
                  <a:ext cx="294" cy="255"/>
                  <a:chOff x="2028" y="3384"/>
                  <a:chExt cx="294" cy="255"/>
                </a:xfrm>
              </p:grpSpPr>
              <p:sp>
                <p:nvSpPr>
                  <p:cNvPr id="63685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028" y="3600"/>
                    <a:ext cx="29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686" name="Line 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157" y="3570"/>
                    <a:ext cx="45" cy="6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687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5" y="3384"/>
                    <a:ext cx="201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defTabSz="914400" eaLnBrk="1" hangingPunct="1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2</a:t>
                    </a:r>
                  </a:p>
                </p:txBody>
              </p:sp>
            </p:grpSp>
          </p:grpSp>
        </p:grpSp>
        <p:grpSp>
          <p:nvGrpSpPr>
            <p:cNvPr id="63502" name="Group 34"/>
            <p:cNvGrpSpPr>
              <a:grpSpLocks/>
            </p:cNvGrpSpPr>
            <p:nvPr/>
          </p:nvGrpSpPr>
          <p:grpSpPr bwMode="auto">
            <a:xfrm>
              <a:off x="1161" y="72"/>
              <a:ext cx="2307" cy="3837"/>
              <a:chOff x="927" y="78"/>
              <a:chExt cx="2307" cy="3837"/>
            </a:xfrm>
          </p:grpSpPr>
          <p:sp>
            <p:nvSpPr>
              <p:cNvPr id="63575" name="Line 35"/>
              <p:cNvSpPr>
                <a:spLocks noChangeShapeType="1"/>
              </p:cNvSpPr>
              <p:nvPr/>
            </p:nvSpPr>
            <p:spPr bwMode="auto">
              <a:xfrm>
                <a:off x="3225" y="79"/>
                <a:ext cx="9" cy="3076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3576" name="Freeform 36"/>
              <p:cNvSpPr>
                <a:spLocks/>
              </p:cNvSpPr>
              <p:nvPr/>
            </p:nvSpPr>
            <p:spPr bwMode="auto">
              <a:xfrm>
                <a:off x="932" y="78"/>
                <a:ext cx="1935" cy="3837"/>
              </a:xfrm>
              <a:custGeom>
                <a:avLst/>
                <a:gdLst>
                  <a:gd name="T0" fmla="*/ 43560 w 1038"/>
                  <a:gd name="T1" fmla="*/ 4341 h 3720"/>
                  <a:gd name="T2" fmla="*/ 43560 w 1038"/>
                  <a:gd name="T3" fmla="*/ 4479 h 3720"/>
                  <a:gd name="T4" fmla="*/ 0 w 1038"/>
                  <a:gd name="T5" fmla="*/ 4479 h 3720"/>
                  <a:gd name="T6" fmla="*/ 254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3577" name="Line 37"/>
              <p:cNvSpPr>
                <a:spLocks noChangeShapeType="1"/>
              </p:cNvSpPr>
              <p:nvPr/>
            </p:nvSpPr>
            <p:spPr bwMode="auto">
              <a:xfrm>
                <a:off x="2551" y="98"/>
                <a:ext cx="9" cy="3054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3578" name="Group 38"/>
              <p:cNvGrpSpPr>
                <a:grpSpLocks/>
              </p:cNvGrpSpPr>
              <p:nvPr/>
            </p:nvGrpSpPr>
            <p:grpSpPr bwMode="auto">
              <a:xfrm>
                <a:off x="927" y="1380"/>
                <a:ext cx="2278" cy="201"/>
                <a:chOff x="927" y="1380"/>
                <a:chExt cx="2278" cy="201"/>
              </a:xfrm>
            </p:grpSpPr>
            <p:grpSp>
              <p:nvGrpSpPr>
                <p:cNvPr id="63659" name="Group 39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663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72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73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64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668" name="Group 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670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671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669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65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66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67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660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61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62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79" name="Group 54"/>
              <p:cNvGrpSpPr>
                <a:grpSpLocks/>
              </p:cNvGrpSpPr>
              <p:nvPr/>
            </p:nvGrpSpPr>
            <p:grpSpPr bwMode="auto">
              <a:xfrm>
                <a:off x="927" y="1620"/>
                <a:ext cx="2278" cy="201"/>
                <a:chOff x="927" y="1380"/>
                <a:chExt cx="2278" cy="201"/>
              </a:xfrm>
            </p:grpSpPr>
            <p:grpSp>
              <p:nvGrpSpPr>
                <p:cNvPr id="63644" name="Group 55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648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57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49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653" name="Group 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655" name="Freeform 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656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654" name="Rectangl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50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51" name="Freeform 6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52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645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46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47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80" name="Group 70"/>
              <p:cNvGrpSpPr>
                <a:grpSpLocks/>
              </p:cNvGrpSpPr>
              <p:nvPr/>
            </p:nvGrpSpPr>
            <p:grpSpPr bwMode="auto">
              <a:xfrm>
                <a:off x="927" y="1860"/>
                <a:ext cx="2278" cy="201"/>
                <a:chOff x="927" y="1380"/>
                <a:chExt cx="2278" cy="201"/>
              </a:xfrm>
            </p:grpSpPr>
            <p:grpSp>
              <p:nvGrpSpPr>
                <p:cNvPr id="63629" name="Group 71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633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42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43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34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638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640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641" name="Line 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639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35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36" name="Freeform 8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37" name="Line 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630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31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32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81" name="Group 86"/>
              <p:cNvGrpSpPr>
                <a:grpSpLocks/>
              </p:cNvGrpSpPr>
              <p:nvPr/>
            </p:nvGrpSpPr>
            <p:grpSpPr bwMode="auto">
              <a:xfrm>
                <a:off x="927" y="2103"/>
                <a:ext cx="2278" cy="201"/>
                <a:chOff x="927" y="1380"/>
                <a:chExt cx="2278" cy="201"/>
              </a:xfrm>
            </p:grpSpPr>
            <p:grpSp>
              <p:nvGrpSpPr>
                <p:cNvPr id="63614" name="Group 87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618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27" name="Freeform 8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28" name="Line 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19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623" name="Group 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625" name="Freeform 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626" name="Line 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624" name="Rectangl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20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21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22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615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16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17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82" name="Group 102"/>
              <p:cNvGrpSpPr>
                <a:grpSpLocks/>
              </p:cNvGrpSpPr>
              <p:nvPr/>
            </p:nvGrpSpPr>
            <p:grpSpPr bwMode="auto">
              <a:xfrm>
                <a:off x="927" y="2346"/>
                <a:ext cx="2278" cy="201"/>
                <a:chOff x="927" y="1380"/>
                <a:chExt cx="2278" cy="201"/>
              </a:xfrm>
            </p:grpSpPr>
            <p:grpSp>
              <p:nvGrpSpPr>
                <p:cNvPr id="63599" name="Group 103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603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12" name="Freeform 10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13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04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608" name="Group 1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610" name="Freeform 1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611" name="Line 1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609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605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606" name="Freeform 11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607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600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01" name="Line 116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602" name="Line 117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83" name="Group 118"/>
              <p:cNvGrpSpPr>
                <a:grpSpLocks/>
              </p:cNvGrpSpPr>
              <p:nvPr/>
            </p:nvGrpSpPr>
            <p:grpSpPr bwMode="auto">
              <a:xfrm>
                <a:off x="927" y="2589"/>
                <a:ext cx="2278" cy="201"/>
                <a:chOff x="927" y="1380"/>
                <a:chExt cx="2278" cy="201"/>
              </a:xfrm>
            </p:grpSpPr>
            <p:grpSp>
              <p:nvGrpSpPr>
                <p:cNvPr id="63584" name="Group 119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588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597" name="Freeform 12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98" name="Line 1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589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593" name="Group 1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595" name="Freeform 1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596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594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590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591" name="Freeform 12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92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585" name="Line 131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86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87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63503" name="Group 134"/>
            <p:cNvGrpSpPr>
              <a:grpSpLocks/>
            </p:cNvGrpSpPr>
            <p:nvPr/>
          </p:nvGrpSpPr>
          <p:grpSpPr bwMode="auto">
            <a:xfrm>
              <a:off x="336" y="128"/>
              <a:ext cx="3112" cy="1224"/>
              <a:chOff x="336" y="128"/>
              <a:chExt cx="3112" cy="1224"/>
            </a:xfrm>
          </p:grpSpPr>
          <p:sp>
            <p:nvSpPr>
              <p:cNvPr id="63506" name="Rectangle 135"/>
              <p:cNvSpPr>
                <a:spLocks noChangeArrowheads="1"/>
              </p:cNvSpPr>
              <p:nvPr/>
            </p:nvSpPr>
            <p:spPr bwMode="auto">
              <a:xfrm>
                <a:off x="1087" y="128"/>
                <a:ext cx="1827" cy="122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3507" name="Group 136"/>
              <p:cNvGrpSpPr>
                <a:grpSpLocks/>
              </p:cNvGrpSpPr>
              <p:nvPr/>
            </p:nvGrpSpPr>
            <p:grpSpPr bwMode="auto">
              <a:xfrm>
                <a:off x="336" y="159"/>
                <a:ext cx="2094" cy="201"/>
                <a:chOff x="414" y="159"/>
                <a:chExt cx="2094" cy="201"/>
              </a:xfrm>
            </p:grpSpPr>
            <p:sp>
              <p:nvSpPr>
                <p:cNvPr id="63568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1251" y="191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69" name="Line 138"/>
                <p:cNvSpPr>
                  <a:spLocks noChangeShapeType="1"/>
                </p:cNvSpPr>
                <p:nvPr/>
              </p:nvSpPr>
              <p:spPr bwMode="auto">
                <a:xfrm flipV="1">
                  <a:off x="414" y="257"/>
                  <a:ext cx="1306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3570" name="Group 139"/>
                <p:cNvGrpSpPr>
                  <a:grpSpLocks/>
                </p:cNvGrpSpPr>
                <p:nvPr/>
              </p:nvGrpSpPr>
              <p:grpSpPr bwMode="auto">
                <a:xfrm>
                  <a:off x="1716" y="159"/>
                  <a:ext cx="792" cy="201"/>
                  <a:chOff x="1404" y="165"/>
                  <a:chExt cx="792" cy="201"/>
                </a:xfrm>
              </p:grpSpPr>
              <p:grpSp>
                <p:nvGrpSpPr>
                  <p:cNvPr id="63571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497" y="304"/>
                    <a:ext cx="33" cy="62"/>
                    <a:chOff x="2700" y="372"/>
                    <a:chExt cx="420" cy="750"/>
                  </a:xfrm>
                </p:grpSpPr>
                <p:sp>
                  <p:nvSpPr>
                    <p:cNvPr id="63573" name="Freeform 14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74" name="Line 1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63572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404" y="165"/>
                    <a:ext cx="792" cy="1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</p:grpSp>
          <p:grpSp>
            <p:nvGrpSpPr>
              <p:cNvPr id="63508" name="Group 144"/>
              <p:cNvGrpSpPr>
                <a:grpSpLocks/>
              </p:cNvGrpSpPr>
              <p:nvPr/>
            </p:nvGrpSpPr>
            <p:grpSpPr bwMode="auto">
              <a:xfrm>
                <a:off x="342" y="405"/>
                <a:ext cx="3100" cy="201"/>
                <a:chOff x="420" y="405"/>
                <a:chExt cx="3100" cy="201"/>
              </a:xfrm>
            </p:grpSpPr>
            <p:sp>
              <p:nvSpPr>
                <p:cNvPr id="63552" name="Line 145"/>
                <p:cNvSpPr>
                  <a:spLocks noChangeShapeType="1"/>
                </p:cNvSpPr>
                <p:nvPr/>
              </p:nvSpPr>
              <p:spPr bwMode="auto">
                <a:xfrm flipV="1">
                  <a:off x="2514" y="434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53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2514" y="503"/>
                  <a:ext cx="100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3554" name="Group 147"/>
                <p:cNvGrpSpPr>
                  <a:grpSpLocks/>
                </p:cNvGrpSpPr>
                <p:nvPr/>
              </p:nvGrpSpPr>
              <p:grpSpPr bwMode="auto">
                <a:xfrm>
                  <a:off x="1716" y="405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3557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566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67" name="Line 1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558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3562" name="Group 1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3564" name="Freeform 1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3565" name="Line 1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3563" name="Rectangle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3559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3560" name="Freeform 15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61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3555" name="Line 159"/>
                <p:cNvSpPr>
                  <a:spLocks noChangeShapeType="1"/>
                </p:cNvSpPr>
                <p:nvPr/>
              </p:nvSpPr>
              <p:spPr bwMode="auto">
                <a:xfrm flipV="1">
                  <a:off x="1251" y="437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56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420" y="503"/>
                  <a:ext cx="130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09" name="Group 161"/>
              <p:cNvGrpSpPr>
                <a:grpSpLocks/>
              </p:cNvGrpSpPr>
              <p:nvPr/>
            </p:nvGrpSpPr>
            <p:grpSpPr bwMode="auto">
              <a:xfrm>
                <a:off x="990" y="645"/>
                <a:ext cx="2449" cy="201"/>
                <a:chOff x="1068" y="645"/>
                <a:chExt cx="2449" cy="201"/>
              </a:xfrm>
            </p:grpSpPr>
            <p:grpSp>
              <p:nvGrpSpPr>
                <p:cNvPr id="63541" name="Group 162"/>
                <p:cNvGrpSpPr>
                  <a:grpSpLocks/>
                </p:cNvGrpSpPr>
                <p:nvPr/>
              </p:nvGrpSpPr>
              <p:grpSpPr bwMode="auto">
                <a:xfrm>
                  <a:off x="2329" y="782"/>
                  <a:ext cx="36" cy="59"/>
                  <a:chOff x="2700" y="372"/>
                  <a:chExt cx="420" cy="750"/>
                </a:xfrm>
              </p:grpSpPr>
              <p:sp>
                <p:nvSpPr>
                  <p:cNvPr id="63550" name="Freeform 16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51" name="Line 16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3542" name="Group 165"/>
                <p:cNvGrpSpPr>
                  <a:grpSpLocks/>
                </p:cNvGrpSpPr>
                <p:nvPr/>
              </p:nvGrpSpPr>
              <p:grpSpPr bwMode="auto">
                <a:xfrm>
                  <a:off x="1716" y="645"/>
                  <a:ext cx="792" cy="201"/>
                  <a:chOff x="1404" y="165"/>
                  <a:chExt cx="792" cy="201"/>
                </a:xfrm>
              </p:grpSpPr>
              <p:grpSp>
                <p:nvGrpSpPr>
                  <p:cNvPr id="63546" name="Group 166"/>
                  <p:cNvGrpSpPr>
                    <a:grpSpLocks/>
                  </p:cNvGrpSpPr>
                  <p:nvPr/>
                </p:nvGrpSpPr>
                <p:grpSpPr bwMode="auto">
                  <a:xfrm>
                    <a:off x="1497" y="304"/>
                    <a:ext cx="33" cy="62"/>
                    <a:chOff x="2700" y="372"/>
                    <a:chExt cx="420" cy="750"/>
                  </a:xfrm>
                </p:grpSpPr>
                <p:sp>
                  <p:nvSpPr>
                    <p:cNvPr id="63548" name="Freeform 16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3549" name="Line 1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63547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1404" y="165"/>
                    <a:ext cx="792" cy="1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3543" name="Line 170"/>
                <p:cNvSpPr>
                  <a:spLocks noChangeShapeType="1"/>
                </p:cNvSpPr>
                <p:nvPr/>
              </p:nvSpPr>
              <p:spPr bwMode="auto">
                <a:xfrm flipV="1">
                  <a:off x="1251" y="677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44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1068" y="743"/>
                  <a:ext cx="652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45" name="Line 172"/>
                <p:cNvSpPr>
                  <a:spLocks noChangeShapeType="1"/>
                </p:cNvSpPr>
                <p:nvPr/>
              </p:nvSpPr>
              <p:spPr bwMode="auto">
                <a:xfrm flipV="1">
                  <a:off x="2511" y="713"/>
                  <a:ext cx="100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3510" name="Group 173"/>
              <p:cNvGrpSpPr>
                <a:grpSpLocks/>
              </p:cNvGrpSpPr>
              <p:nvPr/>
            </p:nvGrpSpPr>
            <p:grpSpPr bwMode="auto">
              <a:xfrm>
                <a:off x="996" y="1128"/>
                <a:ext cx="2440" cy="201"/>
                <a:chOff x="996" y="1128"/>
                <a:chExt cx="2440" cy="201"/>
              </a:xfrm>
            </p:grpSpPr>
            <p:grpSp>
              <p:nvGrpSpPr>
                <p:cNvPr id="63527" name="Group 174"/>
                <p:cNvGrpSpPr>
                  <a:grpSpLocks/>
                </p:cNvGrpSpPr>
                <p:nvPr/>
              </p:nvGrpSpPr>
              <p:grpSpPr bwMode="auto">
                <a:xfrm>
                  <a:off x="2251" y="1265"/>
                  <a:ext cx="36" cy="59"/>
                  <a:chOff x="2700" y="372"/>
                  <a:chExt cx="420" cy="750"/>
                </a:xfrm>
              </p:grpSpPr>
              <p:sp>
                <p:nvSpPr>
                  <p:cNvPr id="63539" name="Freeform 17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40" name="Line 17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3528" name="Group 177"/>
                <p:cNvGrpSpPr>
                  <a:grpSpLocks/>
                </p:cNvGrpSpPr>
                <p:nvPr/>
              </p:nvGrpSpPr>
              <p:grpSpPr bwMode="auto">
                <a:xfrm>
                  <a:off x="1731" y="1267"/>
                  <a:ext cx="33" cy="62"/>
                  <a:chOff x="2700" y="372"/>
                  <a:chExt cx="420" cy="750"/>
                </a:xfrm>
              </p:grpSpPr>
              <p:sp>
                <p:nvSpPr>
                  <p:cNvPr id="63537" name="Freeform 178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38" name="Line 179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3529" name="Rectangle 180"/>
                <p:cNvSpPr>
                  <a:spLocks noChangeArrowheads="1"/>
                </p:cNvSpPr>
                <p:nvPr/>
              </p:nvSpPr>
              <p:spPr bwMode="auto">
                <a:xfrm>
                  <a:off x="2034" y="1128"/>
                  <a:ext cx="396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3530" name="Group 181"/>
                <p:cNvGrpSpPr>
                  <a:grpSpLocks/>
                </p:cNvGrpSpPr>
                <p:nvPr/>
              </p:nvGrpSpPr>
              <p:grpSpPr bwMode="auto">
                <a:xfrm>
                  <a:off x="2326" y="1265"/>
                  <a:ext cx="36" cy="59"/>
                  <a:chOff x="2700" y="372"/>
                  <a:chExt cx="420" cy="750"/>
                </a:xfrm>
              </p:grpSpPr>
              <p:sp>
                <p:nvSpPr>
                  <p:cNvPr id="63535" name="Freeform 18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36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3531" name="Line 184"/>
                <p:cNvSpPr>
                  <a:spLocks noChangeShapeType="1"/>
                </p:cNvSpPr>
                <p:nvPr/>
              </p:nvSpPr>
              <p:spPr bwMode="auto">
                <a:xfrm flipV="1">
                  <a:off x="2436" y="1151"/>
                  <a:ext cx="100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32" name="Line 185"/>
                <p:cNvSpPr>
                  <a:spLocks noChangeShapeType="1"/>
                </p:cNvSpPr>
                <p:nvPr/>
              </p:nvSpPr>
              <p:spPr bwMode="auto">
                <a:xfrm flipV="1">
                  <a:off x="2436" y="1229"/>
                  <a:ext cx="100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33" name="Line 186"/>
                <p:cNvSpPr>
                  <a:spLocks noChangeShapeType="1"/>
                </p:cNvSpPr>
                <p:nvPr/>
              </p:nvSpPr>
              <p:spPr bwMode="auto">
                <a:xfrm flipV="1">
                  <a:off x="996" y="1196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34" name="Rectangle 187"/>
                <p:cNvSpPr>
                  <a:spLocks noChangeArrowheads="1"/>
                </p:cNvSpPr>
                <p:nvPr/>
              </p:nvSpPr>
              <p:spPr bwMode="auto">
                <a:xfrm>
                  <a:off x="1638" y="1128"/>
                  <a:ext cx="396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3511" name="Group 188"/>
              <p:cNvGrpSpPr>
                <a:grpSpLocks/>
              </p:cNvGrpSpPr>
              <p:nvPr/>
            </p:nvGrpSpPr>
            <p:grpSpPr bwMode="auto">
              <a:xfrm>
                <a:off x="990" y="888"/>
                <a:ext cx="2458" cy="201"/>
                <a:chOff x="990" y="888"/>
                <a:chExt cx="2458" cy="201"/>
              </a:xfrm>
            </p:grpSpPr>
            <p:grpSp>
              <p:nvGrpSpPr>
                <p:cNvPr id="63512" name="Group 189"/>
                <p:cNvGrpSpPr>
                  <a:grpSpLocks/>
                </p:cNvGrpSpPr>
                <p:nvPr/>
              </p:nvGrpSpPr>
              <p:grpSpPr bwMode="auto">
                <a:xfrm>
                  <a:off x="2251" y="1025"/>
                  <a:ext cx="36" cy="59"/>
                  <a:chOff x="2700" y="372"/>
                  <a:chExt cx="420" cy="750"/>
                </a:xfrm>
              </p:grpSpPr>
              <p:sp>
                <p:nvSpPr>
                  <p:cNvPr id="63525" name="Freeform 190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26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3513" name="Group 192"/>
                <p:cNvGrpSpPr>
                  <a:grpSpLocks/>
                </p:cNvGrpSpPr>
                <p:nvPr/>
              </p:nvGrpSpPr>
              <p:grpSpPr bwMode="auto">
                <a:xfrm>
                  <a:off x="1731" y="1027"/>
                  <a:ext cx="33" cy="62"/>
                  <a:chOff x="2700" y="372"/>
                  <a:chExt cx="420" cy="750"/>
                </a:xfrm>
              </p:grpSpPr>
              <p:sp>
                <p:nvSpPr>
                  <p:cNvPr id="63523" name="Freeform 19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24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3514" name="Rectangle 195"/>
                <p:cNvSpPr>
                  <a:spLocks noChangeArrowheads="1"/>
                </p:cNvSpPr>
                <p:nvPr/>
              </p:nvSpPr>
              <p:spPr bwMode="auto">
                <a:xfrm>
                  <a:off x="1638" y="888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3515" name="Group 196"/>
                <p:cNvGrpSpPr>
                  <a:grpSpLocks/>
                </p:cNvGrpSpPr>
                <p:nvPr/>
              </p:nvGrpSpPr>
              <p:grpSpPr bwMode="auto">
                <a:xfrm>
                  <a:off x="2326" y="1025"/>
                  <a:ext cx="36" cy="59"/>
                  <a:chOff x="2700" y="372"/>
                  <a:chExt cx="420" cy="750"/>
                </a:xfrm>
              </p:grpSpPr>
              <p:sp>
                <p:nvSpPr>
                  <p:cNvPr id="63521" name="Freeform 197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3522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3516" name="Line 199"/>
                <p:cNvSpPr>
                  <a:spLocks noChangeShapeType="1"/>
                </p:cNvSpPr>
                <p:nvPr/>
              </p:nvSpPr>
              <p:spPr bwMode="auto">
                <a:xfrm flipV="1">
                  <a:off x="2436" y="911"/>
                  <a:ext cx="1006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17" name="Line 200"/>
                <p:cNvSpPr>
                  <a:spLocks noChangeShapeType="1"/>
                </p:cNvSpPr>
                <p:nvPr/>
              </p:nvSpPr>
              <p:spPr bwMode="auto">
                <a:xfrm flipV="1">
                  <a:off x="2436" y="989"/>
                  <a:ext cx="1012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18" name="Line 201"/>
                <p:cNvSpPr>
                  <a:spLocks noChangeShapeType="1"/>
                </p:cNvSpPr>
                <p:nvPr/>
              </p:nvSpPr>
              <p:spPr bwMode="auto">
                <a:xfrm flipV="1">
                  <a:off x="990" y="956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3519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32" y="891"/>
                  <a:ext cx="198" cy="129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3520" name="Line 203"/>
                <p:cNvSpPr>
                  <a:spLocks noChangeShapeType="1"/>
                </p:cNvSpPr>
                <p:nvPr/>
              </p:nvSpPr>
              <p:spPr bwMode="auto">
                <a:xfrm>
                  <a:off x="2088" y="954"/>
                  <a:ext cx="20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3504" name="Text Box 204"/>
            <p:cNvSpPr txBox="1">
              <a:spLocks noChangeArrowheads="1"/>
            </p:cNvSpPr>
            <p:nvPr/>
          </p:nvSpPr>
          <p:spPr bwMode="auto">
            <a:xfrm flipV="1">
              <a:off x="638" y="648"/>
              <a:ext cx="354" cy="6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IFU</a:t>
              </a:r>
            </a:p>
          </p:txBody>
        </p:sp>
        <p:sp>
          <p:nvSpPr>
            <p:cNvPr id="63505" name="Line 205"/>
            <p:cNvSpPr>
              <a:spLocks noChangeShapeType="1"/>
            </p:cNvSpPr>
            <p:nvPr/>
          </p:nvSpPr>
          <p:spPr bwMode="auto">
            <a:xfrm flipV="1">
              <a:off x="336" y="941"/>
              <a:ext cx="3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63493" name="Text Box 206"/>
          <p:cNvSpPr txBox="1">
            <a:spLocks noChangeArrowheads="1"/>
          </p:cNvSpPr>
          <p:nvPr/>
        </p:nvSpPr>
        <p:spPr bwMode="auto">
          <a:xfrm>
            <a:off x="6105525" y="0"/>
            <a:ext cx="3038475" cy="3736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Mic-2 (4.29. ábra)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endParaRPr lang="hu-HU" sz="900" b="1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b="1">
                <a:solidFill>
                  <a:schemeClr val="tx1"/>
                </a:solidFill>
              </a:rPr>
              <a:t>Main1</a:t>
            </a:r>
            <a:r>
              <a:rPr lang="hu-HU">
                <a:solidFill>
                  <a:schemeClr val="tx1"/>
                </a:solidFill>
              </a:rPr>
              <a:t> fölösleges,</a:t>
            </a:r>
          </a:p>
          <a:p>
            <a:pPr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Char char="•"/>
            </a:pPr>
            <a:r>
              <a:rPr lang="hu-HU" b="1">
                <a:solidFill>
                  <a:schemeClr val="tx1"/>
                </a:solidFill>
              </a:rPr>
              <a:t> PC</a:t>
            </a:r>
            <a:r>
              <a:rPr lang="hu-HU">
                <a:solidFill>
                  <a:schemeClr val="tx1"/>
                </a:solidFill>
              </a:rPr>
              <a:t> növeléséhez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 nem kell az 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 </a:t>
            </a:r>
            <a:r>
              <a:rPr lang="hu-HU" b="1">
                <a:solidFill>
                  <a:schemeClr val="tx1"/>
                </a:solidFill>
              </a:rPr>
              <a:t>ALU</a:t>
            </a:r>
            <a:r>
              <a:rPr lang="hu-HU">
                <a:solidFill>
                  <a:schemeClr val="tx1"/>
                </a:solidFill>
              </a:rPr>
              <a:t>,</a:t>
            </a:r>
          </a:p>
          <a:p>
            <a:pPr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Char char="•"/>
            </a:pPr>
            <a:r>
              <a:rPr lang="hu-HU">
                <a:solidFill>
                  <a:schemeClr val="tx1"/>
                </a:solidFill>
              </a:rPr>
              <a:t> a 8 és 16 bites 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 operandusokat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 </a:t>
            </a:r>
            <a:r>
              <a:rPr lang="hu-HU" b="1">
                <a:solidFill>
                  <a:schemeClr val="tx1"/>
                </a:solidFill>
              </a:rPr>
              <a:t>IFU</a:t>
            </a:r>
            <a:r>
              <a:rPr lang="hu-HU">
                <a:solidFill>
                  <a:schemeClr val="tx1"/>
                </a:solidFill>
              </a:rPr>
              <a:t> adja.</a:t>
            </a:r>
          </a:p>
        </p:txBody>
      </p:sp>
      <p:sp>
        <p:nvSpPr>
          <p:cNvPr id="63494" name="Élőláb helye 20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3495" name="Dátum helye 20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4DC3051-4D2D-467F-8077-F9574E0AA01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CECE25-E80F-4F1E-BF5D-3B395D84B111}" type="slidenum">
              <a:rPr lang="en-GB" smtClean="0">
                <a:cs typeface="Arial" charset="0"/>
              </a:rPr>
              <a:pPr/>
              <a:t>62</a:t>
            </a:fld>
            <a:endParaRPr lang="en-GB" smtClean="0">
              <a:cs typeface="Arial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990850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Mic-2 (4.29. ábra)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Több hardver kell az </a:t>
            </a:r>
            <a:r>
              <a:rPr lang="hu-HU" sz="2800" b="1" smtClean="0"/>
              <a:t>A</a:t>
            </a:r>
            <a:r>
              <a:rPr lang="hu-HU" sz="2800" smtClean="0"/>
              <a:t> sín címzése és </a:t>
            </a:r>
            <a:r>
              <a:rPr lang="hu-HU" sz="2800" b="1" smtClean="0"/>
              <a:t>IFU</a:t>
            </a:r>
            <a:r>
              <a:rPr lang="hu-HU" sz="2800" smtClean="0"/>
              <a:t> miatt, de  kevesebb mikroutasítás kell, pl. </a:t>
            </a:r>
            <a:r>
              <a:rPr lang="hu-HU" sz="2800" b="1" smtClean="0"/>
              <a:t>WIDE ILOAD</a:t>
            </a:r>
            <a:r>
              <a:rPr lang="hu-HU" sz="2800" smtClean="0"/>
              <a:t>-hoz az eddigi </a:t>
            </a:r>
            <a:r>
              <a:rPr lang="hu-HU" sz="2800" b="1" smtClean="0"/>
              <a:t>9</a:t>
            </a:r>
            <a:r>
              <a:rPr lang="hu-HU" sz="2800" smtClean="0"/>
              <a:t> helyett csak </a:t>
            </a:r>
            <a:r>
              <a:rPr lang="hu-HU" sz="2800" b="1" smtClean="0"/>
              <a:t>4</a:t>
            </a:r>
            <a:r>
              <a:rPr lang="hu-HU" sz="2800" smtClean="0"/>
              <a:t> (v.ö. </a:t>
            </a:r>
            <a:r>
              <a:rPr lang="hu-HU" sz="2800" b="1" smtClean="0"/>
              <a:t>4.17. ábra</a:t>
            </a:r>
            <a:r>
              <a:rPr lang="hu-HU" sz="2800" smtClean="0"/>
              <a:t>). </a:t>
            </a:r>
            <a:r>
              <a:rPr lang="hu-HU" sz="2800" b="1" smtClean="0"/>
              <a:t>WIDE ILOAD</a:t>
            </a:r>
            <a:r>
              <a:rPr lang="hu-HU" sz="2800" smtClean="0"/>
              <a:t> </a:t>
            </a:r>
            <a:r>
              <a:rPr lang="hu-HU" sz="2800" b="1" i="1" smtClean="0"/>
              <a:t>varnum</a:t>
            </a:r>
            <a:r>
              <a:rPr lang="hu-HU" sz="2800" smtClean="0"/>
              <a:t> //beteszi a 16 bites </a:t>
            </a:r>
            <a:r>
              <a:rPr lang="hu-HU" sz="2800" b="1" i="1" smtClean="0"/>
              <a:t>varnum</a:t>
            </a:r>
            <a:r>
              <a:rPr lang="hu-HU" sz="2800" smtClean="0"/>
              <a:t> indexű lokális változót a verembe:</a:t>
            </a:r>
          </a:p>
        </p:txBody>
      </p:sp>
      <p:graphicFrame>
        <p:nvGraphicFramePr>
          <p:cNvPr id="494595" name="Group 3"/>
          <p:cNvGraphicFramePr>
            <a:graphicFrameLocks noGrp="1"/>
          </p:cNvGraphicFramePr>
          <p:nvPr/>
        </p:nvGraphicFramePr>
        <p:xfrm>
          <a:off x="0" y="2990850"/>
          <a:ext cx="9144000" cy="2643188"/>
        </p:xfrm>
        <a:graphic>
          <a:graphicData uri="http://schemas.openxmlformats.org/drawingml/2006/table">
            <a:tbl>
              <a:tblPr/>
              <a:tblGrid>
                <a:gridCol w="1828800"/>
                <a:gridCol w="7315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wide1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 (MBR1 OR 0x100)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w_iload1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MAR=LV+MBR2U; rd; goto iload2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iload1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MAR=LV+MBR1U; rd  // változó olvasása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iload2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MAR=SP=SP+1     // vermelés előkészítése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iload3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TOS=MDR; wr; goto (MBR1)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36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4537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ADCFA2D-0899-446B-BFF3-7004D174CA5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F3D261-0073-4F87-B231-0FBB9D0343E7}" type="slidenum">
              <a:rPr lang="en-GB" smtClean="0">
                <a:cs typeface="Arial" charset="0"/>
              </a:rPr>
              <a:pPr/>
              <a:t>63</a:t>
            </a:fld>
            <a:endParaRPr lang="en-GB" smtClean="0">
              <a:cs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z="2800" b="1" u="sng" smtClean="0"/>
              <a:t>Mic-2 </a:t>
            </a:r>
            <a:r>
              <a:rPr lang="hu-HU" sz="2800" u="sng" smtClean="0"/>
              <a:t>adatútja és</a:t>
            </a:r>
            <a:r>
              <a:rPr lang="hu-HU" sz="2800" b="1" u="sng" smtClean="0"/>
              <a:t> IFU </a:t>
            </a:r>
            <a:r>
              <a:rPr lang="hu-HU" sz="2800" u="sng" smtClean="0"/>
              <a:t>kapcsolata:</a:t>
            </a:r>
            <a:r>
              <a:rPr lang="hu-HU" sz="2800" smtClean="0"/>
              <a:t> </a:t>
            </a:r>
          </a:p>
          <a:p>
            <a:pPr>
              <a:buFont typeface="Times New Roman" pitchFamily="18" charset="0"/>
              <a:buNone/>
            </a:pPr>
            <a:r>
              <a:rPr lang="hu-HU" sz="2800" smtClean="0"/>
              <a:t>Ha </a:t>
            </a:r>
            <a:r>
              <a:rPr lang="hu-HU" sz="2800" b="1" smtClean="0"/>
              <a:t>PC</a:t>
            </a:r>
            <a:r>
              <a:rPr lang="hu-HU" sz="2800" smtClean="0"/>
              <a:t> értéket kap a </a:t>
            </a:r>
            <a:r>
              <a:rPr lang="hu-HU" sz="2800" b="1" smtClean="0"/>
              <a:t>C</a:t>
            </a:r>
            <a:r>
              <a:rPr lang="hu-HU" sz="2800" smtClean="0"/>
              <a:t> sínről, azt </a:t>
            </a:r>
            <a:r>
              <a:rPr lang="hu-HU" sz="2800" b="1" smtClean="0"/>
              <a:t>IMAR</a:t>
            </a:r>
            <a:r>
              <a:rPr lang="hu-HU" sz="2800" smtClean="0"/>
              <a:t> is megkapja. Ilyenkor a mikroprogramnak várnia kell a léptető regiszter, </a:t>
            </a:r>
            <a:r>
              <a:rPr lang="hu-HU" sz="2800" b="1" smtClean="0"/>
              <a:t>MBR1</a:t>
            </a:r>
            <a:r>
              <a:rPr lang="hu-HU" sz="2800" smtClean="0"/>
              <a:t> és </a:t>
            </a:r>
            <a:r>
              <a:rPr lang="hu-HU" sz="2800" b="1" smtClean="0"/>
              <a:t>MBR2</a:t>
            </a:r>
            <a:r>
              <a:rPr lang="hu-HU" sz="2800" smtClean="0"/>
              <a:t> feltöltésére. </a:t>
            </a:r>
          </a:p>
          <a:p>
            <a:pPr>
              <a:buFont typeface="Times New Roman" pitchFamily="18" charset="0"/>
              <a:buNone/>
            </a:pPr>
            <a:r>
              <a:rPr lang="hu-HU" sz="2800" b="1" smtClean="0"/>
              <a:t>IMAR</a:t>
            </a:r>
            <a:r>
              <a:rPr lang="hu-HU" sz="2800" smtClean="0"/>
              <a:t> módosul, amint a léptető regiszterbe írta a következő 4 bájtot, de </a:t>
            </a:r>
            <a:r>
              <a:rPr lang="hu-HU" sz="2800" b="1" smtClean="0"/>
              <a:t>PC</a:t>
            </a:r>
            <a:r>
              <a:rPr lang="hu-HU" sz="2800" smtClean="0"/>
              <a:t> csak akkor, ha </a:t>
            </a:r>
            <a:r>
              <a:rPr lang="hu-HU" sz="2800" b="1" smtClean="0"/>
              <a:t>MBR1</a:t>
            </a:r>
            <a:r>
              <a:rPr lang="hu-HU" sz="2800" smtClean="0"/>
              <a:t>vagy </a:t>
            </a:r>
            <a:r>
              <a:rPr lang="hu-HU" sz="2800" b="1" smtClean="0"/>
              <a:t>MBR2</a:t>
            </a:r>
            <a:r>
              <a:rPr lang="hu-HU" sz="2800" smtClean="0"/>
              <a:t> olvasása történik.</a:t>
            </a:r>
          </a:p>
        </p:txBody>
      </p:sp>
      <p:graphicFrame>
        <p:nvGraphicFramePr>
          <p:cNvPr id="496660" name="Group 20"/>
          <p:cNvGraphicFramePr>
            <a:graphicFrameLocks noGrp="1"/>
          </p:cNvGraphicFramePr>
          <p:nvPr/>
        </p:nvGraphicFramePr>
        <p:xfrm>
          <a:off x="0" y="3789363"/>
          <a:ext cx="9144000" cy="2065337"/>
        </p:xfrm>
        <a:graphic>
          <a:graphicData uri="http://schemas.openxmlformats.org/drawingml/2006/table">
            <a:tbl>
              <a:tblPr/>
              <a:tblGrid>
                <a:gridCol w="1828800"/>
                <a:gridCol w="7315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H=PC-1       // IFU már csinált PC=PC+1-et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PC=H+MBR2    // itt folytatódik a 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      // IFU még nincs kész, várni kell!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 (MBR1)         // a folytatás 1. utasítása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5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555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429C1B3-30EC-4FF8-94F5-030F919B31D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2A8D4C-6E2F-4DF2-9A5C-AA88D3376031}" type="slidenum">
              <a:rPr lang="en-GB" smtClean="0">
                <a:cs typeface="Arial" charset="0"/>
              </a:rPr>
              <a:pPr/>
              <a:t>64</a:t>
            </a:fld>
            <a:endParaRPr lang="en-GB" smtClean="0">
              <a:cs typeface="Arial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72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mtClean="0"/>
              <a:t>Az </a:t>
            </a:r>
            <a:r>
              <a:rPr lang="hu-HU" b="1" smtClean="0"/>
              <a:t>IFLT </a:t>
            </a:r>
            <a:r>
              <a:rPr lang="hu-HU" b="1" i="1" smtClean="0"/>
              <a:t>offset</a:t>
            </a:r>
            <a:r>
              <a:rPr lang="hu-HU" smtClean="0"/>
              <a:t> utasítás (</a:t>
            </a:r>
            <a:r>
              <a:rPr lang="hu-HU" b="1" smtClean="0"/>
              <a:t>Mic-2</a:t>
            </a:r>
            <a:r>
              <a:rPr lang="hu-HU" smtClean="0"/>
              <a:t>)</a:t>
            </a:r>
          </a:p>
          <a:p>
            <a:pPr algn="ctr">
              <a:buFont typeface="Times New Roman" pitchFamily="18" charset="0"/>
              <a:buNone/>
            </a:pPr>
            <a:r>
              <a:rPr lang="hu-HU" smtClean="0"/>
              <a:t>Kivesz egy szót a veremből és ugrik, ha negatív.</a:t>
            </a:r>
            <a:r>
              <a:rPr lang="hu-HU" b="1" smtClean="0"/>
              <a:t> </a:t>
            </a:r>
          </a:p>
        </p:txBody>
      </p:sp>
      <p:graphicFrame>
        <p:nvGraphicFramePr>
          <p:cNvPr id="498717" name="Group 29"/>
          <p:cNvGraphicFramePr>
            <a:graphicFrameLocks noGrp="1"/>
          </p:cNvGraphicFramePr>
          <p:nvPr/>
        </p:nvGraphicFramePr>
        <p:xfrm>
          <a:off x="0" y="1557338"/>
          <a:ext cx="9144000" cy="3794125"/>
        </p:xfrm>
        <a:graphic>
          <a:graphicData uri="http://schemas.openxmlformats.org/drawingml/2006/table">
            <a:tbl>
              <a:tblPr/>
              <a:tblGrid>
                <a:gridCol w="971550"/>
                <a:gridCol w="817245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MAR=SP=SP-1; rd               // 2. szó a veremből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OPC=TOS                                   // TOS mentése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                  // TOS= a verem új teteje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N=OPC; if(N) goto T; else goto F        //elágazás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H=PC-1; goto goto2                               // igaz ág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H=MBR2                 // hamis ág, eldobja </a:t>
                      </a:r>
                      <a:r>
                        <a:rPr kumimoji="0" lang="hu-H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–et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 (MBR1)                  // a folytatás 1. utasítása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90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6591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6961F90-81AF-4DBB-B292-5A36E2EA061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D56652-5A6C-4B07-B87B-42F70E175840}" type="slidenum">
              <a:rPr lang="en-GB" smtClean="0">
                <a:cs typeface="Arial" charset="0"/>
              </a:rPr>
              <a:pPr/>
              <a:t>65</a:t>
            </a:fld>
            <a:endParaRPr lang="en-GB" smtClean="0">
              <a:cs typeface="Arial" charset="0"/>
            </a:endParaRPr>
          </a:p>
        </p:txBody>
      </p:sp>
      <p:sp>
        <p:nvSpPr>
          <p:cNvPr id="67587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67588" name="Group 3"/>
          <p:cNvGrpSpPr>
            <a:grpSpLocks/>
          </p:cNvGrpSpPr>
          <p:nvPr/>
        </p:nvGrpSpPr>
        <p:grpSpPr bwMode="auto">
          <a:xfrm>
            <a:off x="0" y="114300"/>
            <a:ext cx="6667500" cy="6091238"/>
            <a:chOff x="0" y="72"/>
            <a:chExt cx="4200" cy="3837"/>
          </a:xfrm>
        </p:grpSpPr>
        <p:sp>
          <p:nvSpPr>
            <p:cNvPr id="67592" name="Text Box 4"/>
            <p:cNvSpPr txBox="1">
              <a:spLocks noChangeArrowheads="1"/>
            </p:cNvSpPr>
            <p:nvPr/>
          </p:nvSpPr>
          <p:spPr bwMode="auto">
            <a:xfrm>
              <a:off x="1637" y="137"/>
              <a:ext cx="798" cy="259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MAR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MDR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PC</a:t>
              </a:r>
            </a:p>
            <a:p>
              <a:pPr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 MBR</a:t>
              </a:r>
            </a:p>
            <a:p>
              <a:pPr algn="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MBR2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SP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LV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CPP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TOS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OPC</a:t>
              </a:r>
            </a:p>
            <a:p>
              <a:pPr algn="ctr" defTabSz="914400">
                <a:lnSpc>
                  <a:spcPct val="100000"/>
                </a:lnSpc>
                <a:spcBef>
                  <a:spcPct val="4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67593" name="Text Box 5"/>
            <p:cNvSpPr txBox="1">
              <a:spLocks noChangeArrowheads="1"/>
            </p:cNvSpPr>
            <p:nvPr/>
          </p:nvSpPr>
          <p:spPr bwMode="auto">
            <a:xfrm flipV="1">
              <a:off x="0" y="95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  <p:grpSp>
          <p:nvGrpSpPr>
            <p:cNvPr id="67594" name="Group 6"/>
            <p:cNvGrpSpPr>
              <a:grpSpLocks/>
            </p:cNvGrpSpPr>
            <p:nvPr/>
          </p:nvGrpSpPr>
          <p:grpSpPr bwMode="auto">
            <a:xfrm>
              <a:off x="642" y="3147"/>
              <a:ext cx="501" cy="442"/>
              <a:chOff x="2538" y="2019"/>
              <a:chExt cx="501" cy="442"/>
            </a:xfrm>
          </p:grpSpPr>
          <p:sp>
            <p:nvSpPr>
              <p:cNvPr id="67792" name="Text Box 7"/>
              <p:cNvSpPr txBox="1">
                <a:spLocks noChangeArrowheads="1"/>
              </p:cNvSpPr>
              <p:nvPr/>
            </p:nvSpPr>
            <p:spPr bwMode="auto">
              <a:xfrm>
                <a:off x="2538" y="2019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C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7793" name="Line 8"/>
              <p:cNvSpPr>
                <a:spLocks noChangeShapeType="1"/>
              </p:cNvSpPr>
              <p:nvPr/>
            </p:nvSpPr>
            <p:spPr bwMode="auto">
              <a:xfrm>
                <a:off x="2802" y="2253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7595" name="Group 9"/>
            <p:cNvGrpSpPr>
              <a:grpSpLocks/>
            </p:cNvGrpSpPr>
            <p:nvPr/>
          </p:nvGrpSpPr>
          <p:grpSpPr bwMode="auto">
            <a:xfrm>
              <a:off x="3486" y="1437"/>
              <a:ext cx="462" cy="442"/>
              <a:chOff x="5010" y="1371"/>
              <a:chExt cx="462" cy="442"/>
            </a:xfrm>
          </p:grpSpPr>
          <p:sp>
            <p:nvSpPr>
              <p:cNvPr id="67790" name="Text Box 10"/>
              <p:cNvSpPr txBox="1">
                <a:spLocks noChangeArrowheads="1"/>
              </p:cNvSpPr>
              <p:nvPr/>
            </p:nvSpPr>
            <p:spPr bwMode="auto">
              <a:xfrm>
                <a:off x="5019" y="1371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B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7791" name="Line 11"/>
              <p:cNvSpPr>
                <a:spLocks noChangeShapeType="1"/>
              </p:cNvSpPr>
              <p:nvPr/>
            </p:nvSpPr>
            <p:spPr bwMode="auto">
              <a:xfrm>
                <a:off x="5010" y="1611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7596" name="Group 12"/>
            <p:cNvGrpSpPr>
              <a:grpSpLocks/>
            </p:cNvGrpSpPr>
            <p:nvPr/>
          </p:nvGrpSpPr>
          <p:grpSpPr bwMode="auto">
            <a:xfrm>
              <a:off x="2808" y="2319"/>
              <a:ext cx="1182" cy="442"/>
              <a:chOff x="4404" y="2175"/>
              <a:chExt cx="1074" cy="442"/>
            </a:xfrm>
          </p:grpSpPr>
          <p:sp>
            <p:nvSpPr>
              <p:cNvPr id="67788" name="Text Box 13"/>
              <p:cNvSpPr txBox="1">
                <a:spLocks noChangeArrowheads="1"/>
              </p:cNvSpPr>
              <p:nvPr/>
            </p:nvSpPr>
            <p:spPr bwMode="auto">
              <a:xfrm>
                <a:off x="5025" y="2175"/>
                <a:ext cx="453" cy="44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sín</a:t>
                </a:r>
              </a:p>
            </p:txBody>
          </p:sp>
          <p:sp>
            <p:nvSpPr>
              <p:cNvPr id="67789" name="Line 14"/>
              <p:cNvSpPr>
                <a:spLocks noChangeShapeType="1"/>
              </p:cNvSpPr>
              <p:nvPr/>
            </p:nvSpPr>
            <p:spPr bwMode="auto">
              <a:xfrm>
                <a:off x="4404" y="2415"/>
                <a:ext cx="8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7597" name="Group 15"/>
            <p:cNvGrpSpPr>
              <a:grpSpLocks/>
            </p:cNvGrpSpPr>
            <p:nvPr/>
          </p:nvGrpSpPr>
          <p:grpSpPr bwMode="auto">
            <a:xfrm>
              <a:off x="2103" y="2987"/>
              <a:ext cx="2097" cy="799"/>
              <a:chOff x="1869" y="2825"/>
              <a:chExt cx="2097" cy="799"/>
            </a:xfrm>
          </p:grpSpPr>
          <p:sp>
            <p:nvSpPr>
              <p:cNvPr id="67770" name="Text Box 16"/>
              <p:cNvSpPr txBox="1">
                <a:spLocks noChangeArrowheads="1"/>
              </p:cNvSpPr>
              <p:nvPr/>
            </p:nvSpPr>
            <p:spPr bwMode="auto">
              <a:xfrm>
                <a:off x="2402" y="3040"/>
                <a:ext cx="972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</a:p>
            </p:txBody>
          </p:sp>
          <p:sp>
            <p:nvSpPr>
              <p:cNvPr id="67771" name="Line 17"/>
              <p:cNvSpPr>
                <a:spLocks noChangeShapeType="1"/>
              </p:cNvSpPr>
              <p:nvPr/>
            </p:nvSpPr>
            <p:spPr bwMode="auto">
              <a:xfrm>
                <a:off x="2860" y="3274"/>
                <a:ext cx="0" cy="15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7772" name="Group 18"/>
              <p:cNvGrpSpPr>
                <a:grpSpLocks/>
              </p:cNvGrpSpPr>
              <p:nvPr/>
            </p:nvGrpSpPr>
            <p:grpSpPr bwMode="auto">
              <a:xfrm>
                <a:off x="1869" y="2825"/>
                <a:ext cx="2097" cy="799"/>
                <a:chOff x="3663" y="2933"/>
                <a:chExt cx="2097" cy="799"/>
              </a:xfrm>
            </p:grpSpPr>
            <p:sp>
              <p:nvSpPr>
                <p:cNvPr id="6777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523" y="2933"/>
                  <a:ext cx="237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N</a:t>
                  </a:r>
                  <a:endParaRPr lang="hu-HU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77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529" y="3170"/>
                  <a:ext cx="195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Z</a:t>
                  </a:r>
                  <a:endParaRPr lang="hu-HU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775" name="Freeform 21"/>
                <p:cNvSpPr>
                  <a:spLocks/>
                </p:cNvSpPr>
                <p:nvPr/>
              </p:nvSpPr>
              <p:spPr bwMode="auto">
                <a:xfrm>
                  <a:off x="4207" y="3094"/>
                  <a:ext cx="930" cy="288"/>
                </a:xfrm>
                <a:custGeom>
                  <a:avLst/>
                  <a:gdLst>
                    <a:gd name="T0" fmla="*/ 0 w 1134"/>
                    <a:gd name="T1" fmla="*/ 0 h 454"/>
                    <a:gd name="T2" fmla="*/ 110 w 1134"/>
                    <a:gd name="T3" fmla="*/ 0 h 454"/>
                    <a:gd name="T4" fmla="*/ 138 w 1134"/>
                    <a:gd name="T5" fmla="*/ 9 h 454"/>
                    <a:gd name="T6" fmla="*/ 207 w 1134"/>
                    <a:gd name="T7" fmla="*/ 9 h 454"/>
                    <a:gd name="T8" fmla="*/ 235 w 1134"/>
                    <a:gd name="T9" fmla="*/ 0 h 454"/>
                    <a:gd name="T10" fmla="*/ 345 w 1134"/>
                    <a:gd name="T11" fmla="*/ 0 h 454"/>
                    <a:gd name="T12" fmla="*/ 262 w 1134"/>
                    <a:gd name="T13" fmla="*/ 30 h 454"/>
                    <a:gd name="T14" fmla="*/ 83 w 1134"/>
                    <a:gd name="T15" fmla="*/ 30 h 454"/>
                    <a:gd name="T16" fmla="*/ 0 w 1134"/>
                    <a:gd name="T17" fmla="*/ 0 h 4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34"/>
                    <a:gd name="T28" fmla="*/ 0 h 454"/>
                    <a:gd name="T29" fmla="*/ 1134 w 1134"/>
                    <a:gd name="T30" fmla="*/ 454 h 45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34" h="454">
                      <a:moveTo>
                        <a:pt x="0" y="0"/>
                      </a:moveTo>
                      <a:lnTo>
                        <a:pt x="363" y="0"/>
                      </a:lnTo>
                      <a:lnTo>
                        <a:pt x="454" y="136"/>
                      </a:lnTo>
                      <a:lnTo>
                        <a:pt x="681" y="136"/>
                      </a:lnTo>
                      <a:lnTo>
                        <a:pt x="771" y="0"/>
                      </a:lnTo>
                      <a:lnTo>
                        <a:pt x="1134" y="0"/>
                      </a:lnTo>
                      <a:lnTo>
                        <a:pt x="862" y="454"/>
                      </a:lnTo>
                      <a:lnTo>
                        <a:pt x="272" y="4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7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186" y="3532"/>
                  <a:ext cx="952" cy="2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Léptető</a:t>
                  </a:r>
                </a:p>
              </p:txBody>
            </p:sp>
            <p:sp>
              <p:nvSpPr>
                <p:cNvPr id="67777" name="Line 23"/>
                <p:cNvSpPr>
                  <a:spLocks noChangeShapeType="1"/>
                </p:cNvSpPr>
                <p:nvPr/>
              </p:nvSpPr>
              <p:spPr bwMode="auto">
                <a:xfrm>
                  <a:off x="5117" y="3122"/>
                  <a:ext cx="39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78" name="Line 24"/>
                <p:cNvSpPr>
                  <a:spLocks noChangeShapeType="1"/>
                </p:cNvSpPr>
                <p:nvPr/>
              </p:nvSpPr>
              <p:spPr bwMode="auto">
                <a:xfrm>
                  <a:off x="5006" y="3272"/>
                  <a:ext cx="50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7779" name="Group 25"/>
                <p:cNvGrpSpPr>
                  <a:grpSpLocks/>
                </p:cNvGrpSpPr>
                <p:nvPr/>
              </p:nvGrpSpPr>
              <p:grpSpPr bwMode="auto">
                <a:xfrm>
                  <a:off x="3663" y="2967"/>
                  <a:ext cx="669" cy="585"/>
                  <a:chOff x="561" y="2919"/>
                  <a:chExt cx="669" cy="585"/>
                </a:xfrm>
              </p:grpSpPr>
              <p:sp>
                <p:nvSpPr>
                  <p:cNvPr id="67784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78" y="3117"/>
                    <a:ext cx="471" cy="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785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1" y="3087"/>
                    <a:ext cx="45" cy="6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786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74" y="2919"/>
                    <a:ext cx="201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defTabSz="914400" eaLnBrk="1" hangingPunct="1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  <p:sp>
                <p:nvSpPr>
                  <p:cNvPr id="67787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1" y="3138"/>
                    <a:ext cx="669" cy="366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 eaLnBrk="1" hangingPunct="1">
                      <a:lnSpc>
                        <a:spcPct val="8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ALU</a:t>
                    </a:r>
                    <a:br>
                      <a:rPr lang="hu-HU" sz="2000" b="1">
                        <a:solidFill>
                          <a:schemeClr val="tx1"/>
                        </a:solidFill>
                      </a:rPr>
                    </a:br>
                    <a:r>
                      <a:rPr lang="hu-HU" sz="2000" b="1">
                        <a:solidFill>
                          <a:schemeClr val="tx1"/>
                        </a:solidFill>
                      </a:rPr>
                      <a:t>vezérlés</a:t>
                    </a:r>
                  </a:p>
                </p:txBody>
              </p:sp>
            </p:grpSp>
            <p:grpSp>
              <p:nvGrpSpPr>
                <p:cNvPr id="67780" name="Group 30"/>
                <p:cNvGrpSpPr>
                  <a:grpSpLocks/>
                </p:cNvGrpSpPr>
                <p:nvPr/>
              </p:nvGrpSpPr>
              <p:grpSpPr bwMode="auto">
                <a:xfrm>
                  <a:off x="5142" y="3420"/>
                  <a:ext cx="294" cy="255"/>
                  <a:chOff x="2028" y="3384"/>
                  <a:chExt cx="294" cy="255"/>
                </a:xfrm>
              </p:grpSpPr>
              <p:sp>
                <p:nvSpPr>
                  <p:cNvPr id="67781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028" y="3600"/>
                    <a:ext cx="29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782" name="Line 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157" y="3570"/>
                    <a:ext cx="45" cy="6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783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5" y="3384"/>
                    <a:ext cx="201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defTabSz="914400" eaLnBrk="1" hangingPunct="1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2000" b="1">
                        <a:solidFill>
                          <a:schemeClr val="tx1"/>
                        </a:solidFill>
                      </a:rPr>
                      <a:t>2</a:t>
                    </a:r>
                  </a:p>
                </p:txBody>
              </p:sp>
            </p:grpSp>
          </p:grpSp>
        </p:grpSp>
        <p:grpSp>
          <p:nvGrpSpPr>
            <p:cNvPr id="67598" name="Group 34"/>
            <p:cNvGrpSpPr>
              <a:grpSpLocks/>
            </p:cNvGrpSpPr>
            <p:nvPr/>
          </p:nvGrpSpPr>
          <p:grpSpPr bwMode="auto">
            <a:xfrm>
              <a:off x="1161" y="72"/>
              <a:ext cx="2307" cy="3837"/>
              <a:chOff x="927" y="78"/>
              <a:chExt cx="2307" cy="3837"/>
            </a:xfrm>
          </p:grpSpPr>
          <p:sp>
            <p:nvSpPr>
              <p:cNvPr id="67671" name="Line 35"/>
              <p:cNvSpPr>
                <a:spLocks noChangeShapeType="1"/>
              </p:cNvSpPr>
              <p:nvPr/>
            </p:nvSpPr>
            <p:spPr bwMode="auto">
              <a:xfrm>
                <a:off x="3225" y="79"/>
                <a:ext cx="9" cy="3076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7672" name="Freeform 36"/>
              <p:cNvSpPr>
                <a:spLocks/>
              </p:cNvSpPr>
              <p:nvPr/>
            </p:nvSpPr>
            <p:spPr bwMode="auto">
              <a:xfrm>
                <a:off x="932" y="78"/>
                <a:ext cx="1935" cy="3837"/>
              </a:xfrm>
              <a:custGeom>
                <a:avLst/>
                <a:gdLst>
                  <a:gd name="T0" fmla="*/ 43560 w 1038"/>
                  <a:gd name="T1" fmla="*/ 4341 h 3720"/>
                  <a:gd name="T2" fmla="*/ 43560 w 1038"/>
                  <a:gd name="T3" fmla="*/ 4479 h 3720"/>
                  <a:gd name="T4" fmla="*/ 0 w 1038"/>
                  <a:gd name="T5" fmla="*/ 4479 h 3720"/>
                  <a:gd name="T6" fmla="*/ 254 w 1038"/>
                  <a:gd name="T7" fmla="*/ 0 h 37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8"/>
                  <a:gd name="T13" fmla="*/ 0 h 3720"/>
                  <a:gd name="T14" fmla="*/ 1038 w 1038"/>
                  <a:gd name="T15" fmla="*/ 3720 h 37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8" h="3720">
                    <a:moveTo>
                      <a:pt x="1038" y="3606"/>
                    </a:moveTo>
                    <a:lnTo>
                      <a:pt x="1038" y="3720"/>
                    </a:lnTo>
                    <a:lnTo>
                      <a:pt x="0" y="3720"/>
                    </a:lnTo>
                    <a:lnTo>
                      <a:pt x="6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7673" name="Line 37"/>
              <p:cNvSpPr>
                <a:spLocks noChangeShapeType="1"/>
              </p:cNvSpPr>
              <p:nvPr/>
            </p:nvSpPr>
            <p:spPr bwMode="auto">
              <a:xfrm>
                <a:off x="2551" y="98"/>
                <a:ext cx="9" cy="3054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7674" name="Group 38"/>
              <p:cNvGrpSpPr>
                <a:grpSpLocks/>
              </p:cNvGrpSpPr>
              <p:nvPr/>
            </p:nvGrpSpPr>
            <p:grpSpPr bwMode="auto">
              <a:xfrm>
                <a:off x="927" y="1380"/>
                <a:ext cx="2278" cy="201"/>
                <a:chOff x="927" y="1380"/>
                <a:chExt cx="2278" cy="201"/>
              </a:xfrm>
            </p:grpSpPr>
            <p:grpSp>
              <p:nvGrpSpPr>
                <p:cNvPr id="67755" name="Group 39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759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68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69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60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764" name="Group 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766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767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765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61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62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63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756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57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58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75" name="Group 54"/>
              <p:cNvGrpSpPr>
                <a:grpSpLocks/>
              </p:cNvGrpSpPr>
              <p:nvPr/>
            </p:nvGrpSpPr>
            <p:grpSpPr bwMode="auto">
              <a:xfrm>
                <a:off x="927" y="1620"/>
                <a:ext cx="2278" cy="201"/>
                <a:chOff x="927" y="1380"/>
                <a:chExt cx="2278" cy="201"/>
              </a:xfrm>
            </p:grpSpPr>
            <p:grpSp>
              <p:nvGrpSpPr>
                <p:cNvPr id="67740" name="Group 55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744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53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54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45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749" name="Group 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751" name="Freeform 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752" name="Line 6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750" name="Rectangl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46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47" name="Freeform 6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48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741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42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43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76" name="Group 70"/>
              <p:cNvGrpSpPr>
                <a:grpSpLocks/>
              </p:cNvGrpSpPr>
              <p:nvPr/>
            </p:nvGrpSpPr>
            <p:grpSpPr bwMode="auto">
              <a:xfrm>
                <a:off x="927" y="1860"/>
                <a:ext cx="2278" cy="201"/>
                <a:chOff x="927" y="1380"/>
                <a:chExt cx="2278" cy="201"/>
              </a:xfrm>
            </p:grpSpPr>
            <p:grpSp>
              <p:nvGrpSpPr>
                <p:cNvPr id="67725" name="Group 71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729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38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3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30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73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736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737" name="Line 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735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31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32" name="Freeform 8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33" name="Line 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726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27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28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77" name="Group 86"/>
              <p:cNvGrpSpPr>
                <a:grpSpLocks/>
              </p:cNvGrpSpPr>
              <p:nvPr/>
            </p:nvGrpSpPr>
            <p:grpSpPr bwMode="auto">
              <a:xfrm>
                <a:off x="927" y="2103"/>
                <a:ext cx="2278" cy="201"/>
                <a:chOff x="927" y="1380"/>
                <a:chExt cx="2278" cy="201"/>
              </a:xfrm>
            </p:grpSpPr>
            <p:grpSp>
              <p:nvGrpSpPr>
                <p:cNvPr id="67710" name="Group 87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714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23" name="Freeform 8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24" name="Line 9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15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719" name="Group 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721" name="Freeform 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722" name="Line 9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720" name="Rectangl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16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17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1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711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12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713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78" name="Group 102"/>
              <p:cNvGrpSpPr>
                <a:grpSpLocks/>
              </p:cNvGrpSpPr>
              <p:nvPr/>
            </p:nvGrpSpPr>
            <p:grpSpPr bwMode="auto">
              <a:xfrm>
                <a:off x="927" y="2346"/>
                <a:ext cx="2278" cy="201"/>
                <a:chOff x="927" y="1380"/>
                <a:chExt cx="2278" cy="201"/>
              </a:xfrm>
            </p:grpSpPr>
            <p:grpSp>
              <p:nvGrpSpPr>
                <p:cNvPr id="67695" name="Group 103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699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08" name="Freeform 105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09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00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704" name="Group 1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706" name="Freeform 1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707" name="Line 1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705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701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702" name="Freeform 113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703" name="Line 1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696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97" name="Line 116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98" name="Line 117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79" name="Group 118"/>
              <p:cNvGrpSpPr>
                <a:grpSpLocks/>
              </p:cNvGrpSpPr>
              <p:nvPr/>
            </p:nvGrpSpPr>
            <p:grpSpPr bwMode="auto">
              <a:xfrm>
                <a:off x="927" y="2589"/>
                <a:ext cx="2278" cy="201"/>
                <a:chOff x="927" y="1380"/>
                <a:chExt cx="2278" cy="201"/>
              </a:xfrm>
            </p:grpSpPr>
            <p:grpSp>
              <p:nvGrpSpPr>
                <p:cNvPr id="67680" name="Group 119"/>
                <p:cNvGrpSpPr>
                  <a:grpSpLocks/>
                </p:cNvGrpSpPr>
                <p:nvPr/>
              </p:nvGrpSpPr>
              <p:grpSpPr bwMode="auto">
                <a:xfrm>
                  <a:off x="1404" y="1380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684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693" name="Freeform 12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94" name="Line 1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685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689" name="Group 1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691" name="Freeform 1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692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690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686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687" name="Freeform 12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88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681" name="Line 131"/>
                <p:cNvSpPr>
                  <a:spLocks noChangeShapeType="1"/>
                </p:cNvSpPr>
                <p:nvPr/>
              </p:nvSpPr>
              <p:spPr bwMode="auto">
                <a:xfrm flipV="1">
                  <a:off x="2202" y="1403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82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2202" y="1484"/>
                  <a:ext cx="1003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83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927" y="1454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67599" name="Group 134"/>
            <p:cNvGrpSpPr>
              <a:grpSpLocks/>
            </p:cNvGrpSpPr>
            <p:nvPr/>
          </p:nvGrpSpPr>
          <p:grpSpPr bwMode="auto">
            <a:xfrm>
              <a:off x="336" y="128"/>
              <a:ext cx="3106" cy="1224"/>
              <a:chOff x="336" y="128"/>
              <a:chExt cx="3106" cy="1224"/>
            </a:xfrm>
          </p:grpSpPr>
          <p:sp>
            <p:nvSpPr>
              <p:cNvPr id="67602" name="Rectangle 135"/>
              <p:cNvSpPr>
                <a:spLocks noChangeArrowheads="1"/>
              </p:cNvSpPr>
              <p:nvPr/>
            </p:nvSpPr>
            <p:spPr bwMode="auto">
              <a:xfrm>
                <a:off x="1087" y="128"/>
                <a:ext cx="1827" cy="122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7603" name="Group 136"/>
              <p:cNvGrpSpPr>
                <a:grpSpLocks/>
              </p:cNvGrpSpPr>
              <p:nvPr/>
            </p:nvGrpSpPr>
            <p:grpSpPr bwMode="auto">
              <a:xfrm>
                <a:off x="336" y="159"/>
                <a:ext cx="2094" cy="201"/>
                <a:chOff x="414" y="159"/>
                <a:chExt cx="2094" cy="201"/>
              </a:xfrm>
            </p:grpSpPr>
            <p:sp>
              <p:nvSpPr>
                <p:cNvPr id="67664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1251" y="191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65" name="Line 138"/>
                <p:cNvSpPr>
                  <a:spLocks noChangeShapeType="1"/>
                </p:cNvSpPr>
                <p:nvPr/>
              </p:nvSpPr>
              <p:spPr bwMode="auto">
                <a:xfrm flipV="1">
                  <a:off x="414" y="257"/>
                  <a:ext cx="1306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7666" name="Group 139"/>
                <p:cNvGrpSpPr>
                  <a:grpSpLocks/>
                </p:cNvGrpSpPr>
                <p:nvPr/>
              </p:nvGrpSpPr>
              <p:grpSpPr bwMode="auto">
                <a:xfrm>
                  <a:off x="1716" y="159"/>
                  <a:ext cx="792" cy="201"/>
                  <a:chOff x="1404" y="165"/>
                  <a:chExt cx="792" cy="201"/>
                </a:xfrm>
              </p:grpSpPr>
              <p:grpSp>
                <p:nvGrpSpPr>
                  <p:cNvPr id="67667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497" y="304"/>
                    <a:ext cx="33" cy="62"/>
                    <a:chOff x="2700" y="372"/>
                    <a:chExt cx="420" cy="750"/>
                  </a:xfrm>
                </p:grpSpPr>
                <p:sp>
                  <p:nvSpPr>
                    <p:cNvPr id="67669" name="Freeform 141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70" name="Line 1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67668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404" y="165"/>
                    <a:ext cx="792" cy="1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</p:grpSp>
          <p:grpSp>
            <p:nvGrpSpPr>
              <p:cNvPr id="67604" name="Group 144"/>
              <p:cNvGrpSpPr>
                <a:grpSpLocks/>
              </p:cNvGrpSpPr>
              <p:nvPr/>
            </p:nvGrpSpPr>
            <p:grpSpPr bwMode="auto">
              <a:xfrm>
                <a:off x="342" y="405"/>
                <a:ext cx="3100" cy="201"/>
                <a:chOff x="420" y="405"/>
                <a:chExt cx="3100" cy="201"/>
              </a:xfrm>
            </p:grpSpPr>
            <p:sp>
              <p:nvSpPr>
                <p:cNvPr id="67648" name="Line 145"/>
                <p:cNvSpPr>
                  <a:spLocks noChangeShapeType="1"/>
                </p:cNvSpPr>
                <p:nvPr/>
              </p:nvSpPr>
              <p:spPr bwMode="auto">
                <a:xfrm flipV="1">
                  <a:off x="2514" y="434"/>
                  <a:ext cx="328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49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2514" y="503"/>
                  <a:ext cx="100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67650" name="Group 147"/>
                <p:cNvGrpSpPr>
                  <a:grpSpLocks/>
                </p:cNvGrpSpPr>
                <p:nvPr/>
              </p:nvGrpSpPr>
              <p:grpSpPr bwMode="auto">
                <a:xfrm>
                  <a:off x="1716" y="405"/>
                  <a:ext cx="792" cy="201"/>
                  <a:chOff x="1404" y="411"/>
                  <a:chExt cx="792" cy="201"/>
                </a:xfrm>
              </p:grpSpPr>
              <p:grpSp>
                <p:nvGrpSpPr>
                  <p:cNvPr id="67653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2017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662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63" name="Line 1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654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1404" y="411"/>
                    <a:ext cx="792" cy="201"/>
                    <a:chOff x="1404" y="165"/>
                    <a:chExt cx="792" cy="201"/>
                  </a:xfrm>
                </p:grpSpPr>
                <p:grpSp>
                  <p:nvGrpSpPr>
                    <p:cNvPr id="67658" name="Group 1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97" y="304"/>
                      <a:ext cx="33" cy="62"/>
                      <a:chOff x="2700" y="372"/>
                      <a:chExt cx="420" cy="750"/>
                    </a:xfrm>
                  </p:grpSpPr>
                  <p:sp>
                    <p:nvSpPr>
                      <p:cNvPr id="67660" name="Freeform 1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00" y="372"/>
                        <a:ext cx="420" cy="402"/>
                      </a:xfrm>
                      <a:custGeom>
                        <a:avLst/>
                        <a:gdLst>
                          <a:gd name="T0" fmla="*/ 0 w 420"/>
                          <a:gd name="T1" fmla="*/ 402 h 402"/>
                          <a:gd name="T2" fmla="*/ 420 w 420"/>
                          <a:gd name="T3" fmla="*/ 402 h 402"/>
                          <a:gd name="T4" fmla="*/ 222 w 420"/>
                          <a:gd name="T5" fmla="*/ 0 h 402"/>
                          <a:gd name="T6" fmla="*/ 0 w 420"/>
                          <a:gd name="T7" fmla="*/ 402 h 40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420"/>
                          <a:gd name="T13" fmla="*/ 0 h 402"/>
                          <a:gd name="T14" fmla="*/ 420 w 420"/>
                          <a:gd name="T15" fmla="*/ 402 h 40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420" h="402">
                            <a:moveTo>
                              <a:pt x="0" y="402"/>
                            </a:moveTo>
                            <a:lnTo>
                              <a:pt x="420" y="402"/>
                            </a:lnTo>
                            <a:lnTo>
                              <a:pt x="222" y="0"/>
                            </a:lnTo>
                            <a:lnTo>
                              <a:pt x="0" y="402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  <p:sp>
                    <p:nvSpPr>
                      <p:cNvPr id="67661" name="Line 1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10" y="774"/>
                        <a:ext cx="0" cy="348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/>
                      <a:lstStyle/>
                      <a:p>
                        <a:endParaRPr lang="hu-HU"/>
                      </a:p>
                    </p:txBody>
                  </p:sp>
                </p:grpSp>
                <p:sp>
                  <p:nvSpPr>
                    <p:cNvPr id="67659" name="Rectangle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4" y="165"/>
                      <a:ext cx="792" cy="132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none" anchor="ctr"/>
                    <a:lstStyle/>
                    <a:p>
                      <a:endParaRPr lang="hu-HU"/>
                    </a:p>
                  </p:txBody>
                </p:sp>
              </p:grpSp>
              <p:grpSp>
                <p:nvGrpSpPr>
                  <p:cNvPr id="67655" name="Group 156"/>
                  <p:cNvGrpSpPr>
                    <a:grpSpLocks/>
                  </p:cNvGrpSpPr>
                  <p:nvPr/>
                </p:nvGrpSpPr>
                <p:grpSpPr bwMode="auto">
                  <a:xfrm>
                    <a:off x="2092" y="548"/>
                    <a:ext cx="36" cy="59"/>
                    <a:chOff x="2700" y="372"/>
                    <a:chExt cx="420" cy="750"/>
                  </a:xfrm>
                </p:grpSpPr>
                <p:sp>
                  <p:nvSpPr>
                    <p:cNvPr id="67656" name="Freeform 15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57" name="Line 1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67651" name="Line 159"/>
                <p:cNvSpPr>
                  <a:spLocks noChangeShapeType="1"/>
                </p:cNvSpPr>
                <p:nvPr/>
              </p:nvSpPr>
              <p:spPr bwMode="auto">
                <a:xfrm flipV="1">
                  <a:off x="1251" y="437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52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420" y="503"/>
                  <a:ext cx="130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05" name="Group 161"/>
              <p:cNvGrpSpPr>
                <a:grpSpLocks/>
              </p:cNvGrpSpPr>
              <p:nvPr/>
            </p:nvGrpSpPr>
            <p:grpSpPr bwMode="auto">
              <a:xfrm>
                <a:off x="990" y="645"/>
                <a:ext cx="2449" cy="201"/>
                <a:chOff x="1068" y="645"/>
                <a:chExt cx="2449" cy="201"/>
              </a:xfrm>
            </p:grpSpPr>
            <p:grpSp>
              <p:nvGrpSpPr>
                <p:cNvPr id="67637" name="Group 162"/>
                <p:cNvGrpSpPr>
                  <a:grpSpLocks/>
                </p:cNvGrpSpPr>
                <p:nvPr/>
              </p:nvGrpSpPr>
              <p:grpSpPr bwMode="auto">
                <a:xfrm>
                  <a:off x="2329" y="782"/>
                  <a:ext cx="36" cy="59"/>
                  <a:chOff x="2700" y="372"/>
                  <a:chExt cx="420" cy="750"/>
                </a:xfrm>
              </p:grpSpPr>
              <p:sp>
                <p:nvSpPr>
                  <p:cNvPr id="67646" name="Freeform 16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47" name="Line 16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7638" name="Group 165"/>
                <p:cNvGrpSpPr>
                  <a:grpSpLocks/>
                </p:cNvGrpSpPr>
                <p:nvPr/>
              </p:nvGrpSpPr>
              <p:grpSpPr bwMode="auto">
                <a:xfrm>
                  <a:off x="1716" y="645"/>
                  <a:ext cx="792" cy="201"/>
                  <a:chOff x="1404" y="165"/>
                  <a:chExt cx="792" cy="201"/>
                </a:xfrm>
              </p:grpSpPr>
              <p:grpSp>
                <p:nvGrpSpPr>
                  <p:cNvPr id="67642" name="Group 166"/>
                  <p:cNvGrpSpPr>
                    <a:grpSpLocks/>
                  </p:cNvGrpSpPr>
                  <p:nvPr/>
                </p:nvGrpSpPr>
                <p:grpSpPr bwMode="auto">
                  <a:xfrm>
                    <a:off x="1497" y="304"/>
                    <a:ext cx="33" cy="62"/>
                    <a:chOff x="2700" y="372"/>
                    <a:chExt cx="420" cy="750"/>
                  </a:xfrm>
                </p:grpSpPr>
                <p:sp>
                  <p:nvSpPr>
                    <p:cNvPr id="67644" name="Freeform 167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7645" name="Line 1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67643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1404" y="165"/>
                    <a:ext cx="792" cy="1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7639" name="Line 170"/>
                <p:cNvSpPr>
                  <a:spLocks noChangeShapeType="1"/>
                </p:cNvSpPr>
                <p:nvPr/>
              </p:nvSpPr>
              <p:spPr bwMode="auto">
                <a:xfrm flipV="1">
                  <a:off x="1251" y="677"/>
                  <a:ext cx="47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40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1068" y="743"/>
                  <a:ext cx="652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41" name="Line 172"/>
                <p:cNvSpPr>
                  <a:spLocks noChangeShapeType="1"/>
                </p:cNvSpPr>
                <p:nvPr/>
              </p:nvSpPr>
              <p:spPr bwMode="auto">
                <a:xfrm flipV="1">
                  <a:off x="2511" y="713"/>
                  <a:ext cx="100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7606" name="Group 173"/>
              <p:cNvGrpSpPr>
                <a:grpSpLocks/>
              </p:cNvGrpSpPr>
              <p:nvPr/>
            </p:nvGrpSpPr>
            <p:grpSpPr bwMode="auto">
              <a:xfrm>
                <a:off x="996" y="1128"/>
                <a:ext cx="2446" cy="201"/>
                <a:chOff x="996" y="1128"/>
                <a:chExt cx="2446" cy="201"/>
              </a:xfrm>
            </p:grpSpPr>
            <p:grpSp>
              <p:nvGrpSpPr>
                <p:cNvPr id="67623" name="Group 174"/>
                <p:cNvGrpSpPr>
                  <a:grpSpLocks/>
                </p:cNvGrpSpPr>
                <p:nvPr/>
              </p:nvGrpSpPr>
              <p:grpSpPr bwMode="auto">
                <a:xfrm>
                  <a:off x="2251" y="1265"/>
                  <a:ext cx="36" cy="59"/>
                  <a:chOff x="2700" y="372"/>
                  <a:chExt cx="420" cy="750"/>
                </a:xfrm>
              </p:grpSpPr>
              <p:sp>
                <p:nvSpPr>
                  <p:cNvPr id="67635" name="Freeform 17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36" name="Line 17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7624" name="Group 177"/>
                <p:cNvGrpSpPr>
                  <a:grpSpLocks/>
                </p:cNvGrpSpPr>
                <p:nvPr/>
              </p:nvGrpSpPr>
              <p:grpSpPr bwMode="auto">
                <a:xfrm>
                  <a:off x="1731" y="1267"/>
                  <a:ext cx="33" cy="62"/>
                  <a:chOff x="2700" y="372"/>
                  <a:chExt cx="420" cy="750"/>
                </a:xfrm>
              </p:grpSpPr>
              <p:sp>
                <p:nvSpPr>
                  <p:cNvPr id="67633" name="Freeform 178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34" name="Line 179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7625" name="Rectangle 180"/>
                <p:cNvSpPr>
                  <a:spLocks noChangeArrowheads="1"/>
                </p:cNvSpPr>
                <p:nvPr/>
              </p:nvSpPr>
              <p:spPr bwMode="auto">
                <a:xfrm>
                  <a:off x="2034" y="1128"/>
                  <a:ext cx="396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7626" name="Group 181"/>
                <p:cNvGrpSpPr>
                  <a:grpSpLocks/>
                </p:cNvGrpSpPr>
                <p:nvPr/>
              </p:nvGrpSpPr>
              <p:grpSpPr bwMode="auto">
                <a:xfrm>
                  <a:off x="2326" y="1265"/>
                  <a:ext cx="36" cy="59"/>
                  <a:chOff x="2700" y="372"/>
                  <a:chExt cx="420" cy="750"/>
                </a:xfrm>
              </p:grpSpPr>
              <p:sp>
                <p:nvSpPr>
                  <p:cNvPr id="67631" name="Freeform 18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32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7627" name="Line 184"/>
                <p:cNvSpPr>
                  <a:spLocks noChangeShapeType="1"/>
                </p:cNvSpPr>
                <p:nvPr/>
              </p:nvSpPr>
              <p:spPr bwMode="auto">
                <a:xfrm flipV="1">
                  <a:off x="2436" y="1151"/>
                  <a:ext cx="1006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28" name="Line 185"/>
                <p:cNvSpPr>
                  <a:spLocks noChangeShapeType="1"/>
                </p:cNvSpPr>
                <p:nvPr/>
              </p:nvSpPr>
              <p:spPr bwMode="auto">
                <a:xfrm flipV="1">
                  <a:off x="2436" y="1229"/>
                  <a:ext cx="100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29" name="Line 186"/>
                <p:cNvSpPr>
                  <a:spLocks noChangeShapeType="1"/>
                </p:cNvSpPr>
                <p:nvPr/>
              </p:nvSpPr>
              <p:spPr bwMode="auto">
                <a:xfrm flipV="1">
                  <a:off x="996" y="1196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30" name="Rectangle 187"/>
                <p:cNvSpPr>
                  <a:spLocks noChangeArrowheads="1"/>
                </p:cNvSpPr>
                <p:nvPr/>
              </p:nvSpPr>
              <p:spPr bwMode="auto">
                <a:xfrm>
                  <a:off x="1638" y="1128"/>
                  <a:ext cx="396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7607" name="Group 188"/>
              <p:cNvGrpSpPr>
                <a:grpSpLocks/>
              </p:cNvGrpSpPr>
              <p:nvPr/>
            </p:nvGrpSpPr>
            <p:grpSpPr bwMode="auto">
              <a:xfrm>
                <a:off x="990" y="888"/>
                <a:ext cx="2446" cy="201"/>
                <a:chOff x="990" y="888"/>
                <a:chExt cx="2446" cy="201"/>
              </a:xfrm>
            </p:grpSpPr>
            <p:grpSp>
              <p:nvGrpSpPr>
                <p:cNvPr id="67608" name="Group 189"/>
                <p:cNvGrpSpPr>
                  <a:grpSpLocks/>
                </p:cNvGrpSpPr>
                <p:nvPr/>
              </p:nvGrpSpPr>
              <p:grpSpPr bwMode="auto">
                <a:xfrm>
                  <a:off x="2251" y="1025"/>
                  <a:ext cx="36" cy="59"/>
                  <a:chOff x="2700" y="372"/>
                  <a:chExt cx="420" cy="750"/>
                </a:xfrm>
              </p:grpSpPr>
              <p:sp>
                <p:nvSpPr>
                  <p:cNvPr id="67621" name="Freeform 190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22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7609" name="Group 192"/>
                <p:cNvGrpSpPr>
                  <a:grpSpLocks/>
                </p:cNvGrpSpPr>
                <p:nvPr/>
              </p:nvGrpSpPr>
              <p:grpSpPr bwMode="auto">
                <a:xfrm>
                  <a:off x="1731" y="1027"/>
                  <a:ext cx="33" cy="62"/>
                  <a:chOff x="2700" y="372"/>
                  <a:chExt cx="420" cy="750"/>
                </a:xfrm>
              </p:grpSpPr>
              <p:sp>
                <p:nvSpPr>
                  <p:cNvPr id="67619" name="Freeform 19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20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7610" name="Rectangle 195"/>
                <p:cNvSpPr>
                  <a:spLocks noChangeArrowheads="1"/>
                </p:cNvSpPr>
                <p:nvPr/>
              </p:nvSpPr>
              <p:spPr bwMode="auto">
                <a:xfrm>
                  <a:off x="1638" y="888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67611" name="Group 196"/>
                <p:cNvGrpSpPr>
                  <a:grpSpLocks/>
                </p:cNvGrpSpPr>
                <p:nvPr/>
              </p:nvGrpSpPr>
              <p:grpSpPr bwMode="auto">
                <a:xfrm>
                  <a:off x="2326" y="1025"/>
                  <a:ext cx="36" cy="59"/>
                  <a:chOff x="2700" y="372"/>
                  <a:chExt cx="420" cy="750"/>
                </a:xfrm>
              </p:grpSpPr>
              <p:sp>
                <p:nvSpPr>
                  <p:cNvPr id="67617" name="Freeform 197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761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7612" name="Line 199"/>
                <p:cNvSpPr>
                  <a:spLocks noChangeShapeType="1"/>
                </p:cNvSpPr>
                <p:nvPr/>
              </p:nvSpPr>
              <p:spPr bwMode="auto">
                <a:xfrm flipV="1">
                  <a:off x="2436" y="911"/>
                  <a:ext cx="100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13" name="Line 200"/>
                <p:cNvSpPr>
                  <a:spLocks noChangeShapeType="1"/>
                </p:cNvSpPr>
                <p:nvPr/>
              </p:nvSpPr>
              <p:spPr bwMode="auto">
                <a:xfrm flipV="1">
                  <a:off x="2436" y="989"/>
                  <a:ext cx="1000" cy="3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14" name="Line 201"/>
                <p:cNvSpPr>
                  <a:spLocks noChangeShapeType="1"/>
                </p:cNvSpPr>
                <p:nvPr/>
              </p:nvSpPr>
              <p:spPr bwMode="auto">
                <a:xfrm flipV="1">
                  <a:off x="990" y="956"/>
                  <a:ext cx="640" cy="0"/>
                </a:xfrm>
                <a:prstGeom prst="line">
                  <a:avLst/>
                </a:prstGeom>
                <a:noFill/>
                <a:ln w="38100" cmpd="dbl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7615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32" y="891"/>
                  <a:ext cx="198" cy="129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67616" name="Line 203"/>
                <p:cNvSpPr>
                  <a:spLocks noChangeShapeType="1"/>
                </p:cNvSpPr>
                <p:nvPr/>
              </p:nvSpPr>
              <p:spPr bwMode="auto">
                <a:xfrm>
                  <a:off x="2028" y="954"/>
                  <a:ext cx="20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7600" name="Text Box 204"/>
            <p:cNvSpPr txBox="1">
              <a:spLocks noChangeArrowheads="1"/>
            </p:cNvSpPr>
            <p:nvPr/>
          </p:nvSpPr>
          <p:spPr bwMode="auto">
            <a:xfrm flipV="1">
              <a:off x="638" y="648"/>
              <a:ext cx="354" cy="6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IFU</a:t>
              </a:r>
            </a:p>
          </p:txBody>
        </p:sp>
        <p:sp>
          <p:nvSpPr>
            <p:cNvPr id="67601" name="Line 205"/>
            <p:cNvSpPr>
              <a:spLocks noChangeShapeType="1"/>
            </p:cNvSpPr>
            <p:nvPr/>
          </p:nvSpPr>
          <p:spPr bwMode="auto">
            <a:xfrm flipV="1">
              <a:off x="336" y="941"/>
              <a:ext cx="3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67589" name="Text Box 206"/>
          <p:cNvSpPr txBox="1">
            <a:spLocks noChangeArrowheads="1"/>
          </p:cNvSpPr>
          <p:nvPr/>
        </p:nvSpPr>
        <p:spPr bwMode="auto">
          <a:xfrm>
            <a:off x="6410325" y="0"/>
            <a:ext cx="2733675" cy="4492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A </a:t>
            </a:r>
            <a:r>
              <a:rPr lang="hu-HU" sz="2800" b="1">
                <a:solidFill>
                  <a:schemeClr val="tx1"/>
                </a:solidFill>
              </a:rPr>
              <a:t>Mic-2</a:t>
            </a:r>
            <a:r>
              <a:rPr lang="hu-HU" sz="2800">
                <a:solidFill>
                  <a:schemeClr val="tx1"/>
                </a:solidFill>
              </a:rPr>
              <a:t> 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adatút idejének összetevői 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(</a:t>
            </a:r>
            <a:r>
              <a:rPr lang="hu-HU" sz="2800" b="1">
                <a:solidFill>
                  <a:schemeClr val="tx1"/>
                </a:solidFill>
              </a:rPr>
              <a:t>4.29. ábra</a:t>
            </a:r>
            <a:r>
              <a:rPr lang="hu-HU" sz="2800">
                <a:solidFill>
                  <a:schemeClr val="tx1"/>
                </a:solidFill>
              </a:rPr>
              <a:t>):</a:t>
            </a:r>
          </a:p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endParaRPr lang="hu-HU" sz="9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>
                <a:solidFill>
                  <a:schemeClr val="tx1"/>
                </a:solidFill>
              </a:rPr>
              <a:t>az </a:t>
            </a:r>
            <a:r>
              <a:rPr lang="hu-HU" b="1">
                <a:solidFill>
                  <a:schemeClr val="tx1"/>
                </a:solidFill>
              </a:rPr>
              <a:t>A</a:t>
            </a:r>
            <a:r>
              <a:rPr lang="hu-HU">
                <a:solidFill>
                  <a:schemeClr val="tx1"/>
                </a:solidFill>
              </a:rPr>
              <a:t> és </a:t>
            </a:r>
            <a:r>
              <a:rPr lang="hu-HU" b="1">
                <a:solidFill>
                  <a:schemeClr val="tx1"/>
                </a:solidFill>
              </a:rPr>
              <a:t>B</a:t>
            </a:r>
            <a:r>
              <a:rPr lang="hu-HU">
                <a:solidFill>
                  <a:schemeClr val="tx1"/>
                </a:solidFill>
              </a:rPr>
              <a:t> sínek 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feltöltése a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regiszterekből,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>
                <a:solidFill>
                  <a:schemeClr val="tx1"/>
                </a:solidFill>
              </a:rPr>
              <a:t> az </a:t>
            </a:r>
            <a:r>
              <a:rPr lang="hu-HU" b="1">
                <a:solidFill>
                  <a:schemeClr val="tx1"/>
                </a:solidFill>
              </a:rPr>
              <a:t>ALU</a:t>
            </a:r>
            <a:r>
              <a:rPr lang="hu-HU">
                <a:solidFill>
                  <a:schemeClr val="tx1"/>
                </a:solidFill>
              </a:rPr>
              <a:t> és a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léptető munkája,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>
                <a:solidFill>
                  <a:schemeClr val="tx1"/>
                </a:solidFill>
              </a:rPr>
              <a:t> az eredmények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  tárolása a </a:t>
            </a:r>
            <a:r>
              <a:rPr lang="hu-HU" b="1">
                <a:solidFill>
                  <a:schemeClr val="tx1"/>
                </a:solidFill>
              </a:rPr>
              <a:t>C</a:t>
            </a:r>
            <a:r>
              <a:rPr lang="hu-HU">
                <a:solidFill>
                  <a:schemeClr val="tx1"/>
                </a:solidFill>
              </a:rPr>
              <a:t> sínről.</a:t>
            </a:r>
          </a:p>
        </p:txBody>
      </p:sp>
      <p:sp>
        <p:nvSpPr>
          <p:cNvPr id="67590" name="Élőláb helye 20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7591" name="Dátum helye 20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50D8EB6-F155-4114-8BBC-7594D8C770B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4CC7F5-0260-48EE-998A-045F6CA8F52C}" type="slidenum">
              <a:rPr lang="en-GB" smtClean="0">
                <a:cs typeface="Arial" charset="0"/>
              </a:rPr>
              <a:pPr/>
              <a:t>66</a:t>
            </a:fld>
            <a:endParaRPr lang="en-GB" smtClean="0">
              <a:cs typeface="Arial" charset="0"/>
            </a:endParaRPr>
          </a:p>
        </p:txBody>
      </p:sp>
      <p:sp>
        <p:nvSpPr>
          <p:cNvPr id="68611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8612" name="Text Box 3"/>
          <p:cNvSpPr txBox="1">
            <a:spLocks noChangeArrowheads="1"/>
          </p:cNvSpPr>
          <p:nvPr/>
        </p:nvSpPr>
        <p:spPr bwMode="auto">
          <a:xfrm>
            <a:off x="2598738" y="217488"/>
            <a:ext cx="1266825" cy="4116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 MBR1</a:t>
            </a:r>
          </a:p>
          <a:p>
            <a:pPr algn="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MBR2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8613" name="Text Box 4"/>
          <p:cNvSpPr txBox="1">
            <a:spLocks noChangeArrowheads="1"/>
          </p:cNvSpPr>
          <p:nvPr/>
        </p:nvSpPr>
        <p:spPr bwMode="auto">
          <a:xfrm flipV="1">
            <a:off x="0" y="150813"/>
            <a:ext cx="488950" cy="185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</a:t>
            </a:r>
          </a:p>
        </p:txBody>
      </p:sp>
      <p:grpSp>
        <p:nvGrpSpPr>
          <p:cNvPr id="68614" name="Group 5"/>
          <p:cNvGrpSpPr>
            <a:grpSpLocks/>
          </p:cNvGrpSpPr>
          <p:nvPr/>
        </p:nvGrpSpPr>
        <p:grpSpPr bwMode="auto">
          <a:xfrm>
            <a:off x="1019175" y="4995863"/>
            <a:ext cx="795338" cy="701675"/>
            <a:chOff x="2538" y="2019"/>
            <a:chExt cx="501" cy="442"/>
          </a:xfrm>
        </p:grpSpPr>
        <p:sp>
          <p:nvSpPr>
            <p:cNvPr id="68824" name="Text Box 6"/>
            <p:cNvSpPr txBox="1">
              <a:spLocks noChangeArrowheads="1"/>
            </p:cNvSpPr>
            <p:nvPr/>
          </p:nvSpPr>
          <p:spPr bwMode="auto">
            <a:xfrm>
              <a:off x="2538" y="2019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C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68825" name="Line 7"/>
            <p:cNvSpPr>
              <a:spLocks noChangeShapeType="1"/>
            </p:cNvSpPr>
            <p:nvPr/>
          </p:nvSpPr>
          <p:spPr bwMode="auto">
            <a:xfrm>
              <a:off x="2802" y="2253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15" name="Group 8"/>
          <p:cNvGrpSpPr>
            <a:grpSpLocks/>
          </p:cNvGrpSpPr>
          <p:nvPr/>
        </p:nvGrpSpPr>
        <p:grpSpPr bwMode="auto">
          <a:xfrm>
            <a:off x="5534025" y="2281238"/>
            <a:ext cx="733425" cy="701675"/>
            <a:chOff x="5010" y="1371"/>
            <a:chExt cx="462" cy="442"/>
          </a:xfrm>
        </p:grpSpPr>
        <p:sp>
          <p:nvSpPr>
            <p:cNvPr id="68822" name="Text Box 9"/>
            <p:cNvSpPr txBox="1">
              <a:spLocks noChangeArrowheads="1"/>
            </p:cNvSpPr>
            <p:nvPr/>
          </p:nvSpPr>
          <p:spPr bwMode="auto">
            <a:xfrm>
              <a:off x="5019" y="1371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68823" name="Line 10"/>
            <p:cNvSpPr>
              <a:spLocks noChangeShapeType="1"/>
            </p:cNvSpPr>
            <p:nvPr/>
          </p:nvSpPr>
          <p:spPr bwMode="auto">
            <a:xfrm>
              <a:off x="5010" y="1611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16" name="Group 11"/>
          <p:cNvGrpSpPr>
            <a:grpSpLocks/>
          </p:cNvGrpSpPr>
          <p:nvPr/>
        </p:nvGrpSpPr>
        <p:grpSpPr bwMode="auto">
          <a:xfrm>
            <a:off x="4457700" y="3681413"/>
            <a:ext cx="1876425" cy="701675"/>
            <a:chOff x="4404" y="2175"/>
            <a:chExt cx="1074" cy="442"/>
          </a:xfrm>
        </p:grpSpPr>
        <p:sp>
          <p:nvSpPr>
            <p:cNvPr id="68820" name="Text Box 12"/>
            <p:cNvSpPr txBox="1">
              <a:spLocks noChangeArrowheads="1"/>
            </p:cNvSpPr>
            <p:nvPr/>
          </p:nvSpPr>
          <p:spPr bwMode="auto">
            <a:xfrm>
              <a:off x="5025" y="2175"/>
              <a:ext cx="453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</a:t>
              </a:r>
              <a:br>
                <a:rPr lang="hu-HU" sz="2000" b="1">
                  <a:solidFill>
                    <a:schemeClr val="tx1"/>
                  </a:solidFill>
                </a:rPr>
              </a:br>
              <a:r>
                <a:rPr lang="hu-HU" sz="2000" b="1">
                  <a:solidFill>
                    <a:schemeClr val="tx1"/>
                  </a:solidFill>
                </a:rPr>
                <a:t>sín</a:t>
              </a:r>
            </a:p>
          </p:txBody>
        </p:sp>
        <p:sp>
          <p:nvSpPr>
            <p:cNvPr id="68821" name="Line 13"/>
            <p:cNvSpPr>
              <a:spLocks noChangeShapeType="1"/>
            </p:cNvSpPr>
            <p:nvPr/>
          </p:nvSpPr>
          <p:spPr bwMode="auto">
            <a:xfrm>
              <a:off x="4404" y="2415"/>
              <a:ext cx="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17" name="Group 14"/>
          <p:cNvGrpSpPr>
            <a:grpSpLocks/>
          </p:cNvGrpSpPr>
          <p:nvPr/>
        </p:nvGrpSpPr>
        <p:grpSpPr bwMode="auto">
          <a:xfrm>
            <a:off x="3338513" y="4741863"/>
            <a:ext cx="3328987" cy="1268412"/>
            <a:chOff x="1869" y="2825"/>
            <a:chExt cx="2097" cy="799"/>
          </a:xfrm>
        </p:grpSpPr>
        <p:sp>
          <p:nvSpPr>
            <p:cNvPr id="68802" name="Text Box 15"/>
            <p:cNvSpPr txBox="1">
              <a:spLocks noChangeArrowheads="1"/>
            </p:cNvSpPr>
            <p:nvPr/>
          </p:nvSpPr>
          <p:spPr bwMode="auto">
            <a:xfrm>
              <a:off x="2402" y="3040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68803" name="Line 16"/>
            <p:cNvSpPr>
              <a:spLocks noChangeShapeType="1"/>
            </p:cNvSpPr>
            <p:nvPr/>
          </p:nvSpPr>
          <p:spPr bwMode="auto">
            <a:xfrm>
              <a:off x="2860" y="3274"/>
              <a:ext cx="0" cy="15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68804" name="Group 17"/>
            <p:cNvGrpSpPr>
              <a:grpSpLocks/>
            </p:cNvGrpSpPr>
            <p:nvPr/>
          </p:nvGrpSpPr>
          <p:grpSpPr bwMode="auto">
            <a:xfrm>
              <a:off x="1869" y="2825"/>
              <a:ext cx="2097" cy="799"/>
              <a:chOff x="3663" y="2933"/>
              <a:chExt cx="2097" cy="799"/>
            </a:xfrm>
          </p:grpSpPr>
          <p:sp>
            <p:nvSpPr>
              <p:cNvPr id="68805" name="Text Box 18"/>
              <p:cNvSpPr txBox="1">
                <a:spLocks noChangeArrowheads="1"/>
              </p:cNvSpPr>
              <p:nvPr/>
            </p:nvSpPr>
            <p:spPr bwMode="auto">
              <a:xfrm>
                <a:off x="5523" y="2933"/>
                <a:ext cx="237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N</a:t>
                </a:r>
                <a:endParaRPr lang="hu-HU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8806" name="Text Box 19"/>
              <p:cNvSpPr txBox="1">
                <a:spLocks noChangeArrowheads="1"/>
              </p:cNvSpPr>
              <p:nvPr/>
            </p:nvSpPr>
            <p:spPr bwMode="auto">
              <a:xfrm>
                <a:off x="5529" y="3170"/>
                <a:ext cx="19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Z</a:t>
                </a:r>
                <a:endParaRPr lang="hu-HU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8807" name="Freeform 20"/>
              <p:cNvSpPr>
                <a:spLocks/>
              </p:cNvSpPr>
              <p:nvPr/>
            </p:nvSpPr>
            <p:spPr bwMode="auto">
              <a:xfrm>
                <a:off x="4207" y="3094"/>
                <a:ext cx="930" cy="288"/>
              </a:xfrm>
              <a:custGeom>
                <a:avLst/>
                <a:gdLst>
                  <a:gd name="T0" fmla="*/ 0 w 1134"/>
                  <a:gd name="T1" fmla="*/ 0 h 454"/>
                  <a:gd name="T2" fmla="*/ 110 w 1134"/>
                  <a:gd name="T3" fmla="*/ 0 h 454"/>
                  <a:gd name="T4" fmla="*/ 138 w 1134"/>
                  <a:gd name="T5" fmla="*/ 9 h 454"/>
                  <a:gd name="T6" fmla="*/ 207 w 1134"/>
                  <a:gd name="T7" fmla="*/ 9 h 454"/>
                  <a:gd name="T8" fmla="*/ 235 w 1134"/>
                  <a:gd name="T9" fmla="*/ 0 h 454"/>
                  <a:gd name="T10" fmla="*/ 345 w 1134"/>
                  <a:gd name="T11" fmla="*/ 0 h 454"/>
                  <a:gd name="T12" fmla="*/ 262 w 1134"/>
                  <a:gd name="T13" fmla="*/ 30 h 454"/>
                  <a:gd name="T14" fmla="*/ 83 w 1134"/>
                  <a:gd name="T15" fmla="*/ 30 h 454"/>
                  <a:gd name="T16" fmla="*/ 0 w 1134"/>
                  <a:gd name="T17" fmla="*/ 0 h 4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34"/>
                  <a:gd name="T28" fmla="*/ 0 h 454"/>
                  <a:gd name="T29" fmla="*/ 1134 w 1134"/>
                  <a:gd name="T30" fmla="*/ 454 h 45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34" h="454">
                    <a:moveTo>
                      <a:pt x="0" y="0"/>
                    </a:moveTo>
                    <a:lnTo>
                      <a:pt x="363" y="0"/>
                    </a:lnTo>
                    <a:lnTo>
                      <a:pt x="454" y="136"/>
                    </a:lnTo>
                    <a:lnTo>
                      <a:pt x="681" y="136"/>
                    </a:lnTo>
                    <a:lnTo>
                      <a:pt x="771" y="0"/>
                    </a:lnTo>
                    <a:lnTo>
                      <a:pt x="1134" y="0"/>
                    </a:lnTo>
                    <a:lnTo>
                      <a:pt x="862" y="454"/>
                    </a:lnTo>
                    <a:lnTo>
                      <a:pt x="272" y="45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808" name="Text Box 21"/>
              <p:cNvSpPr txBox="1">
                <a:spLocks noChangeArrowheads="1"/>
              </p:cNvSpPr>
              <p:nvPr/>
            </p:nvSpPr>
            <p:spPr bwMode="auto">
              <a:xfrm>
                <a:off x="4186" y="3532"/>
                <a:ext cx="952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tIns="0" rIns="0" bIns="0" anchor="ctr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Léptető</a:t>
                </a:r>
              </a:p>
            </p:txBody>
          </p:sp>
          <p:sp>
            <p:nvSpPr>
              <p:cNvPr id="68809" name="Line 22"/>
              <p:cNvSpPr>
                <a:spLocks noChangeShapeType="1"/>
              </p:cNvSpPr>
              <p:nvPr/>
            </p:nvSpPr>
            <p:spPr bwMode="auto">
              <a:xfrm>
                <a:off x="5117" y="3122"/>
                <a:ext cx="39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810" name="Line 23"/>
              <p:cNvSpPr>
                <a:spLocks noChangeShapeType="1"/>
              </p:cNvSpPr>
              <p:nvPr/>
            </p:nvSpPr>
            <p:spPr bwMode="auto">
              <a:xfrm>
                <a:off x="5006" y="3272"/>
                <a:ext cx="5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8811" name="Group 24"/>
              <p:cNvGrpSpPr>
                <a:grpSpLocks/>
              </p:cNvGrpSpPr>
              <p:nvPr/>
            </p:nvGrpSpPr>
            <p:grpSpPr bwMode="auto">
              <a:xfrm>
                <a:off x="3663" y="2967"/>
                <a:ext cx="669" cy="585"/>
                <a:chOff x="561" y="2919"/>
                <a:chExt cx="669" cy="585"/>
              </a:xfrm>
            </p:grpSpPr>
            <p:sp>
              <p:nvSpPr>
                <p:cNvPr id="68816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678" y="3117"/>
                  <a:ext cx="471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817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91" y="3087"/>
                  <a:ext cx="45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81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774" y="2919"/>
                  <a:ext cx="201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6</a:t>
                  </a:r>
                </a:p>
              </p:txBody>
            </p:sp>
            <p:sp>
              <p:nvSpPr>
                <p:cNvPr id="6881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561" y="3138"/>
                  <a:ext cx="669" cy="36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 eaLnBrk="1" hangingPunct="1">
                    <a:lnSpc>
                      <a:spcPct val="8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ALU</a:t>
                  </a:r>
                  <a:br>
                    <a:rPr lang="hu-HU" sz="2000" b="1">
                      <a:solidFill>
                        <a:schemeClr val="tx1"/>
                      </a:solidFill>
                    </a:rPr>
                  </a:br>
                  <a:r>
                    <a:rPr lang="hu-HU" sz="2000" b="1">
                      <a:solidFill>
                        <a:schemeClr val="tx1"/>
                      </a:solidFill>
                    </a:rPr>
                    <a:t>vezérlés</a:t>
                  </a:r>
                </a:p>
              </p:txBody>
            </p:sp>
          </p:grpSp>
          <p:grpSp>
            <p:nvGrpSpPr>
              <p:cNvPr id="68812" name="Group 29"/>
              <p:cNvGrpSpPr>
                <a:grpSpLocks/>
              </p:cNvGrpSpPr>
              <p:nvPr/>
            </p:nvGrpSpPr>
            <p:grpSpPr bwMode="auto">
              <a:xfrm>
                <a:off x="5142" y="3420"/>
                <a:ext cx="294" cy="255"/>
                <a:chOff x="2028" y="3384"/>
                <a:chExt cx="294" cy="255"/>
              </a:xfrm>
            </p:grpSpPr>
            <p:sp>
              <p:nvSpPr>
                <p:cNvPr id="68813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2028" y="3600"/>
                  <a:ext cx="29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814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2157" y="3570"/>
                  <a:ext cx="45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81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055" y="3384"/>
                  <a:ext cx="201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defTabSz="914400" eaLnBrk="1" hangingPunct="1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</p:grpSp>
      </p:grpSp>
      <p:sp>
        <p:nvSpPr>
          <p:cNvPr id="68618" name="Line 33"/>
          <p:cNvSpPr>
            <a:spLocks noChangeShapeType="1"/>
          </p:cNvSpPr>
          <p:nvPr/>
        </p:nvSpPr>
        <p:spPr bwMode="auto">
          <a:xfrm flipH="1">
            <a:off x="5495925" y="4792663"/>
            <a:ext cx="0" cy="20637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8619" name="Line 34"/>
          <p:cNvSpPr>
            <a:spLocks noChangeShapeType="1"/>
          </p:cNvSpPr>
          <p:nvPr/>
        </p:nvSpPr>
        <p:spPr bwMode="auto">
          <a:xfrm>
            <a:off x="4410075" y="4795838"/>
            <a:ext cx="1588" cy="20320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68620" name="Group 35"/>
          <p:cNvGrpSpPr>
            <a:grpSpLocks/>
          </p:cNvGrpSpPr>
          <p:nvPr/>
        </p:nvGrpSpPr>
        <p:grpSpPr bwMode="auto">
          <a:xfrm>
            <a:off x="1843088" y="2181225"/>
            <a:ext cx="3616325" cy="319088"/>
            <a:chOff x="927" y="1380"/>
            <a:chExt cx="2278" cy="201"/>
          </a:xfrm>
        </p:grpSpPr>
        <p:grpSp>
          <p:nvGrpSpPr>
            <p:cNvPr id="68787" name="Group 36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91" name="Group 37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800" name="Freeform 3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801" name="Line 3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92" name="Group 40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96" name="Group 41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98" name="Freeform 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99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97" name="Rectangle 44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93" name="Group 45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94" name="Freeform 4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95" name="Line 4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88" name="Line 48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89" name="Line 49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90" name="Line 50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1" name="Group 51"/>
          <p:cNvGrpSpPr>
            <a:grpSpLocks/>
          </p:cNvGrpSpPr>
          <p:nvPr/>
        </p:nvGrpSpPr>
        <p:grpSpPr bwMode="auto">
          <a:xfrm>
            <a:off x="1843088" y="2562225"/>
            <a:ext cx="3616325" cy="319088"/>
            <a:chOff x="927" y="1380"/>
            <a:chExt cx="2278" cy="201"/>
          </a:xfrm>
        </p:grpSpPr>
        <p:grpSp>
          <p:nvGrpSpPr>
            <p:cNvPr id="68772" name="Group 52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76" name="Group 53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785" name="Freeform 5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86" name="Line 5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77" name="Group 56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81" name="Group 57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83" name="Freeform 58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84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82" name="Rectangle 60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78" name="Group 61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79" name="Freeform 62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80" name="Line 63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73" name="Line 64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74" name="Line 65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75" name="Line 66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2" name="Group 67"/>
          <p:cNvGrpSpPr>
            <a:grpSpLocks/>
          </p:cNvGrpSpPr>
          <p:nvPr/>
        </p:nvGrpSpPr>
        <p:grpSpPr bwMode="auto">
          <a:xfrm>
            <a:off x="1843088" y="2943225"/>
            <a:ext cx="3616325" cy="319088"/>
            <a:chOff x="927" y="1380"/>
            <a:chExt cx="2278" cy="201"/>
          </a:xfrm>
        </p:grpSpPr>
        <p:grpSp>
          <p:nvGrpSpPr>
            <p:cNvPr id="68757" name="Group 68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61" name="Group 69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770" name="Freeform 70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71" name="Line 71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62" name="Group 72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66" name="Group 73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68" name="Freeform 7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69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67" name="Rectangle 76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63" name="Group 77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64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65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58" name="Line 80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59" name="Line 81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60" name="Line 82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3" name="Group 83"/>
          <p:cNvGrpSpPr>
            <a:grpSpLocks/>
          </p:cNvGrpSpPr>
          <p:nvPr/>
        </p:nvGrpSpPr>
        <p:grpSpPr bwMode="auto">
          <a:xfrm>
            <a:off x="1843088" y="3328988"/>
            <a:ext cx="3616325" cy="319087"/>
            <a:chOff x="927" y="1380"/>
            <a:chExt cx="2278" cy="201"/>
          </a:xfrm>
        </p:grpSpPr>
        <p:grpSp>
          <p:nvGrpSpPr>
            <p:cNvPr id="68742" name="Group 84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46" name="Group 85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755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56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47" name="Group 88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51" name="Group 89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53" name="Freeform 90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54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52" name="Rectangle 92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48" name="Group 93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49" name="Freeform 9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50" name="Line 9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43" name="Line 96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44" name="Line 97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45" name="Line 98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4" name="Group 99"/>
          <p:cNvGrpSpPr>
            <a:grpSpLocks/>
          </p:cNvGrpSpPr>
          <p:nvPr/>
        </p:nvGrpSpPr>
        <p:grpSpPr bwMode="auto">
          <a:xfrm>
            <a:off x="1843088" y="3714750"/>
            <a:ext cx="3616325" cy="319088"/>
            <a:chOff x="927" y="1380"/>
            <a:chExt cx="2278" cy="201"/>
          </a:xfrm>
        </p:grpSpPr>
        <p:grpSp>
          <p:nvGrpSpPr>
            <p:cNvPr id="68727" name="Group 100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31" name="Group 101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740" name="Freeform 102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41" name="Line 103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32" name="Group 104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36" name="Group 105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38" name="Freeform 106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39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37" name="Rectangle 108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33" name="Group 109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34" name="Freeform 110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35" name="Line 111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28" name="Line 112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29" name="Line 113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30" name="Line 114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5" name="Group 115"/>
          <p:cNvGrpSpPr>
            <a:grpSpLocks/>
          </p:cNvGrpSpPr>
          <p:nvPr/>
        </p:nvGrpSpPr>
        <p:grpSpPr bwMode="auto">
          <a:xfrm>
            <a:off x="1843088" y="4100513"/>
            <a:ext cx="3616325" cy="319087"/>
            <a:chOff x="927" y="1380"/>
            <a:chExt cx="2278" cy="201"/>
          </a:xfrm>
        </p:grpSpPr>
        <p:grpSp>
          <p:nvGrpSpPr>
            <p:cNvPr id="68712" name="Group 116"/>
            <p:cNvGrpSpPr>
              <a:grpSpLocks/>
            </p:cNvGrpSpPr>
            <p:nvPr/>
          </p:nvGrpSpPr>
          <p:grpSpPr bwMode="auto">
            <a:xfrm>
              <a:off x="1404" y="1380"/>
              <a:ext cx="792" cy="201"/>
              <a:chOff x="1404" y="411"/>
              <a:chExt cx="792" cy="201"/>
            </a:xfrm>
          </p:grpSpPr>
          <p:grpSp>
            <p:nvGrpSpPr>
              <p:cNvPr id="68716" name="Group 117"/>
              <p:cNvGrpSpPr>
                <a:grpSpLocks/>
              </p:cNvGrpSpPr>
              <p:nvPr/>
            </p:nvGrpSpPr>
            <p:grpSpPr bwMode="auto">
              <a:xfrm>
                <a:off x="2017" y="548"/>
                <a:ext cx="36" cy="59"/>
                <a:chOff x="2700" y="372"/>
                <a:chExt cx="420" cy="750"/>
              </a:xfrm>
            </p:grpSpPr>
            <p:sp>
              <p:nvSpPr>
                <p:cNvPr id="68725" name="Freeform 11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26" name="Line 11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717" name="Group 120"/>
              <p:cNvGrpSpPr>
                <a:grpSpLocks/>
              </p:cNvGrpSpPr>
              <p:nvPr/>
            </p:nvGrpSpPr>
            <p:grpSpPr bwMode="auto">
              <a:xfrm>
                <a:off x="1404" y="411"/>
                <a:ext cx="792" cy="201"/>
                <a:chOff x="1404" y="165"/>
                <a:chExt cx="792" cy="201"/>
              </a:xfrm>
            </p:grpSpPr>
            <p:grpSp>
              <p:nvGrpSpPr>
                <p:cNvPr id="68721" name="Group 121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23" name="Freeform 12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24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22" name="Rectangle 124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grpSp>
            <p:nvGrpSpPr>
              <p:cNvPr id="68718" name="Group 125"/>
              <p:cNvGrpSpPr>
                <a:grpSpLocks/>
              </p:cNvGrpSpPr>
              <p:nvPr/>
            </p:nvGrpSpPr>
            <p:grpSpPr bwMode="auto">
              <a:xfrm>
                <a:off x="2092" y="548"/>
                <a:ext cx="36" cy="59"/>
                <a:chOff x="2700" y="372"/>
                <a:chExt cx="420" cy="750"/>
              </a:xfrm>
            </p:grpSpPr>
            <p:sp>
              <p:nvSpPr>
                <p:cNvPr id="68719" name="Freeform 12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720" name="Line 12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68713" name="Line 128"/>
            <p:cNvSpPr>
              <a:spLocks noChangeShapeType="1"/>
            </p:cNvSpPr>
            <p:nvPr/>
          </p:nvSpPr>
          <p:spPr bwMode="auto">
            <a:xfrm flipV="1">
              <a:off x="2202" y="1403"/>
              <a:ext cx="328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14" name="Line 129"/>
            <p:cNvSpPr>
              <a:spLocks noChangeShapeType="1"/>
            </p:cNvSpPr>
            <p:nvPr/>
          </p:nvSpPr>
          <p:spPr bwMode="auto">
            <a:xfrm flipV="1">
              <a:off x="2202" y="1484"/>
              <a:ext cx="1003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8715" name="Line 130"/>
            <p:cNvSpPr>
              <a:spLocks noChangeShapeType="1"/>
            </p:cNvSpPr>
            <p:nvPr/>
          </p:nvSpPr>
          <p:spPr bwMode="auto">
            <a:xfrm flipV="1">
              <a:off x="927" y="145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68626" name="Group 131"/>
          <p:cNvGrpSpPr>
            <a:grpSpLocks/>
          </p:cNvGrpSpPr>
          <p:nvPr/>
        </p:nvGrpSpPr>
        <p:grpSpPr bwMode="auto">
          <a:xfrm>
            <a:off x="533400" y="203200"/>
            <a:ext cx="4940300" cy="1943100"/>
            <a:chOff x="336" y="128"/>
            <a:chExt cx="3112" cy="1224"/>
          </a:xfrm>
        </p:grpSpPr>
        <p:sp>
          <p:nvSpPr>
            <p:cNvPr id="68643" name="Rectangle 132"/>
            <p:cNvSpPr>
              <a:spLocks noChangeArrowheads="1"/>
            </p:cNvSpPr>
            <p:nvPr/>
          </p:nvSpPr>
          <p:spPr bwMode="auto">
            <a:xfrm>
              <a:off x="1087" y="128"/>
              <a:ext cx="1827" cy="12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68644" name="Group 133"/>
            <p:cNvGrpSpPr>
              <a:grpSpLocks/>
            </p:cNvGrpSpPr>
            <p:nvPr/>
          </p:nvGrpSpPr>
          <p:grpSpPr bwMode="auto">
            <a:xfrm>
              <a:off x="336" y="159"/>
              <a:ext cx="2094" cy="201"/>
              <a:chOff x="414" y="159"/>
              <a:chExt cx="2094" cy="201"/>
            </a:xfrm>
          </p:grpSpPr>
          <p:sp>
            <p:nvSpPr>
              <p:cNvPr id="68705" name="Line 134"/>
              <p:cNvSpPr>
                <a:spLocks noChangeShapeType="1"/>
              </p:cNvSpPr>
              <p:nvPr/>
            </p:nvSpPr>
            <p:spPr bwMode="auto">
              <a:xfrm flipV="1">
                <a:off x="1251" y="191"/>
                <a:ext cx="4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706" name="Line 135"/>
              <p:cNvSpPr>
                <a:spLocks noChangeShapeType="1"/>
              </p:cNvSpPr>
              <p:nvPr/>
            </p:nvSpPr>
            <p:spPr bwMode="auto">
              <a:xfrm flipV="1">
                <a:off x="414" y="257"/>
                <a:ext cx="1306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8707" name="Group 136"/>
              <p:cNvGrpSpPr>
                <a:grpSpLocks/>
              </p:cNvGrpSpPr>
              <p:nvPr/>
            </p:nvGrpSpPr>
            <p:grpSpPr bwMode="auto">
              <a:xfrm>
                <a:off x="1716" y="159"/>
                <a:ext cx="792" cy="201"/>
                <a:chOff x="1404" y="165"/>
                <a:chExt cx="792" cy="201"/>
              </a:xfrm>
            </p:grpSpPr>
            <p:grpSp>
              <p:nvGrpSpPr>
                <p:cNvPr id="68708" name="Group 137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710" name="Freeform 138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11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709" name="Rectangle 140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</p:grpSp>
        <p:grpSp>
          <p:nvGrpSpPr>
            <p:cNvPr id="68645" name="Group 141"/>
            <p:cNvGrpSpPr>
              <a:grpSpLocks/>
            </p:cNvGrpSpPr>
            <p:nvPr/>
          </p:nvGrpSpPr>
          <p:grpSpPr bwMode="auto">
            <a:xfrm>
              <a:off x="342" y="405"/>
              <a:ext cx="3100" cy="201"/>
              <a:chOff x="420" y="405"/>
              <a:chExt cx="3100" cy="201"/>
            </a:xfrm>
          </p:grpSpPr>
          <p:sp>
            <p:nvSpPr>
              <p:cNvPr id="68689" name="Line 142"/>
              <p:cNvSpPr>
                <a:spLocks noChangeShapeType="1"/>
              </p:cNvSpPr>
              <p:nvPr/>
            </p:nvSpPr>
            <p:spPr bwMode="auto">
              <a:xfrm flipV="1">
                <a:off x="2514" y="434"/>
                <a:ext cx="328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90" name="Line 143"/>
              <p:cNvSpPr>
                <a:spLocks noChangeShapeType="1"/>
              </p:cNvSpPr>
              <p:nvPr/>
            </p:nvSpPr>
            <p:spPr bwMode="auto">
              <a:xfrm flipV="1">
                <a:off x="2514" y="503"/>
                <a:ext cx="1006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68691" name="Group 144"/>
              <p:cNvGrpSpPr>
                <a:grpSpLocks/>
              </p:cNvGrpSpPr>
              <p:nvPr/>
            </p:nvGrpSpPr>
            <p:grpSpPr bwMode="auto">
              <a:xfrm>
                <a:off x="1716" y="405"/>
                <a:ext cx="792" cy="201"/>
                <a:chOff x="1404" y="411"/>
                <a:chExt cx="792" cy="201"/>
              </a:xfrm>
            </p:grpSpPr>
            <p:grpSp>
              <p:nvGrpSpPr>
                <p:cNvPr id="68694" name="Group 145"/>
                <p:cNvGrpSpPr>
                  <a:grpSpLocks/>
                </p:cNvGrpSpPr>
                <p:nvPr/>
              </p:nvGrpSpPr>
              <p:grpSpPr bwMode="auto">
                <a:xfrm>
                  <a:off x="2017" y="548"/>
                  <a:ext cx="36" cy="59"/>
                  <a:chOff x="2700" y="372"/>
                  <a:chExt cx="420" cy="750"/>
                </a:xfrm>
              </p:grpSpPr>
              <p:sp>
                <p:nvSpPr>
                  <p:cNvPr id="68703" name="Freeform 146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704" name="Line 147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8695" name="Group 148"/>
                <p:cNvGrpSpPr>
                  <a:grpSpLocks/>
                </p:cNvGrpSpPr>
                <p:nvPr/>
              </p:nvGrpSpPr>
              <p:grpSpPr bwMode="auto">
                <a:xfrm>
                  <a:off x="1404" y="411"/>
                  <a:ext cx="792" cy="201"/>
                  <a:chOff x="1404" y="165"/>
                  <a:chExt cx="792" cy="201"/>
                </a:xfrm>
              </p:grpSpPr>
              <p:grpSp>
                <p:nvGrpSpPr>
                  <p:cNvPr id="68699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1497" y="304"/>
                    <a:ext cx="33" cy="62"/>
                    <a:chOff x="2700" y="372"/>
                    <a:chExt cx="420" cy="750"/>
                  </a:xfrm>
                </p:grpSpPr>
                <p:sp>
                  <p:nvSpPr>
                    <p:cNvPr id="68701" name="Freeform 15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68702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  <p:sp>
                <p:nvSpPr>
                  <p:cNvPr id="68700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4" y="165"/>
                    <a:ext cx="792" cy="13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68696" name="Group 153"/>
                <p:cNvGrpSpPr>
                  <a:grpSpLocks/>
                </p:cNvGrpSpPr>
                <p:nvPr/>
              </p:nvGrpSpPr>
              <p:grpSpPr bwMode="auto">
                <a:xfrm>
                  <a:off x="2092" y="548"/>
                  <a:ext cx="36" cy="59"/>
                  <a:chOff x="2700" y="372"/>
                  <a:chExt cx="420" cy="750"/>
                </a:xfrm>
              </p:grpSpPr>
              <p:sp>
                <p:nvSpPr>
                  <p:cNvPr id="68697" name="Freeform 15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698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68692" name="Line 156"/>
              <p:cNvSpPr>
                <a:spLocks noChangeShapeType="1"/>
              </p:cNvSpPr>
              <p:nvPr/>
            </p:nvSpPr>
            <p:spPr bwMode="auto">
              <a:xfrm flipV="1">
                <a:off x="1251" y="437"/>
                <a:ext cx="4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93" name="Line 157"/>
              <p:cNvSpPr>
                <a:spLocks noChangeShapeType="1"/>
              </p:cNvSpPr>
              <p:nvPr/>
            </p:nvSpPr>
            <p:spPr bwMode="auto">
              <a:xfrm flipV="1">
                <a:off x="420" y="503"/>
                <a:ext cx="130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8646" name="Group 158"/>
            <p:cNvGrpSpPr>
              <a:grpSpLocks/>
            </p:cNvGrpSpPr>
            <p:nvPr/>
          </p:nvGrpSpPr>
          <p:grpSpPr bwMode="auto">
            <a:xfrm>
              <a:off x="990" y="645"/>
              <a:ext cx="2449" cy="201"/>
              <a:chOff x="1068" y="645"/>
              <a:chExt cx="2449" cy="201"/>
            </a:xfrm>
          </p:grpSpPr>
          <p:grpSp>
            <p:nvGrpSpPr>
              <p:cNvPr id="68678" name="Group 159"/>
              <p:cNvGrpSpPr>
                <a:grpSpLocks/>
              </p:cNvGrpSpPr>
              <p:nvPr/>
            </p:nvGrpSpPr>
            <p:grpSpPr bwMode="auto">
              <a:xfrm>
                <a:off x="2329" y="782"/>
                <a:ext cx="36" cy="59"/>
                <a:chOff x="2700" y="372"/>
                <a:chExt cx="420" cy="750"/>
              </a:xfrm>
            </p:grpSpPr>
            <p:sp>
              <p:nvSpPr>
                <p:cNvPr id="68687" name="Freeform 160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88" name="Line 161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679" name="Group 162"/>
              <p:cNvGrpSpPr>
                <a:grpSpLocks/>
              </p:cNvGrpSpPr>
              <p:nvPr/>
            </p:nvGrpSpPr>
            <p:grpSpPr bwMode="auto">
              <a:xfrm>
                <a:off x="1716" y="645"/>
                <a:ext cx="792" cy="201"/>
                <a:chOff x="1404" y="165"/>
                <a:chExt cx="792" cy="201"/>
              </a:xfrm>
            </p:grpSpPr>
            <p:grpSp>
              <p:nvGrpSpPr>
                <p:cNvPr id="68683" name="Group 163"/>
                <p:cNvGrpSpPr>
                  <a:grpSpLocks/>
                </p:cNvGrpSpPr>
                <p:nvPr/>
              </p:nvGrpSpPr>
              <p:grpSpPr bwMode="auto">
                <a:xfrm>
                  <a:off x="1497" y="304"/>
                  <a:ext cx="33" cy="62"/>
                  <a:chOff x="2700" y="372"/>
                  <a:chExt cx="420" cy="750"/>
                </a:xfrm>
              </p:grpSpPr>
              <p:sp>
                <p:nvSpPr>
                  <p:cNvPr id="68685" name="Freeform 16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68686" name="Line 16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sp>
              <p:nvSpPr>
                <p:cNvPr id="68684" name="Rectangle 166"/>
                <p:cNvSpPr>
                  <a:spLocks noChangeArrowheads="1"/>
                </p:cNvSpPr>
                <p:nvPr/>
              </p:nvSpPr>
              <p:spPr bwMode="auto">
                <a:xfrm>
                  <a:off x="1404" y="165"/>
                  <a:ext cx="792" cy="1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</p:grpSp>
          <p:sp>
            <p:nvSpPr>
              <p:cNvPr id="68680" name="Line 167"/>
              <p:cNvSpPr>
                <a:spLocks noChangeShapeType="1"/>
              </p:cNvSpPr>
              <p:nvPr/>
            </p:nvSpPr>
            <p:spPr bwMode="auto">
              <a:xfrm flipV="1">
                <a:off x="1251" y="677"/>
                <a:ext cx="4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81" name="Line 168"/>
              <p:cNvSpPr>
                <a:spLocks noChangeShapeType="1"/>
              </p:cNvSpPr>
              <p:nvPr/>
            </p:nvSpPr>
            <p:spPr bwMode="auto">
              <a:xfrm flipV="1">
                <a:off x="1068" y="743"/>
                <a:ext cx="652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82" name="Line 169"/>
              <p:cNvSpPr>
                <a:spLocks noChangeShapeType="1"/>
              </p:cNvSpPr>
              <p:nvPr/>
            </p:nvSpPr>
            <p:spPr bwMode="auto">
              <a:xfrm flipV="1">
                <a:off x="2511" y="713"/>
                <a:ext cx="1006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8647" name="Group 170"/>
            <p:cNvGrpSpPr>
              <a:grpSpLocks/>
            </p:cNvGrpSpPr>
            <p:nvPr/>
          </p:nvGrpSpPr>
          <p:grpSpPr bwMode="auto">
            <a:xfrm>
              <a:off x="996" y="1128"/>
              <a:ext cx="2440" cy="201"/>
              <a:chOff x="996" y="1128"/>
              <a:chExt cx="2440" cy="201"/>
            </a:xfrm>
          </p:grpSpPr>
          <p:grpSp>
            <p:nvGrpSpPr>
              <p:cNvPr id="68664" name="Group 171"/>
              <p:cNvGrpSpPr>
                <a:grpSpLocks/>
              </p:cNvGrpSpPr>
              <p:nvPr/>
            </p:nvGrpSpPr>
            <p:grpSpPr bwMode="auto">
              <a:xfrm>
                <a:off x="2251" y="1265"/>
                <a:ext cx="36" cy="59"/>
                <a:chOff x="2700" y="372"/>
                <a:chExt cx="420" cy="750"/>
              </a:xfrm>
            </p:grpSpPr>
            <p:sp>
              <p:nvSpPr>
                <p:cNvPr id="68676" name="Freeform 172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77" name="Line 173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665" name="Group 174"/>
              <p:cNvGrpSpPr>
                <a:grpSpLocks/>
              </p:cNvGrpSpPr>
              <p:nvPr/>
            </p:nvGrpSpPr>
            <p:grpSpPr bwMode="auto">
              <a:xfrm>
                <a:off x="1731" y="1267"/>
                <a:ext cx="33" cy="62"/>
                <a:chOff x="2700" y="372"/>
                <a:chExt cx="420" cy="750"/>
              </a:xfrm>
            </p:grpSpPr>
            <p:sp>
              <p:nvSpPr>
                <p:cNvPr id="68674" name="Freeform 1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75" name="Line 1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68666" name="Rectangle 177"/>
              <p:cNvSpPr>
                <a:spLocks noChangeArrowheads="1"/>
              </p:cNvSpPr>
              <p:nvPr/>
            </p:nvSpPr>
            <p:spPr bwMode="auto">
              <a:xfrm>
                <a:off x="2034" y="1128"/>
                <a:ext cx="396" cy="1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8667" name="Group 178"/>
              <p:cNvGrpSpPr>
                <a:grpSpLocks/>
              </p:cNvGrpSpPr>
              <p:nvPr/>
            </p:nvGrpSpPr>
            <p:grpSpPr bwMode="auto">
              <a:xfrm>
                <a:off x="2326" y="1265"/>
                <a:ext cx="36" cy="59"/>
                <a:chOff x="2700" y="372"/>
                <a:chExt cx="420" cy="750"/>
              </a:xfrm>
            </p:grpSpPr>
            <p:sp>
              <p:nvSpPr>
                <p:cNvPr id="68672" name="Freeform 17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73" name="Line 18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68668" name="Line 181"/>
              <p:cNvSpPr>
                <a:spLocks noChangeShapeType="1"/>
              </p:cNvSpPr>
              <p:nvPr/>
            </p:nvSpPr>
            <p:spPr bwMode="auto">
              <a:xfrm flipV="1">
                <a:off x="2436" y="1151"/>
                <a:ext cx="100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69" name="Line 182"/>
              <p:cNvSpPr>
                <a:spLocks noChangeShapeType="1"/>
              </p:cNvSpPr>
              <p:nvPr/>
            </p:nvSpPr>
            <p:spPr bwMode="auto">
              <a:xfrm flipV="1">
                <a:off x="2436" y="1229"/>
                <a:ext cx="100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70" name="Line 183"/>
              <p:cNvSpPr>
                <a:spLocks noChangeShapeType="1"/>
              </p:cNvSpPr>
              <p:nvPr/>
            </p:nvSpPr>
            <p:spPr bwMode="auto">
              <a:xfrm flipV="1">
                <a:off x="996" y="1196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71" name="Rectangle 184"/>
              <p:cNvSpPr>
                <a:spLocks noChangeArrowheads="1"/>
              </p:cNvSpPr>
              <p:nvPr/>
            </p:nvSpPr>
            <p:spPr bwMode="auto">
              <a:xfrm>
                <a:off x="1638" y="1128"/>
                <a:ext cx="396" cy="1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68648" name="Group 185"/>
            <p:cNvGrpSpPr>
              <a:grpSpLocks/>
            </p:cNvGrpSpPr>
            <p:nvPr/>
          </p:nvGrpSpPr>
          <p:grpSpPr bwMode="auto">
            <a:xfrm>
              <a:off x="990" y="888"/>
              <a:ext cx="2458" cy="201"/>
              <a:chOff x="990" y="888"/>
              <a:chExt cx="2458" cy="201"/>
            </a:xfrm>
          </p:grpSpPr>
          <p:grpSp>
            <p:nvGrpSpPr>
              <p:cNvPr id="68649" name="Group 186"/>
              <p:cNvGrpSpPr>
                <a:grpSpLocks/>
              </p:cNvGrpSpPr>
              <p:nvPr/>
            </p:nvGrpSpPr>
            <p:grpSpPr bwMode="auto">
              <a:xfrm>
                <a:off x="2251" y="1025"/>
                <a:ext cx="36" cy="59"/>
                <a:chOff x="2700" y="372"/>
                <a:chExt cx="420" cy="750"/>
              </a:xfrm>
            </p:grpSpPr>
            <p:sp>
              <p:nvSpPr>
                <p:cNvPr id="68662" name="Freeform 18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63" name="Line 18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68650" name="Group 189"/>
              <p:cNvGrpSpPr>
                <a:grpSpLocks/>
              </p:cNvGrpSpPr>
              <p:nvPr/>
            </p:nvGrpSpPr>
            <p:grpSpPr bwMode="auto">
              <a:xfrm>
                <a:off x="1731" y="1027"/>
                <a:ext cx="33" cy="62"/>
                <a:chOff x="2700" y="372"/>
                <a:chExt cx="420" cy="750"/>
              </a:xfrm>
            </p:grpSpPr>
            <p:sp>
              <p:nvSpPr>
                <p:cNvPr id="68660" name="Freeform 190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61" name="Line 191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68651" name="Rectangle 192"/>
              <p:cNvSpPr>
                <a:spLocks noChangeArrowheads="1"/>
              </p:cNvSpPr>
              <p:nvPr/>
            </p:nvSpPr>
            <p:spPr bwMode="auto">
              <a:xfrm>
                <a:off x="1638" y="888"/>
                <a:ext cx="792" cy="1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68652" name="Group 193"/>
              <p:cNvGrpSpPr>
                <a:grpSpLocks/>
              </p:cNvGrpSpPr>
              <p:nvPr/>
            </p:nvGrpSpPr>
            <p:grpSpPr bwMode="auto">
              <a:xfrm>
                <a:off x="2326" y="1025"/>
                <a:ext cx="36" cy="59"/>
                <a:chOff x="2700" y="372"/>
                <a:chExt cx="420" cy="750"/>
              </a:xfrm>
            </p:grpSpPr>
            <p:sp>
              <p:nvSpPr>
                <p:cNvPr id="68658" name="Freeform 19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68659" name="Line 19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68653" name="Line 196"/>
              <p:cNvSpPr>
                <a:spLocks noChangeShapeType="1"/>
              </p:cNvSpPr>
              <p:nvPr/>
            </p:nvSpPr>
            <p:spPr bwMode="auto">
              <a:xfrm flipV="1">
                <a:off x="2436" y="911"/>
                <a:ext cx="1006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54" name="Line 197"/>
              <p:cNvSpPr>
                <a:spLocks noChangeShapeType="1"/>
              </p:cNvSpPr>
              <p:nvPr/>
            </p:nvSpPr>
            <p:spPr bwMode="auto">
              <a:xfrm flipV="1">
                <a:off x="2436" y="989"/>
                <a:ext cx="1012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55" name="Line 198"/>
              <p:cNvSpPr>
                <a:spLocks noChangeShapeType="1"/>
              </p:cNvSpPr>
              <p:nvPr/>
            </p:nvSpPr>
            <p:spPr bwMode="auto">
              <a:xfrm flipV="1">
                <a:off x="990" y="956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68656" name="Rectangle 199"/>
              <p:cNvSpPr>
                <a:spLocks noChangeArrowheads="1"/>
              </p:cNvSpPr>
              <p:nvPr/>
            </p:nvSpPr>
            <p:spPr bwMode="auto">
              <a:xfrm>
                <a:off x="2232" y="891"/>
                <a:ext cx="198" cy="12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8657" name="Line 200"/>
              <p:cNvSpPr>
                <a:spLocks noChangeShapeType="1"/>
              </p:cNvSpPr>
              <p:nvPr/>
            </p:nvSpPr>
            <p:spPr bwMode="auto">
              <a:xfrm>
                <a:off x="2088" y="954"/>
                <a:ext cx="20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68627" name="Text Box 201"/>
          <p:cNvSpPr txBox="1">
            <a:spLocks noChangeArrowheads="1"/>
          </p:cNvSpPr>
          <p:nvPr/>
        </p:nvSpPr>
        <p:spPr bwMode="auto">
          <a:xfrm flipV="1">
            <a:off x="1012825" y="1028700"/>
            <a:ext cx="561975" cy="984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IFU</a:t>
            </a:r>
          </a:p>
        </p:txBody>
      </p:sp>
      <p:sp>
        <p:nvSpPr>
          <p:cNvPr id="68628" name="Line 202"/>
          <p:cNvSpPr>
            <a:spLocks noChangeShapeType="1"/>
          </p:cNvSpPr>
          <p:nvPr/>
        </p:nvSpPr>
        <p:spPr bwMode="auto">
          <a:xfrm flipV="1">
            <a:off x="533400" y="1493838"/>
            <a:ext cx="4921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8629" name="Text Box 203"/>
          <p:cNvSpPr txBox="1">
            <a:spLocks noChangeArrowheads="1"/>
          </p:cNvSpPr>
          <p:nvPr/>
        </p:nvSpPr>
        <p:spPr bwMode="auto">
          <a:xfrm>
            <a:off x="6286500" y="0"/>
            <a:ext cx="2857500" cy="5029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Csővonalas terv: Mic-3 </a:t>
            </a:r>
            <a:r>
              <a:rPr lang="hu-HU" sz="2000">
                <a:solidFill>
                  <a:schemeClr val="tx1"/>
                </a:solidFill>
              </a:rPr>
              <a:t>(</a:t>
            </a:r>
            <a:r>
              <a:rPr lang="hu-HU" sz="2000" b="1">
                <a:solidFill>
                  <a:schemeClr val="tx1"/>
                </a:solidFill>
              </a:rPr>
              <a:t>4.31. ábra</a:t>
            </a:r>
            <a:r>
              <a:rPr lang="hu-HU" sz="2000">
                <a:solidFill>
                  <a:schemeClr val="tx1"/>
                </a:solidFill>
              </a:rPr>
              <a:t>)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endParaRPr lang="hu-HU" sz="2000">
              <a:solidFill>
                <a:schemeClr val="tx1"/>
              </a:solidFill>
            </a:endParaRPr>
          </a:p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  <a:r>
              <a:rPr lang="hu-HU" sz="2000">
                <a:solidFill>
                  <a:schemeClr val="tx1"/>
                </a:solidFill>
              </a:rPr>
              <a:t>, </a:t>
            </a:r>
            <a:r>
              <a:rPr lang="hu-HU" sz="2000" b="1">
                <a:solidFill>
                  <a:schemeClr val="tx1"/>
                </a:solidFill>
              </a:rPr>
              <a:t>B</a:t>
            </a:r>
            <a:r>
              <a:rPr lang="hu-HU" sz="2000">
                <a:solidFill>
                  <a:schemeClr val="tx1"/>
                </a:solidFill>
              </a:rPr>
              <a:t> és </a:t>
            </a:r>
            <a:r>
              <a:rPr lang="hu-HU" sz="2000" b="1">
                <a:solidFill>
                  <a:schemeClr val="tx1"/>
                </a:solidFill>
              </a:rPr>
              <a:t>C</a:t>
            </a:r>
            <a:r>
              <a:rPr lang="hu-HU" sz="2000">
                <a:solidFill>
                  <a:schemeClr val="tx1"/>
                </a:solidFill>
              </a:rPr>
              <a:t> tároló. </a:t>
            </a:r>
          </a:p>
          <a:p>
            <a:pPr defTabSz="9144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3</a:t>
            </a:r>
            <a:r>
              <a:rPr lang="hu-HU" sz="2000">
                <a:solidFill>
                  <a:schemeClr val="tx1"/>
                </a:solidFill>
              </a:rPr>
              <a:t> </a:t>
            </a:r>
            <a:r>
              <a:rPr lang="hu-HU" sz="2000" b="1">
                <a:solidFill>
                  <a:schemeClr val="tx1"/>
                </a:solidFill>
              </a:rPr>
              <a:t>mikrolépés</a:t>
            </a:r>
            <a:r>
              <a:rPr lang="hu-HU" sz="2000">
                <a:solidFill>
                  <a:schemeClr val="tx1"/>
                </a:solidFill>
              </a:rPr>
              <a:t>: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sz="2000" b="1">
                <a:solidFill>
                  <a:schemeClr val="tx1"/>
                </a:solidFill>
              </a:rPr>
              <a:t> A</a:t>
            </a:r>
            <a:r>
              <a:rPr lang="hu-HU" sz="2000">
                <a:solidFill>
                  <a:schemeClr val="tx1"/>
                </a:solidFill>
              </a:rPr>
              <a:t>, </a:t>
            </a:r>
            <a:r>
              <a:rPr lang="hu-HU" sz="2000" b="1">
                <a:solidFill>
                  <a:schemeClr val="tx1"/>
                </a:solidFill>
              </a:rPr>
              <a:t>B</a:t>
            </a:r>
            <a:r>
              <a:rPr lang="hu-HU" sz="2000">
                <a:solidFill>
                  <a:schemeClr val="tx1"/>
                </a:solidFill>
              </a:rPr>
              <a:t> feltöltése,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sz="2000" b="1">
                <a:solidFill>
                  <a:schemeClr val="tx1"/>
                </a:solidFill>
              </a:rPr>
              <a:t> C</a:t>
            </a:r>
            <a:r>
              <a:rPr lang="hu-HU" sz="2000">
                <a:solidFill>
                  <a:schemeClr val="tx1"/>
                </a:solidFill>
              </a:rPr>
              <a:t> feltöltése az </a:t>
            </a:r>
            <a:r>
              <a:rPr lang="hu-HU" sz="2000" b="1">
                <a:solidFill>
                  <a:schemeClr val="tx1"/>
                </a:solidFill>
              </a:rPr>
              <a:t>ALU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</a:t>
            </a:r>
            <a:r>
              <a:rPr lang="hu-HU" sz="2000">
                <a:solidFill>
                  <a:schemeClr val="tx1"/>
                </a:solidFill>
              </a:rPr>
              <a:t> és a léptető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eredménye alapján,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Char char="•"/>
            </a:pPr>
            <a:r>
              <a:rPr lang="hu-HU" sz="2000" b="1">
                <a:solidFill>
                  <a:schemeClr val="tx1"/>
                </a:solidFill>
              </a:rPr>
              <a:t> C </a:t>
            </a:r>
            <a:r>
              <a:rPr lang="hu-HU" sz="2000">
                <a:solidFill>
                  <a:schemeClr val="tx1"/>
                </a:solidFill>
              </a:rPr>
              <a:t>tárolása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regiszterbe.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endParaRPr lang="hu-HU" sz="20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         A 3 mikrolépés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    egyidejűleg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    (párhuzamosan)</a:t>
            </a:r>
            <a:br>
              <a:rPr lang="hu-HU" sz="2000">
                <a:solidFill>
                  <a:schemeClr val="tx1"/>
                </a:solidFill>
              </a:rPr>
            </a:br>
            <a:r>
              <a:rPr lang="hu-HU" sz="2000">
                <a:solidFill>
                  <a:schemeClr val="tx1"/>
                </a:solidFill>
              </a:rPr>
              <a:t>         végrehajtható!</a:t>
            </a:r>
          </a:p>
        </p:txBody>
      </p:sp>
      <p:grpSp>
        <p:nvGrpSpPr>
          <p:cNvPr id="68630" name="Group 204"/>
          <p:cNvGrpSpPr>
            <a:grpSpLocks/>
          </p:cNvGrpSpPr>
          <p:nvPr/>
        </p:nvGrpSpPr>
        <p:grpSpPr bwMode="auto">
          <a:xfrm>
            <a:off x="1409700" y="4562475"/>
            <a:ext cx="4533900" cy="228600"/>
            <a:chOff x="888" y="2886"/>
            <a:chExt cx="2856" cy="144"/>
          </a:xfrm>
        </p:grpSpPr>
        <p:sp>
          <p:nvSpPr>
            <p:cNvPr id="68640" name="Rectangle 205"/>
            <p:cNvSpPr>
              <a:spLocks noChangeArrowheads="1"/>
            </p:cNvSpPr>
            <p:nvPr/>
          </p:nvSpPr>
          <p:spPr bwMode="auto">
            <a:xfrm>
              <a:off x="888" y="2886"/>
              <a:ext cx="564" cy="1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8641" name="Rectangle 206"/>
            <p:cNvSpPr>
              <a:spLocks noChangeArrowheads="1"/>
            </p:cNvSpPr>
            <p:nvPr/>
          </p:nvSpPr>
          <p:spPr bwMode="auto">
            <a:xfrm>
              <a:off x="2508" y="2886"/>
              <a:ext cx="564" cy="1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8642" name="Rectangle 207"/>
            <p:cNvSpPr>
              <a:spLocks noChangeArrowheads="1"/>
            </p:cNvSpPr>
            <p:nvPr/>
          </p:nvSpPr>
          <p:spPr bwMode="auto">
            <a:xfrm>
              <a:off x="3180" y="2886"/>
              <a:ext cx="564" cy="1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68631" name="Text Box 208"/>
          <p:cNvSpPr txBox="1">
            <a:spLocks noChangeArrowheads="1"/>
          </p:cNvSpPr>
          <p:nvPr/>
        </p:nvSpPr>
        <p:spPr bwMode="auto">
          <a:xfrm>
            <a:off x="1352550" y="4514850"/>
            <a:ext cx="981075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tIns="0" b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68632" name="Text Box 209"/>
          <p:cNvSpPr txBox="1">
            <a:spLocks noChangeArrowheads="1"/>
          </p:cNvSpPr>
          <p:nvPr/>
        </p:nvSpPr>
        <p:spPr bwMode="auto">
          <a:xfrm>
            <a:off x="3924300" y="4514850"/>
            <a:ext cx="981075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tIns="0" b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8633" name="Text Box 210"/>
          <p:cNvSpPr txBox="1">
            <a:spLocks noChangeArrowheads="1"/>
          </p:cNvSpPr>
          <p:nvPr/>
        </p:nvSpPr>
        <p:spPr bwMode="auto">
          <a:xfrm>
            <a:off x="5019675" y="4514850"/>
            <a:ext cx="981075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tIns="0" b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8634" name="Line 211"/>
          <p:cNvSpPr>
            <a:spLocks noChangeShapeType="1"/>
          </p:cNvSpPr>
          <p:nvPr/>
        </p:nvSpPr>
        <p:spPr bwMode="auto">
          <a:xfrm flipH="1">
            <a:off x="5495925" y="160338"/>
            <a:ext cx="1588" cy="440055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8635" name="Line 212"/>
          <p:cNvSpPr>
            <a:spLocks noChangeShapeType="1"/>
          </p:cNvSpPr>
          <p:nvPr/>
        </p:nvSpPr>
        <p:spPr bwMode="auto">
          <a:xfrm>
            <a:off x="4402138" y="169863"/>
            <a:ext cx="17462" cy="440055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8636" name="Freeform 213"/>
          <p:cNvSpPr>
            <a:spLocks/>
          </p:cNvSpPr>
          <p:nvPr/>
        </p:nvSpPr>
        <p:spPr bwMode="auto">
          <a:xfrm>
            <a:off x="1847850" y="4791075"/>
            <a:ext cx="3057525" cy="1371600"/>
          </a:xfrm>
          <a:custGeom>
            <a:avLst/>
            <a:gdLst>
              <a:gd name="T0" fmla="*/ 2147483647 w 1944"/>
              <a:gd name="T1" fmla="*/ 2147483647 h 864"/>
              <a:gd name="T2" fmla="*/ 2147483647 w 1944"/>
              <a:gd name="T3" fmla="*/ 2147483647 h 864"/>
              <a:gd name="T4" fmla="*/ 0 w 1944"/>
              <a:gd name="T5" fmla="*/ 2147483647 h 864"/>
              <a:gd name="T6" fmla="*/ 0 w 1944"/>
              <a:gd name="T7" fmla="*/ 0 h 864"/>
              <a:gd name="T8" fmla="*/ 0 60000 65536"/>
              <a:gd name="T9" fmla="*/ 0 60000 65536"/>
              <a:gd name="T10" fmla="*/ 0 60000 65536"/>
              <a:gd name="T11" fmla="*/ 0 60000 65536"/>
              <a:gd name="T12" fmla="*/ 0 w 1944"/>
              <a:gd name="T13" fmla="*/ 0 h 864"/>
              <a:gd name="T14" fmla="*/ 1944 w 1944"/>
              <a:gd name="T15" fmla="*/ 864 h 8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44" h="864">
                <a:moveTo>
                  <a:pt x="1944" y="768"/>
                </a:moveTo>
                <a:lnTo>
                  <a:pt x="1944" y="864"/>
                </a:lnTo>
                <a:lnTo>
                  <a:pt x="0" y="864"/>
                </a:lnTo>
                <a:lnTo>
                  <a:pt x="0" y="0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8637" name="Line 214"/>
          <p:cNvSpPr>
            <a:spLocks noChangeShapeType="1"/>
          </p:cNvSpPr>
          <p:nvPr/>
        </p:nvSpPr>
        <p:spPr bwMode="auto">
          <a:xfrm flipV="1">
            <a:off x="1847850" y="152400"/>
            <a:ext cx="0" cy="441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8638" name="Élőláb helye 2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8639" name="Dátum helye 21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CBFB847-77E8-443B-9E7F-2446DC0C0C22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AD5E40-5D91-4E5B-A27C-13CF34C1B595}" type="slidenum">
              <a:rPr lang="en-GB" smtClean="0">
                <a:cs typeface="Arial" charset="0"/>
              </a:rPr>
              <a:pPr/>
              <a:t>67</a:t>
            </a:fld>
            <a:endParaRPr lang="en-GB" smtClean="0">
              <a:cs typeface="Arial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96975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smtClean="0"/>
              <a:t>Pl.: a verem két felső szavának cseréje </a:t>
            </a:r>
            <a:r>
              <a:rPr lang="hu-HU" sz="2400" b="1" smtClean="0"/>
              <a:t>Mic-3</a:t>
            </a:r>
            <a:r>
              <a:rPr lang="hu-HU" sz="2400" smtClean="0"/>
              <a:t>-on (</a:t>
            </a:r>
            <a:r>
              <a:rPr lang="hu-HU" sz="2400" b="1" smtClean="0"/>
              <a:t>4.33. ábra</a:t>
            </a:r>
            <a:r>
              <a:rPr lang="hu-HU" sz="2400" smtClean="0"/>
              <a:t>):</a:t>
            </a:r>
          </a:p>
        </p:txBody>
      </p:sp>
      <p:graphicFrame>
        <p:nvGraphicFramePr>
          <p:cNvPr id="504954" name="Group 122"/>
          <p:cNvGraphicFramePr>
            <a:graphicFrameLocks noGrp="1"/>
          </p:cNvGraphicFramePr>
          <p:nvPr>
            <p:ph sz="half" idx="2"/>
          </p:nvPr>
        </p:nvGraphicFramePr>
        <p:xfrm>
          <a:off x="0" y="549275"/>
          <a:ext cx="9144000" cy="5473700"/>
        </p:xfrm>
        <a:graphic>
          <a:graphicData uri="http://schemas.openxmlformats.org/drawingml/2006/table">
            <a:tbl>
              <a:tblPr/>
              <a:tblGrid>
                <a:gridCol w="468313"/>
                <a:gridCol w="1439862"/>
                <a:gridCol w="1150938"/>
                <a:gridCol w="1441450"/>
                <a:gridCol w="1295400"/>
                <a:gridCol w="1584325"/>
                <a:gridCol w="1763712"/>
              </a:tblGrid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swap1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swap2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swap3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swap4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swap5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swap6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cy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SP-1;rd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H=MDR;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wr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MDR= TOS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SP-1;wr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TOS=H;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goto(MBR1)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B=SP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C=B-1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B=SP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MAR=C;rd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Várni kell!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MDR=mem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Várni kell!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B=MDR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B=TOS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H=C;wr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B=SP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mem=MDR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MDR=C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C=B-1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B=H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MAR=C;wr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mem=MDR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TOS=C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goto(MBR1)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750" name="Text Box 117"/>
          <p:cNvSpPr txBox="1">
            <a:spLocks noChangeArrowheads="1"/>
          </p:cNvSpPr>
          <p:nvPr/>
        </p:nvSpPr>
        <p:spPr bwMode="auto">
          <a:xfrm>
            <a:off x="5029200" y="2133600"/>
            <a:ext cx="3457575" cy="118745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Valódi függőség </a:t>
            </a:r>
            <a:br>
              <a:rPr lang="hu-HU" b="1">
                <a:solidFill>
                  <a:schemeClr val="tx1"/>
                </a:solidFill>
              </a:rPr>
            </a:br>
            <a:r>
              <a:rPr lang="hu-HU" b="1">
                <a:solidFill>
                  <a:schemeClr val="tx1"/>
                </a:solidFill>
              </a:rPr>
              <a:t>RAW – Read After Write! Elakadás</a:t>
            </a:r>
          </a:p>
        </p:txBody>
      </p:sp>
      <p:sp>
        <p:nvSpPr>
          <p:cNvPr id="69751" name="Line 118"/>
          <p:cNvSpPr>
            <a:spLocks noChangeShapeType="1"/>
          </p:cNvSpPr>
          <p:nvPr/>
        </p:nvSpPr>
        <p:spPr bwMode="auto">
          <a:xfrm>
            <a:off x="4381500" y="2743200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9752" name="Text Box 119"/>
          <p:cNvSpPr txBox="1">
            <a:spLocks noChangeArrowheads="1"/>
          </p:cNvSpPr>
          <p:nvPr/>
        </p:nvSpPr>
        <p:spPr bwMode="auto">
          <a:xfrm>
            <a:off x="2838450" y="5846763"/>
            <a:ext cx="4057650" cy="3651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tIns="0" bIns="0" anchor="ctr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eldugaszolja a csővezetéket!</a:t>
            </a:r>
          </a:p>
        </p:txBody>
      </p:sp>
      <p:sp>
        <p:nvSpPr>
          <p:cNvPr id="69753" name="Line 120"/>
          <p:cNvSpPr>
            <a:spLocks noChangeShapeType="1"/>
          </p:cNvSpPr>
          <p:nvPr/>
        </p:nvSpPr>
        <p:spPr bwMode="auto">
          <a:xfrm>
            <a:off x="6915150" y="6038850"/>
            <a:ext cx="571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69754" name="Élőláb helye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69755" name="Dátum helye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3AD4AEF-8CD2-4395-B94E-B9B047A9B032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60397E-A7B5-4A49-A229-105BE6040C4B}" type="slidenum">
              <a:rPr lang="en-GB" smtClean="0">
                <a:cs typeface="Arial" charset="0"/>
              </a:rPr>
              <a:pPr/>
              <a:t>68</a:t>
            </a:fld>
            <a:endParaRPr lang="en-GB" smtClean="0">
              <a:cs typeface="Arial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181100"/>
          </a:xfrm>
        </p:spPr>
        <p:txBody>
          <a:bodyPr lIns="92075" tIns="46038" rIns="92075" bIns="46038"/>
          <a:lstStyle/>
          <a:p>
            <a:pPr marL="609600" indent="-609600" algn="ctr" defTabSz="762000">
              <a:buFont typeface="Times New Roman" pitchFamily="18" charset="0"/>
              <a:buNone/>
            </a:pPr>
            <a:r>
              <a:rPr lang="hu-HU" b="1" smtClean="0"/>
              <a:t>Hétszakaszú csővezeték: Mic-4 (4.35. ábra)</a:t>
            </a:r>
          </a:p>
          <a:p>
            <a:pPr marL="609600" indent="-609600" defTabSz="762000">
              <a:buFontTx/>
              <a:buAutoNum type="arabicPeriod"/>
            </a:pPr>
            <a:r>
              <a:rPr lang="hu-HU" sz="2800" smtClean="0"/>
              <a:t>Az </a:t>
            </a:r>
            <a:r>
              <a:rPr lang="hu-HU" sz="2800" b="1" smtClean="0"/>
              <a:t>IFU</a:t>
            </a:r>
            <a:r>
              <a:rPr lang="hu-HU" sz="2800" smtClean="0"/>
              <a:t> a bejövő bájtfolyamot a dekódolóba küldi.</a:t>
            </a:r>
            <a:endParaRPr lang="hu-HU" b="1" smtClean="0"/>
          </a:p>
        </p:txBody>
      </p:sp>
      <p:sp>
        <p:nvSpPr>
          <p:cNvPr id="70660" name="Rectangle 3"/>
          <p:cNvSpPr>
            <a:spLocks noChangeArrowheads="1"/>
          </p:cNvSpPr>
          <p:nvPr/>
        </p:nvSpPr>
        <p:spPr bwMode="auto">
          <a:xfrm>
            <a:off x="3638550" y="1057275"/>
            <a:ext cx="552450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spcBef>
                <a:spcPts val="800"/>
              </a:spcBef>
              <a:buClr>
                <a:schemeClr val="tx1"/>
              </a:buClr>
              <a:buFontTx/>
              <a:buAutoNum type="arabicPeriod" startAt="2"/>
            </a:pPr>
            <a:r>
              <a:rPr lang="hu-HU" sz="2800">
                <a:solidFill>
                  <a:srgbClr val="000000"/>
                </a:solidFill>
              </a:rPr>
              <a:t>A dekódolóban van egy táblázat, amely minden utasításnak tudja a hosszát. A </a:t>
            </a:r>
            <a:r>
              <a:rPr lang="hu-HU" sz="2800" b="1">
                <a:solidFill>
                  <a:srgbClr val="000000"/>
                </a:solidFill>
              </a:rPr>
              <a:t>WIDE</a:t>
            </a:r>
            <a:r>
              <a:rPr lang="hu-HU" sz="2800">
                <a:solidFill>
                  <a:srgbClr val="000000"/>
                </a:solidFill>
              </a:rPr>
              <a:t> prefixumot felismeri, pl. </a:t>
            </a:r>
            <a:r>
              <a:rPr lang="hu-HU" sz="2800" b="1">
                <a:solidFill>
                  <a:srgbClr val="000000"/>
                </a:solidFill>
              </a:rPr>
              <a:t>WIDE ILOAD</a:t>
            </a:r>
            <a:r>
              <a:rPr lang="hu-HU" sz="2800">
                <a:solidFill>
                  <a:srgbClr val="000000"/>
                </a:solidFill>
              </a:rPr>
              <a:t> –ot átalakítja </a:t>
            </a:r>
            <a:r>
              <a:rPr lang="hu-HU" sz="2800" b="1">
                <a:solidFill>
                  <a:srgbClr val="000000"/>
                </a:solidFill>
              </a:rPr>
              <a:t>WIDE_ILOAD</a:t>
            </a:r>
            <a:r>
              <a:rPr lang="hu-HU" sz="2800">
                <a:solidFill>
                  <a:srgbClr val="000000"/>
                </a:solidFill>
              </a:rPr>
              <a:t> –dá: pl. 9 bites utasítás kód.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El tudja különíteni az utasítás kódokat és az operandusokat. Az operandusokat a léptető regiszterbe teszi, onnan tölti fel </a:t>
            </a:r>
            <a:r>
              <a:rPr lang="hu-HU" sz="2800" b="1">
                <a:solidFill>
                  <a:srgbClr val="000000"/>
                </a:solidFill>
              </a:rPr>
              <a:t>MBR1</a:t>
            </a:r>
            <a:r>
              <a:rPr lang="hu-HU" sz="2800">
                <a:solidFill>
                  <a:srgbClr val="000000"/>
                </a:solidFill>
              </a:rPr>
              <a:t>-et és </a:t>
            </a:r>
            <a:r>
              <a:rPr lang="hu-HU" sz="2800" b="1">
                <a:solidFill>
                  <a:srgbClr val="000000"/>
                </a:solidFill>
              </a:rPr>
              <a:t>MBR2</a:t>
            </a:r>
            <a:r>
              <a:rPr lang="hu-HU" sz="2800">
                <a:solidFill>
                  <a:srgbClr val="000000"/>
                </a:solidFill>
              </a:rPr>
              <a:t>-t.</a:t>
            </a:r>
          </a:p>
        </p:txBody>
      </p:sp>
      <p:grpSp>
        <p:nvGrpSpPr>
          <p:cNvPr id="70661" name="Group 4"/>
          <p:cNvGrpSpPr>
            <a:grpSpLocks/>
          </p:cNvGrpSpPr>
          <p:nvPr/>
        </p:nvGrpSpPr>
        <p:grpSpPr bwMode="auto">
          <a:xfrm>
            <a:off x="1936750" y="2038350"/>
            <a:ext cx="1552575" cy="1536700"/>
            <a:chOff x="1368" y="600"/>
            <a:chExt cx="978" cy="968"/>
          </a:xfrm>
        </p:grpSpPr>
        <p:sp>
          <p:nvSpPr>
            <p:cNvPr id="70681" name="Text Box 5"/>
            <p:cNvSpPr txBox="1">
              <a:spLocks noChangeArrowheads="1"/>
            </p:cNvSpPr>
            <p:nvPr/>
          </p:nvSpPr>
          <p:spPr bwMode="auto">
            <a:xfrm>
              <a:off x="1368" y="600"/>
              <a:ext cx="978" cy="9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anchor="b" anchorCtr="1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Dekódoló</a:t>
              </a:r>
            </a:p>
          </p:txBody>
        </p:sp>
        <p:grpSp>
          <p:nvGrpSpPr>
            <p:cNvPr id="70682" name="Group 6"/>
            <p:cNvGrpSpPr>
              <a:grpSpLocks/>
            </p:cNvGrpSpPr>
            <p:nvPr/>
          </p:nvGrpSpPr>
          <p:grpSpPr bwMode="auto">
            <a:xfrm>
              <a:off x="1488" y="774"/>
              <a:ext cx="708" cy="468"/>
              <a:chOff x="1467" y="2076"/>
              <a:chExt cx="1404" cy="1437"/>
            </a:xfrm>
          </p:grpSpPr>
          <p:sp>
            <p:nvSpPr>
              <p:cNvPr id="70684" name="Line 7"/>
              <p:cNvSpPr>
                <a:spLocks noChangeShapeType="1"/>
              </p:cNvSpPr>
              <p:nvPr/>
            </p:nvSpPr>
            <p:spPr bwMode="auto">
              <a:xfrm>
                <a:off x="1473" y="207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85" name="Line 8"/>
              <p:cNvSpPr>
                <a:spLocks noChangeShapeType="1"/>
              </p:cNvSpPr>
              <p:nvPr/>
            </p:nvSpPr>
            <p:spPr bwMode="auto">
              <a:xfrm>
                <a:off x="1473" y="217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86" name="Line 9"/>
              <p:cNvSpPr>
                <a:spLocks noChangeShapeType="1"/>
              </p:cNvSpPr>
              <p:nvPr/>
            </p:nvSpPr>
            <p:spPr bwMode="auto">
              <a:xfrm>
                <a:off x="1470" y="226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87" name="Line 10"/>
              <p:cNvSpPr>
                <a:spLocks noChangeShapeType="1"/>
              </p:cNvSpPr>
              <p:nvPr/>
            </p:nvSpPr>
            <p:spPr bwMode="auto">
              <a:xfrm>
                <a:off x="1470" y="235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88" name="Line 11"/>
              <p:cNvSpPr>
                <a:spLocks noChangeShapeType="1"/>
              </p:cNvSpPr>
              <p:nvPr/>
            </p:nvSpPr>
            <p:spPr bwMode="auto">
              <a:xfrm>
                <a:off x="1467" y="246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89" name="Line 12"/>
              <p:cNvSpPr>
                <a:spLocks noChangeShapeType="1"/>
              </p:cNvSpPr>
              <p:nvPr/>
            </p:nvSpPr>
            <p:spPr bwMode="auto">
              <a:xfrm>
                <a:off x="1470" y="255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0" name="Line 13"/>
              <p:cNvSpPr>
                <a:spLocks noChangeShapeType="1"/>
              </p:cNvSpPr>
              <p:nvPr/>
            </p:nvSpPr>
            <p:spPr bwMode="auto">
              <a:xfrm>
                <a:off x="1470" y="265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1" name="Line 14"/>
              <p:cNvSpPr>
                <a:spLocks noChangeShapeType="1"/>
              </p:cNvSpPr>
              <p:nvPr/>
            </p:nvSpPr>
            <p:spPr bwMode="auto">
              <a:xfrm>
                <a:off x="1467" y="274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2" name="Line 15"/>
              <p:cNvSpPr>
                <a:spLocks noChangeShapeType="1"/>
              </p:cNvSpPr>
              <p:nvPr/>
            </p:nvSpPr>
            <p:spPr bwMode="auto">
              <a:xfrm>
                <a:off x="1470" y="284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3" name="Line 16"/>
              <p:cNvSpPr>
                <a:spLocks noChangeShapeType="1"/>
              </p:cNvSpPr>
              <p:nvPr/>
            </p:nvSpPr>
            <p:spPr bwMode="auto">
              <a:xfrm>
                <a:off x="1470" y="2943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4" name="Line 17"/>
              <p:cNvSpPr>
                <a:spLocks noChangeShapeType="1"/>
              </p:cNvSpPr>
              <p:nvPr/>
            </p:nvSpPr>
            <p:spPr bwMode="auto">
              <a:xfrm>
                <a:off x="1470" y="303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5" name="Line 18"/>
              <p:cNvSpPr>
                <a:spLocks noChangeShapeType="1"/>
              </p:cNvSpPr>
              <p:nvPr/>
            </p:nvSpPr>
            <p:spPr bwMode="auto">
              <a:xfrm>
                <a:off x="1470" y="312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6" name="Line 19"/>
              <p:cNvSpPr>
                <a:spLocks noChangeShapeType="1"/>
              </p:cNvSpPr>
              <p:nvPr/>
            </p:nvSpPr>
            <p:spPr bwMode="auto">
              <a:xfrm>
                <a:off x="1470" y="322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7" name="Line 20"/>
              <p:cNvSpPr>
                <a:spLocks noChangeShapeType="1"/>
              </p:cNvSpPr>
              <p:nvPr/>
            </p:nvSpPr>
            <p:spPr bwMode="auto">
              <a:xfrm>
                <a:off x="1470" y="332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8" name="Line 21"/>
              <p:cNvSpPr>
                <a:spLocks noChangeShapeType="1"/>
              </p:cNvSpPr>
              <p:nvPr/>
            </p:nvSpPr>
            <p:spPr bwMode="auto">
              <a:xfrm>
                <a:off x="1470" y="342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699" name="Line 22"/>
              <p:cNvSpPr>
                <a:spLocks noChangeShapeType="1"/>
              </p:cNvSpPr>
              <p:nvPr/>
            </p:nvSpPr>
            <p:spPr bwMode="auto">
              <a:xfrm>
                <a:off x="1470" y="351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700" name="Line 23"/>
              <p:cNvSpPr>
                <a:spLocks noChangeShapeType="1"/>
              </p:cNvSpPr>
              <p:nvPr/>
            </p:nvSpPr>
            <p:spPr bwMode="auto">
              <a:xfrm>
                <a:off x="1470" y="2076"/>
                <a:ext cx="3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0701" name="Line 24"/>
              <p:cNvSpPr>
                <a:spLocks noChangeShapeType="1"/>
              </p:cNvSpPr>
              <p:nvPr/>
            </p:nvSpPr>
            <p:spPr bwMode="auto">
              <a:xfrm>
                <a:off x="2868" y="207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0683" name="Line 25"/>
            <p:cNvSpPr>
              <a:spLocks noChangeShapeType="1"/>
            </p:cNvSpPr>
            <p:nvPr/>
          </p:nvSpPr>
          <p:spPr bwMode="auto">
            <a:xfrm>
              <a:off x="1692" y="774"/>
              <a:ext cx="0" cy="4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0662" name="Line 26"/>
          <p:cNvSpPr>
            <a:spLocks noChangeShapeType="1"/>
          </p:cNvSpPr>
          <p:nvPr/>
        </p:nvSpPr>
        <p:spPr bwMode="auto">
          <a:xfrm rot="16200000" flipH="1">
            <a:off x="2570163" y="3719513"/>
            <a:ext cx="28575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70663" name="Group 27"/>
          <p:cNvGrpSpPr>
            <a:grpSpLocks/>
          </p:cNvGrpSpPr>
          <p:nvPr/>
        </p:nvGrpSpPr>
        <p:grpSpPr bwMode="auto">
          <a:xfrm>
            <a:off x="1565275" y="1981200"/>
            <a:ext cx="371475" cy="457200"/>
            <a:chOff x="654" y="516"/>
            <a:chExt cx="234" cy="288"/>
          </a:xfrm>
        </p:grpSpPr>
        <p:sp>
          <p:nvSpPr>
            <p:cNvPr id="70679" name="Oval 28"/>
            <p:cNvSpPr>
              <a:spLocks noChangeArrowheads="1"/>
            </p:cNvSpPr>
            <p:nvPr/>
          </p:nvSpPr>
          <p:spPr bwMode="auto">
            <a:xfrm>
              <a:off x="654" y="558"/>
              <a:ext cx="234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0680" name="Text Box 29"/>
            <p:cNvSpPr txBox="1">
              <a:spLocks noChangeArrowheads="1"/>
            </p:cNvSpPr>
            <p:nvPr/>
          </p:nvSpPr>
          <p:spPr bwMode="auto">
            <a:xfrm>
              <a:off x="666" y="516"/>
              <a:ext cx="19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70664" name="Group 30"/>
          <p:cNvGrpSpPr>
            <a:grpSpLocks/>
          </p:cNvGrpSpPr>
          <p:nvPr/>
        </p:nvGrpSpPr>
        <p:grpSpPr bwMode="auto">
          <a:xfrm>
            <a:off x="609600" y="2882900"/>
            <a:ext cx="1343025" cy="469900"/>
            <a:chOff x="360" y="1314"/>
            <a:chExt cx="996" cy="296"/>
          </a:xfrm>
        </p:grpSpPr>
        <p:sp>
          <p:nvSpPr>
            <p:cNvPr id="70676" name="Line 31"/>
            <p:cNvSpPr>
              <a:spLocks noChangeShapeType="1"/>
            </p:cNvSpPr>
            <p:nvPr/>
          </p:nvSpPr>
          <p:spPr bwMode="auto">
            <a:xfrm>
              <a:off x="360" y="1458"/>
              <a:ext cx="27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0677" name="Text Box 32"/>
            <p:cNvSpPr txBox="1">
              <a:spLocks noChangeArrowheads="1"/>
            </p:cNvSpPr>
            <p:nvPr/>
          </p:nvSpPr>
          <p:spPr bwMode="auto">
            <a:xfrm>
              <a:off x="624" y="1314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IFU</a:t>
              </a:r>
            </a:p>
          </p:txBody>
        </p:sp>
        <p:sp>
          <p:nvSpPr>
            <p:cNvPr id="70678" name="Line 33"/>
            <p:cNvSpPr>
              <a:spLocks noChangeShapeType="1"/>
            </p:cNvSpPr>
            <p:nvPr/>
          </p:nvSpPr>
          <p:spPr bwMode="auto">
            <a:xfrm>
              <a:off x="1086" y="1458"/>
              <a:ext cx="27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0665" name="Text Box 34"/>
          <p:cNvSpPr txBox="1">
            <a:spLocks noChangeArrowheads="1"/>
          </p:cNvSpPr>
          <p:nvPr/>
        </p:nvSpPr>
        <p:spPr bwMode="auto">
          <a:xfrm flipV="1">
            <a:off x="0" y="2406650"/>
            <a:ext cx="549275" cy="3286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    e    m    ó    r    i    a</a:t>
            </a:r>
          </a:p>
        </p:txBody>
      </p:sp>
      <p:sp>
        <p:nvSpPr>
          <p:cNvPr id="70666" name="Text Box 35"/>
          <p:cNvSpPr txBox="1">
            <a:spLocks noChangeArrowheads="1"/>
          </p:cNvSpPr>
          <p:nvPr/>
        </p:nvSpPr>
        <p:spPr bwMode="auto">
          <a:xfrm>
            <a:off x="1400175" y="1257300"/>
            <a:ext cx="1809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IJVM</a:t>
            </a:r>
            <a:r>
              <a:rPr lang="hu-HU">
                <a:solidFill>
                  <a:schemeClr val="tx1"/>
                </a:solidFill>
              </a:rPr>
              <a:t> hossz</a:t>
            </a:r>
          </a:p>
        </p:txBody>
      </p:sp>
      <p:sp>
        <p:nvSpPr>
          <p:cNvPr id="70667" name="Line 36"/>
          <p:cNvSpPr>
            <a:spLocks noChangeShapeType="1"/>
          </p:cNvSpPr>
          <p:nvPr/>
        </p:nvSpPr>
        <p:spPr bwMode="auto">
          <a:xfrm>
            <a:off x="2305050" y="175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70668" name="Group 37"/>
          <p:cNvGrpSpPr>
            <a:grpSpLocks/>
          </p:cNvGrpSpPr>
          <p:nvPr/>
        </p:nvGrpSpPr>
        <p:grpSpPr bwMode="auto">
          <a:xfrm>
            <a:off x="981075" y="2457450"/>
            <a:ext cx="371475" cy="457200"/>
            <a:chOff x="654" y="516"/>
            <a:chExt cx="234" cy="288"/>
          </a:xfrm>
        </p:grpSpPr>
        <p:sp>
          <p:nvSpPr>
            <p:cNvPr id="70674" name="Oval 38"/>
            <p:cNvSpPr>
              <a:spLocks noChangeArrowheads="1"/>
            </p:cNvSpPr>
            <p:nvPr/>
          </p:nvSpPr>
          <p:spPr bwMode="auto">
            <a:xfrm>
              <a:off x="654" y="558"/>
              <a:ext cx="234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0675" name="Text Box 39"/>
            <p:cNvSpPr txBox="1">
              <a:spLocks noChangeArrowheads="1"/>
            </p:cNvSpPr>
            <p:nvPr/>
          </p:nvSpPr>
          <p:spPr bwMode="auto">
            <a:xfrm>
              <a:off x="666" y="516"/>
              <a:ext cx="19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70669" name="Text Box 40"/>
          <p:cNvSpPr txBox="1">
            <a:spLocks noChangeArrowheads="1"/>
          </p:cNvSpPr>
          <p:nvPr/>
        </p:nvSpPr>
        <p:spPr bwMode="auto">
          <a:xfrm>
            <a:off x="1714500" y="3852863"/>
            <a:ext cx="192405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90000"/>
          <a:lstStyle/>
          <a:p>
            <a:pPr algn="ct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Léptető regiszter</a:t>
            </a:r>
          </a:p>
        </p:txBody>
      </p:sp>
      <p:sp>
        <p:nvSpPr>
          <p:cNvPr id="70670" name="Line 41"/>
          <p:cNvSpPr>
            <a:spLocks noChangeShapeType="1"/>
          </p:cNvSpPr>
          <p:nvPr/>
        </p:nvSpPr>
        <p:spPr bwMode="auto">
          <a:xfrm rot="16200000" flipH="1">
            <a:off x="2216944" y="4712494"/>
            <a:ext cx="1004888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0671" name="Text Box 42"/>
          <p:cNvSpPr txBox="1">
            <a:spLocks noChangeArrowheads="1"/>
          </p:cNvSpPr>
          <p:nvPr/>
        </p:nvSpPr>
        <p:spPr bwMode="auto">
          <a:xfrm>
            <a:off x="1752600" y="4414838"/>
            <a:ext cx="1876425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0000"/>
          <a:lstStyle/>
          <a:p>
            <a:pPr algn="ct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MBR1     MBR2</a:t>
            </a:r>
          </a:p>
        </p:txBody>
      </p:sp>
      <p:sp>
        <p:nvSpPr>
          <p:cNvPr id="70672" name="Élőláb helye 4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0673" name="Dátum helye 4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2BA5D7B-0DC0-4BC2-AE4B-5CEA664EFDF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5B1330-4DED-43A8-8C25-7E2436A8F730}" type="slidenum">
              <a:rPr lang="en-GB" smtClean="0">
                <a:cs typeface="Arial" charset="0"/>
              </a:rPr>
              <a:pPr/>
              <a:t>69</a:t>
            </a:fld>
            <a:endParaRPr lang="en-GB" smtClean="0">
              <a:cs typeface="Arial" charset="0"/>
            </a:endParaRPr>
          </a:p>
        </p:txBody>
      </p:sp>
      <p:grpSp>
        <p:nvGrpSpPr>
          <p:cNvPr id="71683" name="Group 2"/>
          <p:cNvGrpSpPr>
            <a:grpSpLocks/>
          </p:cNvGrpSpPr>
          <p:nvPr/>
        </p:nvGrpSpPr>
        <p:grpSpPr bwMode="auto">
          <a:xfrm>
            <a:off x="1581150" y="304800"/>
            <a:ext cx="2876550" cy="1593850"/>
            <a:chOff x="990" y="522"/>
            <a:chExt cx="1812" cy="1004"/>
          </a:xfrm>
        </p:grpSpPr>
        <p:grpSp>
          <p:nvGrpSpPr>
            <p:cNvPr id="71748" name="Group 3"/>
            <p:cNvGrpSpPr>
              <a:grpSpLocks/>
            </p:cNvGrpSpPr>
            <p:nvPr/>
          </p:nvGrpSpPr>
          <p:grpSpPr bwMode="auto">
            <a:xfrm>
              <a:off x="1224" y="558"/>
              <a:ext cx="978" cy="968"/>
              <a:chOff x="1368" y="600"/>
              <a:chExt cx="978" cy="968"/>
            </a:xfrm>
          </p:grpSpPr>
          <p:sp>
            <p:nvSpPr>
              <p:cNvPr id="71753" name="Text Box 4"/>
              <p:cNvSpPr txBox="1">
                <a:spLocks noChangeArrowheads="1"/>
              </p:cNvSpPr>
              <p:nvPr/>
            </p:nvSpPr>
            <p:spPr bwMode="auto">
              <a:xfrm>
                <a:off x="1368" y="600"/>
                <a:ext cx="978" cy="9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anchor="b" anchorCtr="1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Dekódoló</a:t>
                </a:r>
              </a:p>
            </p:txBody>
          </p:sp>
          <p:grpSp>
            <p:nvGrpSpPr>
              <p:cNvPr id="71754" name="Group 5"/>
              <p:cNvGrpSpPr>
                <a:grpSpLocks/>
              </p:cNvGrpSpPr>
              <p:nvPr/>
            </p:nvGrpSpPr>
            <p:grpSpPr bwMode="auto">
              <a:xfrm>
                <a:off x="1488" y="774"/>
                <a:ext cx="708" cy="468"/>
                <a:chOff x="1467" y="2076"/>
                <a:chExt cx="1404" cy="1437"/>
              </a:xfrm>
            </p:grpSpPr>
            <p:sp>
              <p:nvSpPr>
                <p:cNvPr id="71756" name="Line 6"/>
                <p:cNvSpPr>
                  <a:spLocks noChangeShapeType="1"/>
                </p:cNvSpPr>
                <p:nvPr/>
              </p:nvSpPr>
              <p:spPr bwMode="auto">
                <a:xfrm>
                  <a:off x="1473" y="207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57" name="Line 7"/>
                <p:cNvSpPr>
                  <a:spLocks noChangeShapeType="1"/>
                </p:cNvSpPr>
                <p:nvPr/>
              </p:nvSpPr>
              <p:spPr bwMode="auto">
                <a:xfrm>
                  <a:off x="1473" y="217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58" name="Line 8"/>
                <p:cNvSpPr>
                  <a:spLocks noChangeShapeType="1"/>
                </p:cNvSpPr>
                <p:nvPr/>
              </p:nvSpPr>
              <p:spPr bwMode="auto">
                <a:xfrm>
                  <a:off x="1470" y="226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59" name="Line 9"/>
                <p:cNvSpPr>
                  <a:spLocks noChangeShapeType="1"/>
                </p:cNvSpPr>
                <p:nvPr/>
              </p:nvSpPr>
              <p:spPr bwMode="auto">
                <a:xfrm>
                  <a:off x="1470" y="235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0" name="Line 10"/>
                <p:cNvSpPr>
                  <a:spLocks noChangeShapeType="1"/>
                </p:cNvSpPr>
                <p:nvPr/>
              </p:nvSpPr>
              <p:spPr bwMode="auto">
                <a:xfrm>
                  <a:off x="1467" y="246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1" name="Line 11"/>
                <p:cNvSpPr>
                  <a:spLocks noChangeShapeType="1"/>
                </p:cNvSpPr>
                <p:nvPr/>
              </p:nvSpPr>
              <p:spPr bwMode="auto">
                <a:xfrm>
                  <a:off x="1470" y="255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2" name="Line 12"/>
                <p:cNvSpPr>
                  <a:spLocks noChangeShapeType="1"/>
                </p:cNvSpPr>
                <p:nvPr/>
              </p:nvSpPr>
              <p:spPr bwMode="auto">
                <a:xfrm>
                  <a:off x="1470" y="265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3" name="Line 13"/>
                <p:cNvSpPr>
                  <a:spLocks noChangeShapeType="1"/>
                </p:cNvSpPr>
                <p:nvPr/>
              </p:nvSpPr>
              <p:spPr bwMode="auto">
                <a:xfrm>
                  <a:off x="1467" y="274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4" name="Line 14"/>
                <p:cNvSpPr>
                  <a:spLocks noChangeShapeType="1"/>
                </p:cNvSpPr>
                <p:nvPr/>
              </p:nvSpPr>
              <p:spPr bwMode="auto">
                <a:xfrm>
                  <a:off x="1470" y="284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5" name="Line 15"/>
                <p:cNvSpPr>
                  <a:spLocks noChangeShapeType="1"/>
                </p:cNvSpPr>
                <p:nvPr/>
              </p:nvSpPr>
              <p:spPr bwMode="auto">
                <a:xfrm>
                  <a:off x="1470" y="2943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6" name="Line 16"/>
                <p:cNvSpPr>
                  <a:spLocks noChangeShapeType="1"/>
                </p:cNvSpPr>
                <p:nvPr/>
              </p:nvSpPr>
              <p:spPr bwMode="auto">
                <a:xfrm>
                  <a:off x="1470" y="303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7" name="Line 17"/>
                <p:cNvSpPr>
                  <a:spLocks noChangeShapeType="1"/>
                </p:cNvSpPr>
                <p:nvPr/>
              </p:nvSpPr>
              <p:spPr bwMode="auto">
                <a:xfrm>
                  <a:off x="1470" y="312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8" name="Line 18"/>
                <p:cNvSpPr>
                  <a:spLocks noChangeShapeType="1"/>
                </p:cNvSpPr>
                <p:nvPr/>
              </p:nvSpPr>
              <p:spPr bwMode="auto">
                <a:xfrm>
                  <a:off x="1470" y="322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69" name="Line 19"/>
                <p:cNvSpPr>
                  <a:spLocks noChangeShapeType="1"/>
                </p:cNvSpPr>
                <p:nvPr/>
              </p:nvSpPr>
              <p:spPr bwMode="auto">
                <a:xfrm>
                  <a:off x="1470" y="332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70" name="Line 20"/>
                <p:cNvSpPr>
                  <a:spLocks noChangeShapeType="1"/>
                </p:cNvSpPr>
                <p:nvPr/>
              </p:nvSpPr>
              <p:spPr bwMode="auto">
                <a:xfrm>
                  <a:off x="1470" y="342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71" name="Line 21"/>
                <p:cNvSpPr>
                  <a:spLocks noChangeShapeType="1"/>
                </p:cNvSpPr>
                <p:nvPr/>
              </p:nvSpPr>
              <p:spPr bwMode="auto">
                <a:xfrm>
                  <a:off x="1470" y="351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72" name="Line 22"/>
                <p:cNvSpPr>
                  <a:spLocks noChangeShapeType="1"/>
                </p:cNvSpPr>
                <p:nvPr/>
              </p:nvSpPr>
              <p:spPr bwMode="auto">
                <a:xfrm>
                  <a:off x="1470" y="2076"/>
                  <a:ext cx="3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73" name="Line 23"/>
                <p:cNvSpPr>
                  <a:spLocks noChangeShapeType="1"/>
                </p:cNvSpPr>
                <p:nvPr/>
              </p:nvSpPr>
              <p:spPr bwMode="auto">
                <a:xfrm>
                  <a:off x="2868" y="2076"/>
                  <a:ext cx="0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71755" name="Line 24"/>
              <p:cNvSpPr>
                <a:spLocks noChangeShapeType="1"/>
              </p:cNvSpPr>
              <p:nvPr/>
            </p:nvSpPr>
            <p:spPr bwMode="auto">
              <a:xfrm>
                <a:off x="1692" y="774"/>
                <a:ext cx="0" cy="4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1749" name="Line 25"/>
            <p:cNvSpPr>
              <a:spLocks noChangeShapeType="1"/>
            </p:cNvSpPr>
            <p:nvPr/>
          </p:nvSpPr>
          <p:spPr bwMode="auto">
            <a:xfrm>
              <a:off x="2208" y="738"/>
              <a:ext cx="594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1750" name="Group 26"/>
            <p:cNvGrpSpPr>
              <a:grpSpLocks/>
            </p:cNvGrpSpPr>
            <p:nvPr/>
          </p:nvGrpSpPr>
          <p:grpSpPr bwMode="auto">
            <a:xfrm>
              <a:off x="990" y="522"/>
              <a:ext cx="234" cy="288"/>
              <a:chOff x="654" y="516"/>
              <a:chExt cx="234" cy="288"/>
            </a:xfrm>
          </p:grpSpPr>
          <p:sp>
            <p:nvSpPr>
              <p:cNvPr id="71751" name="Oval 27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752" name="Text Box 28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</p:grpSp>
      <p:sp>
        <p:nvSpPr>
          <p:cNvPr id="71684" name="Rectangle 29"/>
          <p:cNvSpPr>
            <a:spLocks noChangeArrowheads="1"/>
          </p:cNvSpPr>
          <p:nvPr/>
        </p:nvSpPr>
        <p:spPr bwMode="auto">
          <a:xfrm>
            <a:off x="0" y="2971800"/>
            <a:ext cx="91440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/>
            <a:r>
              <a:rPr lang="hu-HU" sz="2800">
                <a:solidFill>
                  <a:srgbClr val="000000"/>
                </a:solidFill>
              </a:rPr>
              <a:t>	A dekódoló egy másik táblázata megmutatja, hogy a sorba állító egységben lévő </a:t>
            </a:r>
            <a:r>
              <a:rPr lang="hu-HU" sz="2800" b="1">
                <a:solidFill>
                  <a:srgbClr val="000000"/>
                </a:solidFill>
              </a:rPr>
              <a:t>ROM</a:t>
            </a:r>
            <a:r>
              <a:rPr lang="hu-HU" sz="2800">
                <a:solidFill>
                  <a:srgbClr val="000000"/>
                </a:solidFill>
              </a:rPr>
              <a:t> melyik címén kezdődnek a kódhoz tartozó mikroműveletek. 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Nincs </a:t>
            </a:r>
            <a:r>
              <a:rPr lang="hu-HU" sz="2800" b="1">
                <a:solidFill>
                  <a:srgbClr val="000000"/>
                </a:solidFill>
              </a:rPr>
              <a:t>NEXT_ADDRESS </a:t>
            </a:r>
            <a:r>
              <a:rPr lang="hu-HU" sz="2800">
                <a:solidFill>
                  <a:srgbClr val="000000"/>
                </a:solidFill>
              </a:rPr>
              <a:t>és</a:t>
            </a:r>
            <a:r>
              <a:rPr lang="hu-HU" sz="2800" b="1">
                <a:solidFill>
                  <a:srgbClr val="000000"/>
                </a:solidFill>
              </a:rPr>
              <a:t> JAM</a:t>
            </a:r>
            <a:r>
              <a:rPr lang="hu-HU" sz="2800">
                <a:solidFill>
                  <a:srgbClr val="000000"/>
                </a:solidFill>
              </a:rPr>
              <a:t> mező. Nincs feltétlen ugrást végző mikroművelet. Az egyes </a:t>
            </a:r>
            <a:r>
              <a:rPr lang="hu-HU" sz="2800" b="1">
                <a:solidFill>
                  <a:srgbClr val="000000"/>
                </a:solidFill>
              </a:rPr>
              <a:t>IJVM</a:t>
            </a:r>
            <a:r>
              <a:rPr lang="hu-HU" sz="2800">
                <a:solidFill>
                  <a:srgbClr val="000000"/>
                </a:solidFill>
              </a:rPr>
              <a:t> utasításokat megvalósító mikroműveletek egymás után vannak a </a:t>
            </a:r>
            <a:r>
              <a:rPr lang="hu-HU" sz="2800" b="1">
                <a:solidFill>
                  <a:srgbClr val="000000"/>
                </a:solidFill>
              </a:rPr>
              <a:t>ROM</a:t>
            </a:r>
            <a:r>
              <a:rPr lang="hu-HU" sz="2800">
                <a:solidFill>
                  <a:srgbClr val="000000"/>
                </a:solidFill>
              </a:rPr>
              <a:t>-ban, az utolsónál a </a:t>
            </a:r>
            <a:r>
              <a:rPr lang="hu-HU" sz="2800" b="1">
                <a:solidFill>
                  <a:srgbClr val="000000"/>
                </a:solidFill>
              </a:rPr>
              <a:t>Final </a:t>
            </a:r>
            <a:r>
              <a:rPr lang="hu-HU" sz="2800">
                <a:solidFill>
                  <a:srgbClr val="000000"/>
                </a:solidFill>
              </a:rPr>
              <a:t>be van állítva. </a:t>
            </a:r>
          </a:p>
        </p:txBody>
      </p:sp>
      <p:sp>
        <p:nvSpPr>
          <p:cNvPr id="71685" name="Line 30"/>
          <p:cNvSpPr>
            <a:spLocks noChangeShapeType="1"/>
          </p:cNvSpPr>
          <p:nvPr/>
        </p:nvSpPr>
        <p:spPr bwMode="auto">
          <a:xfrm flipH="1" flipV="1">
            <a:off x="3276600" y="1133475"/>
            <a:ext cx="923925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71686" name="Group 31"/>
          <p:cNvGrpSpPr>
            <a:grpSpLocks/>
          </p:cNvGrpSpPr>
          <p:nvPr/>
        </p:nvGrpSpPr>
        <p:grpSpPr bwMode="auto">
          <a:xfrm>
            <a:off x="4076700" y="0"/>
            <a:ext cx="4343400" cy="2851150"/>
            <a:chOff x="2568" y="0"/>
            <a:chExt cx="2736" cy="1796"/>
          </a:xfrm>
        </p:grpSpPr>
        <p:sp>
          <p:nvSpPr>
            <p:cNvPr id="71689" name="Text Box 32"/>
            <p:cNvSpPr txBox="1">
              <a:spLocks noChangeArrowheads="1"/>
            </p:cNvSpPr>
            <p:nvPr/>
          </p:nvSpPr>
          <p:spPr bwMode="auto">
            <a:xfrm>
              <a:off x="2806" y="234"/>
              <a:ext cx="2498" cy="15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378000"/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Mikroművelet ROM</a:t>
              </a:r>
            </a:p>
          </p:txBody>
        </p:sp>
        <p:sp>
          <p:nvSpPr>
            <p:cNvPr id="71690" name="Text Box 33"/>
            <p:cNvSpPr txBox="1">
              <a:spLocks noChangeArrowheads="1"/>
            </p:cNvSpPr>
            <p:nvPr/>
          </p:nvSpPr>
          <p:spPr bwMode="auto">
            <a:xfrm>
              <a:off x="3057" y="492"/>
              <a:ext cx="602" cy="5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IADD</a:t>
              </a:r>
            </a:p>
            <a:p>
              <a:pPr algn="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ISUB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IFLT</a:t>
              </a:r>
            </a:p>
          </p:txBody>
        </p:sp>
        <p:grpSp>
          <p:nvGrpSpPr>
            <p:cNvPr id="71691" name="Group 34"/>
            <p:cNvGrpSpPr>
              <a:grpSpLocks/>
            </p:cNvGrpSpPr>
            <p:nvPr/>
          </p:nvGrpSpPr>
          <p:grpSpPr bwMode="auto">
            <a:xfrm>
              <a:off x="3778" y="543"/>
              <a:ext cx="1461" cy="490"/>
              <a:chOff x="3766" y="873"/>
              <a:chExt cx="1461" cy="490"/>
            </a:xfrm>
          </p:grpSpPr>
          <p:sp>
            <p:nvSpPr>
              <p:cNvPr id="71721" name="Line 35"/>
              <p:cNvSpPr>
                <a:spLocks noChangeShapeType="1"/>
              </p:cNvSpPr>
              <p:nvPr/>
            </p:nvSpPr>
            <p:spPr bwMode="auto">
              <a:xfrm>
                <a:off x="3805" y="873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22" name="Line 36"/>
              <p:cNvSpPr>
                <a:spLocks noChangeShapeType="1"/>
              </p:cNvSpPr>
              <p:nvPr/>
            </p:nvSpPr>
            <p:spPr bwMode="auto">
              <a:xfrm>
                <a:off x="3838" y="874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71723" name="Group 37"/>
              <p:cNvGrpSpPr>
                <a:grpSpLocks/>
              </p:cNvGrpSpPr>
              <p:nvPr/>
            </p:nvGrpSpPr>
            <p:grpSpPr bwMode="auto">
              <a:xfrm>
                <a:off x="3766" y="877"/>
                <a:ext cx="1461" cy="483"/>
                <a:chOff x="1467" y="2076"/>
                <a:chExt cx="1404" cy="1437"/>
              </a:xfrm>
            </p:grpSpPr>
            <p:sp>
              <p:nvSpPr>
                <p:cNvPr id="71730" name="Line 38"/>
                <p:cNvSpPr>
                  <a:spLocks noChangeShapeType="1"/>
                </p:cNvSpPr>
                <p:nvPr/>
              </p:nvSpPr>
              <p:spPr bwMode="auto">
                <a:xfrm>
                  <a:off x="1473" y="207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1" name="Line 39"/>
                <p:cNvSpPr>
                  <a:spLocks noChangeShapeType="1"/>
                </p:cNvSpPr>
                <p:nvPr/>
              </p:nvSpPr>
              <p:spPr bwMode="auto">
                <a:xfrm>
                  <a:off x="1473" y="217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2" name="Line 40"/>
                <p:cNvSpPr>
                  <a:spLocks noChangeShapeType="1"/>
                </p:cNvSpPr>
                <p:nvPr/>
              </p:nvSpPr>
              <p:spPr bwMode="auto">
                <a:xfrm>
                  <a:off x="1470" y="226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3" name="Line 41"/>
                <p:cNvSpPr>
                  <a:spLocks noChangeShapeType="1"/>
                </p:cNvSpPr>
                <p:nvPr/>
              </p:nvSpPr>
              <p:spPr bwMode="auto">
                <a:xfrm>
                  <a:off x="1470" y="235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4" name="Line 42"/>
                <p:cNvSpPr>
                  <a:spLocks noChangeShapeType="1"/>
                </p:cNvSpPr>
                <p:nvPr/>
              </p:nvSpPr>
              <p:spPr bwMode="auto">
                <a:xfrm>
                  <a:off x="1467" y="246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5" name="Line 43"/>
                <p:cNvSpPr>
                  <a:spLocks noChangeShapeType="1"/>
                </p:cNvSpPr>
                <p:nvPr/>
              </p:nvSpPr>
              <p:spPr bwMode="auto">
                <a:xfrm>
                  <a:off x="1470" y="255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6" name="Line 44"/>
                <p:cNvSpPr>
                  <a:spLocks noChangeShapeType="1"/>
                </p:cNvSpPr>
                <p:nvPr/>
              </p:nvSpPr>
              <p:spPr bwMode="auto">
                <a:xfrm>
                  <a:off x="1470" y="265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7" name="Line 45"/>
                <p:cNvSpPr>
                  <a:spLocks noChangeShapeType="1"/>
                </p:cNvSpPr>
                <p:nvPr/>
              </p:nvSpPr>
              <p:spPr bwMode="auto">
                <a:xfrm>
                  <a:off x="1467" y="274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8" name="Line 46"/>
                <p:cNvSpPr>
                  <a:spLocks noChangeShapeType="1"/>
                </p:cNvSpPr>
                <p:nvPr/>
              </p:nvSpPr>
              <p:spPr bwMode="auto">
                <a:xfrm>
                  <a:off x="1470" y="284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39" name="Line 47"/>
                <p:cNvSpPr>
                  <a:spLocks noChangeShapeType="1"/>
                </p:cNvSpPr>
                <p:nvPr/>
              </p:nvSpPr>
              <p:spPr bwMode="auto">
                <a:xfrm>
                  <a:off x="1470" y="2943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0" name="Line 48"/>
                <p:cNvSpPr>
                  <a:spLocks noChangeShapeType="1"/>
                </p:cNvSpPr>
                <p:nvPr/>
              </p:nvSpPr>
              <p:spPr bwMode="auto">
                <a:xfrm>
                  <a:off x="1470" y="303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1" name="Line 49"/>
                <p:cNvSpPr>
                  <a:spLocks noChangeShapeType="1"/>
                </p:cNvSpPr>
                <p:nvPr/>
              </p:nvSpPr>
              <p:spPr bwMode="auto">
                <a:xfrm>
                  <a:off x="1470" y="312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2" name="Line 50"/>
                <p:cNvSpPr>
                  <a:spLocks noChangeShapeType="1"/>
                </p:cNvSpPr>
                <p:nvPr/>
              </p:nvSpPr>
              <p:spPr bwMode="auto">
                <a:xfrm>
                  <a:off x="1470" y="322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3" name="Line 51"/>
                <p:cNvSpPr>
                  <a:spLocks noChangeShapeType="1"/>
                </p:cNvSpPr>
                <p:nvPr/>
              </p:nvSpPr>
              <p:spPr bwMode="auto">
                <a:xfrm>
                  <a:off x="1470" y="332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4" name="Line 52"/>
                <p:cNvSpPr>
                  <a:spLocks noChangeShapeType="1"/>
                </p:cNvSpPr>
                <p:nvPr/>
              </p:nvSpPr>
              <p:spPr bwMode="auto">
                <a:xfrm>
                  <a:off x="1470" y="342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5" name="Line 53"/>
                <p:cNvSpPr>
                  <a:spLocks noChangeShapeType="1"/>
                </p:cNvSpPr>
                <p:nvPr/>
              </p:nvSpPr>
              <p:spPr bwMode="auto">
                <a:xfrm>
                  <a:off x="1470" y="351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6" name="Line 54"/>
                <p:cNvSpPr>
                  <a:spLocks noChangeShapeType="1"/>
                </p:cNvSpPr>
                <p:nvPr/>
              </p:nvSpPr>
              <p:spPr bwMode="auto">
                <a:xfrm>
                  <a:off x="1470" y="2076"/>
                  <a:ext cx="3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1747" name="Line 55"/>
                <p:cNvSpPr>
                  <a:spLocks noChangeShapeType="1"/>
                </p:cNvSpPr>
                <p:nvPr/>
              </p:nvSpPr>
              <p:spPr bwMode="auto">
                <a:xfrm>
                  <a:off x="2868" y="2076"/>
                  <a:ext cx="0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71724" name="Line 56"/>
              <p:cNvSpPr>
                <a:spLocks noChangeShapeType="1"/>
              </p:cNvSpPr>
              <p:nvPr/>
            </p:nvSpPr>
            <p:spPr bwMode="auto">
              <a:xfrm flipH="1">
                <a:off x="3772" y="1006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25" name="Line 57"/>
              <p:cNvSpPr>
                <a:spLocks noChangeShapeType="1"/>
              </p:cNvSpPr>
              <p:nvPr/>
            </p:nvSpPr>
            <p:spPr bwMode="auto">
              <a:xfrm flipH="1">
                <a:off x="3769" y="1168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26" name="Line 58"/>
              <p:cNvSpPr>
                <a:spLocks noChangeShapeType="1"/>
              </p:cNvSpPr>
              <p:nvPr/>
            </p:nvSpPr>
            <p:spPr bwMode="auto">
              <a:xfrm flipH="1">
                <a:off x="3769" y="1357"/>
                <a:ext cx="145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27" name="Rectangle 59"/>
              <p:cNvSpPr>
                <a:spLocks noChangeArrowheads="1"/>
              </p:cNvSpPr>
              <p:nvPr/>
            </p:nvSpPr>
            <p:spPr bwMode="auto">
              <a:xfrm>
                <a:off x="3770" y="879"/>
                <a:ext cx="32" cy="29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728" name="Rectangle 60"/>
              <p:cNvSpPr>
                <a:spLocks noChangeArrowheads="1"/>
              </p:cNvSpPr>
              <p:nvPr/>
            </p:nvSpPr>
            <p:spPr bwMode="auto">
              <a:xfrm>
                <a:off x="3772" y="1007"/>
                <a:ext cx="30" cy="30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729" name="Rectangle 61"/>
              <p:cNvSpPr>
                <a:spLocks noChangeArrowheads="1"/>
              </p:cNvSpPr>
              <p:nvPr/>
            </p:nvSpPr>
            <p:spPr bwMode="auto">
              <a:xfrm>
                <a:off x="3771" y="1169"/>
                <a:ext cx="66" cy="31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71692" name="Group 62"/>
            <p:cNvGrpSpPr>
              <a:grpSpLocks/>
            </p:cNvGrpSpPr>
            <p:nvPr/>
          </p:nvGrpSpPr>
          <p:grpSpPr bwMode="auto">
            <a:xfrm>
              <a:off x="3851" y="1254"/>
              <a:ext cx="1393" cy="483"/>
              <a:chOff x="1467" y="2076"/>
              <a:chExt cx="1404" cy="1437"/>
            </a:xfrm>
          </p:grpSpPr>
          <p:sp>
            <p:nvSpPr>
              <p:cNvPr id="71703" name="Line 63"/>
              <p:cNvSpPr>
                <a:spLocks noChangeShapeType="1"/>
              </p:cNvSpPr>
              <p:nvPr/>
            </p:nvSpPr>
            <p:spPr bwMode="auto">
              <a:xfrm>
                <a:off x="1473" y="207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4" name="Line 64"/>
              <p:cNvSpPr>
                <a:spLocks noChangeShapeType="1"/>
              </p:cNvSpPr>
              <p:nvPr/>
            </p:nvSpPr>
            <p:spPr bwMode="auto">
              <a:xfrm>
                <a:off x="1473" y="217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5" name="Line 65"/>
              <p:cNvSpPr>
                <a:spLocks noChangeShapeType="1"/>
              </p:cNvSpPr>
              <p:nvPr/>
            </p:nvSpPr>
            <p:spPr bwMode="auto">
              <a:xfrm>
                <a:off x="1470" y="226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6" name="Line 66"/>
              <p:cNvSpPr>
                <a:spLocks noChangeShapeType="1"/>
              </p:cNvSpPr>
              <p:nvPr/>
            </p:nvSpPr>
            <p:spPr bwMode="auto">
              <a:xfrm>
                <a:off x="1470" y="235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7" name="Line 67"/>
              <p:cNvSpPr>
                <a:spLocks noChangeShapeType="1"/>
              </p:cNvSpPr>
              <p:nvPr/>
            </p:nvSpPr>
            <p:spPr bwMode="auto">
              <a:xfrm>
                <a:off x="1467" y="246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8" name="Line 68"/>
              <p:cNvSpPr>
                <a:spLocks noChangeShapeType="1"/>
              </p:cNvSpPr>
              <p:nvPr/>
            </p:nvSpPr>
            <p:spPr bwMode="auto">
              <a:xfrm>
                <a:off x="1470" y="255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09" name="Line 69"/>
              <p:cNvSpPr>
                <a:spLocks noChangeShapeType="1"/>
              </p:cNvSpPr>
              <p:nvPr/>
            </p:nvSpPr>
            <p:spPr bwMode="auto">
              <a:xfrm>
                <a:off x="1470" y="265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0" name="Line 70"/>
              <p:cNvSpPr>
                <a:spLocks noChangeShapeType="1"/>
              </p:cNvSpPr>
              <p:nvPr/>
            </p:nvSpPr>
            <p:spPr bwMode="auto">
              <a:xfrm>
                <a:off x="1467" y="274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1" name="Line 71"/>
              <p:cNvSpPr>
                <a:spLocks noChangeShapeType="1"/>
              </p:cNvSpPr>
              <p:nvPr/>
            </p:nvSpPr>
            <p:spPr bwMode="auto">
              <a:xfrm>
                <a:off x="1470" y="284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2" name="Line 72"/>
              <p:cNvSpPr>
                <a:spLocks noChangeShapeType="1"/>
              </p:cNvSpPr>
              <p:nvPr/>
            </p:nvSpPr>
            <p:spPr bwMode="auto">
              <a:xfrm>
                <a:off x="1470" y="2943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3" name="Line 73"/>
              <p:cNvSpPr>
                <a:spLocks noChangeShapeType="1"/>
              </p:cNvSpPr>
              <p:nvPr/>
            </p:nvSpPr>
            <p:spPr bwMode="auto">
              <a:xfrm>
                <a:off x="1470" y="303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4" name="Line 74"/>
              <p:cNvSpPr>
                <a:spLocks noChangeShapeType="1"/>
              </p:cNvSpPr>
              <p:nvPr/>
            </p:nvSpPr>
            <p:spPr bwMode="auto">
              <a:xfrm>
                <a:off x="1470" y="312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5" name="Line 75"/>
              <p:cNvSpPr>
                <a:spLocks noChangeShapeType="1"/>
              </p:cNvSpPr>
              <p:nvPr/>
            </p:nvSpPr>
            <p:spPr bwMode="auto">
              <a:xfrm>
                <a:off x="1470" y="322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6" name="Line 76"/>
              <p:cNvSpPr>
                <a:spLocks noChangeShapeType="1"/>
              </p:cNvSpPr>
              <p:nvPr/>
            </p:nvSpPr>
            <p:spPr bwMode="auto">
              <a:xfrm>
                <a:off x="1470" y="332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7" name="Line 77"/>
              <p:cNvSpPr>
                <a:spLocks noChangeShapeType="1"/>
              </p:cNvSpPr>
              <p:nvPr/>
            </p:nvSpPr>
            <p:spPr bwMode="auto">
              <a:xfrm>
                <a:off x="1470" y="342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8" name="Line 78"/>
              <p:cNvSpPr>
                <a:spLocks noChangeShapeType="1"/>
              </p:cNvSpPr>
              <p:nvPr/>
            </p:nvSpPr>
            <p:spPr bwMode="auto">
              <a:xfrm>
                <a:off x="1470" y="351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19" name="Line 79"/>
              <p:cNvSpPr>
                <a:spLocks noChangeShapeType="1"/>
              </p:cNvSpPr>
              <p:nvPr/>
            </p:nvSpPr>
            <p:spPr bwMode="auto">
              <a:xfrm>
                <a:off x="1470" y="2076"/>
                <a:ext cx="3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720" name="Line 80"/>
              <p:cNvSpPr>
                <a:spLocks noChangeShapeType="1"/>
              </p:cNvSpPr>
              <p:nvPr/>
            </p:nvSpPr>
            <p:spPr bwMode="auto">
              <a:xfrm>
                <a:off x="2868" y="207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1693" name="Text Box 81"/>
            <p:cNvSpPr txBox="1">
              <a:spLocks noChangeArrowheads="1"/>
            </p:cNvSpPr>
            <p:nvPr/>
          </p:nvSpPr>
          <p:spPr bwMode="auto">
            <a:xfrm>
              <a:off x="2748" y="1212"/>
              <a:ext cx="1152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A függő mikroműveletek sora (RAM)</a:t>
              </a:r>
            </a:p>
          </p:txBody>
        </p:sp>
        <p:sp>
          <p:nvSpPr>
            <p:cNvPr id="71694" name="Line 82"/>
            <p:cNvSpPr>
              <a:spLocks noChangeShapeType="1"/>
            </p:cNvSpPr>
            <p:nvPr/>
          </p:nvSpPr>
          <p:spPr bwMode="auto">
            <a:xfrm rot="5400000">
              <a:off x="4472" y="1143"/>
              <a:ext cx="216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1695" name="Group 83"/>
            <p:cNvGrpSpPr>
              <a:grpSpLocks/>
            </p:cNvGrpSpPr>
            <p:nvPr/>
          </p:nvGrpSpPr>
          <p:grpSpPr bwMode="auto">
            <a:xfrm>
              <a:off x="2568" y="516"/>
              <a:ext cx="234" cy="288"/>
              <a:chOff x="654" y="516"/>
              <a:chExt cx="234" cy="288"/>
            </a:xfrm>
          </p:grpSpPr>
          <p:sp>
            <p:nvSpPr>
              <p:cNvPr id="71701" name="Oval 84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702" name="Text Box 85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71696" name="Text Box 86"/>
            <p:cNvSpPr txBox="1">
              <a:spLocks noChangeArrowheads="1"/>
            </p:cNvSpPr>
            <p:nvPr/>
          </p:nvSpPr>
          <p:spPr bwMode="auto">
            <a:xfrm>
              <a:off x="3000" y="0"/>
              <a:ext cx="216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Sorba állító egység</a:t>
              </a:r>
            </a:p>
          </p:txBody>
        </p:sp>
        <p:sp>
          <p:nvSpPr>
            <p:cNvPr id="71697" name="Text Box 87"/>
            <p:cNvSpPr txBox="1">
              <a:spLocks noChangeArrowheads="1"/>
            </p:cNvSpPr>
            <p:nvPr/>
          </p:nvSpPr>
          <p:spPr bwMode="auto">
            <a:xfrm>
              <a:off x="2832" y="349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Final</a:t>
              </a:r>
            </a:p>
          </p:txBody>
        </p:sp>
        <p:sp>
          <p:nvSpPr>
            <p:cNvPr id="71698" name="Text Box 88"/>
            <p:cNvSpPr txBox="1">
              <a:spLocks noChangeArrowheads="1"/>
            </p:cNvSpPr>
            <p:nvPr/>
          </p:nvSpPr>
          <p:spPr bwMode="auto">
            <a:xfrm>
              <a:off x="2820" y="990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Goto</a:t>
              </a:r>
            </a:p>
          </p:txBody>
        </p:sp>
        <p:sp>
          <p:nvSpPr>
            <p:cNvPr id="71699" name="Freeform 89"/>
            <p:cNvSpPr>
              <a:spLocks/>
            </p:cNvSpPr>
            <p:nvPr/>
          </p:nvSpPr>
          <p:spPr bwMode="auto">
            <a:xfrm>
              <a:off x="3126" y="1038"/>
              <a:ext cx="708" cy="129"/>
            </a:xfrm>
            <a:custGeom>
              <a:avLst/>
              <a:gdLst>
                <a:gd name="T0" fmla="*/ 0 w 861"/>
                <a:gd name="T1" fmla="*/ 111 h 129"/>
                <a:gd name="T2" fmla="*/ 207 w 861"/>
                <a:gd name="T3" fmla="*/ 111 h 129"/>
                <a:gd name="T4" fmla="*/ 266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1700" name="Freeform 90"/>
            <p:cNvSpPr>
              <a:spLocks/>
            </p:cNvSpPr>
            <p:nvPr/>
          </p:nvSpPr>
          <p:spPr bwMode="auto">
            <a:xfrm flipV="1">
              <a:off x="3145" y="450"/>
              <a:ext cx="645" cy="90"/>
            </a:xfrm>
            <a:custGeom>
              <a:avLst/>
              <a:gdLst>
                <a:gd name="T0" fmla="*/ 0 w 861"/>
                <a:gd name="T1" fmla="*/ 13 h 129"/>
                <a:gd name="T2" fmla="*/ 118 w 861"/>
                <a:gd name="T3" fmla="*/ 13 h 129"/>
                <a:gd name="T4" fmla="*/ 152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1687" name="Élőláb helye 9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1688" name="Dátum helye 9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1D47BC5-2147-4BEC-9F2A-715888BD9D2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E9995A-216A-45D4-A438-C4C71C8ABB1C}" type="slidenum">
              <a:rPr lang="en-GB" smtClean="0">
                <a:cs typeface="Arial" charset="0"/>
              </a:rPr>
              <a:pPr/>
              <a:t>7</a:t>
            </a:fld>
            <a:endParaRPr lang="en-GB" smtClean="0">
              <a:cs typeface="Arial" charset="0"/>
            </a:endParaRPr>
          </a:p>
        </p:txBody>
      </p:sp>
      <p:sp>
        <p:nvSpPr>
          <p:cNvPr id="8195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196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197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198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8200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8337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8343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ALU</a:t>
                </a:r>
                <a:br>
                  <a:rPr lang="hu-HU" sz="2000" b="1">
                    <a:solidFill>
                      <a:srgbClr val="FF3300"/>
                    </a:solidFill>
                  </a:rPr>
                </a:br>
                <a:r>
                  <a:rPr lang="hu-HU" sz="2000" b="1">
                    <a:solidFill>
                      <a:srgbClr val="FF3300"/>
                    </a:solidFill>
                  </a:rPr>
                  <a:t>vezérlés</a:t>
                </a:r>
              </a:p>
            </p:txBody>
          </p:sp>
          <p:sp>
            <p:nvSpPr>
              <p:cNvPr id="8344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6</a:t>
                </a:r>
              </a:p>
            </p:txBody>
          </p:sp>
          <p:sp>
            <p:nvSpPr>
              <p:cNvPr id="8345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346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8338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8339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rgbClr val="FF3300"/>
                    </a:solidFill>
                  </a:rPr>
                  <a:t>Léptető vezérlés</a:t>
                </a:r>
              </a:p>
            </p:txBody>
          </p:sp>
          <p:sp>
            <p:nvSpPr>
              <p:cNvPr id="8340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rgbClr val="FF3300"/>
                    </a:solidFill>
                  </a:rPr>
                  <a:t>2</a:t>
                </a:r>
              </a:p>
            </p:txBody>
          </p:sp>
          <p:sp>
            <p:nvSpPr>
              <p:cNvPr id="8341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342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8201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202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203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N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8204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Z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205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8206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8207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208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209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8210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8211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106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tx1"/>
                </a:solidFill>
              </a:rPr>
              <a:t>SP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rgbClr val="FF3300"/>
                </a:solidFill>
              </a:rPr>
              <a:t>ALU: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accent2"/>
                </a:solidFill>
              </a:rPr>
              <a:t>B+1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accent2"/>
                </a:solidFill>
              </a:rPr>
              <a:t> C </a:t>
            </a:r>
            <a:endParaRPr lang="hu-HU" sz="2800" b="1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accent2"/>
                </a:solidFill>
              </a:rPr>
              <a:t>C</a:t>
            </a:r>
            <a:r>
              <a:rPr lang="hu-HU" sz="2800" b="1">
                <a:solidFill>
                  <a:schemeClr val="tx1"/>
                </a:solidFill>
              </a:rPr>
              <a:t>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SP</a:t>
            </a:r>
          </a:p>
        </p:txBody>
      </p:sp>
      <p:sp>
        <p:nvSpPr>
          <p:cNvPr id="8212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1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8213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214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8215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8335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8336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8216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217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8218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8333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rgbClr val="FF3300"/>
            </a:solidFill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34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19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8331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32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0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8329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30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1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8327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28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2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8317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8320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8321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8325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26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8322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8323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24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8318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19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3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8307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8310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8311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8315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16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8312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8313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14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8308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09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4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8297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8300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8301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8305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06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8302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8303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304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8298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9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5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8287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8290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8291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8295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296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8292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8293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294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8288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89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8226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8281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8283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8284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8285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286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8282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8227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8228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8229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8233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8268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69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8270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8272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8277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8278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8279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8280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8273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8274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8275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76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8271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8234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8257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8261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8262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8266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67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8263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8264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65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8258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59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60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8235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8250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8253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8254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8255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56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8251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52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8236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8239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8240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8243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8244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8248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49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8245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8246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8247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8241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42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237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38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8230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8231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232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0DC3CD7-D8FC-44CE-9FA7-F0FA6F514CF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E7D1EE-2902-46C5-8B6C-7CABD3D554CF}" type="slidenum">
              <a:rPr lang="en-GB" smtClean="0">
                <a:cs typeface="Arial" charset="0"/>
              </a:rPr>
              <a:pPr/>
              <a:t>70</a:t>
            </a:fld>
            <a:endParaRPr lang="en-GB" smtClean="0">
              <a:cs typeface="Arial" charset="0"/>
            </a:endParaRPr>
          </a:p>
        </p:txBody>
      </p:sp>
      <p:grpSp>
        <p:nvGrpSpPr>
          <p:cNvPr id="72707" name="Group 2"/>
          <p:cNvGrpSpPr>
            <a:grpSpLocks/>
          </p:cNvGrpSpPr>
          <p:nvPr/>
        </p:nvGrpSpPr>
        <p:grpSpPr bwMode="auto">
          <a:xfrm>
            <a:off x="1581150" y="304800"/>
            <a:ext cx="2876550" cy="1593850"/>
            <a:chOff x="990" y="522"/>
            <a:chExt cx="1812" cy="1004"/>
          </a:xfrm>
        </p:grpSpPr>
        <p:grpSp>
          <p:nvGrpSpPr>
            <p:cNvPr id="72771" name="Group 3"/>
            <p:cNvGrpSpPr>
              <a:grpSpLocks/>
            </p:cNvGrpSpPr>
            <p:nvPr/>
          </p:nvGrpSpPr>
          <p:grpSpPr bwMode="auto">
            <a:xfrm>
              <a:off x="1224" y="558"/>
              <a:ext cx="978" cy="968"/>
              <a:chOff x="1368" y="600"/>
              <a:chExt cx="978" cy="968"/>
            </a:xfrm>
          </p:grpSpPr>
          <p:sp>
            <p:nvSpPr>
              <p:cNvPr id="72776" name="Text Box 4"/>
              <p:cNvSpPr txBox="1">
                <a:spLocks noChangeArrowheads="1"/>
              </p:cNvSpPr>
              <p:nvPr/>
            </p:nvSpPr>
            <p:spPr bwMode="auto">
              <a:xfrm>
                <a:off x="1368" y="600"/>
                <a:ext cx="978" cy="9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anchor="b" anchorCtr="1"/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Dekódoló</a:t>
                </a:r>
              </a:p>
            </p:txBody>
          </p:sp>
          <p:grpSp>
            <p:nvGrpSpPr>
              <p:cNvPr id="72777" name="Group 5"/>
              <p:cNvGrpSpPr>
                <a:grpSpLocks/>
              </p:cNvGrpSpPr>
              <p:nvPr/>
            </p:nvGrpSpPr>
            <p:grpSpPr bwMode="auto">
              <a:xfrm>
                <a:off x="1488" y="774"/>
                <a:ext cx="708" cy="468"/>
                <a:chOff x="1467" y="2076"/>
                <a:chExt cx="1404" cy="1437"/>
              </a:xfrm>
            </p:grpSpPr>
            <p:sp>
              <p:nvSpPr>
                <p:cNvPr id="72779" name="Line 6"/>
                <p:cNvSpPr>
                  <a:spLocks noChangeShapeType="1"/>
                </p:cNvSpPr>
                <p:nvPr/>
              </p:nvSpPr>
              <p:spPr bwMode="auto">
                <a:xfrm>
                  <a:off x="1473" y="207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0" name="Line 7"/>
                <p:cNvSpPr>
                  <a:spLocks noChangeShapeType="1"/>
                </p:cNvSpPr>
                <p:nvPr/>
              </p:nvSpPr>
              <p:spPr bwMode="auto">
                <a:xfrm>
                  <a:off x="1473" y="217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1" name="Line 8"/>
                <p:cNvSpPr>
                  <a:spLocks noChangeShapeType="1"/>
                </p:cNvSpPr>
                <p:nvPr/>
              </p:nvSpPr>
              <p:spPr bwMode="auto">
                <a:xfrm>
                  <a:off x="1470" y="226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2" name="Line 9"/>
                <p:cNvSpPr>
                  <a:spLocks noChangeShapeType="1"/>
                </p:cNvSpPr>
                <p:nvPr/>
              </p:nvSpPr>
              <p:spPr bwMode="auto">
                <a:xfrm>
                  <a:off x="1470" y="235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3" name="Line 10"/>
                <p:cNvSpPr>
                  <a:spLocks noChangeShapeType="1"/>
                </p:cNvSpPr>
                <p:nvPr/>
              </p:nvSpPr>
              <p:spPr bwMode="auto">
                <a:xfrm>
                  <a:off x="1467" y="246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4" name="Line 11"/>
                <p:cNvSpPr>
                  <a:spLocks noChangeShapeType="1"/>
                </p:cNvSpPr>
                <p:nvPr/>
              </p:nvSpPr>
              <p:spPr bwMode="auto">
                <a:xfrm>
                  <a:off x="1470" y="255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5" name="Line 12"/>
                <p:cNvSpPr>
                  <a:spLocks noChangeShapeType="1"/>
                </p:cNvSpPr>
                <p:nvPr/>
              </p:nvSpPr>
              <p:spPr bwMode="auto">
                <a:xfrm>
                  <a:off x="1470" y="265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6" name="Line 13"/>
                <p:cNvSpPr>
                  <a:spLocks noChangeShapeType="1"/>
                </p:cNvSpPr>
                <p:nvPr/>
              </p:nvSpPr>
              <p:spPr bwMode="auto">
                <a:xfrm>
                  <a:off x="1467" y="274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7" name="Line 14"/>
                <p:cNvSpPr>
                  <a:spLocks noChangeShapeType="1"/>
                </p:cNvSpPr>
                <p:nvPr/>
              </p:nvSpPr>
              <p:spPr bwMode="auto">
                <a:xfrm>
                  <a:off x="1470" y="284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8" name="Line 15"/>
                <p:cNvSpPr>
                  <a:spLocks noChangeShapeType="1"/>
                </p:cNvSpPr>
                <p:nvPr/>
              </p:nvSpPr>
              <p:spPr bwMode="auto">
                <a:xfrm>
                  <a:off x="1470" y="2943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89" name="Line 16"/>
                <p:cNvSpPr>
                  <a:spLocks noChangeShapeType="1"/>
                </p:cNvSpPr>
                <p:nvPr/>
              </p:nvSpPr>
              <p:spPr bwMode="auto">
                <a:xfrm>
                  <a:off x="1470" y="303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0" name="Line 17"/>
                <p:cNvSpPr>
                  <a:spLocks noChangeShapeType="1"/>
                </p:cNvSpPr>
                <p:nvPr/>
              </p:nvSpPr>
              <p:spPr bwMode="auto">
                <a:xfrm>
                  <a:off x="1470" y="312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1" name="Line 18"/>
                <p:cNvSpPr>
                  <a:spLocks noChangeShapeType="1"/>
                </p:cNvSpPr>
                <p:nvPr/>
              </p:nvSpPr>
              <p:spPr bwMode="auto">
                <a:xfrm>
                  <a:off x="1470" y="322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2" name="Line 19"/>
                <p:cNvSpPr>
                  <a:spLocks noChangeShapeType="1"/>
                </p:cNvSpPr>
                <p:nvPr/>
              </p:nvSpPr>
              <p:spPr bwMode="auto">
                <a:xfrm>
                  <a:off x="1470" y="332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3" name="Line 20"/>
                <p:cNvSpPr>
                  <a:spLocks noChangeShapeType="1"/>
                </p:cNvSpPr>
                <p:nvPr/>
              </p:nvSpPr>
              <p:spPr bwMode="auto">
                <a:xfrm>
                  <a:off x="1470" y="342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4" name="Line 21"/>
                <p:cNvSpPr>
                  <a:spLocks noChangeShapeType="1"/>
                </p:cNvSpPr>
                <p:nvPr/>
              </p:nvSpPr>
              <p:spPr bwMode="auto">
                <a:xfrm>
                  <a:off x="1470" y="351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5" name="Line 22"/>
                <p:cNvSpPr>
                  <a:spLocks noChangeShapeType="1"/>
                </p:cNvSpPr>
                <p:nvPr/>
              </p:nvSpPr>
              <p:spPr bwMode="auto">
                <a:xfrm>
                  <a:off x="1470" y="2076"/>
                  <a:ext cx="3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96" name="Line 23"/>
                <p:cNvSpPr>
                  <a:spLocks noChangeShapeType="1"/>
                </p:cNvSpPr>
                <p:nvPr/>
              </p:nvSpPr>
              <p:spPr bwMode="auto">
                <a:xfrm>
                  <a:off x="2868" y="2076"/>
                  <a:ext cx="0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72778" name="Line 24"/>
              <p:cNvSpPr>
                <a:spLocks noChangeShapeType="1"/>
              </p:cNvSpPr>
              <p:nvPr/>
            </p:nvSpPr>
            <p:spPr bwMode="auto">
              <a:xfrm>
                <a:off x="1692" y="774"/>
                <a:ext cx="0" cy="46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2772" name="Line 25"/>
            <p:cNvSpPr>
              <a:spLocks noChangeShapeType="1"/>
            </p:cNvSpPr>
            <p:nvPr/>
          </p:nvSpPr>
          <p:spPr bwMode="auto">
            <a:xfrm>
              <a:off x="2208" y="738"/>
              <a:ext cx="594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2773" name="Group 26"/>
            <p:cNvGrpSpPr>
              <a:grpSpLocks/>
            </p:cNvGrpSpPr>
            <p:nvPr/>
          </p:nvGrpSpPr>
          <p:grpSpPr bwMode="auto">
            <a:xfrm>
              <a:off x="990" y="522"/>
              <a:ext cx="234" cy="288"/>
              <a:chOff x="654" y="516"/>
              <a:chExt cx="234" cy="288"/>
            </a:xfrm>
          </p:grpSpPr>
          <p:sp>
            <p:nvSpPr>
              <p:cNvPr id="72774" name="Oval 27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2775" name="Text Box 28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</p:grpSp>
      <p:sp>
        <p:nvSpPr>
          <p:cNvPr id="72708" name="Rectangle 29"/>
          <p:cNvSpPr>
            <a:spLocks noChangeArrowheads="1"/>
          </p:cNvSpPr>
          <p:nvPr/>
        </p:nvSpPr>
        <p:spPr bwMode="auto">
          <a:xfrm>
            <a:off x="0" y="2971800"/>
            <a:ext cx="9134475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buClr>
                <a:schemeClr val="tx1"/>
              </a:buClr>
              <a:buFontTx/>
              <a:buAutoNum type="arabicPeriod" startAt="3"/>
            </a:pPr>
            <a:r>
              <a:rPr lang="hu-HU" sz="2800">
                <a:solidFill>
                  <a:srgbClr val="000000"/>
                </a:solidFill>
              </a:rPr>
              <a:t>A sorba állító egység a </a:t>
            </a:r>
            <a:r>
              <a:rPr lang="hu-HU" sz="2800" b="1">
                <a:solidFill>
                  <a:srgbClr val="000000"/>
                </a:solidFill>
              </a:rPr>
              <a:t>ROM</a:t>
            </a:r>
            <a:r>
              <a:rPr lang="hu-HU" sz="2800">
                <a:solidFill>
                  <a:srgbClr val="000000"/>
                </a:solidFill>
              </a:rPr>
              <a:t>-ból a </a:t>
            </a:r>
            <a:r>
              <a:rPr lang="hu-HU" sz="2800" b="1">
                <a:solidFill>
                  <a:srgbClr val="000000"/>
                </a:solidFill>
              </a:rPr>
              <a:t>RAM</a:t>
            </a:r>
            <a:r>
              <a:rPr lang="hu-HU" sz="2800">
                <a:solidFill>
                  <a:srgbClr val="000000"/>
                </a:solidFill>
              </a:rPr>
              <a:t>-ba másolja a mikroműveleteket, amint van hely a </a:t>
            </a:r>
            <a:r>
              <a:rPr lang="hu-HU" sz="2800" b="1">
                <a:solidFill>
                  <a:srgbClr val="000000"/>
                </a:solidFill>
              </a:rPr>
              <a:t>RAM</a:t>
            </a:r>
            <a:r>
              <a:rPr lang="hu-HU" sz="2800">
                <a:solidFill>
                  <a:srgbClr val="000000"/>
                </a:solidFill>
              </a:rPr>
              <a:t>-ban. A kódhoz tartozó utolsó mikroművelet </a:t>
            </a:r>
            <a:r>
              <a:rPr lang="hu-HU" sz="2800" b="1">
                <a:solidFill>
                  <a:srgbClr val="000000"/>
                </a:solidFill>
              </a:rPr>
              <a:t>Final</a:t>
            </a:r>
            <a:r>
              <a:rPr lang="hu-HU" sz="2800">
                <a:solidFill>
                  <a:srgbClr val="000000"/>
                </a:solidFill>
              </a:rPr>
              <a:t> bitje jelzi, hogy nincs több átmásolandó mikroművelet.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Ha a mikroműveletek között nem volt olyan, amelyik </a:t>
            </a:r>
            <a:r>
              <a:rPr lang="hu-HU" sz="2800" b="1">
                <a:solidFill>
                  <a:srgbClr val="000000"/>
                </a:solidFill>
              </a:rPr>
              <a:t>Goto</a:t>
            </a:r>
            <a:r>
              <a:rPr lang="hu-HU" sz="2800">
                <a:solidFill>
                  <a:srgbClr val="000000"/>
                </a:solidFill>
              </a:rPr>
              <a:t> bitje be volt állítva, akkor nyugtázó jelet küld a dekódolónak, hogy folytathatja a munkáját.</a:t>
            </a:r>
          </a:p>
        </p:txBody>
      </p:sp>
      <p:grpSp>
        <p:nvGrpSpPr>
          <p:cNvPr id="72709" name="Group 30"/>
          <p:cNvGrpSpPr>
            <a:grpSpLocks/>
          </p:cNvGrpSpPr>
          <p:nvPr/>
        </p:nvGrpSpPr>
        <p:grpSpPr bwMode="auto">
          <a:xfrm>
            <a:off x="4076700" y="0"/>
            <a:ext cx="4343400" cy="2851150"/>
            <a:chOff x="2568" y="0"/>
            <a:chExt cx="2736" cy="1796"/>
          </a:xfrm>
        </p:grpSpPr>
        <p:sp>
          <p:nvSpPr>
            <p:cNvPr id="72712" name="Text Box 31"/>
            <p:cNvSpPr txBox="1">
              <a:spLocks noChangeArrowheads="1"/>
            </p:cNvSpPr>
            <p:nvPr/>
          </p:nvSpPr>
          <p:spPr bwMode="auto">
            <a:xfrm>
              <a:off x="2806" y="234"/>
              <a:ext cx="2498" cy="15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378000"/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Mikroművelet ROM</a:t>
              </a:r>
            </a:p>
          </p:txBody>
        </p:sp>
        <p:sp>
          <p:nvSpPr>
            <p:cNvPr id="72713" name="Text Box 32"/>
            <p:cNvSpPr txBox="1">
              <a:spLocks noChangeArrowheads="1"/>
            </p:cNvSpPr>
            <p:nvPr/>
          </p:nvSpPr>
          <p:spPr bwMode="auto">
            <a:xfrm>
              <a:off x="3057" y="492"/>
              <a:ext cx="602" cy="5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IADD</a:t>
              </a:r>
            </a:p>
            <a:p>
              <a:pPr algn="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ISUB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IFLT</a:t>
              </a:r>
            </a:p>
          </p:txBody>
        </p:sp>
        <p:grpSp>
          <p:nvGrpSpPr>
            <p:cNvPr id="72714" name="Group 33"/>
            <p:cNvGrpSpPr>
              <a:grpSpLocks/>
            </p:cNvGrpSpPr>
            <p:nvPr/>
          </p:nvGrpSpPr>
          <p:grpSpPr bwMode="auto">
            <a:xfrm>
              <a:off x="3778" y="543"/>
              <a:ext cx="1461" cy="490"/>
              <a:chOff x="3766" y="873"/>
              <a:chExt cx="1461" cy="490"/>
            </a:xfrm>
          </p:grpSpPr>
          <p:sp>
            <p:nvSpPr>
              <p:cNvPr id="72744" name="Line 34"/>
              <p:cNvSpPr>
                <a:spLocks noChangeShapeType="1"/>
              </p:cNvSpPr>
              <p:nvPr/>
            </p:nvSpPr>
            <p:spPr bwMode="auto">
              <a:xfrm>
                <a:off x="3805" y="873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5" name="Line 35"/>
              <p:cNvSpPr>
                <a:spLocks noChangeShapeType="1"/>
              </p:cNvSpPr>
              <p:nvPr/>
            </p:nvSpPr>
            <p:spPr bwMode="auto">
              <a:xfrm>
                <a:off x="3838" y="874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72746" name="Group 36"/>
              <p:cNvGrpSpPr>
                <a:grpSpLocks/>
              </p:cNvGrpSpPr>
              <p:nvPr/>
            </p:nvGrpSpPr>
            <p:grpSpPr bwMode="auto">
              <a:xfrm>
                <a:off x="3766" y="877"/>
                <a:ext cx="1461" cy="483"/>
                <a:chOff x="1467" y="2076"/>
                <a:chExt cx="1404" cy="1437"/>
              </a:xfrm>
            </p:grpSpPr>
            <p:sp>
              <p:nvSpPr>
                <p:cNvPr id="72753" name="Line 37"/>
                <p:cNvSpPr>
                  <a:spLocks noChangeShapeType="1"/>
                </p:cNvSpPr>
                <p:nvPr/>
              </p:nvSpPr>
              <p:spPr bwMode="auto">
                <a:xfrm>
                  <a:off x="1473" y="207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4" name="Line 38"/>
                <p:cNvSpPr>
                  <a:spLocks noChangeShapeType="1"/>
                </p:cNvSpPr>
                <p:nvPr/>
              </p:nvSpPr>
              <p:spPr bwMode="auto">
                <a:xfrm>
                  <a:off x="1473" y="217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5" name="Line 39"/>
                <p:cNvSpPr>
                  <a:spLocks noChangeShapeType="1"/>
                </p:cNvSpPr>
                <p:nvPr/>
              </p:nvSpPr>
              <p:spPr bwMode="auto">
                <a:xfrm>
                  <a:off x="1470" y="226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6" name="Line 40"/>
                <p:cNvSpPr>
                  <a:spLocks noChangeShapeType="1"/>
                </p:cNvSpPr>
                <p:nvPr/>
              </p:nvSpPr>
              <p:spPr bwMode="auto">
                <a:xfrm>
                  <a:off x="1470" y="235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7" name="Line 41"/>
                <p:cNvSpPr>
                  <a:spLocks noChangeShapeType="1"/>
                </p:cNvSpPr>
                <p:nvPr/>
              </p:nvSpPr>
              <p:spPr bwMode="auto">
                <a:xfrm>
                  <a:off x="1467" y="246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8" name="Line 42"/>
                <p:cNvSpPr>
                  <a:spLocks noChangeShapeType="1"/>
                </p:cNvSpPr>
                <p:nvPr/>
              </p:nvSpPr>
              <p:spPr bwMode="auto">
                <a:xfrm>
                  <a:off x="1470" y="255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59" name="Line 43"/>
                <p:cNvSpPr>
                  <a:spLocks noChangeShapeType="1"/>
                </p:cNvSpPr>
                <p:nvPr/>
              </p:nvSpPr>
              <p:spPr bwMode="auto">
                <a:xfrm>
                  <a:off x="1470" y="265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0" name="Line 44"/>
                <p:cNvSpPr>
                  <a:spLocks noChangeShapeType="1"/>
                </p:cNvSpPr>
                <p:nvPr/>
              </p:nvSpPr>
              <p:spPr bwMode="auto">
                <a:xfrm>
                  <a:off x="1467" y="274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1" name="Line 45"/>
                <p:cNvSpPr>
                  <a:spLocks noChangeShapeType="1"/>
                </p:cNvSpPr>
                <p:nvPr/>
              </p:nvSpPr>
              <p:spPr bwMode="auto">
                <a:xfrm>
                  <a:off x="1470" y="284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2" name="Line 46"/>
                <p:cNvSpPr>
                  <a:spLocks noChangeShapeType="1"/>
                </p:cNvSpPr>
                <p:nvPr/>
              </p:nvSpPr>
              <p:spPr bwMode="auto">
                <a:xfrm>
                  <a:off x="1470" y="2943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3" name="Line 47"/>
                <p:cNvSpPr>
                  <a:spLocks noChangeShapeType="1"/>
                </p:cNvSpPr>
                <p:nvPr/>
              </p:nvSpPr>
              <p:spPr bwMode="auto">
                <a:xfrm>
                  <a:off x="1470" y="303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4" name="Line 48"/>
                <p:cNvSpPr>
                  <a:spLocks noChangeShapeType="1"/>
                </p:cNvSpPr>
                <p:nvPr/>
              </p:nvSpPr>
              <p:spPr bwMode="auto">
                <a:xfrm>
                  <a:off x="1470" y="312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5" name="Line 49"/>
                <p:cNvSpPr>
                  <a:spLocks noChangeShapeType="1"/>
                </p:cNvSpPr>
                <p:nvPr/>
              </p:nvSpPr>
              <p:spPr bwMode="auto">
                <a:xfrm>
                  <a:off x="1470" y="322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6" name="Line 50"/>
                <p:cNvSpPr>
                  <a:spLocks noChangeShapeType="1"/>
                </p:cNvSpPr>
                <p:nvPr/>
              </p:nvSpPr>
              <p:spPr bwMode="auto">
                <a:xfrm>
                  <a:off x="1470" y="332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7" name="Line 51"/>
                <p:cNvSpPr>
                  <a:spLocks noChangeShapeType="1"/>
                </p:cNvSpPr>
                <p:nvPr/>
              </p:nvSpPr>
              <p:spPr bwMode="auto">
                <a:xfrm>
                  <a:off x="1470" y="342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8" name="Line 52"/>
                <p:cNvSpPr>
                  <a:spLocks noChangeShapeType="1"/>
                </p:cNvSpPr>
                <p:nvPr/>
              </p:nvSpPr>
              <p:spPr bwMode="auto">
                <a:xfrm>
                  <a:off x="1470" y="351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69" name="Line 53"/>
                <p:cNvSpPr>
                  <a:spLocks noChangeShapeType="1"/>
                </p:cNvSpPr>
                <p:nvPr/>
              </p:nvSpPr>
              <p:spPr bwMode="auto">
                <a:xfrm>
                  <a:off x="1470" y="2076"/>
                  <a:ext cx="3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2770" name="Line 54"/>
                <p:cNvSpPr>
                  <a:spLocks noChangeShapeType="1"/>
                </p:cNvSpPr>
                <p:nvPr/>
              </p:nvSpPr>
              <p:spPr bwMode="auto">
                <a:xfrm>
                  <a:off x="2868" y="2076"/>
                  <a:ext cx="0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72747" name="Line 55"/>
              <p:cNvSpPr>
                <a:spLocks noChangeShapeType="1"/>
              </p:cNvSpPr>
              <p:nvPr/>
            </p:nvSpPr>
            <p:spPr bwMode="auto">
              <a:xfrm flipH="1">
                <a:off x="3772" y="1006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8" name="Line 56"/>
              <p:cNvSpPr>
                <a:spLocks noChangeShapeType="1"/>
              </p:cNvSpPr>
              <p:nvPr/>
            </p:nvSpPr>
            <p:spPr bwMode="auto">
              <a:xfrm flipH="1">
                <a:off x="3769" y="1168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9" name="Line 57"/>
              <p:cNvSpPr>
                <a:spLocks noChangeShapeType="1"/>
              </p:cNvSpPr>
              <p:nvPr/>
            </p:nvSpPr>
            <p:spPr bwMode="auto">
              <a:xfrm flipH="1">
                <a:off x="3769" y="1357"/>
                <a:ext cx="145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50" name="Rectangle 58"/>
              <p:cNvSpPr>
                <a:spLocks noChangeArrowheads="1"/>
              </p:cNvSpPr>
              <p:nvPr/>
            </p:nvSpPr>
            <p:spPr bwMode="auto">
              <a:xfrm>
                <a:off x="3770" y="879"/>
                <a:ext cx="32" cy="29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2751" name="Rectangle 59"/>
              <p:cNvSpPr>
                <a:spLocks noChangeArrowheads="1"/>
              </p:cNvSpPr>
              <p:nvPr/>
            </p:nvSpPr>
            <p:spPr bwMode="auto">
              <a:xfrm>
                <a:off x="3772" y="1007"/>
                <a:ext cx="30" cy="30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2752" name="Rectangle 60"/>
              <p:cNvSpPr>
                <a:spLocks noChangeArrowheads="1"/>
              </p:cNvSpPr>
              <p:nvPr/>
            </p:nvSpPr>
            <p:spPr bwMode="auto">
              <a:xfrm>
                <a:off x="3771" y="1169"/>
                <a:ext cx="66" cy="31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72715" name="Group 61"/>
            <p:cNvGrpSpPr>
              <a:grpSpLocks/>
            </p:cNvGrpSpPr>
            <p:nvPr/>
          </p:nvGrpSpPr>
          <p:grpSpPr bwMode="auto">
            <a:xfrm>
              <a:off x="3851" y="1254"/>
              <a:ext cx="1393" cy="483"/>
              <a:chOff x="1467" y="2076"/>
              <a:chExt cx="1404" cy="1437"/>
            </a:xfrm>
          </p:grpSpPr>
          <p:sp>
            <p:nvSpPr>
              <p:cNvPr id="72726" name="Line 62"/>
              <p:cNvSpPr>
                <a:spLocks noChangeShapeType="1"/>
              </p:cNvSpPr>
              <p:nvPr/>
            </p:nvSpPr>
            <p:spPr bwMode="auto">
              <a:xfrm>
                <a:off x="1473" y="207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27" name="Line 63"/>
              <p:cNvSpPr>
                <a:spLocks noChangeShapeType="1"/>
              </p:cNvSpPr>
              <p:nvPr/>
            </p:nvSpPr>
            <p:spPr bwMode="auto">
              <a:xfrm>
                <a:off x="1473" y="217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28" name="Line 64"/>
              <p:cNvSpPr>
                <a:spLocks noChangeShapeType="1"/>
              </p:cNvSpPr>
              <p:nvPr/>
            </p:nvSpPr>
            <p:spPr bwMode="auto">
              <a:xfrm>
                <a:off x="1470" y="226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29" name="Line 65"/>
              <p:cNvSpPr>
                <a:spLocks noChangeShapeType="1"/>
              </p:cNvSpPr>
              <p:nvPr/>
            </p:nvSpPr>
            <p:spPr bwMode="auto">
              <a:xfrm>
                <a:off x="1470" y="235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0" name="Line 66"/>
              <p:cNvSpPr>
                <a:spLocks noChangeShapeType="1"/>
              </p:cNvSpPr>
              <p:nvPr/>
            </p:nvSpPr>
            <p:spPr bwMode="auto">
              <a:xfrm>
                <a:off x="1467" y="246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1" name="Line 67"/>
              <p:cNvSpPr>
                <a:spLocks noChangeShapeType="1"/>
              </p:cNvSpPr>
              <p:nvPr/>
            </p:nvSpPr>
            <p:spPr bwMode="auto">
              <a:xfrm>
                <a:off x="1470" y="255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2" name="Line 68"/>
              <p:cNvSpPr>
                <a:spLocks noChangeShapeType="1"/>
              </p:cNvSpPr>
              <p:nvPr/>
            </p:nvSpPr>
            <p:spPr bwMode="auto">
              <a:xfrm>
                <a:off x="1470" y="265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3" name="Line 69"/>
              <p:cNvSpPr>
                <a:spLocks noChangeShapeType="1"/>
              </p:cNvSpPr>
              <p:nvPr/>
            </p:nvSpPr>
            <p:spPr bwMode="auto">
              <a:xfrm>
                <a:off x="1467" y="274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4" name="Line 70"/>
              <p:cNvSpPr>
                <a:spLocks noChangeShapeType="1"/>
              </p:cNvSpPr>
              <p:nvPr/>
            </p:nvSpPr>
            <p:spPr bwMode="auto">
              <a:xfrm>
                <a:off x="1470" y="284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5" name="Line 71"/>
              <p:cNvSpPr>
                <a:spLocks noChangeShapeType="1"/>
              </p:cNvSpPr>
              <p:nvPr/>
            </p:nvSpPr>
            <p:spPr bwMode="auto">
              <a:xfrm>
                <a:off x="1470" y="2943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6" name="Line 72"/>
              <p:cNvSpPr>
                <a:spLocks noChangeShapeType="1"/>
              </p:cNvSpPr>
              <p:nvPr/>
            </p:nvSpPr>
            <p:spPr bwMode="auto">
              <a:xfrm>
                <a:off x="1470" y="303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7" name="Line 73"/>
              <p:cNvSpPr>
                <a:spLocks noChangeShapeType="1"/>
              </p:cNvSpPr>
              <p:nvPr/>
            </p:nvSpPr>
            <p:spPr bwMode="auto">
              <a:xfrm>
                <a:off x="1470" y="312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8" name="Line 74"/>
              <p:cNvSpPr>
                <a:spLocks noChangeShapeType="1"/>
              </p:cNvSpPr>
              <p:nvPr/>
            </p:nvSpPr>
            <p:spPr bwMode="auto">
              <a:xfrm>
                <a:off x="1470" y="322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39" name="Line 75"/>
              <p:cNvSpPr>
                <a:spLocks noChangeShapeType="1"/>
              </p:cNvSpPr>
              <p:nvPr/>
            </p:nvSpPr>
            <p:spPr bwMode="auto">
              <a:xfrm>
                <a:off x="1470" y="332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0" name="Line 76"/>
              <p:cNvSpPr>
                <a:spLocks noChangeShapeType="1"/>
              </p:cNvSpPr>
              <p:nvPr/>
            </p:nvSpPr>
            <p:spPr bwMode="auto">
              <a:xfrm>
                <a:off x="1470" y="342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1" name="Line 77"/>
              <p:cNvSpPr>
                <a:spLocks noChangeShapeType="1"/>
              </p:cNvSpPr>
              <p:nvPr/>
            </p:nvSpPr>
            <p:spPr bwMode="auto">
              <a:xfrm>
                <a:off x="1470" y="351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2" name="Line 78"/>
              <p:cNvSpPr>
                <a:spLocks noChangeShapeType="1"/>
              </p:cNvSpPr>
              <p:nvPr/>
            </p:nvSpPr>
            <p:spPr bwMode="auto">
              <a:xfrm>
                <a:off x="1470" y="2076"/>
                <a:ext cx="3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2743" name="Line 79"/>
              <p:cNvSpPr>
                <a:spLocks noChangeShapeType="1"/>
              </p:cNvSpPr>
              <p:nvPr/>
            </p:nvSpPr>
            <p:spPr bwMode="auto">
              <a:xfrm>
                <a:off x="2868" y="207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2716" name="Text Box 80"/>
            <p:cNvSpPr txBox="1">
              <a:spLocks noChangeArrowheads="1"/>
            </p:cNvSpPr>
            <p:nvPr/>
          </p:nvSpPr>
          <p:spPr bwMode="auto">
            <a:xfrm>
              <a:off x="2748" y="1212"/>
              <a:ext cx="1152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A függő mikroműveletek sora (RAM)</a:t>
              </a:r>
            </a:p>
          </p:txBody>
        </p:sp>
        <p:sp>
          <p:nvSpPr>
            <p:cNvPr id="72717" name="Line 81"/>
            <p:cNvSpPr>
              <a:spLocks noChangeShapeType="1"/>
            </p:cNvSpPr>
            <p:nvPr/>
          </p:nvSpPr>
          <p:spPr bwMode="auto">
            <a:xfrm rot="5400000">
              <a:off x="4472" y="1143"/>
              <a:ext cx="216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2718" name="Group 82"/>
            <p:cNvGrpSpPr>
              <a:grpSpLocks/>
            </p:cNvGrpSpPr>
            <p:nvPr/>
          </p:nvGrpSpPr>
          <p:grpSpPr bwMode="auto">
            <a:xfrm>
              <a:off x="2568" y="516"/>
              <a:ext cx="234" cy="288"/>
              <a:chOff x="654" y="516"/>
              <a:chExt cx="234" cy="288"/>
            </a:xfrm>
          </p:grpSpPr>
          <p:sp>
            <p:nvSpPr>
              <p:cNvPr id="72724" name="Oval 83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2725" name="Text Box 84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72719" name="Text Box 85"/>
            <p:cNvSpPr txBox="1">
              <a:spLocks noChangeArrowheads="1"/>
            </p:cNvSpPr>
            <p:nvPr/>
          </p:nvSpPr>
          <p:spPr bwMode="auto">
            <a:xfrm>
              <a:off x="3000" y="0"/>
              <a:ext cx="216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Sorba állító egység</a:t>
              </a:r>
            </a:p>
          </p:txBody>
        </p:sp>
        <p:sp>
          <p:nvSpPr>
            <p:cNvPr id="72720" name="Text Box 86"/>
            <p:cNvSpPr txBox="1">
              <a:spLocks noChangeArrowheads="1"/>
            </p:cNvSpPr>
            <p:nvPr/>
          </p:nvSpPr>
          <p:spPr bwMode="auto">
            <a:xfrm>
              <a:off x="2832" y="349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Final</a:t>
              </a:r>
            </a:p>
          </p:txBody>
        </p:sp>
        <p:sp>
          <p:nvSpPr>
            <p:cNvPr id="72721" name="Text Box 87"/>
            <p:cNvSpPr txBox="1">
              <a:spLocks noChangeArrowheads="1"/>
            </p:cNvSpPr>
            <p:nvPr/>
          </p:nvSpPr>
          <p:spPr bwMode="auto">
            <a:xfrm>
              <a:off x="2820" y="990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Goto</a:t>
              </a:r>
            </a:p>
          </p:txBody>
        </p:sp>
        <p:sp>
          <p:nvSpPr>
            <p:cNvPr id="72722" name="Freeform 88"/>
            <p:cNvSpPr>
              <a:spLocks/>
            </p:cNvSpPr>
            <p:nvPr/>
          </p:nvSpPr>
          <p:spPr bwMode="auto">
            <a:xfrm>
              <a:off x="3126" y="1038"/>
              <a:ext cx="708" cy="129"/>
            </a:xfrm>
            <a:custGeom>
              <a:avLst/>
              <a:gdLst>
                <a:gd name="T0" fmla="*/ 0 w 861"/>
                <a:gd name="T1" fmla="*/ 111 h 129"/>
                <a:gd name="T2" fmla="*/ 207 w 861"/>
                <a:gd name="T3" fmla="*/ 111 h 129"/>
                <a:gd name="T4" fmla="*/ 266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2723" name="Freeform 89"/>
            <p:cNvSpPr>
              <a:spLocks/>
            </p:cNvSpPr>
            <p:nvPr/>
          </p:nvSpPr>
          <p:spPr bwMode="auto">
            <a:xfrm flipV="1">
              <a:off x="3145" y="450"/>
              <a:ext cx="645" cy="90"/>
            </a:xfrm>
            <a:custGeom>
              <a:avLst/>
              <a:gdLst>
                <a:gd name="T0" fmla="*/ 0 w 861"/>
                <a:gd name="T1" fmla="*/ 13 h 129"/>
                <a:gd name="T2" fmla="*/ 118 w 861"/>
                <a:gd name="T3" fmla="*/ 13 h 129"/>
                <a:gd name="T4" fmla="*/ 152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2710" name="Élőláb helye 9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2711" name="Dátum helye 9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CBE4E87-96D1-432D-B064-831E199C869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4A82EC-4787-415C-8719-2E1DCAD65717}" type="slidenum">
              <a:rPr lang="en-GB" smtClean="0">
                <a:cs typeface="Arial" charset="0"/>
              </a:rPr>
              <a:pPr/>
              <a:t>71</a:t>
            </a:fld>
            <a:endParaRPr lang="en-GB" smtClean="0">
              <a:cs typeface="Arial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00775"/>
          </a:xfrm>
        </p:spPr>
        <p:txBody>
          <a:bodyPr lIns="92075" tIns="46038" rIns="92075" bIns="46038"/>
          <a:lstStyle/>
          <a:p>
            <a:pPr marL="609600" indent="-609600" defTabSz="762000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Néhány </a:t>
            </a:r>
            <a:r>
              <a:rPr lang="hu-HU" sz="2800" b="1" smtClean="0"/>
              <a:t>IJVM </a:t>
            </a:r>
            <a:r>
              <a:rPr lang="hu-HU" sz="2800" smtClean="0"/>
              <a:t>utasítás (pl. </a:t>
            </a:r>
            <a:r>
              <a:rPr lang="hu-HU" sz="2800" b="1" smtClean="0"/>
              <a:t>IFLT</a:t>
            </a:r>
            <a:r>
              <a:rPr lang="hu-HU" sz="2800" smtClean="0"/>
              <a:t>) elágazást kíván. A feltételes mikroutasítások speciális utasítások, ezeket külön mikroműveletként kell megadni. Tartalmazzák a </a:t>
            </a:r>
            <a:r>
              <a:rPr lang="hu-HU" sz="2800" b="1" smtClean="0"/>
              <a:t>JAM</a:t>
            </a:r>
            <a:r>
              <a:rPr lang="hu-HU" sz="2800" smtClean="0"/>
              <a:t> biteket és a  </a:t>
            </a:r>
            <a:r>
              <a:rPr lang="hu-HU" sz="2800" b="1" smtClean="0"/>
              <a:t>Goto</a:t>
            </a:r>
            <a:r>
              <a:rPr lang="hu-HU" sz="2800" smtClean="0"/>
              <a:t> bitet. A </a:t>
            </a:r>
            <a:r>
              <a:rPr lang="hu-HU" sz="2800" b="1" smtClean="0"/>
              <a:t>Goto</a:t>
            </a:r>
            <a:r>
              <a:rPr lang="hu-HU" sz="2800" smtClean="0"/>
              <a:t> bit arra szolgál, hogy a sorba állító egység le tudja állítani további utasítások dekódolását. Mindaddig nem lehet tudni, hogy melyik utasítás következik a feltételes utasítás után, amíg a feltétel ki nem értékelődött. </a:t>
            </a:r>
          </a:p>
          <a:p>
            <a:pPr marL="990600" lvl="1" indent="-533400" defTabSz="762000">
              <a:lnSpc>
                <a:spcPct val="90000"/>
              </a:lnSpc>
            </a:pPr>
            <a:r>
              <a:rPr lang="hu-HU" smtClean="0"/>
              <a:t>Ha létrejön az elágazás, akkor a csővezeték nem folytatódhat. „Tiszta lapot” kell csinálni</a:t>
            </a:r>
            <a:r>
              <a:rPr lang="hu-HU" b="1" smtClean="0"/>
              <a:t> IFU</a:t>
            </a:r>
            <a:r>
              <a:rPr lang="hu-HU" smtClean="0"/>
              <a:t>-ban, </a:t>
            </a:r>
            <a:r>
              <a:rPr lang="hu-HU" b="1" smtClean="0"/>
              <a:t>dekódolóban </a:t>
            </a:r>
            <a:r>
              <a:rPr lang="hu-HU" smtClean="0"/>
              <a:t>és a sorba állító egységben, majd az </a:t>
            </a:r>
            <a:r>
              <a:rPr lang="hu-HU" b="1" i="1" smtClean="0"/>
              <a:t>offset</a:t>
            </a:r>
            <a:r>
              <a:rPr lang="hu-HU" smtClean="0"/>
              <a:t>-nek megfelelő címtől folytatódik a betöltés</a:t>
            </a:r>
            <a:r>
              <a:rPr lang="hu-HU" sz="2400" smtClean="0"/>
              <a:t>. </a:t>
            </a:r>
            <a:endParaRPr lang="hu-HU" smtClean="0"/>
          </a:p>
          <a:p>
            <a:pPr marL="990600" lvl="1" indent="-533400" defTabSz="762000">
              <a:lnSpc>
                <a:spcPct val="90000"/>
              </a:lnSpc>
            </a:pPr>
            <a:r>
              <a:rPr lang="hu-HU" smtClean="0"/>
              <a:t>Ha az ugrás feltétele nem teljesül, akkor a </a:t>
            </a:r>
            <a:r>
              <a:rPr lang="hu-HU" b="1" smtClean="0"/>
              <a:t>dekódoló </a:t>
            </a:r>
            <a:r>
              <a:rPr lang="hu-HU" smtClean="0"/>
              <a:t>megkapja a nyugtázó jelet, és a következő utasítással folytatódhat a dekódolás. </a:t>
            </a:r>
          </a:p>
        </p:txBody>
      </p:sp>
      <p:sp>
        <p:nvSpPr>
          <p:cNvPr id="7373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373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E52109-EF9C-46ED-8BE3-C2A16660FEF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A6BC76-74C3-417F-B7FD-B27CC36BE908}" type="slidenum">
              <a:rPr lang="en-GB" smtClean="0">
                <a:cs typeface="Arial" charset="0"/>
              </a:rPr>
              <a:pPr/>
              <a:t>72</a:t>
            </a:fld>
            <a:endParaRPr lang="en-GB" smtClean="0">
              <a:cs typeface="Arial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3095625"/>
          </a:xfrm>
        </p:spPr>
        <p:txBody>
          <a:bodyPr lIns="92075" tIns="46038" rIns="92075" bIns="46038"/>
          <a:lstStyle/>
          <a:p>
            <a:pPr marL="609600" indent="-609600" defTabSz="762000">
              <a:spcBef>
                <a:spcPct val="0"/>
              </a:spcBef>
              <a:buClr>
                <a:schemeClr val="tx1"/>
              </a:buClr>
              <a:buFont typeface="Times New Roman" pitchFamily="18" charset="0"/>
              <a:buNone/>
            </a:pPr>
            <a:r>
              <a:rPr lang="hu-HU" sz="2800" smtClean="0"/>
              <a:t>Az adatutat 4 független  </a:t>
            </a:r>
            <a:r>
              <a:rPr lang="hu-HU" sz="2800" b="1" smtClean="0"/>
              <a:t>MIR</a:t>
            </a:r>
            <a:r>
              <a:rPr lang="hu-HU" sz="2800" smtClean="0"/>
              <a:t> vezérli. Minden óraciklus kezdetekor </a:t>
            </a:r>
            <a:r>
              <a:rPr lang="hu-HU" sz="2800" b="1" smtClean="0"/>
              <a:t>MIRi</a:t>
            </a:r>
            <a:r>
              <a:rPr lang="hu-HU" sz="2800" smtClean="0"/>
              <a:t> föltöltődik a fölötte lévőből, </a:t>
            </a:r>
            <a:r>
              <a:rPr lang="hu-HU" sz="2800" b="1" smtClean="0"/>
              <a:t>MIR1</a:t>
            </a:r>
            <a:r>
              <a:rPr lang="hu-HU" sz="2800" smtClean="0"/>
              <a:t> pedig a </a:t>
            </a:r>
            <a:r>
              <a:rPr lang="hu-HU" sz="2800" b="1" smtClean="0"/>
              <a:t>RAM</a:t>
            </a:r>
            <a:r>
              <a:rPr lang="hu-HU" sz="2800" smtClean="0"/>
              <a:t>-ból. </a:t>
            </a:r>
          </a:p>
          <a:p>
            <a:pPr marL="609600" indent="-609600" defTabSz="762000">
              <a:spcBef>
                <a:spcPct val="0"/>
              </a:spcBef>
              <a:buClr>
                <a:schemeClr val="tx1"/>
              </a:buClr>
              <a:buFontTx/>
              <a:buAutoNum type="arabicPeriod" startAt="4"/>
            </a:pPr>
            <a:r>
              <a:rPr lang="hu-HU" sz="2800" smtClean="0"/>
              <a:t> </a:t>
            </a:r>
            <a:r>
              <a:rPr lang="hu-HU" sz="2800" b="1" smtClean="0"/>
              <a:t>MIR1</a:t>
            </a:r>
            <a:r>
              <a:rPr lang="hu-HU" sz="2800" smtClean="0"/>
              <a:t> az </a:t>
            </a:r>
            <a:r>
              <a:rPr lang="hu-HU" sz="2800" b="1" smtClean="0"/>
              <a:t>A</a:t>
            </a:r>
            <a:r>
              <a:rPr lang="hu-HU" sz="2800" smtClean="0"/>
              <a:t>, </a:t>
            </a:r>
            <a:r>
              <a:rPr lang="hu-HU" sz="2800" b="1" smtClean="0"/>
              <a:t>B</a:t>
            </a:r>
            <a:r>
              <a:rPr lang="hu-HU" sz="2800" smtClean="0"/>
              <a:t> regiszterek feltöltését,</a:t>
            </a:r>
          </a:p>
          <a:p>
            <a:pPr marL="609600" indent="-609600" defTabSz="762000">
              <a:spcBef>
                <a:spcPct val="0"/>
              </a:spcBef>
              <a:buClr>
                <a:schemeClr val="tx1"/>
              </a:buClr>
              <a:buFontTx/>
              <a:buAutoNum type="arabicPeriod" startAt="4"/>
            </a:pPr>
            <a:r>
              <a:rPr lang="hu-HU" sz="2800" smtClean="0"/>
              <a:t> </a:t>
            </a:r>
            <a:r>
              <a:rPr lang="hu-HU" sz="2800" b="1" smtClean="0"/>
              <a:t>MIR2</a:t>
            </a:r>
            <a:r>
              <a:rPr lang="hu-HU" sz="2800" smtClean="0"/>
              <a:t> az </a:t>
            </a:r>
            <a:r>
              <a:rPr lang="hu-HU" sz="2800" b="1" smtClean="0"/>
              <a:t>ALU</a:t>
            </a:r>
            <a:r>
              <a:rPr lang="hu-HU" sz="2800" smtClean="0"/>
              <a:t> és a léptető működését,</a:t>
            </a:r>
          </a:p>
          <a:p>
            <a:pPr marL="609600" indent="-609600" defTabSz="762000">
              <a:spcBef>
                <a:spcPct val="0"/>
              </a:spcBef>
              <a:buClr>
                <a:schemeClr val="tx1"/>
              </a:buClr>
              <a:buFontTx/>
              <a:buAutoNum type="arabicPeriod" startAt="4"/>
            </a:pPr>
            <a:r>
              <a:rPr lang="hu-HU" sz="2800" smtClean="0"/>
              <a:t> </a:t>
            </a:r>
            <a:r>
              <a:rPr lang="hu-HU" sz="2800" b="1" smtClean="0"/>
              <a:t>MIR3</a:t>
            </a:r>
            <a:r>
              <a:rPr lang="hu-HU" sz="2800" smtClean="0"/>
              <a:t> az eredmény tárolását,</a:t>
            </a:r>
          </a:p>
          <a:p>
            <a:pPr marL="609600" indent="-609600" defTabSz="762000">
              <a:spcBef>
                <a:spcPct val="0"/>
              </a:spcBef>
              <a:buClr>
                <a:schemeClr val="tx1"/>
              </a:buClr>
              <a:buFontTx/>
              <a:buAutoNum type="arabicPeriod" startAt="4"/>
            </a:pPr>
            <a:r>
              <a:rPr lang="hu-HU" sz="2800" smtClean="0"/>
              <a:t> </a:t>
            </a:r>
            <a:r>
              <a:rPr lang="hu-HU" sz="2800" b="1" smtClean="0"/>
              <a:t>MIR4</a:t>
            </a:r>
            <a:r>
              <a:rPr lang="hu-HU" sz="2800" smtClean="0"/>
              <a:t> pedig a memória műveleteket vezérli.</a:t>
            </a:r>
          </a:p>
        </p:txBody>
      </p:sp>
      <p:grpSp>
        <p:nvGrpSpPr>
          <p:cNvPr id="74756" name="Group 3"/>
          <p:cNvGrpSpPr>
            <a:grpSpLocks/>
          </p:cNvGrpSpPr>
          <p:nvPr/>
        </p:nvGrpSpPr>
        <p:grpSpPr bwMode="auto">
          <a:xfrm>
            <a:off x="5629275" y="3381375"/>
            <a:ext cx="3400425" cy="2724150"/>
            <a:chOff x="3546" y="2130"/>
            <a:chExt cx="2142" cy="1716"/>
          </a:xfrm>
        </p:grpSpPr>
        <p:grpSp>
          <p:nvGrpSpPr>
            <p:cNvPr id="74799" name="Group 4"/>
            <p:cNvGrpSpPr>
              <a:grpSpLocks/>
            </p:cNvGrpSpPr>
            <p:nvPr/>
          </p:nvGrpSpPr>
          <p:grpSpPr bwMode="auto">
            <a:xfrm>
              <a:off x="3834" y="2724"/>
              <a:ext cx="1848" cy="183"/>
              <a:chOff x="3852" y="2358"/>
              <a:chExt cx="1848" cy="183"/>
            </a:xfrm>
          </p:grpSpPr>
          <p:sp>
            <p:nvSpPr>
              <p:cNvPr id="74842" name="Text Box 5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4843" name="Text Box 6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MIR2</a:t>
                </a:r>
              </a:p>
            </p:txBody>
          </p:sp>
          <p:sp>
            <p:nvSpPr>
              <p:cNvPr id="74844" name="Line 7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45" name="Line 8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46" name="Line 9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47" name="Line 10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4800" name="Group 11"/>
            <p:cNvGrpSpPr>
              <a:grpSpLocks/>
            </p:cNvGrpSpPr>
            <p:nvPr/>
          </p:nvGrpSpPr>
          <p:grpSpPr bwMode="auto">
            <a:xfrm>
              <a:off x="3828" y="2358"/>
              <a:ext cx="1848" cy="183"/>
              <a:chOff x="3852" y="2358"/>
              <a:chExt cx="1848" cy="183"/>
            </a:xfrm>
          </p:grpSpPr>
          <p:sp>
            <p:nvSpPr>
              <p:cNvPr id="74836" name="Text Box 12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4837" name="Text Box 13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MIR1</a:t>
                </a:r>
              </a:p>
            </p:txBody>
          </p:sp>
          <p:sp>
            <p:nvSpPr>
              <p:cNvPr id="74838" name="Line 14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39" name="Line 15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40" name="Line 16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41" name="Line 17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4801" name="Group 18"/>
            <p:cNvGrpSpPr>
              <a:grpSpLocks/>
            </p:cNvGrpSpPr>
            <p:nvPr/>
          </p:nvGrpSpPr>
          <p:grpSpPr bwMode="auto">
            <a:xfrm>
              <a:off x="3840" y="3102"/>
              <a:ext cx="1848" cy="183"/>
              <a:chOff x="3852" y="2358"/>
              <a:chExt cx="1848" cy="183"/>
            </a:xfrm>
          </p:grpSpPr>
          <p:sp>
            <p:nvSpPr>
              <p:cNvPr id="74830" name="Text Box 19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4831" name="Text Box 20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MIR3</a:t>
                </a:r>
              </a:p>
            </p:txBody>
          </p:sp>
          <p:sp>
            <p:nvSpPr>
              <p:cNvPr id="74832" name="Line 21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33" name="Line 22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34" name="Line 23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35" name="Line 24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4802" name="Group 25"/>
            <p:cNvGrpSpPr>
              <a:grpSpLocks/>
            </p:cNvGrpSpPr>
            <p:nvPr/>
          </p:nvGrpSpPr>
          <p:grpSpPr bwMode="auto">
            <a:xfrm>
              <a:off x="3834" y="3456"/>
              <a:ext cx="1848" cy="183"/>
              <a:chOff x="3852" y="2358"/>
              <a:chExt cx="1848" cy="183"/>
            </a:xfrm>
          </p:grpSpPr>
          <p:sp>
            <p:nvSpPr>
              <p:cNvPr id="74824" name="Text Box 26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4825" name="Text Box 27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MIR4</a:t>
                </a:r>
              </a:p>
            </p:txBody>
          </p:sp>
          <p:sp>
            <p:nvSpPr>
              <p:cNvPr id="74826" name="Line 28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27" name="Line 29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28" name="Line 30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829" name="Line 31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4803" name="Line 32"/>
            <p:cNvSpPr>
              <a:spLocks noChangeShapeType="1"/>
            </p:cNvSpPr>
            <p:nvPr/>
          </p:nvSpPr>
          <p:spPr bwMode="auto">
            <a:xfrm rot="5400000">
              <a:off x="4472" y="2244"/>
              <a:ext cx="228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4" name="Line 33"/>
            <p:cNvSpPr>
              <a:spLocks noChangeShapeType="1"/>
            </p:cNvSpPr>
            <p:nvPr/>
          </p:nvSpPr>
          <p:spPr bwMode="auto">
            <a:xfrm rot="5400000">
              <a:off x="4499" y="2634"/>
              <a:ext cx="18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5" name="Line 34"/>
            <p:cNvSpPr>
              <a:spLocks noChangeShapeType="1"/>
            </p:cNvSpPr>
            <p:nvPr/>
          </p:nvSpPr>
          <p:spPr bwMode="auto">
            <a:xfrm rot="5400000">
              <a:off x="4499" y="3000"/>
              <a:ext cx="192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6" name="Line 35"/>
            <p:cNvSpPr>
              <a:spLocks noChangeShapeType="1"/>
            </p:cNvSpPr>
            <p:nvPr/>
          </p:nvSpPr>
          <p:spPr bwMode="auto">
            <a:xfrm rot="5400000">
              <a:off x="4503" y="3371"/>
              <a:ext cx="177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7" name="Freeform 36"/>
            <p:cNvSpPr>
              <a:spLocks/>
            </p:cNvSpPr>
            <p:nvPr/>
          </p:nvSpPr>
          <p:spPr bwMode="auto">
            <a:xfrm>
              <a:off x="3774" y="2538"/>
              <a:ext cx="1134" cy="45"/>
            </a:xfrm>
            <a:custGeom>
              <a:avLst/>
              <a:gdLst>
                <a:gd name="T0" fmla="*/ 480 w 1347"/>
                <a:gd name="T1" fmla="*/ 0 h 30"/>
                <a:gd name="T2" fmla="*/ 480 w 1347"/>
                <a:gd name="T3" fmla="*/ 345 h 30"/>
                <a:gd name="T4" fmla="*/ 0 w 1347"/>
                <a:gd name="T5" fmla="*/ 345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8" name="Freeform 37"/>
            <p:cNvSpPr>
              <a:spLocks/>
            </p:cNvSpPr>
            <p:nvPr/>
          </p:nvSpPr>
          <p:spPr bwMode="auto">
            <a:xfrm>
              <a:off x="3774" y="2544"/>
              <a:ext cx="1314" cy="111"/>
            </a:xfrm>
            <a:custGeom>
              <a:avLst/>
              <a:gdLst>
                <a:gd name="T0" fmla="*/ 1161 w 1347"/>
                <a:gd name="T1" fmla="*/ 0 h 30"/>
                <a:gd name="T2" fmla="*/ 1161 w 1347"/>
                <a:gd name="T3" fmla="*/ 77049 h 30"/>
                <a:gd name="T4" fmla="*/ 0 w 1347"/>
                <a:gd name="T5" fmla="*/ 77049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09" name="Freeform 38"/>
            <p:cNvSpPr>
              <a:spLocks/>
            </p:cNvSpPr>
            <p:nvPr/>
          </p:nvSpPr>
          <p:spPr bwMode="auto">
            <a:xfrm>
              <a:off x="3780" y="2907"/>
              <a:ext cx="282" cy="63"/>
            </a:xfrm>
            <a:custGeom>
              <a:avLst/>
              <a:gdLst>
                <a:gd name="T0" fmla="*/ 0 w 1347"/>
                <a:gd name="T1" fmla="*/ 0 h 30"/>
                <a:gd name="T2" fmla="*/ 0 w 1347"/>
                <a:gd name="T3" fmla="*/ 2566 h 30"/>
                <a:gd name="T4" fmla="*/ 0 w 1347"/>
                <a:gd name="T5" fmla="*/ 2566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10" name="Freeform 39"/>
            <p:cNvSpPr>
              <a:spLocks/>
            </p:cNvSpPr>
            <p:nvPr/>
          </p:nvSpPr>
          <p:spPr bwMode="auto">
            <a:xfrm>
              <a:off x="3783" y="3288"/>
              <a:ext cx="657" cy="66"/>
            </a:xfrm>
            <a:custGeom>
              <a:avLst/>
              <a:gdLst>
                <a:gd name="T0" fmla="*/ 18 w 1347"/>
                <a:gd name="T1" fmla="*/ 0 h 30"/>
                <a:gd name="T2" fmla="*/ 18 w 1347"/>
                <a:gd name="T3" fmla="*/ 3397 h 30"/>
                <a:gd name="T4" fmla="*/ 0 w 1347"/>
                <a:gd name="T5" fmla="*/ 3397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811" name="Freeform 40"/>
            <p:cNvSpPr>
              <a:spLocks/>
            </p:cNvSpPr>
            <p:nvPr/>
          </p:nvSpPr>
          <p:spPr bwMode="auto">
            <a:xfrm>
              <a:off x="3780" y="3645"/>
              <a:ext cx="936" cy="63"/>
            </a:xfrm>
            <a:custGeom>
              <a:avLst/>
              <a:gdLst>
                <a:gd name="T0" fmla="*/ 151 w 1347"/>
                <a:gd name="T1" fmla="*/ 0 h 30"/>
                <a:gd name="T2" fmla="*/ 151 w 1347"/>
                <a:gd name="T3" fmla="*/ 2566 h 30"/>
                <a:gd name="T4" fmla="*/ 0 w 1347"/>
                <a:gd name="T5" fmla="*/ 2566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4812" name="Group 41"/>
            <p:cNvGrpSpPr>
              <a:grpSpLocks/>
            </p:cNvGrpSpPr>
            <p:nvPr/>
          </p:nvGrpSpPr>
          <p:grpSpPr bwMode="auto">
            <a:xfrm>
              <a:off x="3549" y="2460"/>
              <a:ext cx="234" cy="288"/>
              <a:chOff x="654" y="516"/>
              <a:chExt cx="234" cy="288"/>
            </a:xfrm>
          </p:grpSpPr>
          <p:sp>
            <p:nvSpPr>
              <p:cNvPr id="74822" name="Oval 42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4823" name="Text Box 43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74813" name="Group 44"/>
            <p:cNvGrpSpPr>
              <a:grpSpLocks/>
            </p:cNvGrpSpPr>
            <p:nvPr/>
          </p:nvGrpSpPr>
          <p:grpSpPr bwMode="auto">
            <a:xfrm>
              <a:off x="3546" y="2820"/>
              <a:ext cx="234" cy="288"/>
              <a:chOff x="654" y="516"/>
              <a:chExt cx="234" cy="288"/>
            </a:xfrm>
          </p:grpSpPr>
          <p:sp>
            <p:nvSpPr>
              <p:cNvPr id="74820" name="Oval 45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4821" name="Text Box 46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74814" name="Group 47"/>
            <p:cNvGrpSpPr>
              <a:grpSpLocks/>
            </p:cNvGrpSpPr>
            <p:nvPr/>
          </p:nvGrpSpPr>
          <p:grpSpPr bwMode="auto">
            <a:xfrm>
              <a:off x="3549" y="3204"/>
              <a:ext cx="234" cy="288"/>
              <a:chOff x="654" y="516"/>
              <a:chExt cx="234" cy="288"/>
            </a:xfrm>
          </p:grpSpPr>
          <p:sp>
            <p:nvSpPr>
              <p:cNvPr id="74818" name="Oval 48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4819" name="Text Box 49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74815" name="Group 50"/>
            <p:cNvGrpSpPr>
              <a:grpSpLocks/>
            </p:cNvGrpSpPr>
            <p:nvPr/>
          </p:nvGrpSpPr>
          <p:grpSpPr bwMode="auto">
            <a:xfrm>
              <a:off x="3546" y="3558"/>
              <a:ext cx="234" cy="288"/>
              <a:chOff x="654" y="516"/>
              <a:chExt cx="234" cy="288"/>
            </a:xfrm>
          </p:grpSpPr>
          <p:sp>
            <p:nvSpPr>
              <p:cNvPr id="74816" name="Oval 51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4817" name="Text Box 52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</p:grpSp>
      <p:sp>
        <p:nvSpPr>
          <p:cNvPr id="74757" name="Text Box 53"/>
          <p:cNvSpPr txBox="1">
            <a:spLocks noChangeArrowheads="1"/>
          </p:cNvSpPr>
          <p:nvPr/>
        </p:nvSpPr>
        <p:spPr bwMode="auto">
          <a:xfrm flipV="1">
            <a:off x="123825" y="3409950"/>
            <a:ext cx="549275" cy="1457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memória</a:t>
            </a:r>
          </a:p>
        </p:txBody>
      </p:sp>
      <p:grpSp>
        <p:nvGrpSpPr>
          <p:cNvPr id="74758" name="Group 54"/>
          <p:cNvGrpSpPr>
            <a:grpSpLocks/>
          </p:cNvGrpSpPr>
          <p:nvPr/>
        </p:nvGrpSpPr>
        <p:grpSpPr bwMode="auto">
          <a:xfrm>
            <a:off x="600075" y="3762375"/>
            <a:ext cx="4772025" cy="2428875"/>
            <a:chOff x="378" y="2370"/>
            <a:chExt cx="3006" cy="1530"/>
          </a:xfrm>
        </p:grpSpPr>
        <p:sp>
          <p:nvSpPr>
            <p:cNvPr id="74761" name="Line 55"/>
            <p:cNvSpPr>
              <a:spLocks noChangeShapeType="1"/>
            </p:cNvSpPr>
            <p:nvPr/>
          </p:nvSpPr>
          <p:spPr bwMode="auto">
            <a:xfrm flipH="1">
              <a:off x="2428" y="2489"/>
              <a:ext cx="0" cy="39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4762" name="Line 56"/>
            <p:cNvSpPr>
              <a:spLocks noChangeShapeType="1"/>
            </p:cNvSpPr>
            <p:nvPr/>
          </p:nvSpPr>
          <p:spPr bwMode="auto">
            <a:xfrm flipH="1">
              <a:off x="3100" y="2486"/>
              <a:ext cx="0" cy="39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4763" name="Group 57"/>
            <p:cNvGrpSpPr>
              <a:grpSpLocks/>
            </p:cNvGrpSpPr>
            <p:nvPr/>
          </p:nvGrpSpPr>
          <p:grpSpPr bwMode="auto">
            <a:xfrm>
              <a:off x="378" y="2370"/>
              <a:ext cx="3006" cy="1530"/>
              <a:chOff x="378" y="2370"/>
              <a:chExt cx="3006" cy="1530"/>
            </a:xfrm>
          </p:grpSpPr>
          <p:grpSp>
            <p:nvGrpSpPr>
              <p:cNvPr id="74764" name="Group 58"/>
              <p:cNvGrpSpPr>
                <a:grpSpLocks/>
              </p:cNvGrpSpPr>
              <p:nvPr/>
            </p:nvGrpSpPr>
            <p:grpSpPr bwMode="auto">
              <a:xfrm>
                <a:off x="378" y="2370"/>
                <a:ext cx="3006" cy="1410"/>
                <a:chOff x="378" y="2370"/>
                <a:chExt cx="3006" cy="1410"/>
              </a:xfrm>
            </p:grpSpPr>
            <p:sp>
              <p:nvSpPr>
                <p:cNvPr id="7476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398" y="2562"/>
                  <a:ext cx="660" cy="45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Regisz-terek</a:t>
                  </a:r>
                </a:p>
              </p:txBody>
            </p:sp>
            <p:sp>
              <p:nvSpPr>
                <p:cNvPr id="74768" name="Line 60"/>
                <p:cNvSpPr>
                  <a:spLocks noChangeShapeType="1"/>
                </p:cNvSpPr>
                <p:nvPr/>
              </p:nvSpPr>
              <p:spPr bwMode="auto">
                <a:xfrm>
                  <a:off x="378" y="2661"/>
                  <a:ext cx="1020" cy="0"/>
                </a:xfrm>
                <a:prstGeom prst="line">
                  <a:avLst/>
                </a:prstGeom>
                <a:noFill/>
                <a:ln w="635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6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270" y="3202"/>
                  <a:ext cx="972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ALU</a:t>
                  </a:r>
                </a:p>
              </p:txBody>
            </p:sp>
            <p:sp>
              <p:nvSpPr>
                <p:cNvPr id="74770" name="Line 62"/>
                <p:cNvSpPr>
                  <a:spLocks noChangeShapeType="1"/>
                </p:cNvSpPr>
                <p:nvPr/>
              </p:nvSpPr>
              <p:spPr bwMode="auto">
                <a:xfrm>
                  <a:off x="2728" y="3436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1" name="Freeform 63"/>
                <p:cNvSpPr>
                  <a:spLocks/>
                </p:cNvSpPr>
                <p:nvPr/>
              </p:nvSpPr>
              <p:spPr bwMode="auto">
                <a:xfrm>
                  <a:off x="2281" y="3148"/>
                  <a:ext cx="930" cy="288"/>
                </a:xfrm>
                <a:custGeom>
                  <a:avLst/>
                  <a:gdLst>
                    <a:gd name="T0" fmla="*/ 0 w 1134"/>
                    <a:gd name="T1" fmla="*/ 0 h 454"/>
                    <a:gd name="T2" fmla="*/ 110 w 1134"/>
                    <a:gd name="T3" fmla="*/ 0 h 454"/>
                    <a:gd name="T4" fmla="*/ 138 w 1134"/>
                    <a:gd name="T5" fmla="*/ 9 h 454"/>
                    <a:gd name="T6" fmla="*/ 207 w 1134"/>
                    <a:gd name="T7" fmla="*/ 9 h 454"/>
                    <a:gd name="T8" fmla="*/ 235 w 1134"/>
                    <a:gd name="T9" fmla="*/ 0 h 454"/>
                    <a:gd name="T10" fmla="*/ 345 w 1134"/>
                    <a:gd name="T11" fmla="*/ 0 h 454"/>
                    <a:gd name="T12" fmla="*/ 262 w 1134"/>
                    <a:gd name="T13" fmla="*/ 30 h 454"/>
                    <a:gd name="T14" fmla="*/ 83 w 1134"/>
                    <a:gd name="T15" fmla="*/ 30 h 454"/>
                    <a:gd name="T16" fmla="*/ 0 w 1134"/>
                    <a:gd name="T17" fmla="*/ 0 h 4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34"/>
                    <a:gd name="T28" fmla="*/ 0 h 454"/>
                    <a:gd name="T29" fmla="*/ 1134 w 1134"/>
                    <a:gd name="T30" fmla="*/ 454 h 45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34" h="454">
                      <a:moveTo>
                        <a:pt x="0" y="0"/>
                      </a:moveTo>
                      <a:lnTo>
                        <a:pt x="363" y="0"/>
                      </a:lnTo>
                      <a:lnTo>
                        <a:pt x="454" y="136"/>
                      </a:lnTo>
                      <a:lnTo>
                        <a:pt x="681" y="136"/>
                      </a:lnTo>
                      <a:lnTo>
                        <a:pt x="771" y="0"/>
                      </a:lnTo>
                      <a:lnTo>
                        <a:pt x="1134" y="0"/>
                      </a:lnTo>
                      <a:lnTo>
                        <a:pt x="862" y="454"/>
                      </a:lnTo>
                      <a:lnTo>
                        <a:pt x="272" y="4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2266" y="3580"/>
                  <a:ext cx="952" cy="2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Léptető</a:t>
                  </a:r>
                </a:p>
              </p:txBody>
            </p:sp>
            <p:sp>
              <p:nvSpPr>
                <p:cNvPr id="74773" name="Line 65"/>
                <p:cNvSpPr>
                  <a:spLocks noChangeShapeType="1"/>
                </p:cNvSpPr>
                <p:nvPr/>
              </p:nvSpPr>
              <p:spPr bwMode="auto">
                <a:xfrm>
                  <a:off x="3102" y="3022"/>
                  <a:ext cx="0" cy="127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4" name="Line 66"/>
                <p:cNvSpPr>
                  <a:spLocks noChangeShapeType="1"/>
                </p:cNvSpPr>
                <p:nvPr/>
              </p:nvSpPr>
              <p:spPr bwMode="auto">
                <a:xfrm>
                  <a:off x="2428" y="3023"/>
                  <a:ext cx="0" cy="123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5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061" y="2606"/>
                  <a:ext cx="34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6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2061" y="2687"/>
                  <a:ext cx="1018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4777" name="Line 69"/>
                <p:cNvSpPr>
                  <a:spLocks noChangeShapeType="1"/>
                </p:cNvSpPr>
                <p:nvPr/>
              </p:nvSpPr>
              <p:spPr bwMode="auto">
                <a:xfrm>
                  <a:off x="1035" y="2831"/>
                  <a:ext cx="361" cy="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74778" name="Group 70"/>
                <p:cNvGrpSpPr>
                  <a:grpSpLocks/>
                </p:cNvGrpSpPr>
                <p:nvPr/>
              </p:nvGrpSpPr>
              <p:grpSpPr bwMode="auto">
                <a:xfrm>
                  <a:off x="2130" y="2868"/>
                  <a:ext cx="576" cy="173"/>
                  <a:chOff x="2502" y="2808"/>
                  <a:chExt cx="576" cy="173"/>
                </a:xfrm>
              </p:grpSpPr>
              <p:sp>
                <p:nvSpPr>
                  <p:cNvPr id="7479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98" name="Text Box 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A</a:t>
                    </a:r>
                  </a:p>
                </p:txBody>
              </p:sp>
            </p:grpSp>
            <p:grpSp>
              <p:nvGrpSpPr>
                <p:cNvPr id="74779" name="Group 73"/>
                <p:cNvGrpSpPr>
                  <a:grpSpLocks/>
                </p:cNvGrpSpPr>
                <p:nvPr/>
              </p:nvGrpSpPr>
              <p:grpSpPr bwMode="auto">
                <a:xfrm>
                  <a:off x="2808" y="2868"/>
                  <a:ext cx="576" cy="173"/>
                  <a:chOff x="2502" y="2808"/>
                  <a:chExt cx="576" cy="173"/>
                </a:xfrm>
              </p:grpSpPr>
              <p:sp>
                <p:nvSpPr>
                  <p:cNvPr id="74795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96" name="Text Box 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B</a:t>
                    </a:r>
                  </a:p>
                </p:txBody>
              </p:sp>
            </p:grpSp>
            <p:grpSp>
              <p:nvGrpSpPr>
                <p:cNvPr id="74780" name="Group 76"/>
                <p:cNvGrpSpPr>
                  <a:grpSpLocks/>
                </p:cNvGrpSpPr>
                <p:nvPr/>
              </p:nvGrpSpPr>
              <p:grpSpPr bwMode="auto">
                <a:xfrm>
                  <a:off x="2634" y="2400"/>
                  <a:ext cx="234" cy="288"/>
                  <a:chOff x="654" y="516"/>
                  <a:chExt cx="234" cy="288"/>
                </a:xfrm>
              </p:grpSpPr>
              <p:sp>
                <p:nvSpPr>
                  <p:cNvPr id="74793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94" name="Text Box 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4</a:t>
                    </a:r>
                  </a:p>
                </p:txBody>
              </p:sp>
            </p:grpSp>
            <p:grpSp>
              <p:nvGrpSpPr>
                <p:cNvPr id="74781" name="Group 79"/>
                <p:cNvGrpSpPr>
                  <a:grpSpLocks/>
                </p:cNvGrpSpPr>
                <p:nvPr/>
              </p:nvGrpSpPr>
              <p:grpSpPr bwMode="auto">
                <a:xfrm>
                  <a:off x="2154" y="3258"/>
                  <a:ext cx="234" cy="288"/>
                  <a:chOff x="654" y="516"/>
                  <a:chExt cx="234" cy="288"/>
                </a:xfrm>
              </p:grpSpPr>
              <p:sp>
                <p:nvSpPr>
                  <p:cNvPr id="74791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92" name="Text Box 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5</a:t>
                    </a:r>
                  </a:p>
                </p:txBody>
              </p:sp>
            </p:grpSp>
            <p:grpSp>
              <p:nvGrpSpPr>
                <p:cNvPr id="74782" name="Group 82"/>
                <p:cNvGrpSpPr>
                  <a:grpSpLocks/>
                </p:cNvGrpSpPr>
                <p:nvPr/>
              </p:nvGrpSpPr>
              <p:grpSpPr bwMode="auto">
                <a:xfrm>
                  <a:off x="1086" y="2802"/>
                  <a:ext cx="234" cy="288"/>
                  <a:chOff x="654" y="516"/>
                  <a:chExt cx="234" cy="288"/>
                </a:xfrm>
              </p:grpSpPr>
              <p:sp>
                <p:nvSpPr>
                  <p:cNvPr id="74789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90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</p:grpSp>
            <p:grpSp>
              <p:nvGrpSpPr>
                <p:cNvPr id="74783" name="Group 85"/>
                <p:cNvGrpSpPr>
                  <a:grpSpLocks/>
                </p:cNvGrpSpPr>
                <p:nvPr/>
              </p:nvGrpSpPr>
              <p:grpSpPr bwMode="auto">
                <a:xfrm>
                  <a:off x="600" y="2370"/>
                  <a:ext cx="234" cy="288"/>
                  <a:chOff x="654" y="516"/>
                  <a:chExt cx="234" cy="288"/>
                </a:xfrm>
              </p:grpSpPr>
              <p:sp>
                <p:nvSpPr>
                  <p:cNvPr id="74787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88" name="Text Box 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7</a:t>
                    </a:r>
                  </a:p>
                </p:txBody>
              </p:sp>
            </p:grpSp>
            <p:grpSp>
              <p:nvGrpSpPr>
                <p:cNvPr id="74784" name="Group 88"/>
                <p:cNvGrpSpPr>
                  <a:grpSpLocks/>
                </p:cNvGrpSpPr>
                <p:nvPr/>
              </p:nvGrpSpPr>
              <p:grpSpPr bwMode="auto">
                <a:xfrm>
                  <a:off x="744" y="3417"/>
                  <a:ext cx="576" cy="173"/>
                  <a:chOff x="2502" y="2808"/>
                  <a:chExt cx="576" cy="173"/>
                </a:xfrm>
              </p:grpSpPr>
              <p:sp>
                <p:nvSpPr>
                  <p:cNvPr id="74785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4786" name="Text Box 9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C</a:t>
                    </a:r>
                  </a:p>
                </p:txBody>
              </p:sp>
            </p:grpSp>
          </p:grpSp>
          <p:sp>
            <p:nvSpPr>
              <p:cNvPr id="74765" name="Freeform 91"/>
              <p:cNvSpPr>
                <a:spLocks/>
              </p:cNvSpPr>
              <p:nvPr/>
            </p:nvSpPr>
            <p:spPr bwMode="auto">
              <a:xfrm>
                <a:off x="1041" y="3570"/>
                <a:ext cx="1689" cy="330"/>
              </a:xfrm>
              <a:custGeom>
                <a:avLst/>
                <a:gdLst>
                  <a:gd name="T0" fmla="*/ 1689 w 1689"/>
                  <a:gd name="T1" fmla="*/ 210 h 330"/>
                  <a:gd name="T2" fmla="*/ 1689 w 1689"/>
                  <a:gd name="T3" fmla="*/ 330 h 330"/>
                  <a:gd name="T4" fmla="*/ 0 w 1689"/>
                  <a:gd name="T5" fmla="*/ 330 h 330"/>
                  <a:gd name="T6" fmla="*/ 0 w 1689"/>
                  <a:gd name="T7" fmla="*/ 0 h 3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9"/>
                  <a:gd name="T13" fmla="*/ 0 h 330"/>
                  <a:gd name="T14" fmla="*/ 1689 w 1689"/>
                  <a:gd name="T15" fmla="*/ 330 h 3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9" h="330">
                    <a:moveTo>
                      <a:pt x="1689" y="210"/>
                    </a:moveTo>
                    <a:lnTo>
                      <a:pt x="1689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4766" name="Line 92"/>
              <p:cNvSpPr>
                <a:spLocks noChangeShapeType="1"/>
              </p:cNvSpPr>
              <p:nvPr/>
            </p:nvSpPr>
            <p:spPr bwMode="auto">
              <a:xfrm flipV="1">
                <a:off x="1041" y="2736"/>
                <a:ext cx="0" cy="70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74759" name="Élőláb helye 9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4760" name="Dátum helye 9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89539D5-456A-417A-93AC-1F12A2B8A0B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E3237C-B376-4727-8AF7-75EEF6B98490}" type="slidenum">
              <a:rPr lang="en-GB" smtClean="0">
                <a:cs typeface="Arial" charset="0"/>
              </a:rPr>
              <a:pPr/>
              <a:t>73</a:t>
            </a:fld>
            <a:endParaRPr lang="en-GB" smtClean="0">
              <a:cs typeface="Arial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23875"/>
          </a:xfrm>
        </p:spPr>
        <p:txBody>
          <a:bodyPr lIns="92075" tIns="46038" rIns="92075" bIns="46038"/>
          <a:lstStyle/>
          <a:p>
            <a:pPr marL="609600" indent="-609600" algn="ctr" defTabSz="762000">
              <a:buFont typeface="Times New Roman" pitchFamily="18" charset="0"/>
              <a:buNone/>
            </a:pPr>
            <a:r>
              <a:rPr lang="hu-HU" sz="2800" b="1" smtClean="0"/>
              <a:t>Hétszakaszú csővezeték: Mic-4 (4.35. ábra)</a:t>
            </a:r>
          </a:p>
        </p:txBody>
      </p:sp>
      <p:grpSp>
        <p:nvGrpSpPr>
          <p:cNvPr id="75780" name="Group 3"/>
          <p:cNvGrpSpPr>
            <a:grpSpLocks/>
          </p:cNvGrpSpPr>
          <p:nvPr/>
        </p:nvGrpSpPr>
        <p:grpSpPr bwMode="auto">
          <a:xfrm>
            <a:off x="609600" y="2085975"/>
            <a:ext cx="1343025" cy="469900"/>
            <a:chOff x="360" y="1314"/>
            <a:chExt cx="996" cy="296"/>
          </a:xfrm>
        </p:grpSpPr>
        <p:sp>
          <p:nvSpPr>
            <p:cNvPr id="75966" name="Line 4"/>
            <p:cNvSpPr>
              <a:spLocks noChangeShapeType="1"/>
            </p:cNvSpPr>
            <p:nvPr/>
          </p:nvSpPr>
          <p:spPr bwMode="auto">
            <a:xfrm>
              <a:off x="360" y="1458"/>
              <a:ext cx="27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967" name="Text Box 5"/>
            <p:cNvSpPr txBox="1">
              <a:spLocks noChangeArrowheads="1"/>
            </p:cNvSpPr>
            <p:nvPr/>
          </p:nvSpPr>
          <p:spPr bwMode="auto">
            <a:xfrm>
              <a:off x="624" y="1314"/>
              <a:ext cx="46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IFU</a:t>
              </a:r>
            </a:p>
          </p:txBody>
        </p:sp>
        <p:sp>
          <p:nvSpPr>
            <p:cNvPr id="75968" name="Line 6"/>
            <p:cNvSpPr>
              <a:spLocks noChangeShapeType="1"/>
            </p:cNvSpPr>
            <p:nvPr/>
          </p:nvSpPr>
          <p:spPr bwMode="auto">
            <a:xfrm>
              <a:off x="1086" y="1458"/>
              <a:ext cx="27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5781" name="Text Box 7"/>
          <p:cNvSpPr txBox="1">
            <a:spLocks noChangeArrowheads="1"/>
          </p:cNvSpPr>
          <p:nvPr/>
        </p:nvSpPr>
        <p:spPr bwMode="auto">
          <a:xfrm flipV="1">
            <a:off x="0" y="1609725"/>
            <a:ext cx="549275" cy="3286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eaVer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    e    m    ó    r    i    a</a:t>
            </a:r>
          </a:p>
        </p:txBody>
      </p:sp>
      <p:grpSp>
        <p:nvGrpSpPr>
          <p:cNvPr id="75782" name="Group 8"/>
          <p:cNvGrpSpPr>
            <a:grpSpLocks/>
          </p:cNvGrpSpPr>
          <p:nvPr/>
        </p:nvGrpSpPr>
        <p:grpSpPr bwMode="auto">
          <a:xfrm>
            <a:off x="1228725" y="1666875"/>
            <a:ext cx="371475" cy="457200"/>
            <a:chOff x="654" y="516"/>
            <a:chExt cx="234" cy="288"/>
          </a:xfrm>
        </p:grpSpPr>
        <p:sp>
          <p:nvSpPr>
            <p:cNvPr id="75964" name="Oval 9"/>
            <p:cNvSpPr>
              <a:spLocks noChangeArrowheads="1"/>
            </p:cNvSpPr>
            <p:nvPr/>
          </p:nvSpPr>
          <p:spPr bwMode="auto">
            <a:xfrm>
              <a:off x="654" y="558"/>
              <a:ext cx="234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5965" name="Text Box 10"/>
            <p:cNvSpPr txBox="1">
              <a:spLocks noChangeArrowheads="1"/>
            </p:cNvSpPr>
            <p:nvPr/>
          </p:nvSpPr>
          <p:spPr bwMode="auto">
            <a:xfrm>
              <a:off x="666" y="516"/>
              <a:ext cx="19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75783" name="Group 11"/>
          <p:cNvGrpSpPr>
            <a:grpSpLocks/>
          </p:cNvGrpSpPr>
          <p:nvPr/>
        </p:nvGrpSpPr>
        <p:grpSpPr bwMode="auto">
          <a:xfrm>
            <a:off x="1943100" y="885825"/>
            <a:ext cx="1552575" cy="1536700"/>
            <a:chOff x="1368" y="600"/>
            <a:chExt cx="978" cy="968"/>
          </a:xfrm>
        </p:grpSpPr>
        <p:sp>
          <p:nvSpPr>
            <p:cNvPr id="75943" name="Text Box 12"/>
            <p:cNvSpPr txBox="1">
              <a:spLocks noChangeArrowheads="1"/>
            </p:cNvSpPr>
            <p:nvPr/>
          </p:nvSpPr>
          <p:spPr bwMode="auto">
            <a:xfrm>
              <a:off x="1368" y="600"/>
              <a:ext cx="978" cy="9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anchor="b" anchorCtr="1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Dekódoló</a:t>
              </a:r>
            </a:p>
          </p:txBody>
        </p:sp>
        <p:grpSp>
          <p:nvGrpSpPr>
            <p:cNvPr id="75944" name="Group 13"/>
            <p:cNvGrpSpPr>
              <a:grpSpLocks/>
            </p:cNvGrpSpPr>
            <p:nvPr/>
          </p:nvGrpSpPr>
          <p:grpSpPr bwMode="auto">
            <a:xfrm>
              <a:off x="1488" y="774"/>
              <a:ext cx="708" cy="468"/>
              <a:chOff x="1467" y="2076"/>
              <a:chExt cx="1404" cy="1437"/>
            </a:xfrm>
          </p:grpSpPr>
          <p:sp>
            <p:nvSpPr>
              <p:cNvPr id="75946" name="Line 14"/>
              <p:cNvSpPr>
                <a:spLocks noChangeShapeType="1"/>
              </p:cNvSpPr>
              <p:nvPr/>
            </p:nvSpPr>
            <p:spPr bwMode="auto">
              <a:xfrm>
                <a:off x="1473" y="207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47" name="Line 15"/>
              <p:cNvSpPr>
                <a:spLocks noChangeShapeType="1"/>
              </p:cNvSpPr>
              <p:nvPr/>
            </p:nvSpPr>
            <p:spPr bwMode="auto">
              <a:xfrm>
                <a:off x="1473" y="217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48" name="Line 16"/>
              <p:cNvSpPr>
                <a:spLocks noChangeShapeType="1"/>
              </p:cNvSpPr>
              <p:nvPr/>
            </p:nvSpPr>
            <p:spPr bwMode="auto">
              <a:xfrm>
                <a:off x="1470" y="226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49" name="Line 17"/>
              <p:cNvSpPr>
                <a:spLocks noChangeShapeType="1"/>
              </p:cNvSpPr>
              <p:nvPr/>
            </p:nvSpPr>
            <p:spPr bwMode="auto">
              <a:xfrm>
                <a:off x="1470" y="235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0" name="Line 18"/>
              <p:cNvSpPr>
                <a:spLocks noChangeShapeType="1"/>
              </p:cNvSpPr>
              <p:nvPr/>
            </p:nvSpPr>
            <p:spPr bwMode="auto">
              <a:xfrm>
                <a:off x="1467" y="246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1" name="Line 19"/>
              <p:cNvSpPr>
                <a:spLocks noChangeShapeType="1"/>
              </p:cNvSpPr>
              <p:nvPr/>
            </p:nvSpPr>
            <p:spPr bwMode="auto">
              <a:xfrm>
                <a:off x="1470" y="255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2" name="Line 20"/>
              <p:cNvSpPr>
                <a:spLocks noChangeShapeType="1"/>
              </p:cNvSpPr>
              <p:nvPr/>
            </p:nvSpPr>
            <p:spPr bwMode="auto">
              <a:xfrm>
                <a:off x="1470" y="265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3" name="Line 21"/>
              <p:cNvSpPr>
                <a:spLocks noChangeShapeType="1"/>
              </p:cNvSpPr>
              <p:nvPr/>
            </p:nvSpPr>
            <p:spPr bwMode="auto">
              <a:xfrm>
                <a:off x="1467" y="274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4" name="Line 22"/>
              <p:cNvSpPr>
                <a:spLocks noChangeShapeType="1"/>
              </p:cNvSpPr>
              <p:nvPr/>
            </p:nvSpPr>
            <p:spPr bwMode="auto">
              <a:xfrm>
                <a:off x="1470" y="284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5" name="Line 23"/>
              <p:cNvSpPr>
                <a:spLocks noChangeShapeType="1"/>
              </p:cNvSpPr>
              <p:nvPr/>
            </p:nvSpPr>
            <p:spPr bwMode="auto">
              <a:xfrm>
                <a:off x="1470" y="2943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6" name="Line 24"/>
              <p:cNvSpPr>
                <a:spLocks noChangeShapeType="1"/>
              </p:cNvSpPr>
              <p:nvPr/>
            </p:nvSpPr>
            <p:spPr bwMode="auto">
              <a:xfrm>
                <a:off x="1470" y="303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7" name="Line 25"/>
              <p:cNvSpPr>
                <a:spLocks noChangeShapeType="1"/>
              </p:cNvSpPr>
              <p:nvPr/>
            </p:nvSpPr>
            <p:spPr bwMode="auto">
              <a:xfrm>
                <a:off x="1470" y="312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8" name="Line 26"/>
              <p:cNvSpPr>
                <a:spLocks noChangeShapeType="1"/>
              </p:cNvSpPr>
              <p:nvPr/>
            </p:nvSpPr>
            <p:spPr bwMode="auto">
              <a:xfrm>
                <a:off x="1470" y="322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59" name="Line 27"/>
              <p:cNvSpPr>
                <a:spLocks noChangeShapeType="1"/>
              </p:cNvSpPr>
              <p:nvPr/>
            </p:nvSpPr>
            <p:spPr bwMode="auto">
              <a:xfrm>
                <a:off x="1470" y="332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60" name="Line 28"/>
              <p:cNvSpPr>
                <a:spLocks noChangeShapeType="1"/>
              </p:cNvSpPr>
              <p:nvPr/>
            </p:nvSpPr>
            <p:spPr bwMode="auto">
              <a:xfrm>
                <a:off x="1470" y="342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61" name="Line 29"/>
              <p:cNvSpPr>
                <a:spLocks noChangeShapeType="1"/>
              </p:cNvSpPr>
              <p:nvPr/>
            </p:nvSpPr>
            <p:spPr bwMode="auto">
              <a:xfrm>
                <a:off x="1470" y="351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62" name="Line 30"/>
              <p:cNvSpPr>
                <a:spLocks noChangeShapeType="1"/>
              </p:cNvSpPr>
              <p:nvPr/>
            </p:nvSpPr>
            <p:spPr bwMode="auto">
              <a:xfrm>
                <a:off x="1470" y="2076"/>
                <a:ext cx="3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63" name="Line 31"/>
              <p:cNvSpPr>
                <a:spLocks noChangeShapeType="1"/>
              </p:cNvSpPr>
              <p:nvPr/>
            </p:nvSpPr>
            <p:spPr bwMode="auto">
              <a:xfrm>
                <a:off x="2868" y="207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5945" name="Line 32"/>
            <p:cNvSpPr>
              <a:spLocks noChangeShapeType="1"/>
            </p:cNvSpPr>
            <p:nvPr/>
          </p:nvSpPr>
          <p:spPr bwMode="auto">
            <a:xfrm>
              <a:off x="1692" y="774"/>
              <a:ext cx="0" cy="4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5784" name="Line 33"/>
          <p:cNvSpPr>
            <a:spLocks noChangeShapeType="1"/>
          </p:cNvSpPr>
          <p:nvPr/>
        </p:nvSpPr>
        <p:spPr bwMode="auto">
          <a:xfrm>
            <a:off x="3505200" y="1171575"/>
            <a:ext cx="942975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5785" name="Text Box 34"/>
          <p:cNvSpPr txBox="1">
            <a:spLocks noChangeArrowheads="1"/>
          </p:cNvSpPr>
          <p:nvPr/>
        </p:nvSpPr>
        <p:spPr bwMode="auto">
          <a:xfrm>
            <a:off x="1743075" y="2709863"/>
            <a:ext cx="192405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90000"/>
          <a:lstStyle/>
          <a:p>
            <a:pPr algn="ct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Léptető regiszter</a:t>
            </a:r>
          </a:p>
        </p:txBody>
      </p:sp>
      <p:sp>
        <p:nvSpPr>
          <p:cNvPr id="75786" name="Line 35"/>
          <p:cNvSpPr>
            <a:spLocks noChangeShapeType="1"/>
          </p:cNvSpPr>
          <p:nvPr/>
        </p:nvSpPr>
        <p:spPr bwMode="auto">
          <a:xfrm rot="16200000" flipH="1">
            <a:off x="2576513" y="2566988"/>
            <a:ext cx="28575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5787" name="Line 36"/>
          <p:cNvSpPr>
            <a:spLocks noChangeShapeType="1"/>
          </p:cNvSpPr>
          <p:nvPr/>
        </p:nvSpPr>
        <p:spPr bwMode="auto">
          <a:xfrm rot="16200000" flipH="1">
            <a:off x="2226469" y="3569494"/>
            <a:ext cx="1004888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75788" name="Group 37"/>
          <p:cNvGrpSpPr>
            <a:grpSpLocks/>
          </p:cNvGrpSpPr>
          <p:nvPr/>
        </p:nvGrpSpPr>
        <p:grpSpPr bwMode="auto">
          <a:xfrm>
            <a:off x="1571625" y="828675"/>
            <a:ext cx="371475" cy="457200"/>
            <a:chOff x="654" y="516"/>
            <a:chExt cx="234" cy="288"/>
          </a:xfrm>
        </p:grpSpPr>
        <p:sp>
          <p:nvSpPr>
            <p:cNvPr id="75941" name="Oval 38"/>
            <p:cNvSpPr>
              <a:spLocks noChangeArrowheads="1"/>
            </p:cNvSpPr>
            <p:nvPr/>
          </p:nvSpPr>
          <p:spPr bwMode="auto">
            <a:xfrm>
              <a:off x="654" y="558"/>
              <a:ext cx="234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5942" name="Text Box 39"/>
            <p:cNvSpPr txBox="1">
              <a:spLocks noChangeArrowheads="1"/>
            </p:cNvSpPr>
            <p:nvPr/>
          </p:nvSpPr>
          <p:spPr bwMode="auto">
            <a:xfrm>
              <a:off x="666" y="516"/>
              <a:ext cx="19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75789" name="Group 40"/>
          <p:cNvGrpSpPr>
            <a:grpSpLocks/>
          </p:cNvGrpSpPr>
          <p:nvPr/>
        </p:nvGrpSpPr>
        <p:grpSpPr bwMode="auto">
          <a:xfrm>
            <a:off x="600075" y="3762375"/>
            <a:ext cx="4772025" cy="2428875"/>
            <a:chOff x="378" y="2370"/>
            <a:chExt cx="3006" cy="1530"/>
          </a:xfrm>
        </p:grpSpPr>
        <p:sp>
          <p:nvSpPr>
            <p:cNvPr id="75903" name="Line 41"/>
            <p:cNvSpPr>
              <a:spLocks noChangeShapeType="1"/>
            </p:cNvSpPr>
            <p:nvPr/>
          </p:nvSpPr>
          <p:spPr bwMode="auto">
            <a:xfrm flipH="1">
              <a:off x="2428" y="2489"/>
              <a:ext cx="0" cy="39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904" name="Line 42"/>
            <p:cNvSpPr>
              <a:spLocks noChangeShapeType="1"/>
            </p:cNvSpPr>
            <p:nvPr/>
          </p:nvSpPr>
          <p:spPr bwMode="auto">
            <a:xfrm flipH="1">
              <a:off x="3100" y="2486"/>
              <a:ext cx="0" cy="39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5905" name="Group 43"/>
            <p:cNvGrpSpPr>
              <a:grpSpLocks/>
            </p:cNvGrpSpPr>
            <p:nvPr/>
          </p:nvGrpSpPr>
          <p:grpSpPr bwMode="auto">
            <a:xfrm>
              <a:off x="378" y="2370"/>
              <a:ext cx="3006" cy="1530"/>
              <a:chOff x="378" y="2370"/>
              <a:chExt cx="3006" cy="1530"/>
            </a:xfrm>
          </p:grpSpPr>
          <p:grpSp>
            <p:nvGrpSpPr>
              <p:cNvPr id="75906" name="Group 44"/>
              <p:cNvGrpSpPr>
                <a:grpSpLocks/>
              </p:cNvGrpSpPr>
              <p:nvPr/>
            </p:nvGrpSpPr>
            <p:grpSpPr bwMode="auto">
              <a:xfrm>
                <a:off x="378" y="2370"/>
                <a:ext cx="3006" cy="1410"/>
                <a:chOff x="378" y="2370"/>
                <a:chExt cx="3006" cy="1410"/>
              </a:xfrm>
            </p:grpSpPr>
            <p:sp>
              <p:nvSpPr>
                <p:cNvPr id="7590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398" y="2562"/>
                  <a:ext cx="660" cy="45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Regisz-terek</a:t>
                  </a:r>
                </a:p>
              </p:txBody>
            </p:sp>
            <p:sp>
              <p:nvSpPr>
                <p:cNvPr id="75910" name="Line 46"/>
                <p:cNvSpPr>
                  <a:spLocks noChangeShapeType="1"/>
                </p:cNvSpPr>
                <p:nvPr/>
              </p:nvSpPr>
              <p:spPr bwMode="auto">
                <a:xfrm>
                  <a:off x="378" y="2661"/>
                  <a:ext cx="1020" cy="0"/>
                </a:xfrm>
                <a:prstGeom prst="line">
                  <a:avLst/>
                </a:prstGeom>
                <a:noFill/>
                <a:ln w="63500" cmpd="dbl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270" y="3202"/>
                  <a:ext cx="972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ALU</a:t>
                  </a:r>
                </a:p>
              </p:txBody>
            </p:sp>
            <p:sp>
              <p:nvSpPr>
                <p:cNvPr id="75912" name="Line 48"/>
                <p:cNvSpPr>
                  <a:spLocks noChangeShapeType="1"/>
                </p:cNvSpPr>
                <p:nvPr/>
              </p:nvSpPr>
              <p:spPr bwMode="auto">
                <a:xfrm>
                  <a:off x="2728" y="3436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3" name="Freeform 49"/>
                <p:cNvSpPr>
                  <a:spLocks/>
                </p:cNvSpPr>
                <p:nvPr/>
              </p:nvSpPr>
              <p:spPr bwMode="auto">
                <a:xfrm>
                  <a:off x="2281" y="3148"/>
                  <a:ext cx="930" cy="288"/>
                </a:xfrm>
                <a:custGeom>
                  <a:avLst/>
                  <a:gdLst>
                    <a:gd name="T0" fmla="*/ 0 w 1134"/>
                    <a:gd name="T1" fmla="*/ 0 h 454"/>
                    <a:gd name="T2" fmla="*/ 110 w 1134"/>
                    <a:gd name="T3" fmla="*/ 0 h 454"/>
                    <a:gd name="T4" fmla="*/ 138 w 1134"/>
                    <a:gd name="T5" fmla="*/ 9 h 454"/>
                    <a:gd name="T6" fmla="*/ 207 w 1134"/>
                    <a:gd name="T7" fmla="*/ 9 h 454"/>
                    <a:gd name="T8" fmla="*/ 235 w 1134"/>
                    <a:gd name="T9" fmla="*/ 0 h 454"/>
                    <a:gd name="T10" fmla="*/ 345 w 1134"/>
                    <a:gd name="T11" fmla="*/ 0 h 454"/>
                    <a:gd name="T12" fmla="*/ 262 w 1134"/>
                    <a:gd name="T13" fmla="*/ 30 h 454"/>
                    <a:gd name="T14" fmla="*/ 83 w 1134"/>
                    <a:gd name="T15" fmla="*/ 30 h 454"/>
                    <a:gd name="T16" fmla="*/ 0 w 1134"/>
                    <a:gd name="T17" fmla="*/ 0 h 4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34"/>
                    <a:gd name="T28" fmla="*/ 0 h 454"/>
                    <a:gd name="T29" fmla="*/ 1134 w 1134"/>
                    <a:gd name="T30" fmla="*/ 454 h 45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34" h="454">
                      <a:moveTo>
                        <a:pt x="0" y="0"/>
                      </a:moveTo>
                      <a:lnTo>
                        <a:pt x="363" y="0"/>
                      </a:lnTo>
                      <a:lnTo>
                        <a:pt x="454" y="136"/>
                      </a:lnTo>
                      <a:lnTo>
                        <a:pt x="681" y="136"/>
                      </a:lnTo>
                      <a:lnTo>
                        <a:pt x="771" y="0"/>
                      </a:lnTo>
                      <a:lnTo>
                        <a:pt x="1134" y="0"/>
                      </a:lnTo>
                      <a:lnTo>
                        <a:pt x="862" y="454"/>
                      </a:lnTo>
                      <a:lnTo>
                        <a:pt x="272" y="45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266" y="3580"/>
                  <a:ext cx="952" cy="200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lIns="0" tIns="0" rIns="0" bIns="0" anchor="ctr"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 sz="2000" b="1">
                      <a:solidFill>
                        <a:schemeClr val="tx1"/>
                      </a:solidFill>
                    </a:rPr>
                    <a:t>Léptető</a:t>
                  </a:r>
                </a:p>
              </p:txBody>
            </p:sp>
            <p:sp>
              <p:nvSpPr>
                <p:cNvPr id="75915" name="Line 51"/>
                <p:cNvSpPr>
                  <a:spLocks noChangeShapeType="1"/>
                </p:cNvSpPr>
                <p:nvPr/>
              </p:nvSpPr>
              <p:spPr bwMode="auto">
                <a:xfrm>
                  <a:off x="3102" y="3022"/>
                  <a:ext cx="0" cy="127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6" name="Line 52"/>
                <p:cNvSpPr>
                  <a:spLocks noChangeShapeType="1"/>
                </p:cNvSpPr>
                <p:nvPr/>
              </p:nvSpPr>
              <p:spPr bwMode="auto">
                <a:xfrm>
                  <a:off x="2428" y="3023"/>
                  <a:ext cx="0" cy="123"/>
                </a:xfrm>
                <a:prstGeom prst="line">
                  <a:avLst/>
                </a:prstGeom>
                <a:noFill/>
                <a:ln w="76200">
                  <a:solidFill>
                    <a:schemeClr val="bg2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7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061" y="2606"/>
                  <a:ext cx="346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8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061" y="2687"/>
                  <a:ext cx="1018" cy="0"/>
                </a:xfrm>
                <a:prstGeom prst="line">
                  <a:avLst/>
                </a:prstGeom>
                <a:noFill/>
                <a:ln w="38100">
                  <a:solidFill>
                    <a:schemeClr val="bg2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19" name="Line 55"/>
                <p:cNvSpPr>
                  <a:spLocks noChangeShapeType="1"/>
                </p:cNvSpPr>
                <p:nvPr/>
              </p:nvSpPr>
              <p:spPr bwMode="auto">
                <a:xfrm>
                  <a:off x="1035" y="2831"/>
                  <a:ext cx="361" cy="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grpSp>
              <p:nvGrpSpPr>
                <p:cNvPr id="75920" name="Group 56"/>
                <p:cNvGrpSpPr>
                  <a:grpSpLocks/>
                </p:cNvGrpSpPr>
                <p:nvPr/>
              </p:nvGrpSpPr>
              <p:grpSpPr bwMode="auto">
                <a:xfrm>
                  <a:off x="2130" y="2868"/>
                  <a:ext cx="576" cy="173"/>
                  <a:chOff x="2502" y="2808"/>
                  <a:chExt cx="576" cy="173"/>
                </a:xfrm>
              </p:grpSpPr>
              <p:sp>
                <p:nvSpPr>
                  <p:cNvPr id="75939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40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A</a:t>
                    </a:r>
                  </a:p>
                </p:txBody>
              </p:sp>
            </p:grpSp>
            <p:grpSp>
              <p:nvGrpSpPr>
                <p:cNvPr id="75921" name="Group 59"/>
                <p:cNvGrpSpPr>
                  <a:grpSpLocks/>
                </p:cNvGrpSpPr>
                <p:nvPr/>
              </p:nvGrpSpPr>
              <p:grpSpPr bwMode="auto">
                <a:xfrm>
                  <a:off x="2808" y="2868"/>
                  <a:ext cx="576" cy="173"/>
                  <a:chOff x="2502" y="2808"/>
                  <a:chExt cx="576" cy="173"/>
                </a:xfrm>
              </p:grpSpPr>
              <p:sp>
                <p:nvSpPr>
                  <p:cNvPr id="75937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38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B</a:t>
                    </a:r>
                  </a:p>
                </p:txBody>
              </p:sp>
            </p:grpSp>
            <p:grpSp>
              <p:nvGrpSpPr>
                <p:cNvPr id="75922" name="Group 62"/>
                <p:cNvGrpSpPr>
                  <a:grpSpLocks/>
                </p:cNvGrpSpPr>
                <p:nvPr/>
              </p:nvGrpSpPr>
              <p:grpSpPr bwMode="auto">
                <a:xfrm>
                  <a:off x="2634" y="2400"/>
                  <a:ext cx="234" cy="288"/>
                  <a:chOff x="654" y="516"/>
                  <a:chExt cx="234" cy="288"/>
                </a:xfrm>
              </p:grpSpPr>
              <p:sp>
                <p:nvSpPr>
                  <p:cNvPr id="75935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36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4</a:t>
                    </a:r>
                  </a:p>
                </p:txBody>
              </p:sp>
            </p:grpSp>
            <p:grpSp>
              <p:nvGrpSpPr>
                <p:cNvPr id="75923" name="Group 65"/>
                <p:cNvGrpSpPr>
                  <a:grpSpLocks/>
                </p:cNvGrpSpPr>
                <p:nvPr/>
              </p:nvGrpSpPr>
              <p:grpSpPr bwMode="auto">
                <a:xfrm>
                  <a:off x="2154" y="3258"/>
                  <a:ext cx="234" cy="288"/>
                  <a:chOff x="654" y="516"/>
                  <a:chExt cx="234" cy="288"/>
                </a:xfrm>
              </p:grpSpPr>
              <p:sp>
                <p:nvSpPr>
                  <p:cNvPr id="75933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34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5</a:t>
                    </a:r>
                  </a:p>
                </p:txBody>
              </p:sp>
            </p:grpSp>
            <p:grpSp>
              <p:nvGrpSpPr>
                <p:cNvPr id="75924" name="Group 68"/>
                <p:cNvGrpSpPr>
                  <a:grpSpLocks/>
                </p:cNvGrpSpPr>
                <p:nvPr/>
              </p:nvGrpSpPr>
              <p:grpSpPr bwMode="auto">
                <a:xfrm>
                  <a:off x="1086" y="2802"/>
                  <a:ext cx="234" cy="288"/>
                  <a:chOff x="654" y="516"/>
                  <a:chExt cx="234" cy="288"/>
                </a:xfrm>
              </p:grpSpPr>
              <p:sp>
                <p:nvSpPr>
                  <p:cNvPr id="75931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32" name="Text Box 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6</a:t>
                    </a:r>
                  </a:p>
                </p:txBody>
              </p:sp>
            </p:grpSp>
            <p:grpSp>
              <p:nvGrpSpPr>
                <p:cNvPr id="75925" name="Group 71"/>
                <p:cNvGrpSpPr>
                  <a:grpSpLocks/>
                </p:cNvGrpSpPr>
                <p:nvPr/>
              </p:nvGrpSpPr>
              <p:grpSpPr bwMode="auto">
                <a:xfrm>
                  <a:off x="600" y="2370"/>
                  <a:ext cx="234" cy="288"/>
                  <a:chOff x="654" y="516"/>
                  <a:chExt cx="234" cy="288"/>
                </a:xfrm>
              </p:grpSpPr>
              <p:sp>
                <p:nvSpPr>
                  <p:cNvPr id="75929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654" y="558"/>
                    <a:ext cx="234" cy="22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30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6" y="516"/>
                    <a:ext cx="198" cy="288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>
                        <a:solidFill>
                          <a:schemeClr val="tx1"/>
                        </a:solidFill>
                      </a:rPr>
                      <a:t>7</a:t>
                    </a:r>
                  </a:p>
                </p:txBody>
              </p:sp>
            </p:grpSp>
            <p:grpSp>
              <p:nvGrpSpPr>
                <p:cNvPr id="75926" name="Group 74"/>
                <p:cNvGrpSpPr>
                  <a:grpSpLocks/>
                </p:cNvGrpSpPr>
                <p:nvPr/>
              </p:nvGrpSpPr>
              <p:grpSpPr bwMode="auto">
                <a:xfrm>
                  <a:off x="744" y="3417"/>
                  <a:ext cx="576" cy="173"/>
                  <a:chOff x="2502" y="2808"/>
                  <a:chExt cx="576" cy="173"/>
                </a:xfrm>
              </p:grpSpPr>
              <p:sp>
                <p:nvSpPr>
                  <p:cNvPr id="75927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502" y="2832"/>
                    <a:ext cx="576" cy="13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sp>
                <p:nvSpPr>
                  <p:cNvPr id="75928" name="Text Box 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6" y="2808"/>
                    <a:ext cx="468" cy="17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tIns="0" bIns="0">
                    <a:spAutoFit/>
                  </a:bodyPr>
                  <a:lstStyle/>
                  <a:p>
                    <a:pPr algn="ctr" defTabSz="914400">
                      <a:lnSpc>
                        <a:spcPct val="100000"/>
                      </a:lnSpc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hu-HU" sz="1800" b="1">
                        <a:solidFill>
                          <a:schemeClr val="tx1"/>
                        </a:solidFill>
                      </a:rPr>
                      <a:t>C</a:t>
                    </a:r>
                  </a:p>
                </p:txBody>
              </p:sp>
            </p:grpSp>
          </p:grpSp>
          <p:sp>
            <p:nvSpPr>
              <p:cNvPr id="75907" name="Freeform 77"/>
              <p:cNvSpPr>
                <a:spLocks/>
              </p:cNvSpPr>
              <p:nvPr/>
            </p:nvSpPr>
            <p:spPr bwMode="auto">
              <a:xfrm>
                <a:off x="1041" y="3570"/>
                <a:ext cx="1689" cy="330"/>
              </a:xfrm>
              <a:custGeom>
                <a:avLst/>
                <a:gdLst>
                  <a:gd name="T0" fmla="*/ 1689 w 1689"/>
                  <a:gd name="T1" fmla="*/ 210 h 330"/>
                  <a:gd name="T2" fmla="*/ 1689 w 1689"/>
                  <a:gd name="T3" fmla="*/ 330 h 330"/>
                  <a:gd name="T4" fmla="*/ 0 w 1689"/>
                  <a:gd name="T5" fmla="*/ 330 h 330"/>
                  <a:gd name="T6" fmla="*/ 0 w 1689"/>
                  <a:gd name="T7" fmla="*/ 0 h 3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9"/>
                  <a:gd name="T13" fmla="*/ 0 h 330"/>
                  <a:gd name="T14" fmla="*/ 1689 w 1689"/>
                  <a:gd name="T15" fmla="*/ 330 h 3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9" h="330">
                    <a:moveTo>
                      <a:pt x="1689" y="210"/>
                    </a:moveTo>
                    <a:lnTo>
                      <a:pt x="1689" y="330"/>
                    </a:lnTo>
                    <a:lnTo>
                      <a:pt x="0" y="330"/>
                    </a:lnTo>
                    <a:lnTo>
                      <a:pt x="0" y="0"/>
                    </a:ln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908" name="Line 78"/>
              <p:cNvSpPr>
                <a:spLocks noChangeShapeType="1"/>
              </p:cNvSpPr>
              <p:nvPr/>
            </p:nvSpPr>
            <p:spPr bwMode="auto">
              <a:xfrm flipV="1">
                <a:off x="1041" y="2736"/>
                <a:ext cx="0" cy="70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75790" name="Text Box 79"/>
          <p:cNvSpPr txBox="1">
            <a:spLocks noChangeArrowheads="1"/>
          </p:cNvSpPr>
          <p:nvPr/>
        </p:nvSpPr>
        <p:spPr bwMode="auto">
          <a:xfrm>
            <a:off x="1733550" y="3271838"/>
            <a:ext cx="1914525" cy="365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0000"/>
          <a:lstStyle/>
          <a:p>
            <a:pPr algn="ct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sz="1800" b="1">
                <a:solidFill>
                  <a:schemeClr val="tx1"/>
                </a:solidFill>
              </a:rPr>
              <a:t>MBR1     MBR2</a:t>
            </a:r>
          </a:p>
        </p:txBody>
      </p:sp>
      <p:grpSp>
        <p:nvGrpSpPr>
          <p:cNvPr id="75791" name="Group 80"/>
          <p:cNvGrpSpPr>
            <a:grpSpLocks/>
          </p:cNvGrpSpPr>
          <p:nvPr/>
        </p:nvGrpSpPr>
        <p:grpSpPr bwMode="auto">
          <a:xfrm>
            <a:off x="4076700" y="523875"/>
            <a:ext cx="4343400" cy="2851150"/>
            <a:chOff x="2568" y="0"/>
            <a:chExt cx="2736" cy="1796"/>
          </a:xfrm>
        </p:grpSpPr>
        <p:sp>
          <p:nvSpPr>
            <p:cNvPr id="75844" name="Text Box 81"/>
            <p:cNvSpPr txBox="1">
              <a:spLocks noChangeArrowheads="1"/>
            </p:cNvSpPr>
            <p:nvPr/>
          </p:nvSpPr>
          <p:spPr bwMode="auto">
            <a:xfrm>
              <a:off x="2806" y="234"/>
              <a:ext cx="2498" cy="15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378000"/>
            <a:lstStyle/>
            <a:p>
              <a:pPr algn="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Mikroművelet ROM</a:t>
              </a:r>
            </a:p>
          </p:txBody>
        </p:sp>
        <p:sp>
          <p:nvSpPr>
            <p:cNvPr id="75845" name="Text Box 82"/>
            <p:cNvSpPr txBox="1">
              <a:spLocks noChangeArrowheads="1"/>
            </p:cNvSpPr>
            <p:nvPr/>
          </p:nvSpPr>
          <p:spPr bwMode="auto">
            <a:xfrm>
              <a:off x="3057" y="492"/>
              <a:ext cx="602" cy="5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IADD</a:t>
              </a:r>
            </a:p>
            <a:p>
              <a:pPr algn="r" defTabSz="91440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ISUB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IFLT</a:t>
              </a:r>
            </a:p>
          </p:txBody>
        </p:sp>
        <p:grpSp>
          <p:nvGrpSpPr>
            <p:cNvPr id="75846" name="Group 83"/>
            <p:cNvGrpSpPr>
              <a:grpSpLocks/>
            </p:cNvGrpSpPr>
            <p:nvPr/>
          </p:nvGrpSpPr>
          <p:grpSpPr bwMode="auto">
            <a:xfrm>
              <a:off x="3778" y="543"/>
              <a:ext cx="1461" cy="490"/>
              <a:chOff x="3766" y="873"/>
              <a:chExt cx="1461" cy="490"/>
            </a:xfrm>
          </p:grpSpPr>
          <p:sp>
            <p:nvSpPr>
              <p:cNvPr id="75876" name="Line 84"/>
              <p:cNvSpPr>
                <a:spLocks noChangeShapeType="1"/>
              </p:cNvSpPr>
              <p:nvPr/>
            </p:nvSpPr>
            <p:spPr bwMode="auto">
              <a:xfrm>
                <a:off x="3805" y="873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7" name="Line 85"/>
              <p:cNvSpPr>
                <a:spLocks noChangeShapeType="1"/>
              </p:cNvSpPr>
              <p:nvPr/>
            </p:nvSpPr>
            <p:spPr bwMode="auto">
              <a:xfrm>
                <a:off x="3838" y="874"/>
                <a:ext cx="0" cy="4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75878" name="Group 86"/>
              <p:cNvGrpSpPr>
                <a:grpSpLocks/>
              </p:cNvGrpSpPr>
              <p:nvPr/>
            </p:nvGrpSpPr>
            <p:grpSpPr bwMode="auto">
              <a:xfrm>
                <a:off x="3766" y="877"/>
                <a:ext cx="1461" cy="483"/>
                <a:chOff x="1467" y="2076"/>
                <a:chExt cx="1404" cy="1437"/>
              </a:xfrm>
            </p:grpSpPr>
            <p:sp>
              <p:nvSpPr>
                <p:cNvPr id="75885" name="Line 87"/>
                <p:cNvSpPr>
                  <a:spLocks noChangeShapeType="1"/>
                </p:cNvSpPr>
                <p:nvPr/>
              </p:nvSpPr>
              <p:spPr bwMode="auto">
                <a:xfrm>
                  <a:off x="1473" y="207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86" name="Line 88"/>
                <p:cNvSpPr>
                  <a:spLocks noChangeShapeType="1"/>
                </p:cNvSpPr>
                <p:nvPr/>
              </p:nvSpPr>
              <p:spPr bwMode="auto">
                <a:xfrm>
                  <a:off x="1473" y="217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87" name="Line 89"/>
                <p:cNvSpPr>
                  <a:spLocks noChangeShapeType="1"/>
                </p:cNvSpPr>
                <p:nvPr/>
              </p:nvSpPr>
              <p:spPr bwMode="auto">
                <a:xfrm>
                  <a:off x="1470" y="226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88" name="Line 90"/>
                <p:cNvSpPr>
                  <a:spLocks noChangeShapeType="1"/>
                </p:cNvSpPr>
                <p:nvPr/>
              </p:nvSpPr>
              <p:spPr bwMode="auto">
                <a:xfrm>
                  <a:off x="1470" y="235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89" name="Line 91"/>
                <p:cNvSpPr>
                  <a:spLocks noChangeShapeType="1"/>
                </p:cNvSpPr>
                <p:nvPr/>
              </p:nvSpPr>
              <p:spPr bwMode="auto">
                <a:xfrm>
                  <a:off x="1467" y="246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0" name="Line 92"/>
                <p:cNvSpPr>
                  <a:spLocks noChangeShapeType="1"/>
                </p:cNvSpPr>
                <p:nvPr/>
              </p:nvSpPr>
              <p:spPr bwMode="auto">
                <a:xfrm>
                  <a:off x="1470" y="255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1" name="Line 93"/>
                <p:cNvSpPr>
                  <a:spLocks noChangeShapeType="1"/>
                </p:cNvSpPr>
                <p:nvPr/>
              </p:nvSpPr>
              <p:spPr bwMode="auto">
                <a:xfrm>
                  <a:off x="1470" y="265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2" name="Line 94"/>
                <p:cNvSpPr>
                  <a:spLocks noChangeShapeType="1"/>
                </p:cNvSpPr>
                <p:nvPr/>
              </p:nvSpPr>
              <p:spPr bwMode="auto">
                <a:xfrm>
                  <a:off x="1467" y="2742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3" name="Line 95"/>
                <p:cNvSpPr>
                  <a:spLocks noChangeShapeType="1"/>
                </p:cNvSpPr>
                <p:nvPr/>
              </p:nvSpPr>
              <p:spPr bwMode="auto">
                <a:xfrm>
                  <a:off x="1470" y="284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4" name="Line 96"/>
                <p:cNvSpPr>
                  <a:spLocks noChangeShapeType="1"/>
                </p:cNvSpPr>
                <p:nvPr/>
              </p:nvSpPr>
              <p:spPr bwMode="auto">
                <a:xfrm>
                  <a:off x="1470" y="2943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5" name="Line 97"/>
                <p:cNvSpPr>
                  <a:spLocks noChangeShapeType="1"/>
                </p:cNvSpPr>
                <p:nvPr/>
              </p:nvSpPr>
              <p:spPr bwMode="auto">
                <a:xfrm>
                  <a:off x="1470" y="303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6" name="Line 98"/>
                <p:cNvSpPr>
                  <a:spLocks noChangeShapeType="1"/>
                </p:cNvSpPr>
                <p:nvPr/>
              </p:nvSpPr>
              <p:spPr bwMode="auto">
                <a:xfrm>
                  <a:off x="1470" y="3126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7" name="Line 99"/>
                <p:cNvSpPr>
                  <a:spLocks noChangeShapeType="1"/>
                </p:cNvSpPr>
                <p:nvPr/>
              </p:nvSpPr>
              <p:spPr bwMode="auto">
                <a:xfrm>
                  <a:off x="1470" y="3228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8" name="Line 100"/>
                <p:cNvSpPr>
                  <a:spLocks noChangeShapeType="1"/>
                </p:cNvSpPr>
                <p:nvPr/>
              </p:nvSpPr>
              <p:spPr bwMode="auto">
                <a:xfrm>
                  <a:off x="1470" y="3324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899" name="Line 101"/>
                <p:cNvSpPr>
                  <a:spLocks noChangeShapeType="1"/>
                </p:cNvSpPr>
                <p:nvPr/>
              </p:nvSpPr>
              <p:spPr bwMode="auto">
                <a:xfrm>
                  <a:off x="1470" y="342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00" name="Line 102"/>
                <p:cNvSpPr>
                  <a:spLocks noChangeShapeType="1"/>
                </p:cNvSpPr>
                <p:nvPr/>
              </p:nvSpPr>
              <p:spPr bwMode="auto">
                <a:xfrm>
                  <a:off x="1470" y="3510"/>
                  <a:ext cx="139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01" name="Line 103"/>
                <p:cNvSpPr>
                  <a:spLocks noChangeShapeType="1"/>
                </p:cNvSpPr>
                <p:nvPr/>
              </p:nvSpPr>
              <p:spPr bwMode="auto">
                <a:xfrm>
                  <a:off x="1470" y="2076"/>
                  <a:ext cx="3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75902" name="Line 104"/>
                <p:cNvSpPr>
                  <a:spLocks noChangeShapeType="1"/>
                </p:cNvSpPr>
                <p:nvPr/>
              </p:nvSpPr>
              <p:spPr bwMode="auto">
                <a:xfrm>
                  <a:off x="2868" y="2076"/>
                  <a:ext cx="0" cy="143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75879" name="Line 105"/>
              <p:cNvSpPr>
                <a:spLocks noChangeShapeType="1"/>
              </p:cNvSpPr>
              <p:nvPr/>
            </p:nvSpPr>
            <p:spPr bwMode="auto">
              <a:xfrm flipH="1">
                <a:off x="3772" y="1006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80" name="Line 106"/>
              <p:cNvSpPr>
                <a:spLocks noChangeShapeType="1"/>
              </p:cNvSpPr>
              <p:nvPr/>
            </p:nvSpPr>
            <p:spPr bwMode="auto">
              <a:xfrm flipH="1">
                <a:off x="3769" y="1168"/>
                <a:ext cx="14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81" name="Line 107"/>
              <p:cNvSpPr>
                <a:spLocks noChangeShapeType="1"/>
              </p:cNvSpPr>
              <p:nvPr/>
            </p:nvSpPr>
            <p:spPr bwMode="auto">
              <a:xfrm flipH="1">
                <a:off x="3769" y="1357"/>
                <a:ext cx="145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82" name="Rectangle 108"/>
              <p:cNvSpPr>
                <a:spLocks noChangeArrowheads="1"/>
              </p:cNvSpPr>
              <p:nvPr/>
            </p:nvSpPr>
            <p:spPr bwMode="auto">
              <a:xfrm>
                <a:off x="3770" y="879"/>
                <a:ext cx="32" cy="29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83" name="Rectangle 109"/>
              <p:cNvSpPr>
                <a:spLocks noChangeArrowheads="1"/>
              </p:cNvSpPr>
              <p:nvPr/>
            </p:nvSpPr>
            <p:spPr bwMode="auto">
              <a:xfrm>
                <a:off x="3772" y="1007"/>
                <a:ext cx="30" cy="30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84" name="Rectangle 110"/>
              <p:cNvSpPr>
                <a:spLocks noChangeArrowheads="1"/>
              </p:cNvSpPr>
              <p:nvPr/>
            </p:nvSpPr>
            <p:spPr bwMode="auto">
              <a:xfrm>
                <a:off x="3771" y="1169"/>
                <a:ext cx="66" cy="31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75847" name="Group 111"/>
            <p:cNvGrpSpPr>
              <a:grpSpLocks/>
            </p:cNvGrpSpPr>
            <p:nvPr/>
          </p:nvGrpSpPr>
          <p:grpSpPr bwMode="auto">
            <a:xfrm>
              <a:off x="3851" y="1254"/>
              <a:ext cx="1393" cy="483"/>
              <a:chOff x="1467" y="2076"/>
              <a:chExt cx="1404" cy="1437"/>
            </a:xfrm>
          </p:grpSpPr>
          <p:sp>
            <p:nvSpPr>
              <p:cNvPr id="75858" name="Line 112"/>
              <p:cNvSpPr>
                <a:spLocks noChangeShapeType="1"/>
              </p:cNvSpPr>
              <p:nvPr/>
            </p:nvSpPr>
            <p:spPr bwMode="auto">
              <a:xfrm>
                <a:off x="1473" y="207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59" name="Line 113"/>
              <p:cNvSpPr>
                <a:spLocks noChangeShapeType="1"/>
              </p:cNvSpPr>
              <p:nvPr/>
            </p:nvSpPr>
            <p:spPr bwMode="auto">
              <a:xfrm>
                <a:off x="1473" y="217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0" name="Line 114"/>
              <p:cNvSpPr>
                <a:spLocks noChangeShapeType="1"/>
              </p:cNvSpPr>
              <p:nvPr/>
            </p:nvSpPr>
            <p:spPr bwMode="auto">
              <a:xfrm>
                <a:off x="1470" y="226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1" name="Line 115"/>
              <p:cNvSpPr>
                <a:spLocks noChangeShapeType="1"/>
              </p:cNvSpPr>
              <p:nvPr/>
            </p:nvSpPr>
            <p:spPr bwMode="auto">
              <a:xfrm>
                <a:off x="1470" y="235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2" name="Line 116"/>
              <p:cNvSpPr>
                <a:spLocks noChangeShapeType="1"/>
              </p:cNvSpPr>
              <p:nvPr/>
            </p:nvSpPr>
            <p:spPr bwMode="auto">
              <a:xfrm>
                <a:off x="1467" y="246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3" name="Line 117"/>
              <p:cNvSpPr>
                <a:spLocks noChangeShapeType="1"/>
              </p:cNvSpPr>
              <p:nvPr/>
            </p:nvSpPr>
            <p:spPr bwMode="auto">
              <a:xfrm>
                <a:off x="1470" y="255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4" name="Line 118"/>
              <p:cNvSpPr>
                <a:spLocks noChangeShapeType="1"/>
              </p:cNvSpPr>
              <p:nvPr/>
            </p:nvSpPr>
            <p:spPr bwMode="auto">
              <a:xfrm>
                <a:off x="1470" y="265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5" name="Line 119"/>
              <p:cNvSpPr>
                <a:spLocks noChangeShapeType="1"/>
              </p:cNvSpPr>
              <p:nvPr/>
            </p:nvSpPr>
            <p:spPr bwMode="auto">
              <a:xfrm>
                <a:off x="1467" y="2742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6" name="Line 120"/>
              <p:cNvSpPr>
                <a:spLocks noChangeShapeType="1"/>
              </p:cNvSpPr>
              <p:nvPr/>
            </p:nvSpPr>
            <p:spPr bwMode="auto">
              <a:xfrm>
                <a:off x="1470" y="284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7" name="Line 121"/>
              <p:cNvSpPr>
                <a:spLocks noChangeShapeType="1"/>
              </p:cNvSpPr>
              <p:nvPr/>
            </p:nvSpPr>
            <p:spPr bwMode="auto">
              <a:xfrm>
                <a:off x="1470" y="2943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8" name="Line 122"/>
              <p:cNvSpPr>
                <a:spLocks noChangeShapeType="1"/>
              </p:cNvSpPr>
              <p:nvPr/>
            </p:nvSpPr>
            <p:spPr bwMode="auto">
              <a:xfrm>
                <a:off x="1470" y="303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69" name="Line 123"/>
              <p:cNvSpPr>
                <a:spLocks noChangeShapeType="1"/>
              </p:cNvSpPr>
              <p:nvPr/>
            </p:nvSpPr>
            <p:spPr bwMode="auto">
              <a:xfrm>
                <a:off x="1470" y="3126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0" name="Line 124"/>
              <p:cNvSpPr>
                <a:spLocks noChangeShapeType="1"/>
              </p:cNvSpPr>
              <p:nvPr/>
            </p:nvSpPr>
            <p:spPr bwMode="auto">
              <a:xfrm>
                <a:off x="1470" y="3228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1" name="Line 125"/>
              <p:cNvSpPr>
                <a:spLocks noChangeShapeType="1"/>
              </p:cNvSpPr>
              <p:nvPr/>
            </p:nvSpPr>
            <p:spPr bwMode="auto">
              <a:xfrm>
                <a:off x="1470" y="3324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2" name="Line 126"/>
              <p:cNvSpPr>
                <a:spLocks noChangeShapeType="1"/>
              </p:cNvSpPr>
              <p:nvPr/>
            </p:nvSpPr>
            <p:spPr bwMode="auto">
              <a:xfrm>
                <a:off x="1470" y="342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3" name="Line 127"/>
              <p:cNvSpPr>
                <a:spLocks noChangeShapeType="1"/>
              </p:cNvSpPr>
              <p:nvPr/>
            </p:nvSpPr>
            <p:spPr bwMode="auto">
              <a:xfrm>
                <a:off x="1470" y="3510"/>
                <a:ext cx="139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4" name="Line 128"/>
              <p:cNvSpPr>
                <a:spLocks noChangeShapeType="1"/>
              </p:cNvSpPr>
              <p:nvPr/>
            </p:nvSpPr>
            <p:spPr bwMode="auto">
              <a:xfrm>
                <a:off x="1470" y="2076"/>
                <a:ext cx="3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75" name="Line 129"/>
              <p:cNvSpPr>
                <a:spLocks noChangeShapeType="1"/>
              </p:cNvSpPr>
              <p:nvPr/>
            </p:nvSpPr>
            <p:spPr bwMode="auto">
              <a:xfrm>
                <a:off x="2868" y="2076"/>
                <a:ext cx="0" cy="1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5848" name="Text Box 130"/>
            <p:cNvSpPr txBox="1">
              <a:spLocks noChangeArrowheads="1"/>
            </p:cNvSpPr>
            <p:nvPr/>
          </p:nvSpPr>
          <p:spPr bwMode="auto">
            <a:xfrm>
              <a:off x="2748" y="1212"/>
              <a:ext cx="1152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A függő mikroműveletek sora (RAM)</a:t>
              </a:r>
            </a:p>
          </p:txBody>
        </p:sp>
        <p:sp>
          <p:nvSpPr>
            <p:cNvPr id="75849" name="Line 131"/>
            <p:cNvSpPr>
              <a:spLocks noChangeShapeType="1"/>
            </p:cNvSpPr>
            <p:nvPr/>
          </p:nvSpPr>
          <p:spPr bwMode="auto">
            <a:xfrm rot="5400000">
              <a:off x="4472" y="1143"/>
              <a:ext cx="216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5850" name="Group 132"/>
            <p:cNvGrpSpPr>
              <a:grpSpLocks/>
            </p:cNvGrpSpPr>
            <p:nvPr/>
          </p:nvGrpSpPr>
          <p:grpSpPr bwMode="auto">
            <a:xfrm>
              <a:off x="2568" y="516"/>
              <a:ext cx="234" cy="288"/>
              <a:chOff x="654" y="516"/>
              <a:chExt cx="234" cy="288"/>
            </a:xfrm>
          </p:grpSpPr>
          <p:sp>
            <p:nvSpPr>
              <p:cNvPr id="75856" name="Oval 133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57" name="Text Box 134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sp>
          <p:nvSpPr>
            <p:cNvPr id="75851" name="Text Box 135"/>
            <p:cNvSpPr txBox="1">
              <a:spLocks noChangeArrowheads="1"/>
            </p:cNvSpPr>
            <p:nvPr/>
          </p:nvSpPr>
          <p:spPr bwMode="auto">
            <a:xfrm>
              <a:off x="3000" y="0"/>
              <a:ext cx="216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Sorba állító egység</a:t>
              </a:r>
            </a:p>
          </p:txBody>
        </p:sp>
        <p:sp>
          <p:nvSpPr>
            <p:cNvPr id="75852" name="Text Box 136"/>
            <p:cNvSpPr txBox="1">
              <a:spLocks noChangeArrowheads="1"/>
            </p:cNvSpPr>
            <p:nvPr/>
          </p:nvSpPr>
          <p:spPr bwMode="auto">
            <a:xfrm>
              <a:off x="2832" y="349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Final</a:t>
              </a:r>
            </a:p>
          </p:txBody>
        </p:sp>
        <p:sp>
          <p:nvSpPr>
            <p:cNvPr id="75853" name="Text Box 137"/>
            <p:cNvSpPr txBox="1">
              <a:spLocks noChangeArrowheads="1"/>
            </p:cNvSpPr>
            <p:nvPr/>
          </p:nvSpPr>
          <p:spPr bwMode="auto">
            <a:xfrm>
              <a:off x="2820" y="990"/>
              <a:ext cx="345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1800" b="1">
                  <a:solidFill>
                    <a:schemeClr val="tx1"/>
                  </a:solidFill>
                </a:rPr>
                <a:t>Goto</a:t>
              </a:r>
            </a:p>
          </p:txBody>
        </p:sp>
        <p:sp>
          <p:nvSpPr>
            <p:cNvPr id="75854" name="Freeform 138"/>
            <p:cNvSpPr>
              <a:spLocks/>
            </p:cNvSpPr>
            <p:nvPr/>
          </p:nvSpPr>
          <p:spPr bwMode="auto">
            <a:xfrm>
              <a:off x="3126" y="1038"/>
              <a:ext cx="708" cy="129"/>
            </a:xfrm>
            <a:custGeom>
              <a:avLst/>
              <a:gdLst>
                <a:gd name="T0" fmla="*/ 0 w 861"/>
                <a:gd name="T1" fmla="*/ 111 h 129"/>
                <a:gd name="T2" fmla="*/ 207 w 861"/>
                <a:gd name="T3" fmla="*/ 111 h 129"/>
                <a:gd name="T4" fmla="*/ 266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55" name="Freeform 139"/>
            <p:cNvSpPr>
              <a:spLocks/>
            </p:cNvSpPr>
            <p:nvPr/>
          </p:nvSpPr>
          <p:spPr bwMode="auto">
            <a:xfrm flipV="1">
              <a:off x="3145" y="450"/>
              <a:ext cx="645" cy="90"/>
            </a:xfrm>
            <a:custGeom>
              <a:avLst/>
              <a:gdLst>
                <a:gd name="T0" fmla="*/ 0 w 861"/>
                <a:gd name="T1" fmla="*/ 13 h 129"/>
                <a:gd name="T2" fmla="*/ 118 w 861"/>
                <a:gd name="T3" fmla="*/ 13 h 129"/>
                <a:gd name="T4" fmla="*/ 152 w 861"/>
                <a:gd name="T5" fmla="*/ 0 h 129"/>
                <a:gd name="T6" fmla="*/ 0 60000 65536"/>
                <a:gd name="T7" fmla="*/ 0 60000 65536"/>
                <a:gd name="T8" fmla="*/ 0 60000 65536"/>
                <a:gd name="T9" fmla="*/ 0 w 861"/>
                <a:gd name="T10" fmla="*/ 0 h 129"/>
                <a:gd name="T11" fmla="*/ 861 w 861"/>
                <a:gd name="T12" fmla="*/ 129 h 1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1" h="129">
                  <a:moveTo>
                    <a:pt x="0" y="111"/>
                  </a:moveTo>
                  <a:cubicBezTo>
                    <a:pt x="263" y="120"/>
                    <a:pt x="526" y="129"/>
                    <a:pt x="669" y="111"/>
                  </a:cubicBezTo>
                  <a:cubicBezTo>
                    <a:pt x="812" y="93"/>
                    <a:pt x="829" y="18"/>
                    <a:pt x="8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75792" name="Group 140"/>
          <p:cNvGrpSpPr>
            <a:grpSpLocks/>
          </p:cNvGrpSpPr>
          <p:nvPr/>
        </p:nvGrpSpPr>
        <p:grpSpPr bwMode="auto">
          <a:xfrm>
            <a:off x="5629275" y="3381375"/>
            <a:ext cx="3400425" cy="2724150"/>
            <a:chOff x="3546" y="2130"/>
            <a:chExt cx="2142" cy="1716"/>
          </a:xfrm>
        </p:grpSpPr>
        <p:grpSp>
          <p:nvGrpSpPr>
            <p:cNvPr id="75795" name="Group 141"/>
            <p:cNvGrpSpPr>
              <a:grpSpLocks/>
            </p:cNvGrpSpPr>
            <p:nvPr/>
          </p:nvGrpSpPr>
          <p:grpSpPr bwMode="auto">
            <a:xfrm>
              <a:off x="3834" y="2724"/>
              <a:ext cx="1848" cy="183"/>
              <a:chOff x="3852" y="2358"/>
              <a:chExt cx="1848" cy="183"/>
            </a:xfrm>
          </p:grpSpPr>
          <p:sp>
            <p:nvSpPr>
              <p:cNvPr id="75838" name="Text Box 142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5839" name="Text Box 143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MIR2</a:t>
                </a:r>
              </a:p>
            </p:txBody>
          </p:sp>
          <p:sp>
            <p:nvSpPr>
              <p:cNvPr id="75840" name="Line 144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41" name="Line 145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42" name="Line 146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43" name="Line 147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5796" name="Group 148"/>
            <p:cNvGrpSpPr>
              <a:grpSpLocks/>
            </p:cNvGrpSpPr>
            <p:nvPr/>
          </p:nvGrpSpPr>
          <p:grpSpPr bwMode="auto">
            <a:xfrm>
              <a:off x="3828" y="2358"/>
              <a:ext cx="1848" cy="183"/>
              <a:chOff x="3852" y="2358"/>
              <a:chExt cx="1848" cy="183"/>
            </a:xfrm>
          </p:grpSpPr>
          <p:sp>
            <p:nvSpPr>
              <p:cNvPr id="75832" name="Text Box 149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5833" name="Text Box 150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MIR1</a:t>
                </a:r>
              </a:p>
            </p:txBody>
          </p:sp>
          <p:sp>
            <p:nvSpPr>
              <p:cNvPr id="75834" name="Line 151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35" name="Line 152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36" name="Line 153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37" name="Line 154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5797" name="Group 155"/>
            <p:cNvGrpSpPr>
              <a:grpSpLocks/>
            </p:cNvGrpSpPr>
            <p:nvPr/>
          </p:nvGrpSpPr>
          <p:grpSpPr bwMode="auto">
            <a:xfrm>
              <a:off x="3840" y="3102"/>
              <a:ext cx="1848" cy="183"/>
              <a:chOff x="3852" y="2358"/>
              <a:chExt cx="1848" cy="183"/>
            </a:xfrm>
          </p:grpSpPr>
          <p:sp>
            <p:nvSpPr>
              <p:cNvPr id="75826" name="Text Box 156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5827" name="Text Box 157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MIR3</a:t>
                </a:r>
              </a:p>
            </p:txBody>
          </p:sp>
          <p:sp>
            <p:nvSpPr>
              <p:cNvPr id="75828" name="Line 158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29" name="Line 159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30" name="Line 160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31" name="Line 161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75798" name="Group 162"/>
            <p:cNvGrpSpPr>
              <a:grpSpLocks/>
            </p:cNvGrpSpPr>
            <p:nvPr/>
          </p:nvGrpSpPr>
          <p:grpSpPr bwMode="auto">
            <a:xfrm>
              <a:off x="3834" y="3456"/>
              <a:ext cx="1848" cy="183"/>
              <a:chOff x="3852" y="2358"/>
              <a:chExt cx="1848" cy="183"/>
            </a:xfrm>
          </p:grpSpPr>
          <p:sp>
            <p:nvSpPr>
              <p:cNvPr id="75820" name="Text Box 163"/>
              <p:cNvSpPr txBox="1">
                <a:spLocks noChangeArrowheads="1"/>
              </p:cNvSpPr>
              <p:nvPr/>
            </p:nvSpPr>
            <p:spPr bwMode="auto">
              <a:xfrm>
                <a:off x="3852" y="2358"/>
                <a:ext cx="1380" cy="18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>
                    <a:solidFill>
                      <a:schemeClr val="tx1"/>
                    </a:solidFill>
                  </a:rPr>
                  <a:t> </a:t>
                </a:r>
                <a:r>
                  <a:rPr lang="hu-HU" sz="1800" b="1">
                    <a:solidFill>
                      <a:schemeClr val="tx1"/>
                    </a:solidFill>
                  </a:rPr>
                  <a:t>ALU     C     M  A  B</a:t>
                </a:r>
              </a:p>
            </p:txBody>
          </p:sp>
          <p:sp>
            <p:nvSpPr>
              <p:cNvPr id="75821" name="Text Box 164"/>
              <p:cNvSpPr txBox="1">
                <a:spLocks noChangeArrowheads="1"/>
              </p:cNvSpPr>
              <p:nvPr/>
            </p:nvSpPr>
            <p:spPr bwMode="auto">
              <a:xfrm>
                <a:off x="5256" y="2358"/>
                <a:ext cx="444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72000" tIns="0" rIns="0" bIns="0"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1800" b="1">
                    <a:solidFill>
                      <a:schemeClr val="tx1"/>
                    </a:solidFill>
                  </a:rPr>
                  <a:t>MIR4</a:t>
                </a:r>
              </a:p>
            </p:txBody>
          </p:sp>
          <p:sp>
            <p:nvSpPr>
              <p:cNvPr id="75822" name="Line 165"/>
              <p:cNvSpPr>
                <a:spLocks noChangeShapeType="1"/>
              </p:cNvSpPr>
              <p:nvPr/>
            </p:nvSpPr>
            <p:spPr bwMode="auto">
              <a:xfrm>
                <a:off x="4296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23" name="Line 166"/>
              <p:cNvSpPr>
                <a:spLocks noChangeShapeType="1"/>
              </p:cNvSpPr>
              <p:nvPr/>
            </p:nvSpPr>
            <p:spPr bwMode="auto">
              <a:xfrm>
                <a:off x="4608" y="2358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24" name="Line 167"/>
              <p:cNvSpPr>
                <a:spLocks noChangeShapeType="1"/>
              </p:cNvSpPr>
              <p:nvPr/>
            </p:nvSpPr>
            <p:spPr bwMode="auto">
              <a:xfrm>
                <a:off x="4842" y="2361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5825" name="Line 168"/>
              <p:cNvSpPr>
                <a:spLocks noChangeShapeType="1"/>
              </p:cNvSpPr>
              <p:nvPr/>
            </p:nvSpPr>
            <p:spPr bwMode="auto">
              <a:xfrm>
                <a:off x="5022" y="2360"/>
                <a:ext cx="0" cy="1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75799" name="Line 169"/>
            <p:cNvSpPr>
              <a:spLocks noChangeShapeType="1"/>
            </p:cNvSpPr>
            <p:nvPr/>
          </p:nvSpPr>
          <p:spPr bwMode="auto">
            <a:xfrm rot="5400000">
              <a:off x="4472" y="2244"/>
              <a:ext cx="228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0" name="Line 170"/>
            <p:cNvSpPr>
              <a:spLocks noChangeShapeType="1"/>
            </p:cNvSpPr>
            <p:nvPr/>
          </p:nvSpPr>
          <p:spPr bwMode="auto">
            <a:xfrm rot="5400000">
              <a:off x="4499" y="2634"/>
              <a:ext cx="180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1" name="Line 171"/>
            <p:cNvSpPr>
              <a:spLocks noChangeShapeType="1"/>
            </p:cNvSpPr>
            <p:nvPr/>
          </p:nvSpPr>
          <p:spPr bwMode="auto">
            <a:xfrm rot="5400000">
              <a:off x="4499" y="3000"/>
              <a:ext cx="192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2" name="Line 172"/>
            <p:cNvSpPr>
              <a:spLocks noChangeShapeType="1"/>
            </p:cNvSpPr>
            <p:nvPr/>
          </p:nvSpPr>
          <p:spPr bwMode="auto">
            <a:xfrm rot="5400000">
              <a:off x="4503" y="3371"/>
              <a:ext cx="177" cy="0"/>
            </a:xfrm>
            <a:prstGeom prst="line">
              <a:avLst/>
            </a:prstGeom>
            <a:noFill/>
            <a:ln w="63500" cmpd="dbl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3" name="Freeform 173"/>
            <p:cNvSpPr>
              <a:spLocks/>
            </p:cNvSpPr>
            <p:nvPr/>
          </p:nvSpPr>
          <p:spPr bwMode="auto">
            <a:xfrm>
              <a:off x="3774" y="2538"/>
              <a:ext cx="1134" cy="45"/>
            </a:xfrm>
            <a:custGeom>
              <a:avLst/>
              <a:gdLst>
                <a:gd name="T0" fmla="*/ 480 w 1347"/>
                <a:gd name="T1" fmla="*/ 0 h 30"/>
                <a:gd name="T2" fmla="*/ 480 w 1347"/>
                <a:gd name="T3" fmla="*/ 345 h 30"/>
                <a:gd name="T4" fmla="*/ 0 w 1347"/>
                <a:gd name="T5" fmla="*/ 345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4" name="Freeform 174"/>
            <p:cNvSpPr>
              <a:spLocks/>
            </p:cNvSpPr>
            <p:nvPr/>
          </p:nvSpPr>
          <p:spPr bwMode="auto">
            <a:xfrm>
              <a:off x="3774" y="2544"/>
              <a:ext cx="1314" cy="111"/>
            </a:xfrm>
            <a:custGeom>
              <a:avLst/>
              <a:gdLst>
                <a:gd name="T0" fmla="*/ 1161 w 1347"/>
                <a:gd name="T1" fmla="*/ 0 h 30"/>
                <a:gd name="T2" fmla="*/ 1161 w 1347"/>
                <a:gd name="T3" fmla="*/ 77049 h 30"/>
                <a:gd name="T4" fmla="*/ 0 w 1347"/>
                <a:gd name="T5" fmla="*/ 77049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5" name="Freeform 175"/>
            <p:cNvSpPr>
              <a:spLocks/>
            </p:cNvSpPr>
            <p:nvPr/>
          </p:nvSpPr>
          <p:spPr bwMode="auto">
            <a:xfrm>
              <a:off x="3780" y="2907"/>
              <a:ext cx="282" cy="63"/>
            </a:xfrm>
            <a:custGeom>
              <a:avLst/>
              <a:gdLst>
                <a:gd name="T0" fmla="*/ 0 w 1347"/>
                <a:gd name="T1" fmla="*/ 0 h 30"/>
                <a:gd name="T2" fmla="*/ 0 w 1347"/>
                <a:gd name="T3" fmla="*/ 2566 h 30"/>
                <a:gd name="T4" fmla="*/ 0 w 1347"/>
                <a:gd name="T5" fmla="*/ 2566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6" name="Freeform 176"/>
            <p:cNvSpPr>
              <a:spLocks/>
            </p:cNvSpPr>
            <p:nvPr/>
          </p:nvSpPr>
          <p:spPr bwMode="auto">
            <a:xfrm>
              <a:off x="3783" y="3288"/>
              <a:ext cx="657" cy="66"/>
            </a:xfrm>
            <a:custGeom>
              <a:avLst/>
              <a:gdLst>
                <a:gd name="T0" fmla="*/ 18 w 1347"/>
                <a:gd name="T1" fmla="*/ 0 h 30"/>
                <a:gd name="T2" fmla="*/ 18 w 1347"/>
                <a:gd name="T3" fmla="*/ 3397 h 30"/>
                <a:gd name="T4" fmla="*/ 0 w 1347"/>
                <a:gd name="T5" fmla="*/ 3397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5807" name="Freeform 177"/>
            <p:cNvSpPr>
              <a:spLocks/>
            </p:cNvSpPr>
            <p:nvPr/>
          </p:nvSpPr>
          <p:spPr bwMode="auto">
            <a:xfrm>
              <a:off x="3780" y="3645"/>
              <a:ext cx="936" cy="63"/>
            </a:xfrm>
            <a:custGeom>
              <a:avLst/>
              <a:gdLst>
                <a:gd name="T0" fmla="*/ 151 w 1347"/>
                <a:gd name="T1" fmla="*/ 0 h 30"/>
                <a:gd name="T2" fmla="*/ 151 w 1347"/>
                <a:gd name="T3" fmla="*/ 2566 h 30"/>
                <a:gd name="T4" fmla="*/ 0 w 1347"/>
                <a:gd name="T5" fmla="*/ 2566 h 30"/>
                <a:gd name="T6" fmla="*/ 0 60000 65536"/>
                <a:gd name="T7" fmla="*/ 0 60000 65536"/>
                <a:gd name="T8" fmla="*/ 0 60000 65536"/>
                <a:gd name="T9" fmla="*/ 0 w 1347"/>
                <a:gd name="T10" fmla="*/ 0 h 30"/>
                <a:gd name="T11" fmla="*/ 1347 w 1347"/>
                <a:gd name="T12" fmla="*/ 30 h 3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7" h="30">
                  <a:moveTo>
                    <a:pt x="1347" y="0"/>
                  </a:moveTo>
                  <a:lnTo>
                    <a:pt x="1347" y="30"/>
                  </a:lnTo>
                  <a:lnTo>
                    <a:pt x="0" y="3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75808" name="Group 178"/>
            <p:cNvGrpSpPr>
              <a:grpSpLocks/>
            </p:cNvGrpSpPr>
            <p:nvPr/>
          </p:nvGrpSpPr>
          <p:grpSpPr bwMode="auto">
            <a:xfrm>
              <a:off x="3549" y="2460"/>
              <a:ext cx="234" cy="288"/>
              <a:chOff x="654" y="516"/>
              <a:chExt cx="234" cy="288"/>
            </a:xfrm>
          </p:grpSpPr>
          <p:sp>
            <p:nvSpPr>
              <p:cNvPr id="75818" name="Oval 179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19" name="Text Box 180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75809" name="Group 181"/>
            <p:cNvGrpSpPr>
              <a:grpSpLocks/>
            </p:cNvGrpSpPr>
            <p:nvPr/>
          </p:nvGrpSpPr>
          <p:grpSpPr bwMode="auto">
            <a:xfrm>
              <a:off x="3546" y="2820"/>
              <a:ext cx="234" cy="288"/>
              <a:chOff x="654" y="516"/>
              <a:chExt cx="234" cy="288"/>
            </a:xfrm>
          </p:grpSpPr>
          <p:sp>
            <p:nvSpPr>
              <p:cNvPr id="75816" name="Oval 182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17" name="Text Box 183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75810" name="Group 184"/>
            <p:cNvGrpSpPr>
              <a:grpSpLocks/>
            </p:cNvGrpSpPr>
            <p:nvPr/>
          </p:nvGrpSpPr>
          <p:grpSpPr bwMode="auto">
            <a:xfrm>
              <a:off x="3549" y="3204"/>
              <a:ext cx="234" cy="288"/>
              <a:chOff x="654" y="516"/>
              <a:chExt cx="234" cy="288"/>
            </a:xfrm>
          </p:grpSpPr>
          <p:sp>
            <p:nvSpPr>
              <p:cNvPr id="75814" name="Oval 185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15" name="Text Box 186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75811" name="Group 187"/>
            <p:cNvGrpSpPr>
              <a:grpSpLocks/>
            </p:cNvGrpSpPr>
            <p:nvPr/>
          </p:nvGrpSpPr>
          <p:grpSpPr bwMode="auto">
            <a:xfrm>
              <a:off x="3546" y="3558"/>
              <a:ext cx="234" cy="288"/>
              <a:chOff x="654" y="516"/>
              <a:chExt cx="234" cy="288"/>
            </a:xfrm>
          </p:grpSpPr>
          <p:sp>
            <p:nvSpPr>
              <p:cNvPr id="75812" name="Oval 188"/>
              <p:cNvSpPr>
                <a:spLocks noChangeArrowheads="1"/>
              </p:cNvSpPr>
              <p:nvPr/>
            </p:nvSpPr>
            <p:spPr bwMode="auto">
              <a:xfrm>
                <a:off x="654" y="558"/>
                <a:ext cx="234" cy="2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5813" name="Text Box 189"/>
              <p:cNvSpPr txBox="1">
                <a:spLocks noChangeArrowheads="1"/>
              </p:cNvSpPr>
              <p:nvPr/>
            </p:nvSpPr>
            <p:spPr bwMode="auto">
              <a:xfrm>
                <a:off x="666" y="516"/>
                <a:ext cx="198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</p:grpSp>
      <p:sp>
        <p:nvSpPr>
          <p:cNvPr id="75793" name="Élőláb helye 19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5794" name="Dátum helye 19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B8946B3-0849-4C91-86C2-DFCAFEEB93D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529485-9B02-45F5-95CB-76CCC4F7820F}" type="slidenum">
              <a:rPr lang="en-GB" smtClean="0">
                <a:cs typeface="Arial" charset="0"/>
              </a:rPr>
              <a:pPr/>
              <a:t>74</a:t>
            </a:fld>
            <a:endParaRPr lang="en-GB" smtClean="0">
              <a:cs typeface="Arial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9697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IFLT </a:t>
            </a:r>
            <a:r>
              <a:rPr lang="hu-HU" b="1" i="1" smtClean="0"/>
              <a:t>offset</a:t>
            </a:r>
            <a:r>
              <a:rPr lang="hu-HU" smtClean="0"/>
              <a:t> programozása </a:t>
            </a:r>
            <a:r>
              <a:rPr lang="hu-HU" b="1" smtClean="0"/>
              <a:t>Mic-4</a:t>
            </a:r>
            <a:r>
              <a:rPr lang="hu-HU" smtClean="0"/>
              <a:t>-en:</a:t>
            </a:r>
          </a:p>
        </p:txBody>
      </p:sp>
      <p:graphicFrame>
        <p:nvGraphicFramePr>
          <p:cNvPr id="519171" name="Group 3"/>
          <p:cNvGraphicFramePr>
            <a:graphicFrameLocks noGrp="1"/>
          </p:cNvGraphicFramePr>
          <p:nvPr>
            <p:ph sz="half" idx="2"/>
          </p:nvPr>
        </p:nvGraphicFramePr>
        <p:xfrm>
          <a:off x="0" y="615950"/>
          <a:ext cx="9124950" cy="4527550"/>
        </p:xfrm>
        <a:graphic>
          <a:graphicData uri="http://schemas.openxmlformats.org/drawingml/2006/table">
            <a:tbl>
              <a:tblPr/>
              <a:tblGrid>
                <a:gridCol w="412750"/>
                <a:gridCol w="1871663"/>
                <a:gridCol w="1044575"/>
                <a:gridCol w="1439862"/>
                <a:gridCol w="2465388"/>
                <a:gridCol w="1890712"/>
              </a:tblGrid>
              <a:tr h="3222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iflt4 (Final=1, Goto=1)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cy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SP-1; rd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OPC=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N=OPC; if(N) </a:t>
                      </a:r>
                      <a:r>
                        <a:rPr kumimoji="0" lang="hu-H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B=SP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B=TOS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MAR=SP=C; rd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Várni kell!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MDR=mem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OPC=C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Várni kell!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B=MDR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B=OPC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423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PC=PC-1+MBR2;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„tiszta lap”, majd a PC által mutatott címtől utasítás betöltés, 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#N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MBR2 –t eldobni,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folytatódhat a dekódolás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874" name="Rectangle 73"/>
          <p:cNvSpPr>
            <a:spLocks noChangeArrowheads="1"/>
          </p:cNvSpPr>
          <p:nvPr/>
        </p:nvSpPr>
        <p:spPr bwMode="auto">
          <a:xfrm>
            <a:off x="0" y="5699125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hu-HU" sz="3200">
                <a:solidFill>
                  <a:srgbClr val="000000"/>
                </a:solidFill>
              </a:rPr>
              <a:t>A 8. ciklus feladata túl bonyolult! </a:t>
            </a:r>
            <a:r>
              <a:rPr lang="hu-HU" sz="2800" b="1">
                <a:solidFill>
                  <a:srgbClr val="000000"/>
                </a:solidFill>
              </a:rPr>
              <a:t>MBR2-1</a:t>
            </a:r>
            <a:r>
              <a:rPr lang="hu-HU" sz="3200">
                <a:solidFill>
                  <a:srgbClr val="000000"/>
                </a:solidFill>
              </a:rPr>
              <a:t> előre 					kiszámítható.</a:t>
            </a:r>
          </a:p>
        </p:txBody>
      </p:sp>
      <p:sp>
        <p:nvSpPr>
          <p:cNvPr id="76875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6876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BCFEACD-E6B5-4F20-9D35-2BF2D84C3A1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86ACA9-1459-4161-BE11-8FEFFF0C6A25}" type="slidenum">
              <a:rPr lang="en-GB" smtClean="0">
                <a:cs typeface="Arial" charset="0"/>
              </a:rPr>
              <a:pPr/>
              <a:t>75</a:t>
            </a:fld>
            <a:endParaRPr lang="en-GB" smtClean="0">
              <a:cs typeface="Arial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196975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IFLT </a:t>
            </a:r>
            <a:r>
              <a:rPr lang="hu-HU" b="1" i="1" smtClean="0"/>
              <a:t>offset</a:t>
            </a:r>
            <a:r>
              <a:rPr lang="hu-HU" smtClean="0"/>
              <a:t> programozása </a:t>
            </a:r>
            <a:r>
              <a:rPr lang="hu-HU" b="1" smtClean="0"/>
              <a:t>Mic-4</a:t>
            </a:r>
            <a:r>
              <a:rPr lang="hu-HU" smtClean="0"/>
              <a:t>-en:</a:t>
            </a:r>
          </a:p>
        </p:txBody>
      </p:sp>
      <p:graphicFrame>
        <p:nvGraphicFramePr>
          <p:cNvPr id="521323" name="Group 107"/>
          <p:cNvGraphicFramePr>
            <a:graphicFrameLocks noGrp="1"/>
          </p:cNvGraphicFramePr>
          <p:nvPr>
            <p:ph sz="half" idx="2"/>
          </p:nvPr>
        </p:nvGraphicFramePr>
        <p:xfrm>
          <a:off x="-22225" y="666750"/>
          <a:ext cx="9166225" cy="4371975"/>
        </p:xfrm>
        <a:graphic>
          <a:graphicData uri="http://schemas.openxmlformats.org/drawingml/2006/table">
            <a:tbl>
              <a:tblPr/>
              <a:tblGrid>
                <a:gridCol w="412750"/>
                <a:gridCol w="1871663"/>
                <a:gridCol w="919162"/>
                <a:gridCol w="1238250"/>
                <a:gridCol w="1219200"/>
                <a:gridCol w="2162175"/>
                <a:gridCol w="1343025"/>
              </a:tblGrid>
              <a:tr h="2952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iflt5 (Final=1, Goto=1)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cy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SP-1; rd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OPC=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H=MBR2-1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TOS=MDR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N=OPC; if(N) </a:t>
                      </a:r>
                      <a:r>
                        <a:rPr kumimoji="0" lang="hu-H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GOTO</a:t>
                      </a: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hu-H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B=SP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B=TOS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MAR=SP=C; rd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B=MBR2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MDR=mem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OPC=C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Várni kell!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H=C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B=MDR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B=OPC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TOS=C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C=B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49542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PC=PC+H; „tiszta lap”, majd a PC által mutatott címtől utasítás betöltés, …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#N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folytatódhat a dekódolás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909" name="Rectangle 106"/>
          <p:cNvSpPr>
            <a:spLocks noChangeArrowheads="1"/>
          </p:cNvSpPr>
          <p:nvPr/>
        </p:nvSpPr>
        <p:spPr bwMode="auto">
          <a:xfrm>
            <a:off x="0" y="5622925"/>
            <a:ext cx="914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hu-HU">
                <a:solidFill>
                  <a:srgbClr val="000000"/>
                </a:solidFill>
              </a:rPr>
              <a:t>Az </a:t>
            </a:r>
            <a:r>
              <a:rPr lang="hu-HU" b="1">
                <a:solidFill>
                  <a:srgbClr val="000000"/>
                </a:solidFill>
              </a:rPr>
              <a:t>IJVM</a:t>
            </a:r>
            <a:r>
              <a:rPr lang="hu-HU">
                <a:solidFill>
                  <a:srgbClr val="000000"/>
                </a:solidFill>
              </a:rPr>
              <a:t> feltétlen ugrását a dekódoló is feldolgozhatja.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791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791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65B0439-1F46-4257-A6E3-27329C28B015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813EAE-49FD-40F3-9D6A-00EDC66C0DA3}" type="slidenum">
              <a:rPr lang="en-GB" smtClean="0">
                <a:cs typeface="Arial" charset="0"/>
              </a:rPr>
              <a:pPr/>
              <a:t>76</a:t>
            </a:fld>
            <a:endParaRPr lang="en-GB" smtClean="0">
              <a:cs typeface="Arial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2135188"/>
          </a:xfrm>
        </p:spPr>
        <p:txBody>
          <a:bodyPr lIns="92075" tIns="46038" rIns="92075" bIns="46038"/>
          <a:lstStyle/>
          <a:p>
            <a:pPr marL="609600" indent="-609600" algn="ctr" defTabSz="7620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Elágazás jövendölés (4.40. ábra)</a:t>
            </a:r>
          </a:p>
          <a:p>
            <a:pPr marL="609600" indent="-609600" defTabSz="762000">
              <a:lnSpc>
                <a:spcPct val="10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Legkorábban a dekódoló veheti észre, hogy ugró utasítást kell végrehajtani, de addigra a következő utasítás már a csővezetékben van!</a:t>
            </a:r>
            <a:endParaRPr lang="hu-HU" sz="2800" b="1" smtClean="0"/>
          </a:p>
        </p:txBody>
      </p:sp>
      <p:graphicFrame>
        <p:nvGraphicFramePr>
          <p:cNvPr id="523310" name="Group 46"/>
          <p:cNvGraphicFramePr>
            <a:graphicFrameLocks noGrp="1"/>
          </p:cNvGraphicFramePr>
          <p:nvPr>
            <p:ph sz="half" idx="2"/>
          </p:nvPr>
        </p:nvGraphicFramePr>
        <p:xfrm>
          <a:off x="0" y="2319338"/>
          <a:ext cx="9144000" cy="2957512"/>
        </p:xfrm>
        <a:graphic>
          <a:graphicData uri="http://schemas.openxmlformats.org/drawingml/2006/table">
            <a:tbl>
              <a:tblPr/>
              <a:tblGrid>
                <a:gridCol w="1908175"/>
                <a:gridCol w="1295400"/>
                <a:gridCol w="3130550"/>
                <a:gridCol w="2809875"/>
              </a:tblGrid>
              <a:tr h="4222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Program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Címke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Gépi utasítás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Megjegyzés 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if(i==0)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CMP  i,0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összehasonlítás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BNE  else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feltételes ugrás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k=1;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then: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MOV  k,1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k=1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else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BR   next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feltétlen ugrás 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k=2;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else: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MOV  k,2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k=2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next:</a:t>
                      </a: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94" name="Rectangle 45"/>
          <p:cNvSpPr>
            <a:spLocks noChangeArrowheads="1"/>
          </p:cNvSpPr>
          <p:nvPr/>
        </p:nvSpPr>
        <p:spPr bwMode="auto">
          <a:xfrm>
            <a:off x="0" y="55245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lnSpc>
                <a:spcPct val="100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A</a:t>
            </a:r>
            <a:r>
              <a:rPr lang="hu-HU" sz="28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hu-HU" sz="2800" b="1">
                <a:solidFill>
                  <a:srgbClr val="000000"/>
                </a:solidFill>
                <a:latin typeface="Courier New" pitchFamily="49" charset="0"/>
              </a:rPr>
              <a:t>BR next</a:t>
            </a:r>
            <a:r>
              <a:rPr lang="hu-HU" sz="28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hu-HU" sz="2800">
                <a:solidFill>
                  <a:srgbClr val="000000"/>
                </a:solidFill>
              </a:rPr>
              <a:t>utasítással is probléma van!</a:t>
            </a:r>
          </a:p>
        </p:txBody>
      </p:sp>
      <p:sp>
        <p:nvSpPr>
          <p:cNvPr id="78895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8896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C402F03-F785-4C17-B976-4561F36F7A8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DF0F0D-F348-4C9F-A356-69ECA99ECB2D}" type="slidenum">
              <a:rPr lang="en-GB" smtClean="0">
                <a:cs typeface="Arial" charset="0"/>
              </a:rPr>
              <a:pPr/>
              <a:t>77</a:t>
            </a:fld>
            <a:endParaRPr lang="en-GB" smtClean="0">
              <a:cs typeface="Arial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48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Elágazás jövendölés (4.40. ábra)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Eltolás rés (delay slot): </a:t>
            </a:r>
            <a:r>
              <a:rPr lang="hu-HU" sz="2800" smtClean="0"/>
              <a:t>Az ugró utasítás utáni pozíció. Az ugró utasítás végrehajtásakor ez az utasítás már a csővezetékben van!</a:t>
            </a:r>
            <a:endParaRPr lang="hu-HU" sz="2800" b="1" smtClean="0"/>
          </a:p>
          <a:p>
            <a:pPr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endParaRPr lang="hu-HU" sz="2800" smtClean="0"/>
          </a:p>
          <a:p>
            <a:pPr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Megoldási lehetőségek:</a:t>
            </a:r>
          </a:p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hu-HU" sz="2800" b="1" smtClean="0"/>
              <a:t>Pentium 4</a:t>
            </a:r>
            <a:r>
              <a:rPr lang="hu-HU" sz="2800" smtClean="0"/>
              <a:t>: bonyolult hardver gondoskodik a csővezeték helyreállításáról</a:t>
            </a:r>
          </a:p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hu-HU" sz="2800" b="1" smtClean="0"/>
              <a:t>UltraSPARC III</a:t>
            </a:r>
            <a:r>
              <a:rPr lang="hu-HU" sz="2800" smtClean="0"/>
              <a:t>: az eltolás résben lévő utasítás végrehajtásra kerül(!). A felhasználóra (fordítóra) bízza a probléma megoldását, a legrosszabb esetben </a:t>
            </a:r>
            <a:r>
              <a:rPr lang="hu-HU" sz="2800" b="1" smtClean="0">
                <a:latin typeface="Courier New" pitchFamily="49" charset="0"/>
              </a:rPr>
              <a:t>NOP</a:t>
            </a:r>
            <a:r>
              <a:rPr lang="hu-HU" sz="2800" smtClean="0"/>
              <a:t> utasítást kell tenni az ugró utasítás után.</a:t>
            </a:r>
          </a:p>
        </p:txBody>
      </p:sp>
      <p:sp>
        <p:nvSpPr>
          <p:cNvPr id="798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798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3A89BB0-C547-49EF-9627-3587D59945B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D265D7-807E-48D6-AC93-1B6DBF23CEC1}" type="slidenum">
              <a:rPr lang="en-GB" smtClean="0">
                <a:cs typeface="Arial" charset="0"/>
              </a:rPr>
              <a:pPr/>
              <a:t>78</a:t>
            </a:fld>
            <a:endParaRPr lang="en-GB" smtClean="0">
              <a:cs typeface="Arial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5550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Feltételes elágazás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Sok gép megjövendöli, hogy egy ugrást végre kell hajtani vagy sem.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Egy triviális jóslás: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a visszafelé irányulót végre kell hajtani (ilyen van a ciklusok végén),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az előre irányulót nem (jobb, mint a semmi).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Feltételes elágazás esetén a gép tovább futhat a jövendölt ágon,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amíg nem ír regiszterbe,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sz="2800" smtClean="0"/>
              <a:t>csak „firkáló” regiszterekbe írhat.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Ha a jóslat bejött, akkor minden rendben, ha nem, akkor sincs baj.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Több feltételes elágazás egymás után!</a:t>
            </a:r>
          </a:p>
        </p:txBody>
      </p:sp>
      <p:sp>
        <p:nvSpPr>
          <p:cNvPr id="809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09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209E1DA-90B9-447F-A5F1-BAE262588162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950B5C-CA15-423C-9B25-CC0E0A445D57}" type="slidenum">
              <a:rPr lang="en-GB" smtClean="0">
                <a:cs typeface="Arial" charset="0"/>
              </a:rPr>
              <a:pPr/>
              <a:t>79</a:t>
            </a:fld>
            <a:endParaRPr lang="en-GB" smtClean="0">
              <a:cs typeface="Arial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162175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Dinamikus elágazás jövendölés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Elágazás előzmények tábla (</a:t>
            </a:r>
            <a:r>
              <a:rPr lang="hu-HU" sz="2800" b="1" smtClean="0"/>
              <a:t>4.41. ábra</a:t>
            </a:r>
            <a:r>
              <a:rPr lang="hu-HU" sz="2800" smtClean="0"/>
              <a:t>), hasonló jellegű, mint a gyorsító tár. Lehet több utas is!</a:t>
            </a:r>
          </a:p>
          <a:p>
            <a:pPr>
              <a:spcBef>
                <a:spcPct val="10000"/>
              </a:spcBef>
            </a:pPr>
            <a:r>
              <a:rPr lang="hu-HU" sz="2800" smtClean="0"/>
              <a:t>Egy jövendölő bit: mi volt legutóbb,</a:t>
            </a:r>
          </a:p>
        </p:txBody>
      </p:sp>
      <p:grpSp>
        <p:nvGrpSpPr>
          <p:cNvPr id="81924" name="Group 3"/>
          <p:cNvGrpSpPr>
            <a:grpSpLocks/>
          </p:cNvGrpSpPr>
          <p:nvPr/>
        </p:nvGrpSpPr>
        <p:grpSpPr bwMode="auto">
          <a:xfrm>
            <a:off x="1685925" y="2400300"/>
            <a:ext cx="5457825" cy="3752850"/>
            <a:chOff x="1062" y="1512"/>
            <a:chExt cx="3438" cy="2364"/>
          </a:xfrm>
        </p:grpSpPr>
        <p:grpSp>
          <p:nvGrpSpPr>
            <p:cNvPr id="81927" name="Group 4"/>
            <p:cNvGrpSpPr>
              <a:grpSpLocks/>
            </p:cNvGrpSpPr>
            <p:nvPr/>
          </p:nvGrpSpPr>
          <p:grpSpPr bwMode="auto">
            <a:xfrm>
              <a:off x="1092" y="2208"/>
              <a:ext cx="2655" cy="1668"/>
              <a:chOff x="990" y="1914"/>
              <a:chExt cx="2655" cy="1668"/>
            </a:xfrm>
          </p:grpSpPr>
          <p:grpSp>
            <p:nvGrpSpPr>
              <p:cNvPr id="81934" name="Group 5"/>
              <p:cNvGrpSpPr>
                <a:grpSpLocks/>
              </p:cNvGrpSpPr>
              <p:nvPr/>
            </p:nvGrpSpPr>
            <p:grpSpPr bwMode="auto">
              <a:xfrm>
                <a:off x="1647" y="1920"/>
                <a:ext cx="1998" cy="1632"/>
                <a:chOff x="1647" y="1920"/>
                <a:chExt cx="1998" cy="1632"/>
              </a:xfrm>
            </p:grpSpPr>
            <p:sp>
              <p:nvSpPr>
                <p:cNvPr id="81940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650" y="1920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1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650" y="2153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2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653" y="2619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647" y="2853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650" y="3086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650" y="3319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8194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650" y="3552"/>
                  <a:ext cx="19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81935" name="Text Box 13"/>
              <p:cNvSpPr txBox="1">
                <a:spLocks noChangeArrowheads="1"/>
              </p:cNvSpPr>
              <p:nvPr/>
            </p:nvSpPr>
            <p:spPr bwMode="auto">
              <a:xfrm>
                <a:off x="990" y="1914"/>
                <a:ext cx="612" cy="166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N-1</a:t>
                </a: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…</a:t>
                </a: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endParaRPr lang="hu-HU" b="1">
                  <a:solidFill>
                    <a:schemeClr val="tx1"/>
                  </a:solidFill>
                </a:endParaRP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3</a:t>
                </a: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2</a:t>
                </a: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1</a:t>
                </a:r>
              </a:p>
              <a:p>
                <a:pPr algn="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1936" name="Line 14"/>
              <p:cNvSpPr>
                <a:spLocks noChangeShapeType="1"/>
              </p:cNvSpPr>
              <p:nvPr/>
            </p:nvSpPr>
            <p:spPr bwMode="auto">
              <a:xfrm>
                <a:off x="1650" y="1920"/>
                <a:ext cx="0" cy="16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1937" name="Line 15"/>
              <p:cNvSpPr>
                <a:spLocks noChangeShapeType="1"/>
              </p:cNvSpPr>
              <p:nvPr/>
            </p:nvSpPr>
            <p:spPr bwMode="auto">
              <a:xfrm>
                <a:off x="1866" y="1926"/>
                <a:ext cx="0" cy="16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1938" name="Line 16"/>
              <p:cNvSpPr>
                <a:spLocks noChangeShapeType="1"/>
              </p:cNvSpPr>
              <p:nvPr/>
            </p:nvSpPr>
            <p:spPr bwMode="auto">
              <a:xfrm>
                <a:off x="3642" y="1920"/>
                <a:ext cx="0" cy="16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1939" name="Line 17"/>
              <p:cNvSpPr>
                <a:spLocks noChangeShapeType="1"/>
              </p:cNvSpPr>
              <p:nvPr/>
            </p:nvSpPr>
            <p:spPr bwMode="auto">
              <a:xfrm>
                <a:off x="3384" y="1920"/>
                <a:ext cx="0" cy="16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1928" name="Text Box 18"/>
            <p:cNvSpPr txBox="1">
              <a:spLocks noChangeArrowheads="1"/>
            </p:cNvSpPr>
            <p:nvPr/>
          </p:nvSpPr>
          <p:spPr bwMode="auto">
            <a:xfrm>
              <a:off x="1932" y="1926"/>
              <a:ext cx="160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Elágazási cím/tag</a:t>
              </a:r>
            </a:p>
          </p:txBody>
        </p:sp>
        <p:sp>
          <p:nvSpPr>
            <p:cNvPr id="81929" name="Text Box 19"/>
            <p:cNvSpPr txBox="1">
              <a:spLocks noChangeArrowheads="1"/>
            </p:cNvSpPr>
            <p:nvPr/>
          </p:nvSpPr>
          <p:spPr bwMode="auto">
            <a:xfrm>
              <a:off x="1062" y="1698"/>
              <a:ext cx="744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Bejegy-zés</a:t>
              </a:r>
            </a:p>
          </p:txBody>
        </p:sp>
        <p:sp>
          <p:nvSpPr>
            <p:cNvPr id="81930" name="Text Box 20"/>
            <p:cNvSpPr txBox="1">
              <a:spLocks noChangeArrowheads="1"/>
            </p:cNvSpPr>
            <p:nvPr/>
          </p:nvSpPr>
          <p:spPr bwMode="auto">
            <a:xfrm>
              <a:off x="1728" y="1530"/>
              <a:ext cx="5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Valid</a:t>
              </a:r>
            </a:p>
          </p:txBody>
        </p:sp>
        <p:sp>
          <p:nvSpPr>
            <p:cNvPr id="81931" name="Text Box 21"/>
            <p:cNvSpPr txBox="1">
              <a:spLocks noChangeArrowheads="1"/>
            </p:cNvSpPr>
            <p:nvPr/>
          </p:nvSpPr>
          <p:spPr bwMode="auto">
            <a:xfrm>
              <a:off x="3330" y="1512"/>
              <a:ext cx="1170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 volt/nem volt</a:t>
              </a:r>
            </a:p>
          </p:txBody>
        </p:sp>
        <p:sp>
          <p:nvSpPr>
            <p:cNvPr id="81932" name="Line 22"/>
            <p:cNvSpPr>
              <a:spLocks noChangeShapeType="1"/>
            </p:cNvSpPr>
            <p:nvPr/>
          </p:nvSpPr>
          <p:spPr bwMode="auto">
            <a:xfrm>
              <a:off x="1860" y="1788"/>
              <a:ext cx="0" cy="4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1933" name="Line 23"/>
            <p:cNvSpPr>
              <a:spLocks noChangeShapeType="1"/>
            </p:cNvSpPr>
            <p:nvPr/>
          </p:nvSpPr>
          <p:spPr bwMode="auto">
            <a:xfrm flipH="1">
              <a:off x="3612" y="2004"/>
              <a:ext cx="72" cy="2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81925" name="Élőláb helye 2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1926" name="Dátum helye 2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482010F-3D74-43A4-8B33-A6E1F072B044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5E350A-2CC3-42D4-8E47-2E31D3516F52}" type="slidenum">
              <a:rPr lang="en-GB" smtClean="0">
                <a:cs typeface="Arial" charset="0"/>
              </a:rPr>
              <a:pPr/>
              <a:t>8</a:t>
            </a:fld>
            <a:endParaRPr lang="en-GB" smtClean="0">
              <a:cs typeface="Arial" charset="0"/>
            </a:endParaRPr>
          </a:p>
        </p:txBody>
      </p:sp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0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2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3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9224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9361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9367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vezérlés</a:t>
                </a:r>
              </a:p>
            </p:txBody>
          </p:sp>
          <p:sp>
            <p:nvSpPr>
              <p:cNvPr id="9368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9369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370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9362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9363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Léptető vezérlés</a:t>
                </a:r>
              </a:p>
            </p:txBody>
          </p:sp>
          <p:sp>
            <p:nvSpPr>
              <p:cNvPr id="9364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365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366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9225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226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227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N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9228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Z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229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9230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9231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32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33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9234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9235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106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tx1"/>
                </a:solidFill>
              </a:rPr>
              <a:t>SP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ALU: B+1 </a:t>
            </a:r>
            <a:r>
              <a:rPr lang="hu-HU" sz="2800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C 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accent2"/>
                </a:solidFill>
              </a:rPr>
              <a:t>C </a:t>
            </a:r>
            <a:r>
              <a:rPr lang="hu-HU" sz="2800" b="1">
                <a:solidFill>
                  <a:schemeClr val="accent2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accent2"/>
                </a:solidFill>
              </a:rPr>
              <a:t> SP</a:t>
            </a:r>
          </a:p>
        </p:txBody>
      </p:sp>
      <p:sp>
        <p:nvSpPr>
          <p:cNvPr id="9236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243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9237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38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9239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9359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9360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9240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41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9242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9357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rgbClr val="FF3300"/>
            </a:solidFill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58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3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9355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56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4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9353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54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5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9351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52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6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9341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9344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9345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9349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50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9346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9347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48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9342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43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7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9331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9334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9335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9339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40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9336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9337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38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9332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33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8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9321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9324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9325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9329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30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9326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9327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28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9322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23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49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9311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9314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9315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9319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20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9316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9317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18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9312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313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250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9305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9307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9308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9309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310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9306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251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52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9253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9257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9292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93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9294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9296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9301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9302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9303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9304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9297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9298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9299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300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9295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9258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9281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9285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9286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9290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291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9287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9288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289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9282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3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4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9259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9274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9277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9278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9279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280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9275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6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9260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9263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9264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9267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9268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9272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273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9269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9270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9271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9265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66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9261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62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9254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55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256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A6EF56C-75CA-487E-99CF-563F21E709B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130C10-0433-49EB-AE28-2921BDE549F5}" type="slidenum">
              <a:rPr lang="en-GB" smtClean="0">
                <a:cs typeface="Arial" charset="0"/>
              </a:rPr>
              <a:pPr/>
              <a:t>80</a:t>
            </a:fld>
            <a:endParaRPr lang="en-GB" smtClean="0">
              <a:cs typeface="Arial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428625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hu-HU" sz="2800" smtClean="0"/>
              <a:t>Két jövendölő bit: mi várható és mi volt legutóbb. </a:t>
            </a:r>
          </a:p>
        </p:txBody>
      </p:sp>
      <p:grpSp>
        <p:nvGrpSpPr>
          <p:cNvPr id="82948" name="Group 3"/>
          <p:cNvGrpSpPr>
            <a:grpSpLocks/>
          </p:cNvGrpSpPr>
          <p:nvPr/>
        </p:nvGrpSpPr>
        <p:grpSpPr bwMode="auto">
          <a:xfrm>
            <a:off x="1638300" y="742950"/>
            <a:ext cx="5153025" cy="3743325"/>
            <a:chOff x="1032" y="852"/>
            <a:chExt cx="3246" cy="2358"/>
          </a:xfrm>
        </p:grpSpPr>
        <p:sp>
          <p:nvSpPr>
            <p:cNvPr id="82952" name="Line 4"/>
            <p:cNvSpPr>
              <a:spLocks noChangeShapeType="1"/>
            </p:cNvSpPr>
            <p:nvPr/>
          </p:nvSpPr>
          <p:spPr bwMode="auto">
            <a:xfrm>
              <a:off x="1716" y="1548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53" name="Line 5"/>
            <p:cNvSpPr>
              <a:spLocks noChangeShapeType="1"/>
            </p:cNvSpPr>
            <p:nvPr/>
          </p:nvSpPr>
          <p:spPr bwMode="auto">
            <a:xfrm>
              <a:off x="1932" y="1554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54" name="Line 6"/>
            <p:cNvSpPr>
              <a:spLocks noChangeShapeType="1"/>
            </p:cNvSpPr>
            <p:nvPr/>
          </p:nvSpPr>
          <p:spPr bwMode="auto">
            <a:xfrm>
              <a:off x="3702" y="1548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55" name="Line 7"/>
            <p:cNvSpPr>
              <a:spLocks noChangeShapeType="1"/>
            </p:cNvSpPr>
            <p:nvPr/>
          </p:nvSpPr>
          <p:spPr bwMode="auto">
            <a:xfrm>
              <a:off x="3480" y="154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56" name="Line 8"/>
            <p:cNvSpPr>
              <a:spLocks noChangeShapeType="1"/>
            </p:cNvSpPr>
            <p:nvPr/>
          </p:nvSpPr>
          <p:spPr bwMode="auto">
            <a:xfrm>
              <a:off x="3912" y="1548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82957" name="Group 9"/>
            <p:cNvGrpSpPr>
              <a:grpSpLocks/>
            </p:cNvGrpSpPr>
            <p:nvPr/>
          </p:nvGrpSpPr>
          <p:grpSpPr bwMode="auto">
            <a:xfrm>
              <a:off x="1713" y="1548"/>
              <a:ext cx="2202" cy="1632"/>
              <a:chOff x="1647" y="1920"/>
              <a:chExt cx="1998" cy="1632"/>
            </a:xfrm>
          </p:grpSpPr>
          <p:sp>
            <p:nvSpPr>
              <p:cNvPr id="82966" name="Line 10"/>
              <p:cNvSpPr>
                <a:spLocks noChangeShapeType="1"/>
              </p:cNvSpPr>
              <p:nvPr/>
            </p:nvSpPr>
            <p:spPr bwMode="auto">
              <a:xfrm flipV="1">
                <a:off x="1650" y="1920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67" name="Line 11"/>
              <p:cNvSpPr>
                <a:spLocks noChangeShapeType="1"/>
              </p:cNvSpPr>
              <p:nvPr/>
            </p:nvSpPr>
            <p:spPr bwMode="auto">
              <a:xfrm flipV="1">
                <a:off x="1650" y="2153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68" name="Line 12"/>
              <p:cNvSpPr>
                <a:spLocks noChangeShapeType="1"/>
              </p:cNvSpPr>
              <p:nvPr/>
            </p:nvSpPr>
            <p:spPr bwMode="auto">
              <a:xfrm flipV="1">
                <a:off x="1653" y="2619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69" name="Line 13"/>
              <p:cNvSpPr>
                <a:spLocks noChangeShapeType="1"/>
              </p:cNvSpPr>
              <p:nvPr/>
            </p:nvSpPr>
            <p:spPr bwMode="auto">
              <a:xfrm flipV="1">
                <a:off x="1647" y="2853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70" name="Line 14"/>
              <p:cNvSpPr>
                <a:spLocks noChangeShapeType="1"/>
              </p:cNvSpPr>
              <p:nvPr/>
            </p:nvSpPr>
            <p:spPr bwMode="auto">
              <a:xfrm flipV="1">
                <a:off x="1650" y="3086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71" name="Line 15"/>
              <p:cNvSpPr>
                <a:spLocks noChangeShapeType="1"/>
              </p:cNvSpPr>
              <p:nvPr/>
            </p:nvSpPr>
            <p:spPr bwMode="auto">
              <a:xfrm flipV="1">
                <a:off x="1650" y="3319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2972" name="Line 16"/>
              <p:cNvSpPr>
                <a:spLocks noChangeShapeType="1"/>
              </p:cNvSpPr>
              <p:nvPr/>
            </p:nvSpPr>
            <p:spPr bwMode="auto">
              <a:xfrm flipV="1">
                <a:off x="1650" y="3552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2958" name="Text Box 17"/>
            <p:cNvSpPr txBox="1">
              <a:spLocks noChangeArrowheads="1"/>
            </p:cNvSpPr>
            <p:nvPr/>
          </p:nvSpPr>
          <p:spPr bwMode="auto">
            <a:xfrm>
              <a:off x="1056" y="1542"/>
              <a:ext cx="612" cy="16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N-1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…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 b="1">
                <a:solidFill>
                  <a:schemeClr val="tx1"/>
                </a:solidFill>
              </a:endParaRP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3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1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2959" name="Text Box 18"/>
            <p:cNvSpPr txBox="1">
              <a:spLocks noChangeArrowheads="1"/>
            </p:cNvSpPr>
            <p:nvPr/>
          </p:nvSpPr>
          <p:spPr bwMode="auto">
            <a:xfrm>
              <a:off x="1896" y="1260"/>
              <a:ext cx="160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Elágazási cím/tag</a:t>
              </a:r>
            </a:p>
          </p:txBody>
        </p:sp>
        <p:sp>
          <p:nvSpPr>
            <p:cNvPr id="82960" name="Text Box 19"/>
            <p:cNvSpPr txBox="1">
              <a:spLocks noChangeArrowheads="1"/>
            </p:cNvSpPr>
            <p:nvPr/>
          </p:nvSpPr>
          <p:spPr bwMode="auto">
            <a:xfrm>
              <a:off x="1032" y="1032"/>
              <a:ext cx="738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Bejegy-zés</a:t>
              </a:r>
            </a:p>
          </p:txBody>
        </p:sp>
        <p:sp>
          <p:nvSpPr>
            <p:cNvPr id="82961" name="Text Box 20"/>
            <p:cNvSpPr txBox="1">
              <a:spLocks noChangeArrowheads="1"/>
            </p:cNvSpPr>
            <p:nvPr/>
          </p:nvSpPr>
          <p:spPr bwMode="auto">
            <a:xfrm>
              <a:off x="1692" y="864"/>
              <a:ext cx="5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Valid</a:t>
              </a:r>
            </a:p>
          </p:txBody>
        </p:sp>
        <p:sp>
          <p:nvSpPr>
            <p:cNvPr id="82962" name="Text Box 21"/>
            <p:cNvSpPr txBox="1">
              <a:spLocks noChangeArrowheads="1"/>
            </p:cNvSpPr>
            <p:nvPr/>
          </p:nvSpPr>
          <p:spPr bwMode="auto">
            <a:xfrm>
              <a:off x="3312" y="852"/>
              <a:ext cx="966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Jövendölő bitek</a:t>
              </a:r>
            </a:p>
          </p:txBody>
        </p:sp>
        <p:sp>
          <p:nvSpPr>
            <p:cNvPr id="82963" name="Line 22"/>
            <p:cNvSpPr>
              <a:spLocks noChangeShapeType="1"/>
            </p:cNvSpPr>
            <p:nvPr/>
          </p:nvSpPr>
          <p:spPr bwMode="auto">
            <a:xfrm>
              <a:off x="1824" y="1122"/>
              <a:ext cx="0" cy="4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64" name="Line 23"/>
            <p:cNvSpPr>
              <a:spLocks noChangeShapeType="1"/>
            </p:cNvSpPr>
            <p:nvPr/>
          </p:nvSpPr>
          <p:spPr bwMode="auto">
            <a:xfrm flipH="1">
              <a:off x="3702" y="1338"/>
              <a:ext cx="3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2965" name="AutoShape 24"/>
            <p:cNvSpPr>
              <a:spLocks/>
            </p:cNvSpPr>
            <p:nvPr/>
          </p:nvSpPr>
          <p:spPr bwMode="auto">
            <a:xfrm rot="5400000">
              <a:off x="3666" y="1296"/>
              <a:ext cx="56" cy="426"/>
            </a:xfrm>
            <a:prstGeom prst="leftBrace">
              <a:avLst>
                <a:gd name="adj1" fmla="val 6339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82949" name="Rectangle 25"/>
          <p:cNvSpPr>
            <a:spLocks noChangeArrowheads="1"/>
          </p:cNvSpPr>
          <p:nvPr/>
        </p:nvSpPr>
        <p:spPr bwMode="auto">
          <a:xfrm>
            <a:off x="0" y="4657725"/>
            <a:ext cx="91440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	Ha egy belső ciklus újra indul, akkor az várható, hogy a ciklus végén vissza kell ugrani, pedig legutóbb nem kellett. </a:t>
            </a:r>
          </a:p>
        </p:txBody>
      </p:sp>
      <p:sp>
        <p:nvSpPr>
          <p:cNvPr id="82950" name="Élőláb helye 2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2951" name="Dátum helye 2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7CB8CC3-FF99-4E54-A1D4-B9B3A311594E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4EF2FF-A404-431C-ADBE-250891A2696B}" type="slidenum">
              <a:rPr lang="en-GB" smtClean="0">
                <a:cs typeface="Arial" charset="0"/>
              </a:rPr>
              <a:pPr/>
              <a:t>81</a:t>
            </a:fld>
            <a:endParaRPr lang="en-GB" smtClean="0">
              <a:cs typeface="Arial" charset="0"/>
            </a:endParaRPr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1081087"/>
          </a:xfrm>
        </p:spPr>
        <p:txBody>
          <a:bodyPr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A várható bitet csak akkor írja át, ha egymás után kétszer téves volt a jóslat (</a:t>
            </a:r>
            <a:r>
              <a:rPr lang="hu-HU" sz="2800" b="1" smtClean="0"/>
              <a:t>4.42. ábra</a:t>
            </a:r>
            <a:r>
              <a:rPr lang="hu-HU" sz="2800" smtClean="0"/>
              <a:t>).</a:t>
            </a:r>
          </a:p>
        </p:txBody>
      </p:sp>
      <p:grpSp>
        <p:nvGrpSpPr>
          <p:cNvPr id="83972" name="Group 3"/>
          <p:cNvGrpSpPr>
            <a:grpSpLocks/>
          </p:cNvGrpSpPr>
          <p:nvPr/>
        </p:nvGrpSpPr>
        <p:grpSpPr bwMode="auto">
          <a:xfrm>
            <a:off x="0" y="1495425"/>
            <a:ext cx="8839200" cy="3816350"/>
            <a:chOff x="0" y="942"/>
            <a:chExt cx="5568" cy="2404"/>
          </a:xfrm>
        </p:grpSpPr>
        <p:sp>
          <p:nvSpPr>
            <p:cNvPr id="83975" name="Text Box 4"/>
            <p:cNvSpPr txBox="1">
              <a:spLocks noChangeArrowheads="1"/>
            </p:cNvSpPr>
            <p:nvPr/>
          </p:nvSpPr>
          <p:spPr bwMode="auto">
            <a:xfrm>
              <a:off x="3810" y="2190"/>
              <a:ext cx="972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nincs elágazás</a:t>
              </a:r>
            </a:p>
          </p:txBody>
        </p:sp>
        <p:grpSp>
          <p:nvGrpSpPr>
            <p:cNvPr id="83976" name="Group 5"/>
            <p:cNvGrpSpPr>
              <a:grpSpLocks/>
            </p:cNvGrpSpPr>
            <p:nvPr/>
          </p:nvGrpSpPr>
          <p:grpSpPr bwMode="auto">
            <a:xfrm>
              <a:off x="1776" y="1680"/>
              <a:ext cx="1086" cy="1020"/>
              <a:chOff x="1776" y="1332"/>
              <a:chExt cx="1086" cy="1020"/>
            </a:xfrm>
          </p:grpSpPr>
          <p:sp>
            <p:nvSpPr>
              <p:cNvPr id="84001" name="Text Box 6"/>
              <p:cNvSpPr txBox="1">
                <a:spLocks noChangeArrowheads="1"/>
              </p:cNvSpPr>
              <p:nvPr/>
            </p:nvSpPr>
            <p:spPr bwMode="auto">
              <a:xfrm>
                <a:off x="1776" y="1332"/>
                <a:ext cx="1086" cy="8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01</a:t>
                </a:r>
              </a:p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Jóslás: nem lesz újabb elágazás</a:t>
                </a:r>
              </a:p>
            </p:txBody>
          </p:sp>
          <p:sp>
            <p:nvSpPr>
              <p:cNvPr id="84002" name="Oval 7"/>
              <p:cNvSpPr>
                <a:spLocks noChangeArrowheads="1"/>
              </p:cNvSpPr>
              <p:nvPr/>
            </p:nvSpPr>
            <p:spPr bwMode="auto">
              <a:xfrm>
                <a:off x="1812" y="1338"/>
                <a:ext cx="1020" cy="101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83977" name="Group 8"/>
            <p:cNvGrpSpPr>
              <a:grpSpLocks/>
            </p:cNvGrpSpPr>
            <p:nvPr/>
          </p:nvGrpSpPr>
          <p:grpSpPr bwMode="auto">
            <a:xfrm>
              <a:off x="3000" y="1674"/>
              <a:ext cx="1044" cy="1026"/>
              <a:chOff x="3000" y="1326"/>
              <a:chExt cx="1044" cy="1026"/>
            </a:xfrm>
          </p:grpSpPr>
          <p:sp>
            <p:nvSpPr>
              <p:cNvPr id="83999" name="Text Box 9"/>
              <p:cNvSpPr txBox="1">
                <a:spLocks noChangeArrowheads="1"/>
              </p:cNvSpPr>
              <p:nvPr/>
            </p:nvSpPr>
            <p:spPr bwMode="auto">
              <a:xfrm>
                <a:off x="3000" y="1326"/>
                <a:ext cx="1044" cy="63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10</a:t>
                </a:r>
              </a:p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Jóslás: újra elágazás lesz</a:t>
                </a:r>
              </a:p>
            </p:txBody>
          </p:sp>
          <p:sp>
            <p:nvSpPr>
              <p:cNvPr id="84000" name="Oval 10"/>
              <p:cNvSpPr>
                <a:spLocks noChangeArrowheads="1"/>
              </p:cNvSpPr>
              <p:nvPr/>
            </p:nvSpPr>
            <p:spPr bwMode="auto">
              <a:xfrm>
                <a:off x="3024" y="1338"/>
                <a:ext cx="1020" cy="101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83978" name="Group 11"/>
            <p:cNvGrpSpPr>
              <a:grpSpLocks/>
            </p:cNvGrpSpPr>
            <p:nvPr/>
          </p:nvGrpSpPr>
          <p:grpSpPr bwMode="auto">
            <a:xfrm>
              <a:off x="162" y="1295"/>
              <a:ext cx="1020" cy="1399"/>
              <a:chOff x="162" y="947"/>
              <a:chExt cx="1020" cy="1399"/>
            </a:xfrm>
          </p:grpSpPr>
          <p:sp>
            <p:nvSpPr>
              <p:cNvPr id="83996" name="Text Box 12"/>
              <p:cNvSpPr txBox="1">
                <a:spLocks noChangeArrowheads="1"/>
              </p:cNvSpPr>
              <p:nvPr/>
            </p:nvSpPr>
            <p:spPr bwMode="auto">
              <a:xfrm>
                <a:off x="216" y="1326"/>
                <a:ext cx="900" cy="8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00</a:t>
                </a:r>
              </a:p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Jóslás: nincs elágazás</a:t>
                </a:r>
              </a:p>
            </p:txBody>
          </p:sp>
          <p:sp>
            <p:nvSpPr>
              <p:cNvPr id="83997" name="Oval 13"/>
              <p:cNvSpPr>
                <a:spLocks noChangeArrowheads="1"/>
              </p:cNvSpPr>
              <p:nvPr/>
            </p:nvSpPr>
            <p:spPr bwMode="auto">
              <a:xfrm>
                <a:off x="162" y="1332"/>
                <a:ext cx="1020" cy="101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83998" name="Freeform 14"/>
              <p:cNvSpPr>
                <a:spLocks/>
              </p:cNvSpPr>
              <p:nvPr/>
            </p:nvSpPr>
            <p:spPr bwMode="auto">
              <a:xfrm>
                <a:off x="432" y="947"/>
                <a:ext cx="468" cy="433"/>
              </a:xfrm>
              <a:custGeom>
                <a:avLst/>
                <a:gdLst>
                  <a:gd name="T0" fmla="*/ 0 w 828"/>
                  <a:gd name="T1" fmla="*/ 76 h 613"/>
                  <a:gd name="T2" fmla="*/ 13 w 828"/>
                  <a:gd name="T3" fmla="*/ 1 h 613"/>
                  <a:gd name="T4" fmla="*/ 27 w 828"/>
                  <a:gd name="T5" fmla="*/ 76 h 613"/>
                  <a:gd name="T6" fmla="*/ 0 60000 65536"/>
                  <a:gd name="T7" fmla="*/ 0 60000 65536"/>
                  <a:gd name="T8" fmla="*/ 0 60000 65536"/>
                  <a:gd name="T9" fmla="*/ 0 w 828"/>
                  <a:gd name="T10" fmla="*/ 0 h 613"/>
                  <a:gd name="T11" fmla="*/ 828 w 828"/>
                  <a:gd name="T12" fmla="*/ 613 h 6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8" h="613">
                    <a:moveTo>
                      <a:pt x="0" y="607"/>
                    </a:moveTo>
                    <a:cubicBezTo>
                      <a:pt x="132" y="303"/>
                      <a:pt x="264" y="0"/>
                      <a:pt x="402" y="1"/>
                    </a:cubicBezTo>
                    <a:cubicBezTo>
                      <a:pt x="540" y="2"/>
                      <a:pt x="757" y="511"/>
                      <a:pt x="828" y="613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83979" name="Group 15"/>
            <p:cNvGrpSpPr>
              <a:grpSpLocks/>
            </p:cNvGrpSpPr>
            <p:nvPr/>
          </p:nvGrpSpPr>
          <p:grpSpPr bwMode="auto">
            <a:xfrm>
              <a:off x="4548" y="1313"/>
              <a:ext cx="1020" cy="1387"/>
              <a:chOff x="4548" y="965"/>
              <a:chExt cx="1020" cy="1387"/>
            </a:xfrm>
          </p:grpSpPr>
          <p:sp>
            <p:nvSpPr>
              <p:cNvPr id="83993" name="Text Box 16"/>
              <p:cNvSpPr txBox="1">
                <a:spLocks noChangeArrowheads="1"/>
              </p:cNvSpPr>
              <p:nvPr/>
            </p:nvSpPr>
            <p:spPr bwMode="auto">
              <a:xfrm>
                <a:off x="4614" y="1332"/>
                <a:ext cx="900" cy="63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11</a:t>
                </a:r>
              </a:p>
              <a:p>
                <a:pPr algn="ctr" defTabSz="914400">
                  <a:lnSpc>
                    <a:spcPct val="100000"/>
                  </a:lnSpc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Jóslás: elágazás</a:t>
                </a:r>
              </a:p>
            </p:txBody>
          </p:sp>
          <p:sp>
            <p:nvSpPr>
              <p:cNvPr id="83994" name="Oval 17"/>
              <p:cNvSpPr>
                <a:spLocks noChangeArrowheads="1"/>
              </p:cNvSpPr>
              <p:nvPr/>
            </p:nvSpPr>
            <p:spPr bwMode="auto">
              <a:xfrm>
                <a:off x="4548" y="1338"/>
                <a:ext cx="1020" cy="101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83995" name="Freeform 18"/>
              <p:cNvSpPr>
                <a:spLocks/>
              </p:cNvSpPr>
              <p:nvPr/>
            </p:nvSpPr>
            <p:spPr bwMode="auto">
              <a:xfrm>
                <a:off x="4830" y="965"/>
                <a:ext cx="468" cy="433"/>
              </a:xfrm>
              <a:custGeom>
                <a:avLst/>
                <a:gdLst>
                  <a:gd name="T0" fmla="*/ 0 w 828"/>
                  <a:gd name="T1" fmla="*/ 76 h 613"/>
                  <a:gd name="T2" fmla="*/ 13 w 828"/>
                  <a:gd name="T3" fmla="*/ 1 h 613"/>
                  <a:gd name="T4" fmla="*/ 27 w 828"/>
                  <a:gd name="T5" fmla="*/ 76 h 613"/>
                  <a:gd name="T6" fmla="*/ 0 60000 65536"/>
                  <a:gd name="T7" fmla="*/ 0 60000 65536"/>
                  <a:gd name="T8" fmla="*/ 0 60000 65536"/>
                  <a:gd name="T9" fmla="*/ 0 w 828"/>
                  <a:gd name="T10" fmla="*/ 0 h 613"/>
                  <a:gd name="T11" fmla="*/ 828 w 828"/>
                  <a:gd name="T12" fmla="*/ 613 h 6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28" h="613">
                    <a:moveTo>
                      <a:pt x="0" y="607"/>
                    </a:moveTo>
                    <a:cubicBezTo>
                      <a:pt x="132" y="303"/>
                      <a:pt x="264" y="0"/>
                      <a:pt x="402" y="1"/>
                    </a:cubicBezTo>
                    <a:cubicBezTo>
                      <a:pt x="540" y="2"/>
                      <a:pt x="757" y="511"/>
                      <a:pt x="828" y="613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3980" name="Freeform 19"/>
            <p:cNvSpPr>
              <a:spLocks/>
            </p:cNvSpPr>
            <p:nvPr/>
          </p:nvSpPr>
          <p:spPr bwMode="auto">
            <a:xfrm>
              <a:off x="2640" y="1217"/>
              <a:ext cx="2094" cy="577"/>
            </a:xfrm>
            <a:custGeom>
              <a:avLst/>
              <a:gdLst>
                <a:gd name="T0" fmla="*/ 0 w 2256"/>
                <a:gd name="T1" fmla="*/ 571 h 577"/>
                <a:gd name="T2" fmla="*/ 1079 w 2256"/>
                <a:gd name="T3" fmla="*/ 1 h 577"/>
                <a:gd name="T4" fmla="*/ 1442 w 2256"/>
                <a:gd name="T5" fmla="*/ 577 h 577"/>
                <a:gd name="T6" fmla="*/ 0 60000 65536"/>
                <a:gd name="T7" fmla="*/ 0 60000 65536"/>
                <a:gd name="T8" fmla="*/ 0 60000 65536"/>
                <a:gd name="T9" fmla="*/ 0 w 2256"/>
                <a:gd name="T10" fmla="*/ 0 h 577"/>
                <a:gd name="T11" fmla="*/ 2256 w 2256"/>
                <a:gd name="T12" fmla="*/ 577 h 5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6" h="577">
                  <a:moveTo>
                    <a:pt x="0" y="571"/>
                  </a:moveTo>
                  <a:cubicBezTo>
                    <a:pt x="655" y="285"/>
                    <a:pt x="1310" y="0"/>
                    <a:pt x="1686" y="1"/>
                  </a:cubicBezTo>
                  <a:cubicBezTo>
                    <a:pt x="2062" y="2"/>
                    <a:pt x="2159" y="289"/>
                    <a:pt x="2256" y="577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1" name="Freeform 20"/>
            <p:cNvSpPr>
              <a:spLocks/>
            </p:cNvSpPr>
            <p:nvPr/>
          </p:nvSpPr>
          <p:spPr bwMode="auto">
            <a:xfrm flipH="1" flipV="1">
              <a:off x="1014" y="2561"/>
              <a:ext cx="2166" cy="577"/>
            </a:xfrm>
            <a:custGeom>
              <a:avLst/>
              <a:gdLst>
                <a:gd name="T0" fmla="*/ 0 w 2256"/>
                <a:gd name="T1" fmla="*/ 571 h 577"/>
                <a:gd name="T2" fmla="*/ 1320 w 2256"/>
                <a:gd name="T3" fmla="*/ 1 h 577"/>
                <a:gd name="T4" fmla="*/ 1768 w 2256"/>
                <a:gd name="T5" fmla="*/ 577 h 577"/>
                <a:gd name="T6" fmla="*/ 0 60000 65536"/>
                <a:gd name="T7" fmla="*/ 0 60000 65536"/>
                <a:gd name="T8" fmla="*/ 0 60000 65536"/>
                <a:gd name="T9" fmla="*/ 0 w 2256"/>
                <a:gd name="T10" fmla="*/ 0 h 577"/>
                <a:gd name="T11" fmla="*/ 2256 w 2256"/>
                <a:gd name="T12" fmla="*/ 577 h 5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6" h="577">
                  <a:moveTo>
                    <a:pt x="0" y="571"/>
                  </a:moveTo>
                  <a:cubicBezTo>
                    <a:pt x="655" y="285"/>
                    <a:pt x="1310" y="0"/>
                    <a:pt x="1686" y="1"/>
                  </a:cubicBezTo>
                  <a:cubicBezTo>
                    <a:pt x="2062" y="2"/>
                    <a:pt x="2159" y="289"/>
                    <a:pt x="2256" y="577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2" name="Line 21"/>
            <p:cNvSpPr>
              <a:spLocks noChangeShapeType="1"/>
            </p:cNvSpPr>
            <p:nvPr/>
          </p:nvSpPr>
          <p:spPr bwMode="auto">
            <a:xfrm>
              <a:off x="1110" y="1926"/>
              <a:ext cx="7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3" name="Line 22"/>
            <p:cNvSpPr>
              <a:spLocks noChangeShapeType="1"/>
            </p:cNvSpPr>
            <p:nvPr/>
          </p:nvSpPr>
          <p:spPr bwMode="auto">
            <a:xfrm>
              <a:off x="1104" y="2454"/>
              <a:ext cx="7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4" name="Line 23"/>
            <p:cNvSpPr>
              <a:spLocks noChangeShapeType="1"/>
            </p:cNvSpPr>
            <p:nvPr/>
          </p:nvSpPr>
          <p:spPr bwMode="auto">
            <a:xfrm>
              <a:off x="3978" y="1926"/>
              <a:ext cx="6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5" name="Line 24"/>
            <p:cNvSpPr>
              <a:spLocks noChangeShapeType="1"/>
            </p:cNvSpPr>
            <p:nvPr/>
          </p:nvSpPr>
          <p:spPr bwMode="auto">
            <a:xfrm>
              <a:off x="3966" y="2454"/>
              <a:ext cx="6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3986" name="Text Box 25"/>
            <p:cNvSpPr txBox="1">
              <a:spLocks noChangeArrowheads="1"/>
            </p:cNvSpPr>
            <p:nvPr/>
          </p:nvSpPr>
          <p:spPr bwMode="auto">
            <a:xfrm>
              <a:off x="1008" y="1602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</a:t>
              </a:r>
            </a:p>
          </p:txBody>
        </p:sp>
        <p:sp>
          <p:nvSpPr>
            <p:cNvPr id="83987" name="Text Box 26"/>
            <p:cNvSpPr txBox="1">
              <a:spLocks noChangeArrowheads="1"/>
            </p:cNvSpPr>
            <p:nvPr/>
          </p:nvSpPr>
          <p:spPr bwMode="auto">
            <a:xfrm>
              <a:off x="3792" y="1638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</a:t>
              </a:r>
            </a:p>
          </p:txBody>
        </p:sp>
        <p:sp>
          <p:nvSpPr>
            <p:cNvPr id="83988" name="Text Box 27"/>
            <p:cNvSpPr txBox="1">
              <a:spLocks noChangeArrowheads="1"/>
            </p:cNvSpPr>
            <p:nvPr/>
          </p:nvSpPr>
          <p:spPr bwMode="auto">
            <a:xfrm>
              <a:off x="1032" y="2190"/>
              <a:ext cx="972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nincs elágazás</a:t>
              </a:r>
            </a:p>
          </p:txBody>
        </p:sp>
        <p:sp>
          <p:nvSpPr>
            <p:cNvPr id="83989" name="Text Box 28"/>
            <p:cNvSpPr txBox="1">
              <a:spLocks noChangeArrowheads="1"/>
            </p:cNvSpPr>
            <p:nvPr/>
          </p:nvSpPr>
          <p:spPr bwMode="auto">
            <a:xfrm>
              <a:off x="3756" y="942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</a:t>
              </a:r>
            </a:p>
          </p:txBody>
        </p:sp>
        <p:sp>
          <p:nvSpPr>
            <p:cNvPr id="83990" name="Text Box 29"/>
            <p:cNvSpPr txBox="1">
              <a:spLocks noChangeArrowheads="1"/>
            </p:cNvSpPr>
            <p:nvPr/>
          </p:nvSpPr>
          <p:spPr bwMode="auto">
            <a:xfrm>
              <a:off x="4530" y="1050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</a:t>
              </a:r>
            </a:p>
          </p:txBody>
        </p:sp>
        <p:sp>
          <p:nvSpPr>
            <p:cNvPr id="83991" name="Text Box 30"/>
            <p:cNvSpPr txBox="1">
              <a:spLocks noChangeArrowheads="1"/>
            </p:cNvSpPr>
            <p:nvPr/>
          </p:nvSpPr>
          <p:spPr bwMode="auto">
            <a:xfrm>
              <a:off x="0" y="1002"/>
              <a:ext cx="130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nincs elágazás</a:t>
              </a:r>
            </a:p>
          </p:txBody>
        </p:sp>
        <p:sp>
          <p:nvSpPr>
            <p:cNvPr id="83992" name="Text Box 31"/>
            <p:cNvSpPr txBox="1">
              <a:spLocks noChangeArrowheads="1"/>
            </p:cNvSpPr>
            <p:nvPr/>
          </p:nvSpPr>
          <p:spPr bwMode="auto">
            <a:xfrm>
              <a:off x="936" y="3096"/>
              <a:ext cx="130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nincs elágazás</a:t>
              </a:r>
            </a:p>
          </p:txBody>
        </p:sp>
      </p:grpSp>
      <p:sp>
        <p:nvSpPr>
          <p:cNvPr id="83973" name="Élőláb helye 3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3974" name="Dátum helye 3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7EDAE36-8AB3-49C0-8494-D30201C7403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4F539B-A620-421C-A3CB-9BD4AF38E873}" type="slidenum">
              <a:rPr lang="en-GB" smtClean="0">
                <a:cs typeface="Arial" charset="0"/>
              </a:rPr>
              <a:pPr/>
              <a:t>82</a:t>
            </a:fld>
            <a:endParaRPr lang="en-GB" smtClean="0">
              <a:cs typeface="Arial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538162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hu-HU" sz="2800" smtClean="0"/>
              <a:t>A táblázat a legutóbbi célcímet is tartalmazhatja. </a:t>
            </a:r>
          </a:p>
        </p:txBody>
      </p:sp>
      <p:grpSp>
        <p:nvGrpSpPr>
          <p:cNvPr id="84996" name="Group 3"/>
          <p:cNvGrpSpPr>
            <a:grpSpLocks/>
          </p:cNvGrpSpPr>
          <p:nvPr/>
        </p:nvGrpSpPr>
        <p:grpSpPr bwMode="auto">
          <a:xfrm>
            <a:off x="1638300" y="742950"/>
            <a:ext cx="6462713" cy="3743325"/>
            <a:chOff x="1032" y="468"/>
            <a:chExt cx="4071" cy="2358"/>
          </a:xfrm>
        </p:grpSpPr>
        <p:sp>
          <p:nvSpPr>
            <p:cNvPr id="85002" name="Line 4"/>
            <p:cNvSpPr>
              <a:spLocks noChangeShapeType="1"/>
            </p:cNvSpPr>
            <p:nvPr/>
          </p:nvSpPr>
          <p:spPr bwMode="auto">
            <a:xfrm>
              <a:off x="1716" y="1164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5003" name="Line 5"/>
            <p:cNvSpPr>
              <a:spLocks noChangeShapeType="1"/>
            </p:cNvSpPr>
            <p:nvPr/>
          </p:nvSpPr>
          <p:spPr bwMode="auto">
            <a:xfrm>
              <a:off x="1932" y="1170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5004" name="Line 6"/>
            <p:cNvSpPr>
              <a:spLocks noChangeShapeType="1"/>
            </p:cNvSpPr>
            <p:nvPr/>
          </p:nvSpPr>
          <p:spPr bwMode="auto">
            <a:xfrm>
              <a:off x="3480" y="1158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5005" name="Line 7"/>
            <p:cNvSpPr>
              <a:spLocks noChangeShapeType="1"/>
            </p:cNvSpPr>
            <p:nvPr/>
          </p:nvSpPr>
          <p:spPr bwMode="auto">
            <a:xfrm>
              <a:off x="3912" y="1164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85006" name="Group 8"/>
            <p:cNvGrpSpPr>
              <a:grpSpLocks/>
            </p:cNvGrpSpPr>
            <p:nvPr/>
          </p:nvGrpSpPr>
          <p:grpSpPr bwMode="auto">
            <a:xfrm>
              <a:off x="1713" y="1164"/>
              <a:ext cx="3390" cy="1632"/>
              <a:chOff x="1647" y="1920"/>
              <a:chExt cx="1998" cy="1632"/>
            </a:xfrm>
          </p:grpSpPr>
          <p:sp>
            <p:nvSpPr>
              <p:cNvPr id="85015" name="Line 9"/>
              <p:cNvSpPr>
                <a:spLocks noChangeShapeType="1"/>
              </p:cNvSpPr>
              <p:nvPr/>
            </p:nvSpPr>
            <p:spPr bwMode="auto">
              <a:xfrm flipV="1">
                <a:off x="1650" y="1920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16" name="Line 10"/>
              <p:cNvSpPr>
                <a:spLocks noChangeShapeType="1"/>
              </p:cNvSpPr>
              <p:nvPr/>
            </p:nvSpPr>
            <p:spPr bwMode="auto">
              <a:xfrm flipV="1">
                <a:off x="1650" y="2153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17" name="Line 11"/>
              <p:cNvSpPr>
                <a:spLocks noChangeShapeType="1"/>
              </p:cNvSpPr>
              <p:nvPr/>
            </p:nvSpPr>
            <p:spPr bwMode="auto">
              <a:xfrm flipV="1">
                <a:off x="1653" y="2619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18" name="Line 12"/>
              <p:cNvSpPr>
                <a:spLocks noChangeShapeType="1"/>
              </p:cNvSpPr>
              <p:nvPr/>
            </p:nvSpPr>
            <p:spPr bwMode="auto">
              <a:xfrm flipV="1">
                <a:off x="1647" y="2853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19" name="Line 13"/>
              <p:cNvSpPr>
                <a:spLocks noChangeShapeType="1"/>
              </p:cNvSpPr>
              <p:nvPr/>
            </p:nvSpPr>
            <p:spPr bwMode="auto">
              <a:xfrm flipV="1">
                <a:off x="1650" y="3086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20" name="Line 14"/>
              <p:cNvSpPr>
                <a:spLocks noChangeShapeType="1"/>
              </p:cNvSpPr>
              <p:nvPr/>
            </p:nvSpPr>
            <p:spPr bwMode="auto">
              <a:xfrm flipV="1">
                <a:off x="1650" y="3319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5021" name="Line 15"/>
              <p:cNvSpPr>
                <a:spLocks noChangeShapeType="1"/>
              </p:cNvSpPr>
              <p:nvPr/>
            </p:nvSpPr>
            <p:spPr bwMode="auto">
              <a:xfrm flipV="1">
                <a:off x="1650" y="3552"/>
                <a:ext cx="19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5007" name="Text Box 16"/>
            <p:cNvSpPr txBox="1">
              <a:spLocks noChangeArrowheads="1"/>
            </p:cNvSpPr>
            <p:nvPr/>
          </p:nvSpPr>
          <p:spPr bwMode="auto">
            <a:xfrm>
              <a:off x="1056" y="1158"/>
              <a:ext cx="612" cy="16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N-1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…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endParaRPr lang="hu-HU" b="1">
                <a:solidFill>
                  <a:schemeClr val="tx1"/>
                </a:solidFill>
              </a:endParaRP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3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1</a:t>
              </a:r>
            </a:p>
            <a:p>
              <a:pPr algn="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5008" name="Text Box 17"/>
            <p:cNvSpPr txBox="1">
              <a:spLocks noChangeArrowheads="1"/>
            </p:cNvSpPr>
            <p:nvPr/>
          </p:nvSpPr>
          <p:spPr bwMode="auto">
            <a:xfrm>
              <a:off x="1896" y="876"/>
              <a:ext cx="160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Elágazási cím/tag</a:t>
              </a:r>
            </a:p>
          </p:txBody>
        </p:sp>
        <p:sp>
          <p:nvSpPr>
            <p:cNvPr id="85009" name="Text Box 18"/>
            <p:cNvSpPr txBox="1">
              <a:spLocks noChangeArrowheads="1"/>
            </p:cNvSpPr>
            <p:nvPr/>
          </p:nvSpPr>
          <p:spPr bwMode="auto">
            <a:xfrm>
              <a:off x="1032" y="648"/>
              <a:ext cx="738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Bejegy-zés</a:t>
              </a:r>
            </a:p>
          </p:txBody>
        </p:sp>
        <p:sp>
          <p:nvSpPr>
            <p:cNvPr id="85010" name="Text Box 19"/>
            <p:cNvSpPr txBox="1">
              <a:spLocks noChangeArrowheads="1"/>
            </p:cNvSpPr>
            <p:nvPr/>
          </p:nvSpPr>
          <p:spPr bwMode="auto">
            <a:xfrm>
              <a:off x="1692" y="480"/>
              <a:ext cx="57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Valid</a:t>
              </a:r>
            </a:p>
          </p:txBody>
        </p:sp>
        <p:sp>
          <p:nvSpPr>
            <p:cNvPr id="85011" name="Text Box 20"/>
            <p:cNvSpPr txBox="1">
              <a:spLocks noChangeArrowheads="1"/>
            </p:cNvSpPr>
            <p:nvPr/>
          </p:nvSpPr>
          <p:spPr bwMode="auto">
            <a:xfrm>
              <a:off x="3312" y="468"/>
              <a:ext cx="966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Jövendölő bitek</a:t>
              </a:r>
            </a:p>
          </p:txBody>
        </p:sp>
        <p:sp>
          <p:nvSpPr>
            <p:cNvPr id="85012" name="Line 21"/>
            <p:cNvSpPr>
              <a:spLocks noChangeShapeType="1"/>
            </p:cNvSpPr>
            <p:nvPr/>
          </p:nvSpPr>
          <p:spPr bwMode="auto">
            <a:xfrm>
              <a:off x="1824" y="738"/>
              <a:ext cx="0" cy="4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5013" name="Line 22"/>
            <p:cNvSpPr>
              <a:spLocks noChangeShapeType="1"/>
            </p:cNvSpPr>
            <p:nvPr/>
          </p:nvSpPr>
          <p:spPr bwMode="auto">
            <a:xfrm flipH="1">
              <a:off x="3702" y="954"/>
              <a:ext cx="3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5014" name="AutoShape 23"/>
            <p:cNvSpPr>
              <a:spLocks/>
            </p:cNvSpPr>
            <p:nvPr/>
          </p:nvSpPr>
          <p:spPr bwMode="auto">
            <a:xfrm rot="5400000">
              <a:off x="3666" y="912"/>
              <a:ext cx="56" cy="426"/>
            </a:xfrm>
            <a:prstGeom prst="leftBrace">
              <a:avLst>
                <a:gd name="adj1" fmla="val 6339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84997" name="Rectangle 24"/>
          <p:cNvSpPr>
            <a:spLocks noChangeArrowheads="1"/>
          </p:cNvSpPr>
          <p:nvPr/>
        </p:nvSpPr>
        <p:spPr bwMode="auto">
          <a:xfrm>
            <a:off x="0" y="4657725"/>
            <a:ext cx="91440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ct val="10000"/>
              </a:spcBef>
            </a:pPr>
            <a:r>
              <a:rPr lang="hu-HU" sz="3200">
                <a:solidFill>
                  <a:srgbClr val="000000"/>
                </a:solidFill>
              </a:rPr>
              <a:t>	</a:t>
            </a:r>
            <a:r>
              <a:rPr lang="hu-HU" sz="2800">
                <a:solidFill>
                  <a:srgbClr val="000000"/>
                </a:solidFill>
              </a:rPr>
              <a:t>Ha az a jövendölés, hogy lesz elágazás, akkor arra számít, hogy a legutóbb tárolt célcímre kell ugrani (ezt persze ellenőrizni kell). </a:t>
            </a:r>
          </a:p>
        </p:txBody>
      </p:sp>
      <p:sp>
        <p:nvSpPr>
          <p:cNvPr id="84998" name="Line 25"/>
          <p:cNvSpPr>
            <a:spLocks noChangeShapeType="1"/>
          </p:cNvSpPr>
          <p:nvPr/>
        </p:nvSpPr>
        <p:spPr bwMode="auto">
          <a:xfrm>
            <a:off x="8096250" y="184785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4999" name="Text Box 26"/>
          <p:cNvSpPr txBox="1">
            <a:spLocks noChangeArrowheads="1"/>
          </p:cNvSpPr>
          <p:nvPr/>
        </p:nvSpPr>
        <p:spPr bwMode="auto">
          <a:xfrm>
            <a:off x="6438900" y="1381125"/>
            <a:ext cx="15335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Célcím</a:t>
            </a:r>
          </a:p>
        </p:txBody>
      </p:sp>
      <p:sp>
        <p:nvSpPr>
          <p:cNvPr id="85000" name="Élőláb helye 2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5001" name="Dátum helye 2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A2FA175-AADE-46EA-90DF-57976DFA2E17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601D12-E93D-491B-8A95-45654B770A0E}" type="slidenum">
              <a:rPr lang="en-GB" smtClean="0">
                <a:cs typeface="Arial" charset="0"/>
              </a:rPr>
              <a:pPr/>
              <a:t>83</a:t>
            </a:fld>
            <a:endParaRPr lang="en-GB" smtClean="0">
              <a:cs typeface="Arial" charset="0"/>
            </a:endParaRPr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4030662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hu-HU" smtClean="0"/>
              <a:t>Figyeljük, hogy az utolsó </a:t>
            </a:r>
            <a:r>
              <a:rPr lang="hu-HU" i="1" smtClean="0"/>
              <a:t>k</a:t>
            </a:r>
            <a:r>
              <a:rPr lang="hu-HU" smtClean="0"/>
              <a:t> feltételes elágazást végre kellett-e hajtani. Ez egy </a:t>
            </a:r>
            <a:r>
              <a:rPr lang="hu-HU" i="1" smtClean="0"/>
              <a:t>k</a:t>
            </a:r>
            <a:r>
              <a:rPr lang="hu-HU" smtClean="0"/>
              <a:t> bites számot eredményez, ezt az elágazási előzmények blokkos regiszterében tároljuk. Ha a </a:t>
            </a:r>
            <a:r>
              <a:rPr lang="hu-HU" i="1" smtClean="0"/>
              <a:t>k</a:t>
            </a:r>
            <a:r>
              <a:rPr lang="hu-HU" smtClean="0"/>
              <a:t> bites szám megegyezik a táblázat valamely bejegyzésének a kulcsával (találat), akkor az ott talált jövendölést használja. </a:t>
            </a:r>
          </a:p>
        </p:txBody>
      </p:sp>
      <p:sp>
        <p:nvSpPr>
          <p:cNvPr id="860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60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B0DB0E8-8D8B-414A-B7BE-4BA4DA977249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ED6F2F-782C-4D5E-9C6D-7AFBEA3AF726}" type="slidenum">
              <a:rPr lang="en-GB" smtClean="0">
                <a:cs typeface="Arial" charset="0"/>
              </a:rPr>
              <a:pPr/>
              <a:t>84</a:t>
            </a:fld>
            <a:endParaRPr lang="en-GB" smtClean="0">
              <a:cs typeface="Arial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059487"/>
          </a:xfrm>
        </p:spPr>
        <p:txBody>
          <a:bodyPr/>
          <a:lstStyle/>
          <a:p>
            <a:pPr algn="ctr">
              <a:spcBef>
                <a:spcPct val="80000"/>
              </a:spcBef>
              <a:buFont typeface="Times New Roman" pitchFamily="18" charset="0"/>
              <a:buNone/>
            </a:pPr>
            <a:r>
              <a:rPr lang="hu-HU" b="1" smtClean="0"/>
              <a:t>Statikus elágazás jövendölés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feltételes utasításoknak néha olyan változata is van (pl. </a:t>
            </a:r>
            <a:r>
              <a:rPr lang="hu-HU" b="1" smtClean="0"/>
              <a:t>UltraSPARC III</a:t>
            </a:r>
            <a:r>
              <a:rPr lang="hu-HU" smtClean="0"/>
              <a:t>), mely tartalmaz bitet a jóslásra. A fordító ezt a bitet valahogy beállítja.</a:t>
            </a:r>
          </a:p>
          <a:p>
            <a:pPr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Olyankor is statikus elágazás jövendölés történik, ha a processzor arra számít, hogy a visszafelé ugrások bekövetkeznek, az előre ugrások nem.</a:t>
            </a:r>
          </a:p>
        </p:txBody>
      </p:sp>
      <p:sp>
        <p:nvSpPr>
          <p:cNvPr id="870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70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FB0555C-CA7F-49D6-A1E8-56C7C5A0D92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815411-65AF-40C2-B511-C6415C9BFD35}" type="slidenum">
              <a:rPr lang="en-GB" smtClean="0">
                <a:cs typeface="Arial" charset="0"/>
              </a:rPr>
              <a:pPr/>
              <a:t>85</a:t>
            </a:fld>
            <a:endParaRPr lang="en-GB" smtClean="0">
              <a:cs typeface="Arial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588962"/>
          </a:xfrm>
        </p:spPr>
        <p:txBody>
          <a:bodyPr lIns="92075" tIns="46038" rIns="92075" bIns="46038"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Szuperskaláris architektúrák (2. 6. ábra)</a:t>
            </a:r>
          </a:p>
        </p:txBody>
      </p:sp>
      <p:sp>
        <p:nvSpPr>
          <p:cNvPr id="88068" name="Text Box 3"/>
          <p:cNvSpPr txBox="1">
            <a:spLocks noChangeArrowheads="1"/>
          </p:cNvSpPr>
          <p:nvPr/>
        </p:nvSpPr>
        <p:spPr bwMode="auto">
          <a:xfrm>
            <a:off x="238125" y="2047875"/>
            <a:ext cx="86391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 b="1">
                <a:solidFill>
                  <a:schemeClr val="tx1"/>
                </a:solidFill>
              </a:rPr>
              <a:t>   </a:t>
            </a:r>
            <a:r>
              <a:rPr lang="hu-HU" b="1">
                <a:solidFill>
                  <a:schemeClr val="tx1"/>
                </a:solidFill>
              </a:rPr>
              <a:t> S1                S2                S3                                     S5</a:t>
            </a:r>
          </a:p>
        </p:txBody>
      </p:sp>
      <p:sp>
        <p:nvSpPr>
          <p:cNvPr id="88069" name="Line 4"/>
          <p:cNvSpPr>
            <a:spLocks noChangeShapeType="1"/>
          </p:cNvSpPr>
          <p:nvPr/>
        </p:nvSpPr>
        <p:spPr bwMode="auto">
          <a:xfrm>
            <a:off x="5200650" y="3571875"/>
            <a:ext cx="542925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88070" name="Line 5"/>
          <p:cNvSpPr>
            <a:spLocks noChangeShapeType="1"/>
          </p:cNvSpPr>
          <p:nvPr/>
        </p:nvSpPr>
        <p:spPr bwMode="auto">
          <a:xfrm flipV="1">
            <a:off x="6886575" y="3581400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88071" name="Group 6"/>
          <p:cNvGrpSpPr>
            <a:grpSpLocks/>
          </p:cNvGrpSpPr>
          <p:nvPr/>
        </p:nvGrpSpPr>
        <p:grpSpPr bwMode="auto">
          <a:xfrm>
            <a:off x="188913" y="647700"/>
            <a:ext cx="8767762" cy="4897438"/>
            <a:chOff x="113" y="504"/>
            <a:chExt cx="5523" cy="3085"/>
          </a:xfrm>
        </p:grpSpPr>
        <p:grpSp>
          <p:nvGrpSpPr>
            <p:cNvPr id="88075" name="Group 7"/>
            <p:cNvGrpSpPr>
              <a:grpSpLocks/>
            </p:cNvGrpSpPr>
            <p:nvPr/>
          </p:nvGrpSpPr>
          <p:grpSpPr bwMode="auto">
            <a:xfrm>
              <a:off x="113" y="907"/>
              <a:ext cx="5523" cy="1467"/>
              <a:chOff x="113" y="907"/>
              <a:chExt cx="5523" cy="1467"/>
            </a:xfrm>
          </p:grpSpPr>
          <p:sp>
            <p:nvSpPr>
              <p:cNvPr id="88087" name="Text Box 8"/>
              <p:cNvSpPr txBox="1">
                <a:spLocks noChangeArrowheads="1"/>
              </p:cNvSpPr>
              <p:nvPr/>
            </p:nvSpPr>
            <p:spPr bwMode="auto">
              <a:xfrm>
                <a:off x="113" y="1730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utasítás beolvasó egység</a:t>
                </a:r>
              </a:p>
            </p:txBody>
          </p:sp>
          <p:sp>
            <p:nvSpPr>
              <p:cNvPr id="88088" name="Text Box 9"/>
              <p:cNvSpPr txBox="1">
                <a:spLocks noChangeArrowheads="1"/>
              </p:cNvSpPr>
              <p:nvPr/>
            </p:nvSpPr>
            <p:spPr bwMode="auto">
              <a:xfrm>
                <a:off x="1219" y="1731"/>
                <a:ext cx="882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utasítás dekódoló egység</a:t>
                </a:r>
              </a:p>
            </p:txBody>
          </p:sp>
          <p:sp>
            <p:nvSpPr>
              <p:cNvPr id="88089" name="Text Box 10"/>
              <p:cNvSpPr txBox="1">
                <a:spLocks noChangeArrowheads="1"/>
              </p:cNvSpPr>
              <p:nvPr/>
            </p:nvSpPr>
            <p:spPr bwMode="auto">
              <a:xfrm>
                <a:off x="2325" y="1729"/>
                <a:ext cx="946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lIns="0" rIns="0"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operandus beolvasó egység</a:t>
                </a:r>
              </a:p>
            </p:txBody>
          </p:sp>
          <p:sp>
            <p:nvSpPr>
              <p:cNvPr id="88090" name="Text Box 11"/>
              <p:cNvSpPr txBox="1">
                <a:spLocks noChangeArrowheads="1"/>
              </p:cNvSpPr>
              <p:nvPr/>
            </p:nvSpPr>
            <p:spPr bwMode="auto">
              <a:xfrm>
                <a:off x="3601" y="907"/>
                <a:ext cx="660" cy="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ALU  </a:t>
                </a:r>
              </a:p>
            </p:txBody>
          </p:sp>
          <p:sp>
            <p:nvSpPr>
              <p:cNvPr id="88091" name="Text Box 12"/>
              <p:cNvSpPr txBox="1">
                <a:spLocks noChangeArrowheads="1"/>
              </p:cNvSpPr>
              <p:nvPr/>
            </p:nvSpPr>
            <p:spPr bwMode="auto">
              <a:xfrm>
                <a:off x="4676" y="1732"/>
                <a:ext cx="960" cy="64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eredményvisszaíró egység</a:t>
                </a:r>
              </a:p>
            </p:txBody>
          </p:sp>
          <p:sp>
            <p:nvSpPr>
              <p:cNvPr id="88092" name="Line 13"/>
              <p:cNvSpPr>
                <a:spLocks noChangeShapeType="1"/>
              </p:cNvSpPr>
              <p:nvPr/>
            </p:nvSpPr>
            <p:spPr bwMode="auto">
              <a:xfrm>
                <a:off x="990" y="2094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8093" name="Line 14"/>
              <p:cNvSpPr>
                <a:spLocks noChangeShapeType="1"/>
              </p:cNvSpPr>
              <p:nvPr/>
            </p:nvSpPr>
            <p:spPr bwMode="auto">
              <a:xfrm>
                <a:off x="2100" y="2094"/>
                <a:ext cx="2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8094" name="Line 15"/>
              <p:cNvSpPr>
                <a:spLocks noChangeShapeType="1"/>
              </p:cNvSpPr>
              <p:nvPr/>
            </p:nvSpPr>
            <p:spPr bwMode="auto">
              <a:xfrm>
                <a:off x="3276" y="2094"/>
                <a:ext cx="3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88095" name="Line 16"/>
              <p:cNvSpPr>
                <a:spLocks noChangeShapeType="1"/>
              </p:cNvSpPr>
              <p:nvPr/>
            </p:nvSpPr>
            <p:spPr bwMode="auto">
              <a:xfrm>
                <a:off x="4290" y="2106"/>
                <a:ext cx="3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88076" name="Text Box 17"/>
            <p:cNvSpPr txBox="1">
              <a:spLocks noChangeArrowheads="1"/>
            </p:cNvSpPr>
            <p:nvPr/>
          </p:nvSpPr>
          <p:spPr bwMode="auto">
            <a:xfrm>
              <a:off x="3750" y="504"/>
              <a:ext cx="468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 b="1">
                  <a:solidFill>
                    <a:schemeClr val="tx1"/>
                  </a:solidFill>
                </a:rPr>
                <a:t>S4</a:t>
              </a:r>
            </a:p>
          </p:txBody>
        </p:sp>
        <p:sp>
          <p:nvSpPr>
            <p:cNvPr id="88077" name="Text Box 18"/>
            <p:cNvSpPr txBox="1">
              <a:spLocks noChangeArrowheads="1"/>
            </p:cNvSpPr>
            <p:nvPr/>
          </p:nvSpPr>
          <p:spPr bwMode="auto">
            <a:xfrm>
              <a:off x="3613" y="1405"/>
              <a:ext cx="66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ALU  </a:t>
              </a:r>
            </a:p>
          </p:txBody>
        </p:sp>
        <p:sp>
          <p:nvSpPr>
            <p:cNvPr id="88078" name="Text Box 19"/>
            <p:cNvSpPr txBox="1">
              <a:spLocks noChangeArrowheads="1"/>
            </p:cNvSpPr>
            <p:nvPr/>
          </p:nvSpPr>
          <p:spPr bwMode="auto">
            <a:xfrm>
              <a:off x="3625" y="1939"/>
              <a:ext cx="660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LOAD  </a:t>
              </a:r>
            </a:p>
          </p:txBody>
        </p:sp>
        <p:sp>
          <p:nvSpPr>
            <p:cNvPr id="88079" name="Text Box 20"/>
            <p:cNvSpPr txBox="1">
              <a:spLocks noChangeArrowheads="1"/>
            </p:cNvSpPr>
            <p:nvPr/>
          </p:nvSpPr>
          <p:spPr bwMode="auto">
            <a:xfrm>
              <a:off x="3607" y="2425"/>
              <a:ext cx="73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rIns="0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STORE  </a:t>
              </a:r>
            </a:p>
          </p:txBody>
        </p:sp>
        <p:sp>
          <p:nvSpPr>
            <p:cNvPr id="88080" name="Text Box 21"/>
            <p:cNvSpPr txBox="1">
              <a:spLocks noChangeArrowheads="1"/>
            </p:cNvSpPr>
            <p:nvPr/>
          </p:nvSpPr>
          <p:spPr bwMode="auto">
            <a:xfrm>
              <a:off x="3577" y="2947"/>
              <a:ext cx="810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Lebegő-pontos egység  </a:t>
              </a:r>
            </a:p>
          </p:txBody>
        </p:sp>
        <p:sp>
          <p:nvSpPr>
            <p:cNvPr id="88081" name="Line 22"/>
            <p:cNvSpPr>
              <a:spLocks noChangeShapeType="1"/>
            </p:cNvSpPr>
            <p:nvPr/>
          </p:nvSpPr>
          <p:spPr bwMode="auto">
            <a:xfrm flipV="1">
              <a:off x="3270" y="1542"/>
              <a:ext cx="342" cy="4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8082" name="Line 23"/>
            <p:cNvSpPr>
              <a:spLocks noChangeShapeType="1"/>
            </p:cNvSpPr>
            <p:nvPr/>
          </p:nvSpPr>
          <p:spPr bwMode="auto">
            <a:xfrm flipV="1">
              <a:off x="3270" y="1098"/>
              <a:ext cx="336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8083" name="Line 24"/>
            <p:cNvSpPr>
              <a:spLocks noChangeShapeType="1"/>
            </p:cNvSpPr>
            <p:nvPr/>
          </p:nvSpPr>
          <p:spPr bwMode="auto">
            <a:xfrm>
              <a:off x="3282" y="2400"/>
              <a:ext cx="294" cy="6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8084" name="Line 25"/>
            <p:cNvSpPr>
              <a:spLocks noChangeShapeType="1"/>
            </p:cNvSpPr>
            <p:nvPr/>
          </p:nvSpPr>
          <p:spPr bwMode="auto">
            <a:xfrm>
              <a:off x="4260" y="1086"/>
              <a:ext cx="414" cy="7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8085" name="Line 26"/>
            <p:cNvSpPr>
              <a:spLocks noChangeShapeType="1"/>
            </p:cNvSpPr>
            <p:nvPr/>
          </p:nvSpPr>
          <p:spPr bwMode="auto">
            <a:xfrm>
              <a:off x="4272" y="1548"/>
              <a:ext cx="402" cy="4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88086" name="Line 27"/>
            <p:cNvSpPr>
              <a:spLocks noChangeShapeType="1"/>
            </p:cNvSpPr>
            <p:nvPr/>
          </p:nvSpPr>
          <p:spPr bwMode="auto">
            <a:xfrm flipV="1">
              <a:off x="4392" y="2400"/>
              <a:ext cx="282" cy="6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88072" name="Text Box 28"/>
          <p:cNvSpPr txBox="1">
            <a:spLocks noChangeArrowheads="1"/>
          </p:cNvSpPr>
          <p:nvPr/>
        </p:nvSpPr>
        <p:spPr bwMode="auto">
          <a:xfrm>
            <a:off x="0" y="4200525"/>
            <a:ext cx="4695825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Szuperskaláris processzor 5 funkcionális egységgel</a:t>
            </a:r>
          </a:p>
        </p:txBody>
      </p:sp>
      <p:sp>
        <p:nvSpPr>
          <p:cNvPr id="88073" name="Élőláb helye 3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8074" name="Dátum helye 3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58C6074-A5C3-4F94-B061-20B94AAE9F5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F8A2E7-1F4A-4262-9DE0-7B32463191D2}" type="slidenum">
              <a:rPr lang="en-GB" smtClean="0">
                <a:cs typeface="Arial" charset="0"/>
              </a:rPr>
              <a:pPr/>
              <a:t>86</a:t>
            </a:fld>
            <a:endParaRPr lang="en-GB" smtClean="0">
              <a:cs typeface="Arial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059487"/>
          </a:xfrm>
        </p:spPr>
        <p:txBody>
          <a:bodyPr/>
          <a:lstStyle/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Szuperskaláris architektúra esetén a dekódoló egység az utasításokat mikroutasításokra darabolhatja. Legegyszerűbb, ha a mikroutasítások végrehajtási sorrendje megegyezik a betöltés sorrendjével, de ez nem mindig optimális.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Függőségek</a:t>
            </a:r>
            <a:br>
              <a:rPr lang="hu-HU" b="1" smtClean="0"/>
            </a:br>
            <a:r>
              <a:rPr lang="hu-HU" smtClean="0"/>
              <a:t>Ha egy utasítás írni/olvasni akar egy regisztert, akkor meg kell várja azon korábbi utasítások befejezését, amelyek ezt a regisztert írni/olvasni akarták!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8909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8909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8E24713-5074-425A-A33F-8DD595E8038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76D299-2420-46A7-B596-0E7E716FEEF7}" type="slidenum">
              <a:rPr lang="en-GB" smtClean="0">
                <a:cs typeface="Arial" charset="0"/>
              </a:rPr>
              <a:pPr/>
              <a:t>87</a:t>
            </a:fld>
            <a:endParaRPr lang="en-GB" smtClean="0">
              <a:cs typeface="Arial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964612" cy="6132512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Függőségek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Egy utasítás nem hajtható végre az alábbi esetekben: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b="1" smtClean="0"/>
              <a:t>RAW</a:t>
            </a:r>
            <a:r>
              <a:rPr lang="hu-HU" smtClean="0"/>
              <a:t> (valódi) függőség (Read After Write):</a:t>
            </a:r>
            <a:br>
              <a:rPr lang="hu-HU" smtClean="0"/>
            </a:br>
            <a:r>
              <a:rPr lang="hu-HU" smtClean="0"/>
              <a:t> Onnan akarunk olvasni (operandus),</a:t>
            </a:r>
            <a:br>
              <a:rPr lang="hu-HU" smtClean="0"/>
            </a:br>
            <a:r>
              <a:rPr lang="hu-HU" smtClean="0"/>
              <a:t> ahova még nem fejeződött be egy korábbi írás.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b="1" smtClean="0"/>
              <a:t>WAR</a:t>
            </a:r>
            <a:r>
              <a:rPr lang="hu-HU" smtClean="0"/>
              <a:t> függőség (Write After Read):</a:t>
            </a:r>
            <a:br>
              <a:rPr lang="hu-HU" smtClean="0"/>
            </a:br>
            <a:r>
              <a:rPr lang="hu-HU" smtClean="0"/>
              <a:t>Olyan regiszterbe szeretnénk írni az eredményt, </a:t>
            </a:r>
            <a:br>
              <a:rPr lang="hu-HU" smtClean="0"/>
            </a:br>
            <a:r>
              <a:rPr lang="hu-HU" smtClean="0"/>
              <a:t>ahonnan még nem fejeződött be egy korábbi olvasás.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u-HU" b="1" smtClean="0"/>
              <a:t>WAW</a:t>
            </a:r>
            <a:r>
              <a:rPr lang="hu-HU" smtClean="0"/>
              <a:t> függőség (Write After Write): </a:t>
            </a:r>
            <a:br>
              <a:rPr lang="hu-HU" smtClean="0"/>
            </a:br>
            <a:r>
              <a:rPr lang="hu-HU" smtClean="0"/>
              <a:t>Olyan regiszterbe szeretnénk írni az eredményt, ahova még nem fejeződött be egy korábbi írás. </a:t>
            </a:r>
            <a:br>
              <a:rPr lang="hu-HU" smtClean="0"/>
            </a:br>
            <a:r>
              <a:rPr lang="hu-HU" smtClean="0"/>
              <a:t>Ne boruljon föl az írások sorrendje!</a:t>
            </a:r>
          </a:p>
        </p:txBody>
      </p:sp>
      <p:sp>
        <p:nvSpPr>
          <p:cNvPr id="901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01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08240AC-F6DF-4623-BDBD-EADC781F8DC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28932-5A82-4B08-9934-2CEA68BECBB3}" type="slidenum">
              <a:rPr lang="en-GB" smtClean="0">
                <a:cs typeface="Arial" charset="0"/>
              </a:rPr>
              <a:pPr/>
              <a:t>88</a:t>
            </a:fld>
            <a:endParaRPr lang="en-GB" smtClean="0">
              <a:cs typeface="Arial" charset="0"/>
            </a:endParaRPr>
          </a:p>
        </p:txBody>
      </p:sp>
      <p:sp>
        <p:nvSpPr>
          <p:cNvPr id="91139" name="Rectangle 138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3705225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modern </a:t>
            </a:r>
            <a:r>
              <a:rPr lang="hu-HU" b="1" smtClean="0"/>
              <a:t>CPU</a:t>
            </a:r>
            <a:r>
              <a:rPr lang="hu-HU" smtClean="0"/>
              <a:t>-k gyakran titkos regiszterek tucatjait használják regiszter átnevezésre, sokszor kiküszöbölhető vele a </a:t>
            </a:r>
            <a:r>
              <a:rPr lang="hu-HU" b="1" smtClean="0"/>
              <a:t>WAR</a:t>
            </a:r>
            <a:r>
              <a:rPr lang="hu-HU" smtClean="0"/>
              <a:t> és </a:t>
            </a:r>
            <a:r>
              <a:rPr lang="hu-HU" b="1" smtClean="0"/>
              <a:t>WAW</a:t>
            </a:r>
            <a:r>
              <a:rPr lang="hu-HU" smtClean="0"/>
              <a:t> függőség.</a:t>
            </a:r>
          </a:p>
        </p:txBody>
      </p:sp>
      <p:sp>
        <p:nvSpPr>
          <p:cNvPr id="9114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11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318D08D-202B-4BE5-93A8-B6A8F42F72CD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F3280A-1404-4A4D-9AF0-5DC7EEAD5097}" type="slidenum">
              <a:rPr lang="en-GB" smtClean="0">
                <a:cs typeface="Arial" charset="0"/>
              </a:rPr>
              <a:pPr/>
              <a:t>89</a:t>
            </a:fld>
            <a:endParaRPr lang="en-GB" smtClean="0">
              <a:cs typeface="Arial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493712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Feltételezett végrehajtás (4.45. ábra)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0" y="1095375"/>
            <a:ext cx="3581400" cy="4365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evensum = 0;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oddsum = 0;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 = 0;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while(i &lt; limit) {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k = i * i</a:t>
            </a:r>
            <a:r>
              <a:rPr lang="hu-HU" sz="2000" b="1">
                <a:solidFill>
                  <a:srgbClr val="FF3300"/>
                </a:solidFill>
              </a:rPr>
              <a:t> </a:t>
            </a:r>
            <a:r>
              <a:rPr lang="hu-HU" sz="2000" b="1">
                <a:solidFill>
                  <a:schemeClr val="tx1"/>
                </a:solidFill>
              </a:rPr>
              <a:t>* i;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if</a:t>
            </a:r>
            <a:r>
              <a:rPr lang="hu-HU" sz="2000" b="1">
                <a:solidFill>
                  <a:srgbClr val="FF3300"/>
                </a:solidFill>
              </a:rPr>
              <a:t>(</a:t>
            </a:r>
            <a:r>
              <a:rPr lang="hu-HU" sz="2000" b="1">
                <a:solidFill>
                  <a:schemeClr val="tx1"/>
                </a:solidFill>
              </a:rPr>
              <a:t>((i/2)*2) == i)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  evensum = evensum + k;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else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  oddsum = oddsum + k;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 i = i + 1;</a:t>
            </a:r>
          </a:p>
          <a:p>
            <a:pPr defTabSz="914400">
              <a:lnSpc>
                <a:spcPct val="10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92165" name="Text Box 4"/>
          <p:cNvSpPr txBox="1">
            <a:spLocks noChangeArrowheads="1"/>
          </p:cNvSpPr>
          <p:nvPr/>
        </p:nvSpPr>
        <p:spPr bwMode="auto">
          <a:xfrm>
            <a:off x="5410200" y="1066800"/>
            <a:ext cx="2009775" cy="1019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evensum = 0; 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oddsum = 0; </a:t>
            </a:r>
          </a:p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 = 0;</a:t>
            </a:r>
          </a:p>
        </p:txBody>
      </p:sp>
      <p:sp>
        <p:nvSpPr>
          <p:cNvPr id="92166" name="Text Box 5"/>
          <p:cNvSpPr txBox="1">
            <a:spLocks noChangeArrowheads="1"/>
          </p:cNvSpPr>
          <p:nvPr/>
        </p:nvSpPr>
        <p:spPr bwMode="auto">
          <a:xfrm>
            <a:off x="5324475" y="2657475"/>
            <a:ext cx="221932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while(i &lt; limit)</a:t>
            </a:r>
          </a:p>
        </p:txBody>
      </p:sp>
      <p:sp>
        <p:nvSpPr>
          <p:cNvPr id="92167" name="Text Box 6"/>
          <p:cNvSpPr txBox="1">
            <a:spLocks noChangeArrowheads="1"/>
          </p:cNvSpPr>
          <p:nvPr/>
        </p:nvSpPr>
        <p:spPr bwMode="auto">
          <a:xfrm>
            <a:off x="5343525" y="3400425"/>
            <a:ext cx="22193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k = i * i * i;  if(((i/2)*2) == i)</a:t>
            </a:r>
          </a:p>
        </p:txBody>
      </p:sp>
      <p:sp>
        <p:nvSpPr>
          <p:cNvPr id="92168" name="Text Box 7"/>
          <p:cNvSpPr txBox="1">
            <a:spLocks noChangeArrowheads="1"/>
          </p:cNvSpPr>
          <p:nvPr/>
        </p:nvSpPr>
        <p:spPr bwMode="auto">
          <a:xfrm>
            <a:off x="4133850" y="4448175"/>
            <a:ext cx="22193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evensum = evensum + k;</a:t>
            </a:r>
          </a:p>
        </p:txBody>
      </p:sp>
      <p:sp>
        <p:nvSpPr>
          <p:cNvPr id="92169" name="Text Box 8"/>
          <p:cNvSpPr txBox="1">
            <a:spLocks noChangeArrowheads="1"/>
          </p:cNvSpPr>
          <p:nvPr/>
        </p:nvSpPr>
        <p:spPr bwMode="auto">
          <a:xfrm>
            <a:off x="6600825" y="4448175"/>
            <a:ext cx="22193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oddsum = oddsum + k;</a:t>
            </a:r>
          </a:p>
        </p:txBody>
      </p:sp>
      <p:sp>
        <p:nvSpPr>
          <p:cNvPr id="92170" name="Text Box 9"/>
          <p:cNvSpPr txBox="1">
            <a:spLocks noChangeArrowheads="1"/>
          </p:cNvSpPr>
          <p:nvPr/>
        </p:nvSpPr>
        <p:spPr bwMode="auto">
          <a:xfrm>
            <a:off x="5381625" y="5505450"/>
            <a:ext cx="2219325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 = i + 1;</a:t>
            </a:r>
          </a:p>
        </p:txBody>
      </p:sp>
      <p:sp>
        <p:nvSpPr>
          <p:cNvPr id="92171" name="Line 10"/>
          <p:cNvSpPr>
            <a:spLocks noChangeShapeType="1"/>
          </p:cNvSpPr>
          <p:nvPr/>
        </p:nvSpPr>
        <p:spPr bwMode="auto">
          <a:xfrm>
            <a:off x="6419850" y="2266950"/>
            <a:ext cx="0" cy="390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2" name="Line 11"/>
          <p:cNvSpPr>
            <a:spLocks noChangeShapeType="1"/>
          </p:cNvSpPr>
          <p:nvPr/>
        </p:nvSpPr>
        <p:spPr bwMode="auto">
          <a:xfrm>
            <a:off x="6429375" y="3114675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3" name="Line 12"/>
          <p:cNvSpPr>
            <a:spLocks noChangeShapeType="1"/>
          </p:cNvSpPr>
          <p:nvPr/>
        </p:nvSpPr>
        <p:spPr bwMode="auto">
          <a:xfrm flipH="1">
            <a:off x="4962525" y="4229100"/>
            <a:ext cx="6096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4" name="Line 13"/>
          <p:cNvSpPr>
            <a:spLocks noChangeShapeType="1"/>
          </p:cNvSpPr>
          <p:nvPr/>
        </p:nvSpPr>
        <p:spPr bwMode="auto">
          <a:xfrm>
            <a:off x="7315200" y="4229100"/>
            <a:ext cx="6096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5" name="Line 14"/>
          <p:cNvSpPr>
            <a:spLocks noChangeShapeType="1"/>
          </p:cNvSpPr>
          <p:nvPr/>
        </p:nvSpPr>
        <p:spPr bwMode="auto">
          <a:xfrm flipH="1">
            <a:off x="7400925" y="5276850"/>
            <a:ext cx="561975" cy="238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6" name="Line 15"/>
          <p:cNvSpPr>
            <a:spLocks noChangeShapeType="1"/>
          </p:cNvSpPr>
          <p:nvPr/>
        </p:nvSpPr>
        <p:spPr bwMode="auto">
          <a:xfrm>
            <a:off x="4953000" y="5276850"/>
            <a:ext cx="676275" cy="219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7" name="Freeform 16"/>
          <p:cNvSpPr>
            <a:spLocks/>
          </p:cNvSpPr>
          <p:nvPr/>
        </p:nvSpPr>
        <p:spPr bwMode="auto">
          <a:xfrm>
            <a:off x="3981450" y="2886075"/>
            <a:ext cx="1343025" cy="2962275"/>
          </a:xfrm>
          <a:custGeom>
            <a:avLst/>
            <a:gdLst>
              <a:gd name="T0" fmla="*/ 2147483647 w 846"/>
              <a:gd name="T1" fmla="*/ 0 h 1866"/>
              <a:gd name="T2" fmla="*/ 0 w 846"/>
              <a:gd name="T3" fmla="*/ 0 h 1866"/>
              <a:gd name="T4" fmla="*/ 0 w 846"/>
              <a:gd name="T5" fmla="*/ 2147483647 h 1866"/>
              <a:gd name="T6" fmla="*/ 0 60000 65536"/>
              <a:gd name="T7" fmla="*/ 0 60000 65536"/>
              <a:gd name="T8" fmla="*/ 0 60000 65536"/>
              <a:gd name="T9" fmla="*/ 0 w 846"/>
              <a:gd name="T10" fmla="*/ 0 h 1866"/>
              <a:gd name="T11" fmla="*/ 846 w 846"/>
              <a:gd name="T12" fmla="*/ 1866 h 18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46" h="1866">
                <a:moveTo>
                  <a:pt x="846" y="0"/>
                </a:moveTo>
                <a:lnTo>
                  <a:pt x="0" y="0"/>
                </a:lnTo>
                <a:lnTo>
                  <a:pt x="0" y="1866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2178" name="Freeform 17"/>
          <p:cNvSpPr>
            <a:spLocks/>
          </p:cNvSpPr>
          <p:nvPr/>
        </p:nvSpPr>
        <p:spPr bwMode="auto">
          <a:xfrm>
            <a:off x="6419850" y="2505075"/>
            <a:ext cx="2600325" cy="3714750"/>
          </a:xfrm>
          <a:custGeom>
            <a:avLst/>
            <a:gdLst>
              <a:gd name="T0" fmla="*/ 2147483647 w 1638"/>
              <a:gd name="T1" fmla="*/ 2147483647 h 2340"/>
              <a:gd name="T2" fmla="*/ 2147483647 w 1638"/>
              <a:gd name="T3" fmla="*/ 2147483647 h 2340"/>
              <a:gd name="T4" fmla="*/ 2147483647 w 1638"/>
              <a:gd name="T5" fmla="*/ 2147483647 h 2340"/>
              <a:gd name="T6" fmla="*/ 2147483647 w 1638"/>
              <a:gd name="T7" fmla="*/ 0 h 2340"/>
              <a:gd name="T8" fmla="*/ 0 w 1638"/>
              <a:gd name="T9" fmla="*/ 0 h 23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38"/>
              <a:gd name="T16" fmla="*/ 0 h 2340"/>
              <a:gd name="T17" fmla="*/ 1638 w 1638"/>
              <a:gd name="T18" fmla="*/ 2340 h 23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38" h="2340">
                <a:moveTo>
                  <a:pt x="60" y="2184"/>
                </a:moveTo>
                <a:lnTo>
                  <a:pt x="60" y="2340"/>
                </a:lnTo>
                <a:lnTo>
                  <a:pt x="1638" y="2340"/>
                </a:lnTo>
                <a:lnTo>
                  <a:pt x="1638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179" name="Text Box 18"/>
          <p:cNvSpPr txBox="1">
            <a:spLocks noChangeArrowheads="1"/>
          </p:cNvSpPr>
          <p:nvPr/>
        </p:nvSpPr>
        <p:spPr bwMode="auto">
          <a:xfrm>
            <a:off x="3848100" y="2514600"/>
            <a:ext cx="14192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 &gt;= limit</a:t>
            </a:r>
          </a:p>
        </p:txBody>
      </p:sp>
      <p:sp>
        <p:nvSpPr>
          <p:cNvPr id="92180" name="Text Box 19"/>
          <p:cNvSpPr txBox="1">
            <a:spLocks noChangeArrowheads="1"/>
          </p:cNvSpPr>
          <p:nvPr/>
        </p:nvSpPr>
        <p:spPr bwMode="auto">
          <a:xfrm>
            <a:off x="4572000" y="3962400"/>
            <a:ext cx="923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igaz</a:t>
            </a:r>
          </a:p>
        </p:txBody>
      </p:sp>
      <p:sp>
        <p:nvSpPr>
          <p:cNvPr id="92181" name="Text Box 20"/>
          <p:cNvSpPr txBox="1">
            <a:spLocks noChangeArrowheads="1"/>
          </p:cNvSpPr>
          <p:nvPr/>
        </p:nvSpPr>
        <p:spPr bwMode="auto">
          <a:xfrm>
            <a:off x="7572375" y="3981450"/>
            <a:ext cx="10953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hamis</a:t>
            </a:r>
          </a:p>
        </p:txBody>
      </p:sp>
      <p:sp>
        <p:nvSpPr>
          <p:cNvPr id="92182" name="Élőláb helye 2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2183" name="Dátum helye 2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D8F8BA5-8464-4493-B69F-49E731B5405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EA84B3-FAA4-4553-BC5D-5F6D4576ED75}" type="slidenum">
              <a:rPr lang="en-GB" smtClean="0">
                <a:cs typeface="Arial" charset="0"/>
              </a:rPr>
              <a:pPr/>
              <a:t>9</a:t>
            </a:fld>
            <a:endParaRPr lang="en-GB" smtClean="0">
              <a:cs typeface="Arial" charset="0"/>
            </a:endParaRPr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5106988" y="16668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44" name="Freeform 3"/>
          <p:cNvSpPr>
            <a:spLocks/>
          </p:cNvSpPr>
          <p:nvPr/>
        </p:nvSpPr>
        <p:spPr bwMode="auto">
          <a:xfrm>
            <a:off x="3390900" y="19907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3417888" y="20510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46" name="Freeform 5"/>
          <p:cNvSpPr>
            <a:spLocks/>
          </p:cNvSpPr>
          <p:nvPr/>
        </p:nvSpPr>
        <p:spPr bwMode="auto">
          <a:xfrm>
            <a:off x="3371850" y="2600325"/>
            <a:ext cx="52388" cy="60325"/>
          </a:xfrm>
          <a:custGeom>
            <a:avLst/>
            <a:gdLst>
              <a:gd name="T0" fmla="*/ 0 w 420"/>
              <a:gd name="T1" fmla="*/ 2147483647 h 402"/>
              <a:gd name="T2" fmla="*/ 2147483647 w 420"/>
              <a:gd name="T3" fmla="*/ 2147483647 h 402"/>
              <a:gd name="T4" fmla="*/ 2147483647 w 420"/>
              <a:gd name="T5" fmla="*/ 0 h 402"/>
              <a:gd name="T6" fmla="*/ 0 w 420"/>
              <a:gd name="T7" fmla="*/ 2147483647 h 402"/>
              <a:gd name="T8" fmla="*/ 0 60000 65536"/>
              <a:gd name="T9" fmla="*/ 0 60000 65536"/>
              <a:gd name="T10" fmla="*/ 0 60000 65536"/>
              <a:gd name="T11" fmla="*/ 0 60000 65536"/>
              <a:gd name="T12" fmla="*/ 0 w 420"/>
              <a:gd name="T13" fmla="*/ 0 h 402"/>
              <a:gd name="T14" fmla="*/ 420 w 420"/>
              <a:gd name="T15" fmla="*/ 402 h 4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" h="402">
                <a:moveTo>
                  <a:pt x="0" y="402"/>
                </a:moveTo>
                <a:lnTo>
                  <a:pt x="420" y="402"/>
                </a:lnTo>
                <a:lnTo>
                  <a:pt x="222" y="0"/>
                </a:lnTo>
                <a:lnTo>
                  <a:pt x="0" y="402"/>
                </a:lnTo>
                <a:close/>
              </a:path>
            </a:pathLst>
          </a:cu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47" name="Line 6"/>
          <p:cNvSpPr>
            <a:spLocks noChangeShapeType="1"/>
          </p:cNvSpPr>
          <p:nvPr/>
        </p:nvSpPr>
        <p:spPr bwMode="auto">
          <a:xfrm>
            <a:off x="3398838" y="2660650"/>
            <a:ext cx="0" cy="52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10248" name="Group 7"/>
          <p:cNvGrpSpPr>
            <a:grpSpLocks/>
          </p:cNvGrpSpPr>
          <p:nvPr/>
        </p:nvGrpSpPr>
        <p:grpSpPr bwMode="auto">
          <a:xfrm>
            <a:off x="890588" y="4633913"/>
            <a:ext cx="5588000" cy="1295400"/>
            <a:chOff x="561" y="2919"/>
            <a:chExt cx="3520" cy="816"/>
          </a:xfrm>
        </p:grpSpPr>
        <p:grpSp>
          <p:nvGrpSpPr>
            <p:cNvPr id="10385" name="Group 8"/>
            <p:cNvGrpSpPr>
              <a:grpSpLocks/>
            </p:cNvGrpSpPr>
            <p:nvPr/>
          </p:nvGrpSpPr>
          <p:grpSpPr bwMode="auto">
            <a:xfrm>
              <a:off x="561" y="2919"/>
              <a:ext cx="669" cy="585"/>
              <a:chOff x="561" y="2919"/>
              <a:chExt cx="669" cy="585"/>
            </a:xfrm>
          </p:grpSpPr>
          <p:sp>
            <p:nvSpPr>
              <p:cNvPr id="10391" name="Text Box 9"/>
              <p:cNvSpPr txBox="1">
                <a:spLocks noChangeArrowheads="1"/>
              </p:cNvSpPr>
              <p:nvPr/>
            </p:nvSpPr>
            <p:spPr bwMode="auto">
              <a:xfrm>
                <a:off x="561" y="3138"/>
                <a:ext cx="669" cy="36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 eaLnBrk="1" hangingPunct="1">
                  <a:lnSpc>
                    <a:spcPct val="8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ALU</a:t>
                </a:r>
                <a:br>
                  <a:rPr lang="hu-HU" sz="2000" b="1">
                    <a:solidFill>
                      <a:schemeClr val="tx1"/>
                    </a:solidFill>
                  </a:rPr>
                </a:br>
                <a:r>
                  <a:rPr lang="hu-HU" sz="2000" b="1">
                    <a:solidFill>
                      <a:schemeClr val="tx1"/>
                    </a:solidFill>
                  </a:rPr>
                  <a:t>vezérlés</a:t>
                </a:r>
              </a:p>
            </p:txBody>
          </p:sp>
          <p:sp>
            <p:nvSpPr>
              <p:cNvPr id="10392" name="Text Box 10"/>
              <p:cNvSpPr txBox="1">
                <a:spLocks noChangeArrowheads="1"/>
              </p:cNvSpPr>
              <p:nvPr/>
            </p:nvSpPr>
            <p:spPr bwMode="auto">
              <a:xfrm>
                <a:off x="774" y="2919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0393" name="Line 11"/>
              <p:cNvSpPr>
                <a:spLocks noChangeShapeType="1"/>
              </p:cNvSpPr>
              <p:nvPr/>
            </p:nvSpPr>
            <p:spPr bwMode="auto">
              <a:xfrm flipH="1">
                <a:off x="678" y="3117"/>
                <a:ext cx="471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94" name="Line 12"/>
              <p:cNvSpPr>
                <a:spLocks noChangeShapeType="1"/>
              </p:cNvSpPr>
              <p:nvPr/>
            </p:nvSpPr>
            <p:spPr bwMode="auto">
              <a:xfrm flipH="1">
                <a:off x="891" y="3087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386" name="Group 13"/>
            <p:cNvGrpSpPr>
              <a:grpSpLocks/>
            </p:cNvGrpSpPr>
            <p:nvPr/>
          </p:nvGrpSpPr>
          <p:grpSpPr bwMode="auto">
            <a:xfrm>
              <a:off x="2028" y="3384"/>
              <a:ext cx="2053" cy="351"/>
              <a:chOff x="2028" y="3384"/>
              <a:chExt cx="2053" cy="351"/>
            </a:xfrm>
          </p:grpSpPr>
          <p:sp>
            <p:nvSpPr>
              <p:cNvPr id="10387" name="Text Box 14"/>
              <p:cNvSpPr txBox="1">
                <a:spLocks noChangeArrowheads="1"/>
              </p:cNvSpPr>
              <p:nvPr/>
            </p:nvSpPr>
            <p:spPr bwMode="auto">
              <a:xfrm>
                <a:off x="2149" y="3447"/>
                <a:ext cx="1932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b="1">
                    <a:solidFill>
                      <a:schemeClr val="tx1"/>
                    </a:solidFill>
                  </a:rPr>
                  <a:t>Léptető vezérlés</a:t>
                </a:r>
              </a:p>
            </p:txBody>
          </p:sp>
          <p:sp>
            <p:nvSpPr>
              <p:cNvPr id="10388" name="Text Box 15"/>
              <p:cNvSpPr txBox="1">
                <a:spLocks noChangeArrowheads="1"/>
              </p:cNvSpPr>
              <p:nvPr/>
            </p:nvSpPr>
            <p:spPr bwMode="auto">
              <a:xfrm>
                <a:off x="2055" y="3384"/>
                <a:ext cx="201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389" name="Line 16"/>
              <p:cNvSpPr>
                <a:spLocks noChangeShapeType="1"/>
              </p:cNvSpPr>
              <p:nvPr/>
            </p:nvSpPr>
            <p:spPr bwMode="auto">
              <a:xfrm flipH="1">
                <a:off x="2028" y="3600"/>
                <a:ext cx="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90" name="Line 17"/>
              <p:cNvSpPr>
                <a:spLocks noChangeShapeType="1"/>
              </p:cNvSpPr>
              <p:nvPr/>
            </p:nvSpPr>
            <p:spPr bwMode="auto">
              <a:xfrm flipH="1">
                <a:off x="2157" y="3570"/>
                <a:ext cx="45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10249" name="Text Box 18"/>
          <p:cNvSpPr txBox="1">
            <a:spLocks noChangeArrowheads="1"/>
          </p:cNvSpPr>
          <p:nvPr/>
        </p:nvSpPr>
        <p:spPr bwMode="auto">
          <a:xfrm>
            <a:off x="2038350" y="4533900"/>
            <a:ext cx="3190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250" name="Text Box 19"/>
          <p:cNvSpPr txBox="1">
            <a:spLocks noChangeArrowheads="1"/>
          </p:cNvSpPr>
          <p:nvPr/>
        </p:nvSpPr>
        <p:spPr bwMode="auto">
          <a:xfrm>
            <a:off x="3005138" y="4529138"/>
            <a:ext cx="3190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251" name="Text Box 20"/>
          <p:cNvSpPr txBox="1">
            <a:spLocks noChangeArrowheads="1"/>
          </p:cNvSpPr>
          <p:nvPr/>
        </p:nvSpPr>
        <p:spPr bwMode="auto">
          <a:xfrm>
            <a:off x="3824288" y="4595813"/>
            <a:ext cx="517683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N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en-US" sz="2000" b="1">
                <a:solidFill>
                  <a:schemeClr val="tx1"/>
                </a:solidFill>
              </a:rPr>
              <a:t>&lt;</a:t>
            </a:r>
            <a:r>
              <a:rPr lang="hu-HU" sz="2000" b="1">
                <a:solidFill>
                  <a:schemeClr val="tx1"/>
                </a:solidFill>
              </a:rPr>
              <a:t>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10252" name="Text Box 21"/>
          <p:cNvSpPr txBox="1">
            <a:spLocks noChangeArrowheads="1"/>
          </p:cNvSpPr>
          <p:nvPr/>
        </p:nvSpPr>
        <p:spPr bwMode="auto">
          <a:xfrm>
            <a:off x="3833813" y="4972050"/>
            <a:ext cx="5310187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Z</a:t>
            </a:r>
            <a:r>
              <a:rPr lang="hu-HU" sz="2000" b="1">
                <a:solidFill>
                  <a:schemeClr val="tx1"/>
                </a:solidFill>
              </a:rPr>
              <a:t>    1</a:t>
            </a:r>
            <a:r>
              <a:rPr lang="hu-HU" sz="2000">
                <a:solidFill>
                  <a:schemeClr val="tx1"/>
                </a:solidFill>
              </a:rPr>
              <a:t>, ha az eredmény </a:t>
            </a:r>
            <a:r>
              <a:rPr lang="hu-HU" sz="2000" b="1">
                <a:solidFill>
                  <a:schemeClr val="tx1"/>
                </a:solidFill>
              </a:rPr>
              <a:t>= 0</a:t>
            </a:r>
            <a:r>
              <a:rPr lang="hu-HU" sz="2000">
                <a:solidFill>
                  <a:schemeClr val="tx1"/>
                </a:solidFill>
              </a:rPr>
              <a:t>, különben </a:t>
            </a:r>
            <a:r>
              <a:rPr lang="hu-HU" sz="2000" b="1">
                <a:solidFill>
                  <a:schemeClr val="tx1"/>
                </a:solidFill>
              </a:rPr>
              <a:t>0</a:t>
            </a:r>
            <a:r>
              <a:rPr lang="hu-HU" sz="20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53" name="Text Box 22"/>
          <p:cNvSpPr txBox="1">
            <a:spLocks noChangeArrowheads="1"/>
          </p:cNvSpPr>
          <p:nvPr/>
        </p:nvSpPr>
        <p:spPr bwMode="auto">
          <a:xfrm>
            <a:off x="0" y="3281363"/>
            <a:ext cx="71913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10254" name="Text Box 23"/>
          <p:cNvSpPr txBox="1">
            <a:spLocks noChangeArrowheads="1"/>
          </p:cNvSpPr>
          <p:nvPr/>
        </p:nvSpPr>
        <p:spPr bwMode="auto">
          <a:xfrm>
            <a:off x="3043238" y="3271838"/>
            <a:ext cx="719137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sín</a:t>
            </a:r>
          </a:p>
        </p:txBody>
      </p:sp>
      <p:sp>
        <p:nvSpPr>
          <p:cNvPr id="10255" name="Line 24"/>
          <p:cNvSpPr>
            <a:spLocks noChangeShapeType="1"/>
          </p:cNvSpPr>
          <p:nvPr/>
        </p:nvSpPr>
        <p:spPr bwMode="auto">
          <a:xfrm>
            <a:off x="409575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56" name="Line 25"/>
          <p:cNvSpPr>
            <a:spLocks noChangeShapeType="1"/>
          </p:cNvSpPr>
          <p:nvPr/>
        </p:nvSpPr>
        <p:spPr bwMode="auto">
          <a:xfrm>
            <a:off x="3028950" y="3652838"/>
            <a:ext cx="376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57" name="Text Box 26"/>
          <p:cNvSpPr txBox="1">
            <a:spLocks noChangeArrowheads="1"/>
          </p:cNvSpPr>
          <p:nvPr/>
        </p:nvSpPr>
        <p:spPr bwMode="auto">
          <a:xfrm>
            <a:off x="3287713" y="242888"/>
            <a:ext cx="168592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vezérlő regiszterek</a:t>
            </a:r>
          </a:p>
        </p:txBody>
      </p:sp>
      <p:sp>
        <p:nvSpPr>
          <p:cNvPr id="10258" name="Text Box 27"/>
          <p:cNvSpPr txBox="1">
            <a:spLocks noChangeArrowheads="1"/>
          </p:cNvSpPr>
          <p:nvPr/>
        </p:nvSpPr>
        <p:spPr bwMode="auto">
          <a:xfrm>
            <a:off x="3440113" y="1376363"/>
            <a:ext cx="18669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 u="sng">
                <a:solidFill>
                  <a:schemeClr val="tx1"/>
                </a:solidFill>
              </a:rPr>
              <a:t>Vezérlő jelek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B sínre írja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regisztert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C sínt a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regiszterbe </a:t>
            </a:r>
            <a:br>
              <a:rPr lang="hu-HU" sz="2000" b="1">
                <a:solidFill>
                  <a:schemeClr val="tx1"/>
                </a:solidFill>
              </a:rPr>
            </a:br>
            <a:r>
              <a:rPr lang="hu-HU" sz="2000" b="1">
                <a:solidFill>
                  <a:schemeClr val="tx1"/>
                </a:solidFill>
              </a:rPr>
              <a:t>  írja</a:t>
            </a:r>
          </a:p>
        </p:txBody>
      </p:sp>
      <p:sp>
        <p:nvSpPr>
          <p:cNvPr id="10259" name="Text Box 28"/>
          <p:cNvSpPr txBox="1">
            <a:spLocks noChangeArrowheads="1"/>
          </p:cNvSpPr>
          <p:nvPr/>
        </p:nvSpPr>
        <p:spPr bwMode="auto">
          <a:xfrm>
            <a:off x="5888038" y="0"/>
            <a:ext cx="3255962" cy="2106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3200" b="1">
                <a:solidFill>
                  <a:schemeClr val="tx1"/>
                </a:solidFill>
              </a:rPr>
              <a:t>  </a:t>
            </a:r>
            <a:r>
              <a:rPr lang="hu-HU" sz="2800" b="1">
                <a:solidFill>
                  <a:schemeClr val="tx1"/>
                </a:solidFill>
              </a:rPr>
              <a:t>SP </a:t>
            </a:r>
            <a:r>
              <a:rPr lang="hu-HU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B sín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ALU: B+1</a:t>
            </a:r>
          </a:p>
          <a:p>
            <a:pPr defTabSz="914400" eaLnBrk="1" hangingPunct="1">
              <a:lnSpc>
                <a:spcPct val="150000"/>
              </a:lnSpc>
              <a:buClrTx/>
              <a:buSzTx/>
              <a:buFontTx/>
              <a:buChar char="•"/>
            </a:pPr>
            <a:r>
              <a:rPr lang="hu-HU" sz="2800" b="1">
                <a:solidFill>
                  <a:schemeClr val="tx1"/>
                </a:solidFill>
              </a:rPr>
              <a:t>  C </a:t>
            </a:r>
            <a:r>
              <a:rPr lang="hu-HU" b="1">
                <a:solidFill>
                  <a:schemeClr val="tx1"/>
                </a:solidFill>
                <a:sym typeface="Symbol" pitchFamily="18" charset="2"/>
              </a:rPr>
              <a:t>==&gt;</a:t>
            </a:r>
            <a:r>
              <a:rPr lang="hu-HU" sz="2800" b="1">
                <a:solidFill>
                  <a:schemeClr val="tx1"/>
                </a:solidFill>
              </a:rPr>
              <a:t> SP</a:t>
            </a:r>
          </a:p>
        </p:txBody>
      </p:sp>
      <p:sp>
        <p:nvSpPr>
          <p:cNvPr id="10260" name="Text Box 29"/>
          <p:cNvSpPr txBox="1">
            <a:spLocks noChangeArrowheads="1"/>
          </p:cNvSpPr>
          <p:nvPr/>
        </p:nvSpPr>
        <p:spPr bwMode="auto">
          <a:xfrm>
            <a:off x="1443038" y="141288"/>
            <a:ext cx="1190625" cy="451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MAR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MDR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PC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 MBR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SP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LV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CPP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TOS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OPC</a:t>
            </a:r>
          </a:p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0261" name="Freeform 30"/>
          <p:cNvSpPr>
            <a:spLocks/>
          </p:cNvSpPr>
          <p:nvPr/>
        </p:nvSpPr>
        <p:spPr bwMode="auto">
          <a:xfrm>
            <a:off x="1746250" y="4851400"/>
            <a:ext cx="1476375" cy="457200"/>
          </a:xfrm>
          <a:custGeom>
            <a:avLst/>
            <a:gdLst>
              <a:gd name="T0" fmla="*/ 0 w 1134"/>
              <a:gd name="T1" fmla="*/ 0 h 454"/>
              <a:gd name="T2" fmla="*/ 2147483647 w 1134"/>
              <a:gd name="T3" fmla="*/ 0 h 454"/>
              <a:gd name="T4" fmla="*/ 2147483647 w 1134"/>
              <a:gd name="T5" fmla="*/ 2147483647 h 454"/>
              <a:gd name="T6" fmla="*/ 2147483647 w 1134"/>
              <a:gd name="T7" fmla="*/ 2147483647 h 454"/>
              <a:gd name="T8" fmla="*/ 2147483647 w 1134"/>
              <a:gd name="T9" fmla="*/ 0 h 454"/>
              <a:gd name="T10" fmla="*/ 2147483647 w 1134"/>
              <a:gd name="T11" fmla="*/ 0 h 454"/>
              <a:gd name="T12" fmla="*/ 2147483647 w 1134"/>
              <a:gd name="T13" fmla="*/ 2147483647 h 454"/>
              <a:gd name="T14" fmla="*/ 2147483647 w 1134"/>
              <a:gd name="T15" fmla="*/ 2147483647 h 454"/>
              <a:gd name="T16" fmla="*/ 0 w 1134"/>
              <a:gd name="T17" fmla="*/ 0 h 4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34"/>
              <a:gd name="T28" fmla="*/ 0 h 454"/>
              <a:gd name="T29" fmla="*/ 1134 w 1134"/>
              <a:gd name="T30" fmla="*/ 454 h 4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34" h="454">
                <a:moveTo>
                  <a:pt x="0" y="0"/>
                </a:moveTo>
                <a:lnTo>
                  <a:pt x="363" y="0"/>
                </a:lnTo>
                <a:lnTo>
                  <a:pt x="454" y="136"/>
                </a:lnTo>
                <a:lnTo>
                  <a:pt x="681" y="136"/>
                </a:lnTo>
                <a:lnTo>
                  <a:pt x="771" y="0"/>
                </a:lnTo>
                <a:lnTo>
                  <a:pt x="1134" y="0"/>
                </a:lnTo>
                <a:lnTo>
                  <a:pt x="862" y="454"/>
                </a:lnTo>
                <a:lnTo>
                  <a:pt x="272" y="454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62" name="Line 31"/>
          <p:cNvSpPr>
            <a:spLocks noChangeShapeType="1"/>
          </p:cNvSpPr>
          <p:nvPr/>
        </p:nvSpPr>
        <p:spPr bwMode="auto">
          <a:xfrm>
            <a:off x="2041525" y="4595813"/>
            <a:ext cx="4763" cy="25241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10263" name="Group 32"/>
          <p:cNvGrpSpPr>
            <a:grpSpLocks/>
          </p:cNvGrpSpPr>
          <p:nvPr/>
        </p:nvGrpSpPr>
        <p:grpSpPr bwMode="auto">
          <a:xfrm>
            <a:off x="1712913" y="4951413"/>
            <a:ext cx="1543050" cy="912812"/>
            <a:chOff x="1079" y="3119"/>
            <a:chExt cx="972" cy="575"/>
          </a:xfrm>
        </p:grpSpPr>
        <p:sp>
          <p:nvSpPr>
            <p:cNvPr id="10383" name="Text Box 33"/>
            <p:cNvSpPr txBox="1">
              <a:spLocks noChangeArrowheads="1"/>
            </p:cNvSpPr>
            <p:nvPr/>
          </p:nvSpPr>
          <p:spPr bwMode="auto">
            <a:xfrm>
              <a:off x="1079" y="3119"/>
              <a:ext cx="97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ALU</a:t>
              </a:r>
            </a:p>
          </p:txBody>
        </p:sp>
        <p:sp>
          <p:nvSpPr>
            <p:cNvPr id="10384" name="Text Box 34"/>
            <p:cNvSpPr txBox="1">
              <a:spLocks noChangeArrowheads="1"/>
            </p:cNvSpPr>
            <p:nvPr/>
          </p:nvSpPr>
          <p:spPr bwMode="auto">
            <a:xfrm>
              <a:off x="1079" y="3494"/>
              <a:ext cx="952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0" rIns="0" bIns="0" anchor="ctr"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Léptető</a:t>
              </a:r>
            </a:p>
          </p:txBody>
        </p:sp>
      </p:grpSp>
      <p:sp>
        <p:nvSpPr>
          <p:cNvPr id="10264" name="Line 35"/>
          <p:cNvSpPr>
            <a:spLocks noChangeShapeType="1"/>
          </p:cNvSpPr>
          <p:nvPr/>
        </p:nvSpPr>
        <p:spPr bwMode="auto">
          <a:xfrm>
            <a:off x="2484438" y="5308600"/>
            <a:ext cx="0" cy="2381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0265" name="Rectangle 36"/>
          <p:cNvSpPr>
            <a:spLocks noChangeArrowheads="1"/>
          </p:cNvSpPr>
          <p:nvPr/>
        </p:nvSpPr>
        <p:spPr bwMode="auto">
          <a:xfrm>
            <a:off x="1539875" y="2017713"/>
            <a:ext cx="1020763" cy="266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10266" name="Group 37"/>
          <p:cNvGrpSpPr>
            <a:grpSpLocks/>
          </p:cNvGrpSpPr>
          <p:nvPr/>
        </p:nvGrpSpPr>
        <p:grpSpPr bwMode="auto">
          <a:xfrm>
            <a:off x="1693863" y="2287588"/>
            <a:ext cx="52387" cy="112712"/>
            <a:chOff x="2700" y="372"/>
            <a:chExt cx="420" cy="750"/>
          </a:xfrm>
        </p:grpSpPr>
        <p:sp>
          <p:nvSpPr>
            <p:cNvPr id="10381" name="Freeform 38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82" name="Line 39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67" name="Group 40"/>
          <p:cNvGrpSpPr>
            <a:grpSpLocks/>
          </p:cNvGrpSpPr>
          <p:nvPr/>
        </p:nvGrpSpPr>
        <p:grpSpPr bwMode="auto">
          <a:xfrm>
            <a:off x="2330450" y="2284413"/>
            <a:ext cx="52388" cy="112712"/>
            <a:chOff x="2700" y="372"/>
            <a:chExt cx="420" cy="750"/>
          </a:xfrm>
        </p:grpSpPr>
        <p:sp>
          <p:nvSpPr>
            <p:cNvPr id="10379" name="Freeform 41"/>
            <p:cNvSpPr>
              <a:spLocks/>
            </p:cNvSpPr>
            <p:nvPr/>
          </p:nvSpPr>
          <p:spPr bwMode="auto">
            <a:xfrm>
              <a:off x="2700" y="372"/>
              <a:ext cx="420" cy="402"/>
            </a:xfrm>
            <a:custGeom>
              <a:avLst/>
              <a:gdLst>
                <a:gd name="T0" fmla="*/ 0 w 420"/>
                <a:gd name="T1" fmla="*/ 402 h 402"/>
                <a:gd name="T2" fmla="*/ 420 w 420"/>
                <a:gd name="T3" fmla="*/ 402 h 402"/>
                <a:gd name="T4" fmla="*/ 222 w 420"/>
                <a:gd name="T5" fmla="*/ 0 h 402"/>
                <a:gd name="T6" fmla="*/ 0 w 420"/>
                <a:gd name="T7" fmla="*/ 402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0"/>
                <a:gd name="T13" fmla="*/ 0 h 402"/>
                <a:gd name="T14" fmla="*/ 420 w 42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0" h="402">
                  <a:moveTo>
                    <a:pt x="0" y="402"/>
                  </a:moveTo>
                  <a:lnTo>
                    <a:pt x="420" y="402"/>
                  </a:lnTo>
                  <a:lnTo>
                    <a:pt x="222" y="0"/>
                  </a:lnTo>
                  <a:lnTo>
                    <a:pt x="0" y="402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80" name="Line 42"/>
            <p:cNvSpPr>
              <a:spLocks noChangeShapeType="1"/>
            </p:cNvSpPr>
            <p:nvPr/>
          </p:nvSpPr>
          <p:spPr bwMode="auto">
            <a:xfrm>
              <a:off x="2910" y="774"/>
              <a:ext cx="0" cy="3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68" name="Group 43"/>
          <p:cNvGrpSpPr>
            <a:grpSpLocks/>
          </p:cNvGrpSpPr>
          <p:nvPr/>
        </p:nvGrpSpPr>
        <p:grpSpPr bwMode="auto">
          <a:xfrm>
            <a:off x="2560638" y="427038"/>
            <a:ext cx="431800" cy="4425950"/>
            <a:chOff x="1613" y="269"/>
            <a:chExt cx="272" cy="2788"/>
          </a:xfrm>
        </p:grpSpPr>
        <p:sp>
          <p:nvSpPr>
            <p:cNvPr id="10377" name="Line 44"/>
            <p:cNvSpPr>
              <a:spLocks noChangeShapeType="1"/>
            </p:cNvSpPr>
            <p:nvPr/>
          </p:nvSpPr>
          <p:spPr bwMode="auto">
            <a:xfrm>
              <a:off x="1876" y="269"/>
              <a:ext cx="9" cy="2788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78" name="Line 45"/>
            <p:cNvSpPr>
              <a:spLocks noChangeShapeType="1"/>
            </p:cNvSpPr>
            <p:nvPr/>
          </p:nvSpPr>
          <p:spPr bwMode="auto">
            <a:xfrm flipV="1">
              <a:off x="1613" y="13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69" name="Group 46"/>
          <p:cNvGrpSpPr>
            <a:grpSpLocks/>
          </p:cNvGrpSpPr>
          <p:nvPr/>
        </p:nvGrpSpPr>
        <p:grpSpPr bwMode="auto">
          <a:xfrm>
            <a:off x="823913" y="242888"/>
            <a:ext cx="1643062" cy="5795962"/>
            <a:chOff x="519" y="153"/>
            <a:chExt cx="1035" cy="3651"/>
          </a:xfrm>
        </p:grpSpPr>
        <p:sp>
          <p:nvSpPr>
            <p:cNvPr id="10375" name="Freeform 47"/>
            <p:cNvSpPr>
              <a:spLocks/>
            </p:cNvSpPr>
            <p:nvPr/>
          </p:nvSpPr>
          <p:spPr bwMode="auto">
            <a:xfrm>
              <a:off x="519" y="153"/>
              <a:ext cx="1035" cy="3651"/>
            </a:xfrm>
            <a:custGeom>
              <a:avLst/>
              <a:gdLst>
                <a:gd name="T0" fmla="*/ 1017 w 1038"/>
                <a:gd name="T1" fmla="*/ 3163 h 3720"/>
                <a:gd name="T2" fmla="*/ 1017 w 1038"/>
                <a:gd name="T3" fmla="*/ 3263 h 3720"/>
                <a:gd name="T4" fmla="*/ 0 w 1038"/>
                <a:gd name="T5" fmla="*/ 3263 h 3720"/>
                <a:gd name="T6" fmla="*/ 6 w 1038"/>
                <a:gd name="T7" fmla="*/ 0 h 3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8"/>
                <a:gd name="T13" fmla="*/ 0 h 3720"/>
                <a:gd name="T14" fmla="*/ 1038 w 1038"/>
                <a:gd name="T15" fmla="*/ 3720 h 3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8" h="3720">
                  <a:moveTo>
                    <a:pt x="1038" y="3606"/>
                  </a:moveTo>
                  <a:lnTo>
                    <a:pt x="1038" y="3720"/>
                  </a:lnTo>
                  <a:lnTo>
                    <a:pt x="0" y="3720"/>
                  </a:lnTo>
                  <a:lnTo>
                    <a:pt x="6" y="0"/>
                  </a:lnTo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76" name="Line 48"/>
            <p:cNvSpPr>
              <a:spLocks noChangeShapeType="1"/>
            </p:cNvSpPr>
            <p:nvPr/>
          </p:nvSpPr>
          <p:spPr bwMode="auto">
            <a:xfrm flipV="1">
              <a:off x="542" y="135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70" name="Group 49"/>
          <p:cNvGrpSpPr>
            <a:grpSpLocks/>
          </p:cNvGrpSpPr>
          <p:nvPr/>
        </p:nvGrpSpPr>
        <p:grpSpPr bwMode="auto">
          <a:xfrm>
            <a:off x="855663" y="2493963"/>
            <a:ext cx="2101850" cy="382587"/>
            <a:chOff x="539" y="1571"/>
            <a:chExt cx="1324" cy="241"/>
          </a:xfrm>
        </p:grpSpPr>
        <p:grpSp>
          <p:nvGrpSpPr>
            <p:cNvPr id="10365" name="Group 50"/>
            <p:cNvGrpSpPr>
              <a:grpSpLocks/>
            </p:cNvGrpSpPr>
            <p:nvPr/>
          </p:nvGrpSpPr>
          <p:grpSpPr bwMode="auto">
            <a:xfrm>
              <a:off x="970" y="1571"/>
              <a:ext cx="643" cy="241"/>
              <a:chOff x="970" y="120"/>
              <a:chExt cx="643" cy="241"/>
            </a:xfrm>
          </p:grpSpPr>
          <p:sp>
            <p:nvSpPr>
              <p:cNvPr id="10368" name="Rectangle 51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10369" name="Group 52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10373" name="Freeform 53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74" name="Line 54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0370" name="Group 55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10371" name="Freeform 5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72" name="Line 5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66" name="Line 58"/>
            <p:cNvSpPr>
              <a:spLocks noChangeShapeType="1"/>
            </p:cNvSpPr>
            <p:nvPr/>
          </p:nvSpPr>
          <p:spPr bwMode="auto">
            <a:xfrm flipV="1">
              <a:off x="1613" y="1650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7" name="Line 59"/>
            <p:cNvSpPr>
              <a:spLocks noChangeShapeType="1"/>
            </p:cNvSpPr>
            <p:nvPr/>
          </p:nvSpPr>
          <p:spPr bwMode="auto">
            <a:xfrm flipV="1">
              <a:off x="539" y="1653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71" name="Group 60"/>
          <p:cNvGrpSpPr>
            <a:grpSpLocks/>
          </p:cNvGrpSpPr>
          <p:nvPr/>
        </p:nvGrpSpPr>
        <p:grpSpPr bwMode="auto">
          <a:xfrm>
            <a:off x="855663" y="2932113"/>
            <a:ext cx="2106612" cy="382587"/>
            <a:chOff x="539" y="1847"/>
            <a:chExt cx="1327" cy="241"/>
          </a:xfrm>
        </p:grpSpPr>
        <p:grpSp>
          <p:nvGrpSpPr>
            <p:cNvPr id="10355" name="Group 61"/>
            <p:cNvGrpSpPr>
              <a:grpSpLocks/>
            </p:cNvGrpSpPr>
            <p:nvPr/>
          </p:nvGrpSpPr>
          <p:grpSpPr bwMode="auto">
            <a:xfrm>
              <a:off x="970" y="1847"/>
              <a:ext cx="643" cy="241"/>
              <a:chOff x="970" y="120"/>
              <a:chExt cx="643" cy="241"/>
            </a:xfrm>
          </p:grpSpPr>
          <p:sp>
            <p:nvSpPr>
              <p:cNvPr id="10358" name="Rectangle 62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10359" name="Group 63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10363" name="Freeform 64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64" name="Line 65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0360" name="Group 66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10361" name="Freeform 6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62" name="Line 6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56" name="Line 69"/>
            <p:cNvSpPr>
              <a:spLocks noChangeShapeType="1"/>
            </p:cNvSpPr>
            <p:nvPr/>
          </p:nvSpPr>
          <p:spPr bwMode="auto">
            <a:xfrm flipV="1">
              <a:off x="1616" y="1923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57" name="Line 70"/>
            <p:cNvSpPr>
              <a:spLocks noChangeShapeType="1"/>
            </p:cNvSpPr>
            <p:nvPr/>
          </p:nvSpPr>
          <p:spPr bwMode="auto">
            <a:xfrm flipV="1">
              <a:off x="539" y="1926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72" name="Group 71"/>
          <p:cNvGrpSpPr>
            <a:grpSpLocks/>
          </p:cNvGrpSpPr>
          <p:nvPr/>
        </p:nvGrpSpPr>
        <p:grpSpPr bwMode="auto">
          <a:xfrm>
            <a:off x="855663" y="3389313"/>
            <a:ext cx="2101850" cy="382587"/>
            <a:chOff x="539" y="2135"/>
            <a:chExt cx="1324" cy="241"/>
          </a:xfrm>
        </p:grpSpPr>
        <p:grpSp>
          <p:nvGrpSpPr>
            <p:cNvPr id="10345" name="Group 72"/>
            <p:cNvGrpSpPr>
              <a:grpSpLocks/>
            </p:cNvGrpSpPr>
            <p:nvPr/>
          </p:nvGrpSpPr>
          <p:grpSpPr bwMode="auto">
            <a:xfrm>
              <a:off x="970" y="2135"/>
              <a:ext cx="643" cy="241"/>
              <a:chOff x="970" y="120"/>
              <a:chExt cx="643" cy="241"/>
            </a:xfrm>
          </p:grpSpPr>
          <p:sp>
            <p:nvSpPr>
              <p:cNvPr id="10348" name="Rectangle 73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10349" name="Group 74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10353" name="Freeform 75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54" name="Line 76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0350" name="Group 77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10351" name="Freeform 78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52" name="Line 79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46" name="Line 80"/>
            <p:cNvSpPr>
              <a:spLocks noChangeShapeType="1"/>
            </p:cNvSpPr>
            <p:nvPr/>
          </p:nvSpPr>
          <p:spPr bwMode="auto">
            <a:xfrm flipV="1">
              <a:off x="1613" y="2217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47" name="Line 81"/>
            <p:cNvSpPr>
              <a:spLocks noChangeShapeType="1"/>
            </p:cNvSpPr>
            <p:nvPr/>
          </p:nvSpPr>
          <p:spPr bwMode="auto">
            <a:xfrm flipV="1">
              <a:off x="539" y="2217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73" name="Group 82"/>
          <p:cNvGrpSpPr>
            <a:grpSpLocks/>
          </p:cNvGrpSpPr>
          <p:nvPr/>
        </p:nvGrpSpPr>
        <p:grpSpPr bwMode="auto">
          <a:xfrm>
            <a:off x="850900" y="3846513"/>
            <a:ext cx="2111375" cy="382587"/>
            <a:chOff x="536" y="2423"/>
            <a:chExt cx="1330" cy="241"/>
          </a:xfrm>
        </p:grpSpPr>
        <p:grpSp>
          <p:nvGrpSpPr>
            <p:cNvPr id="10335" name="Group 83"/>
            <p:cNvGrpSpPr>
              <a:grpSpLocks/>
            </p:cNvGrpSpPr>
            <p:nvPr/>
          </p:nvGrpSpPr>
          <p:grpSpPr bwMode="auto">
            <a:xfrm>
              <a:off x="970" y="2423"/>
              <a:ext cx="643" cy="241"/>
              <a:chOff x="970" y="120"/>
              <a:chExt cx="643" cy="241"/>
            </a:xfrm>
          </p:grpSpPr>
          <p:sp>
            <p:nvSpPr>
              <p:cNvPr id="10338" name="Rectangle 84"/>
              <p:cNvSpPr>
                <a:spLocks noChangeArrowheads="1"/>
              </p:cNvSpPr>
              <p:nvPr/>
            </p:nvSpPr>
            <p:spPr bwMode="auto">
              <a:xfrm>
                <a:off x="970" y="120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10339" name="Group 85"/>
              <p:cNvGrpSpPr>
                <a:grpSpLocks/>
              </p:cNvGrpSpPr>
              <p:nvPr/>
            </p:nvGrpSpPr>
            <p:grpSpPr bwMode="auto">
              <a:xfrm>
                <a:off x="1067" y="290"/>
                <a:ext cx="33" cy="71"/>
                <a:chOff x="2700" y="372"/>
                <a:chExt cx="420" cy="750"/>
              </a:xfrm>
            </p:grpSpPr>
            <p:sp>
              <p:nvSpPr>
                <p:cNvPr id="10343" name="Freeform 86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44" name="Line 87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10340" name="Group 88"/>
              <p:cNvGrpSpPr>
                <a:grpSpLocks/>
              </p:cNvGrpSpPr>
              <p:nvPr/>
            </p:nvGrpSpPr>
            <p:grpSpPr bwMode="auto">
              <a:xfrm>
                <a:off x="1468" y="288"/>
                <a:ext cx="33" cy="71"/>
                <a:chOff x="2700" y="372"/>
                <a:chExt cx="420" cy="750"/>
              </a:xfrm>
            </p:grpSpPr>
            <p:sp>
              <p:nvSpPr>
                <p:cNvPr id="10341" name="Freeform 89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42" name="Line 90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36" name="Line 91"/>
            <p:cNvSpPr>
              <a:spLocks noChangeShapeType="1"/>
            </p:cNvSpPr>
            <p:nvPr/>
          </p:nvSpPr>
          <p:spPr bwMode="auto">
            <a:xfrm flipV="1">
              <a:off x="1616" y="2499"/>
              <a:ext cx="250" cy="3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37" name="Line 92"/>
            <p:cNvSpPr>
              <a:spLocks noChangeShapeType="1"/>
            </p:cNvSpPr>
            <p:nvPr/>
          </p:nvSpPr>
          <p:spPr bwMode="auto">
            <a:xfrm flipV="1">
              <a:off x="536" y="25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10274" name="Group 93"/>
          <p:cNvGrpSpPr>
            <a:grpSpLocks/>
          </p:cNvGrpSpPr>
          <p:nvPr/>
        </p:nvGrpSpPr>
        <p:grpSpPr bwMode="auto">
          <a:xfrm>
            <a:off x="855663" y="4324350"/>
            <a:ext cx="1704975" cy="382588"/>
            <a:chOff x="539" y="2724"/>
            <a:chExt cx="1074" cy="241"/>
          </a:xfrm>
        </p:grpSpPr>
        <p:grpSp>
          <p:nvGrpSpPr>
            <p:cNvPr id="10329" name="Group 94"/>
            <p:cNvGrpSpPr>
              <a:grpSpLocks/>
            </p:cNvGrpSpPr>
            <p:nvPr/>
          </p:nvGrpSpPr>
          <p:grpSpPr bwMode="auto">
            <a:xfrm>
              <a:off x="970" y="2724"/>
              <a:ext cx="643" cy="241"/>
              <a:chOff x="970" y="2724"/>
              <a:chExt cx="643" cy="241"/>
            </a:xfrm>
          </p:grpSpPr>
          <p:sp>
            <p:nvSpPr>
              <p:cNvPr id="10331" name="Rectangle 95"/>
              <p:cNvSpPr>
                <a:spLocks noChangeArrowheads="1"/>
              </p:cNvSpPr>
              <p:nvPr/>
            </p:nvSpPr>
            <p:spPr bwMode="auto">
              <a:xfrm>
                <a:off x="970" y="2724"/>
                <a:ext cx="643" cy="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grpSp>
            <p:nvGrpSpPr>
              <p:cNvPr id="10332" name="Group 96"/>
              <p:cNvGrpSpPr>
                <a:grpSpLocks/>
              </p:cNvGrpSpPr>
              <p:nvPr/>
            </p:nvGrpSpPr>
            <p:grpSpPr bwMode="auto">
              <a:xfrm>
                <a:off x="1067" y="2894"/>
                <a:ext cx="33" cy="71"/>
                <a:chOff x="2700" y="372"/>
                <a:chExt cx="420" cy="750"/>
              </a:xfrm>
            </p:grpSpPr>
            <p:sp>
              <p:nvSpPr>
                <p:cNvPr id="10333" name="Freeform 97"/>
                <p:cNvSpPr>
                  <a:spLocks/>
                </p:cNvSpPr>
                <p:nvPr/>
              </p:nvSpPr>
              <p:spPr bwMode="auto">
                <a:xfrm>
                  <a:off x="2700" y="372"/>
                  <a:ext cx="420" cy="402"/>
                </a:xfrm>
                <a:custGeom>
                  <a:avLst/>
                  <a:gdLst>
                    <a:gd name="T0" fmla="*/ 0 w 420"/>
                    <a:gd name="T1" fmla="*/ 402 h 402"/>
                    <a:gd name="T2" fmla="*/ 420 w 420"/>
                    <a:gd name="T3" fmla="*/ 402 h 402"/>
                    <a:gd name="T4" fmla="*/ 222 w 420"/>
                    <a:gd name="T5" fmla="*/ 0 h 402"/>
                    <a:gd name="T6" fmla="*/ 0 w 420"/>
                    <a:gd name="T7" fmla="*/ 402 h 40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20"/>
                    <a:gd name="T13" fmla="*/ 0 h 402"/>
                    <a:gd name="T14" fmla="*/ 420 w 420"/>
                    <a:gd name="T15" fmla="*/ 402 h 40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20" h="402">
                      <a:moveTo>
                        <a:pt x="0" y="402"/>
                      </a:moveTo>
                      <a:lnTo>
                        <a:pt x="420" y="402"/>
                      </a:lnTo>
                      <a:lnTo>
                        <a:pt x="222" y="0"/>
                      </a:lnTo>
                      <a:lnTo>
                        <a:pt x="0" y="40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10334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774"/>
                  <a:ext cx="0" cy="34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10330" name="Line 99"/>
            <p:cNvSpPr>
              <a:spLocks noChangeShapeType="1"/>
            </p:cNvSpPr>
            <p:nvPr/>
          </p:nvSpPr>
          <p:spPr bwMode="auto">
            <a:xfrm flipV="1">
              <a:off x="539" y="2808"/>
              <a:ext cx="4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0275" name="Line 100"/>
          <p:cNvSpPr>
            <a:spLocks noChangeShapeType="1"/>
          </p:cNvSpPr>
          <p:nvPr/>
        </p:nvSpPr>
        <p:spPr bwMode="auto">
          <a:xfrm>
            <a:off x="3190875" y="4895850"/>
            <a:ext cx="619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76" name="Line 101"/>
          <p:cNvSpPr>
            <a:spLocks noChangeShapeType="1"/>
          </p:cNvSpPr>
          <p:nvPr/>
        </p:nvSpPr>
        <p:spPr bwMode="auto">
          <a:xfrm>
            <a:off x="3014663" y="5133975"/>
            <a:ext cx="7953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10277" name="Group 102"/>
          <p:cNvGrpSpPr>
            <a:grpSpLocks/>
          </p:cNvGrpSpPr>
          <p:nvPr/>
        </p:nvGrpSpPr>
        <p:grpSpPr bwMode="auto">
          <a:xfrm>
            <a:off x="0" y="128588"/>
            <a:ext cx="3124200" cy="1854200"/>
            <a:chOff x="0" y="81"/>
            <a:chExt cx="1968" cy="1168"/>
          </a:xfrm>
        </p:grpSpPr>
        <p:grpSp>
          <p:nvGrpSpPr>
            <p:cNvPr id="10281" name="Group 103"/>
            <p:cNvGrpSpPr>
              <a:grpSpLocks/>
            </p:cNvGrpSpPr>
            <p:nvPr/>
          </p:nvGrpSpPr>
          <p:grpSpPr bwMode="auto">
            <a:xfrm>
              <a:off x="335" y="986"/>
              <a:ext cx="1528" cy="240"/>
              <a:chOff x="335" y="986"/>
              <a:chExt cx="1528" cy="240"/>
            </a:xfrm>
          </p:grpSpPr>
          <p:sp>
            <p:nvSpPr>
              <p:cNvPr id="10316" name="Line 104"/>
              <p:cNvSpPr>
                <a:spLocks noChangeShapeType="1"/>
              </p:cNvSpPr>
              <p:nvPr/>
            </p:nvSpPr>
            <p:spPr bwMode="auto">
              <a:xfrm flipV="1">
                <a:off x="1613" y="1014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17" name="Line 105"/>
              <p:cNvSpPr>
                <a:spLocks noChangeShapeType="1"/>
              </p:cNvSpPr>
              <p:nvPr/>
            </p:nvSpPr>
            <p:spPr bwMode="auto">
              <a:xfrm flipV="1">
                <a:off x="1610" y="1101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0318" name="Group 106"/>
              <p:cNvGrpSpPr>
                <a:grpSpLocks/>
              </p:cNvGrpSpPr>
              <p:nvPr/>
            </p:nvGrpSpPr>
            <p:grpSpPr bwMode="auto">
              <a:xfrm>
                <a:off x="970" y="986"/>
                <a:ext cx="643" cy="240"/>
                <a:chOff x="970" y="986"/>
                <a:chExt cx="643" cy="240"/>
              </a:xfrm>
            </p:grpSpPr>
            <p:grpSp>
              <p:nvGrpSpPr>
                <p:cNvPr id="10320" name="Group 107"/>
                <p:cNvGrpSpPr>
                  <a:grpSpLocks/>
                </p:cNvGrpSpPr>
                <p:nvPr/>
              </p:nvGrpSpPr>
              <p:grpSpPr bwMode="auto">
                <a:xfrm>
                  <a:off x="970" y="986"/>
                  <a:ext cx="643" cy="239"/>
                  <a:chOff x="970" y="986"/>
                  <a:chExt cx="643" cy="239"/>
                </a:xfrm>
              </p:grpSpPr>
              <p:sp>
                <p:nvSpPr>
                  <p:cNvPr id="10325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970" y="986"/>
                    <a:ext cx="643" cy="168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hu-HU"/>
                  </a:p>
                </p:txBody>
              </p:sp>
              <p:grpSp>
                <p:nvGrpSpPr>
                  <p:cNvPr id="10326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1468" y="1154"/>
                    <a:ext cx="33" cy="71"/>
                    <a:chOff x="2700" y="372"/>
                    <a:chExt cx="420" cy="750"/>
                  </a:xfrm>
                </p:grpSpPr>
                <p:sp>
                  <p:nvSpPr>
                    <p:cNvPr id="10327" name="Freeform 110"/>
                    <p:cNvSpPr>
                      <a:spLocks/>
                    </p:cNvSpPr>
                    <p:nvPr/>
                  </p:nvSpPr>
                  <p:spPr bwMode="auto">
                    <a:xfrm>
                      <a:off x="2700" y="372"/>
                      <a:ext cx="420" cy="402"/>
                    </a:xfrm>
                    <a:custGeom>
                      <a:avLst/>
                      <a:gdLst>
                        <a:gd name="T0" fmla="*/ 0 w 420"/>
                        <a:gd name="T1" fmla="*/ 402 h 402"/>
                        <a:gd name="T2" fmla="*/ 420 w 420"/>
                        <a:gd name="T3" fmla="*/ 402 h 402"/>
                        <a:gd name="T4" fmla="*/ 222 w 420"/>
                        <a:gd name="T5" fmla="*/ 0 h 402"/>
                        <a:gd name="T6" fmla="*/ 0 w 420"/>
                        <a:gd name="T7" fmla="*/ 402 h 40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420"/>
                        <a:gd name="T13" fmla="*/ 0 h 402"/>
                        <a:gd name="T14" fmla="*/ 420 w 420"/>
                        <a:gd name="T15" fmla="*/ 402 h 40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420" h="402">
                          <a:moveTo>
                            <a:pt x="0" y="402"/>
                          </a:moveTo>
                          <a:lnTo>
                            <a:pt x="420" y="402"/>
                          </a:lnTo>
                          <a:lnTo>
                            <a:pt x="222" y="0"/>
                          </a:lnTo>
                          <a:lnTo>
                            <a:pt x="0" y="402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  <p:sp>
                  <p:nvSpPr>
                    <p:cNvPr id="10328" name="Line 1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910" y="774"/>
                      <a:ext cx="0" cy="34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/>
                    <a:lstStyle/>
                    <a:p>
                      <a:endParaRPr lang="hu-HU"/>
                    </a:p>
                  </p:txBody>
                </p:sp>
              </p:grpSp>
            </p:grpSp>
            <p:sp>
              <p:nvSpPr>
                <p:cNvPr id="10321" name="Rectangle 112"/>
                <p:cNvSpPr>
                  <a:spLocks noChangeArrowheads="1"/>
                </p:cNvSpPr>
                <p:nvPr/>
              </p:nvSpPr>
              <p:spPr bwMode="auto">
                <a:xfrm>
                  <a:off x="1429" y="986"/>
                  <a:ext cx="184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10322" name="Group 113"/>
                <p:cNvGrpSpPr>
                  <a:grpSpLocks/>
                </p:cNvGrpSpPr>
                <p:nvPr/>
              </p:nvGrpSpPr>
              <p:grpSpPr bwMode="auto">
                <a:xfrm>
                  <a:off x="1542" y="1155"/>
                  <a:ext cx="33" cy="71"/>
                  <a:chOff x="2700" y="372"/>
                  <a:chExt cx="420" cy="750"/>
                </a:xfrm>
              </p:grpSpPr>
              <p:sp>
                <p:nvSpPr>
                  <p:cNvPr id="10323" name="Freeform 11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324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10319" name="Line 116"/>
              <p:cNvSpPr>
                <a:spLocks noChangeShapeType="1"/>
              </p:cNvSpPr>
              <p:nvPr/>
            </p:nvSpPr>
            <p:spPr bwMode="auto">
              <a:xfrm flipV="1">
                <a:off x="335" y="1074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282" name="Group 117"/>
            <p:cNvGrpSpPr>
              <a:grpSpLocks/>
            </p:cNvGrpSpPr>
            <p:nvPr/>
          </p:nvGrpSpPr>
          <p:grpSpPr bwMode="auto">
            <a:xfrm>
              <a:off x="326" y="704"/>
              <a:ext cx="1534" cy="241"/>
              <a:chOff x="326" y="704"/>
              <a:chExt cx="1534" cy="241"/>
            </a:xfrm>
          </p:grpSpPr>
          <p:grpSp>
            <p:nvGrpSpPr>
              <p:cNvPr id="10305" name="Group 118"/>
              <p:cNvGrpSpPr>
                <a:grpSpLocks/>
              </p:cNvGrpSpPr>
              <p:nvPr/>
            </p:nvGrpSpPr>
            <p:grpSpPr bwMode="auto">
              <a:xfrm>
                <a:off x="970" y="704"/>
                <a:ext cx="643" cy="241"/>
                <a:chOff x="970" y="120"/>
                <a:chExt cx="643" cy="241"/>
              </a:xfrm>
            </p:grpSpPr>
            <p:sp>
              <p:nvSpPr>
                <p:cNvPr id="10309" name="Rectangle 119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10310" name="Group 120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10314" name="Freeform 121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315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0311" name="Group 123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10312" name="Freeform 124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313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10306" name="Line 126"/>
              <p:cNvSpPr>
                <a:spLocks noChangeShapeType="1"/>
              </p:cNvSpPr>
              <p:nvPr/>
            </p:nvSpPr>
            <p:spPr bwMode="auto">
              <a:xfrm flipV="1">
                <a:off x="1610" y="777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07" name="Line 127"/>
              <p:cNvSpPr>
                <a:spLocks noChangeShapeType="1"/>
              </p:cNvSpPr>
              <p:nvPr/>
            </p:nvSpPr>
            <p:spPr bwMode="auto">
              <a:xfrm flipV="1">
                <a:off x="539" y="7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08" name="Line 128"/>
              <p:cNvSpPr>
                <a:spLocks noChangeShapeType="1"/>
              </p:cNvSpPr>
              <p:nvPr/>
            </p:nvSpPr>
            <p:spPr bwMode="auto">
              <a:xfrm flipV="1">
                <a:off x="326" y="828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283" name="Group 129"/>
            <p:cNvGrpSpPr>
              <a:grpSpLocks/>
            </p:cNvGrpSpPr>
            <p:nvPr/>
          </p:nvGrpSpPr>
          <p:grpSpPr bwMode="auto">
            <a:xfrm>
              <a:off x="326" y="120"/>
              <a:ext cx="1287" cy="241"/>
              <a:chOff x="326" y="120"/>
              <a:chExt cx="1287" cy="241"/>
            </a:xfrm>
          </p:grpSpPr>
          <p:grpSp>
            <p:nvGrpSpPr>
              <p:cNvPr id="10298" name="Group 130"/>
              <p:cNvGrpSpPr>
                <a:grpSpLocks/>
              </p:cNvGrpSpPr>
              <p:nvPr/>
            </p:nvGrpSpPr>
            <p:grpSpPr bwMode="auto">
              <a:xfrm>
                <a:off x="970" y="120"/>
                <a:ext cx="643" cy="241"/>
                <a:chOff x="970" y="120"/>
                <a:chExt cx="643" cy="241"/>
              </a:xfrm>
            </p:grpSpPr>
            <p:sp>
              <p:nvSpPr>
                <p:cNvPr id="10301" name="Rectangle 131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10302" name="Group 132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10303" name="Freeform 133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304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10299" name="Line 135"/>
              <p:cNvSpPr>
                <a:spLocks noChangeShapeType="1"/>
              </p:cNvSpPr>
              <p:nvPr/>
            </p:nvSpPr>
            <p:spPr bwMode="auto">
              <a:xfrm flipV="1">
                <a:off x="539" y="165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300" name="Line 136"/>
              <p:cNvSpPr>
                <a:spLocks noChangeShapeType="1"/>
              </p:cNvSpPr>
              <p:nvPr/>
            </p:nvSpPr>
            <p:spPr bwMode="auto">
              <a:xfrm flipV="1">
                <a:off x="326" y="255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284" name="Group 137"/>
            <p:cNvGrpSpPr>
              <a:grpSpLocks/>
            </p:cNvGrpSpPr>
            <p:nvPr/>
          </p:nvGrpSpPr>
          <p:grpSpPr bwMode="auto">
            <a:xfrm>
              <a:off x="326" y="410"/>
              <a:ext cx="1537" cy="241"/>
              <a:chOff x="326" y="410"/>
              <a:chExt cx="1537" cy="241"/>
            </a:xfrm>
          </p:grpSpPr>
          <p:sp>
            <p:nvSpPr>
              <p:cNvPr id="10287" name="Line 138"/>
              <p:cNvSpPr>
                <a:spLocks noChangeShapeType="1"/>
              </p:cNvSpPr>
              <p:nvPr/>
            </p:nvSpPr>
            <p:spPr bwMode="auto">
              <a:xfrm flipV="1">
                <a:off x="1613" y="492"/>
                <a:ext cx="250" cy="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10288" name="Group 139"/>
              <p:cNvGrpSpPr>
                <a:grpSpLocks/>
              </p:cNvGrpSpPr>
              <p:nvPr/>
            </p:nvGrpSpPr>
            <p:grpSpPr bwMode="auto">
              <a:xfrm>
                <a:off x="970" y="410"/>
                <a:ext cx="643" cy="241"/>
                <a:chOff x="970" y="120"/>
                <a:chExt cx="643" cy="241"/>
              </a:xfrm>
            </p:grpSpPr>
            <p:sp>
              <p:nvSpPr>
                <p:cNvPr id="10291" name="Rectangle 140"/>
                <p:cNvSpPr>
                  <a:spLocks noChangeArrowheads="1"/>
                </p:cNvSpPr>
                <p:nvPr/>
              </p:nvSpPr>
              <p:spPr bwMode="auto">
                <a:xfrm>
                  <a:off x="970" y="120"/>
                  <a:ext cx="643" cy="168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grpSp>
              <p:nvGrpSpPr>
                <p:cNvPr id="10292" name="Group 141"/>
                <p:cNvGrpSpPr>
                  <a:grpSpLocks/>
                </p:cNvGrpSpPr>
                <p:nvPr/>
              </p:nvGrpSpPr>
              <p:grpSpPr bwMode="auto">
                <a:xfrm>
                  <a:off x="1067" y="290"/>
                  <a:ext cx="33" cy="71"/>
                  <a:chOff x="2700" y="372"/>
                  <a:chExt cx="420" cy="750"/>
                </a:xfrm>
              </p:grpSpPr>
              <p:sp>
                <p:nvSpPr>
                  <p:cNvPr id="10296" name="Freeform 142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297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10293" name="Group 144"/>
                <p:cNvGrpSpPr>
                  <a:grpSpLocks/>
                </p:cNvGrpSpPr>
                <p:nvPr/>
              </p:nvGrpSpPr>
              <p:grpSpPr bwMode="auto">
                <a:xfrm>
                  <a:off x="1468" y="288"/>
                  <a:ext cx="33" cy="71"/>
                  <a:chOff x="2700" y="372"/>
                  <a:chExt cx="420" cy="750"/>
                </a:xfrm>
              </p:grpSpPr>
              <p:sp>
                <p:nvSpPr>
                  <p:cNvPr id="10294" name="Freeform 145"/>
                  <p:cNvSpPr>
                    <a:spLocks/>
                  </p:cNvSpPr>
                  <p:nvPr/>
                </p:nvSpPr>
                <p:spPr bwMode="auto">
                  <a:xfrm>
                    <a:off x="2700" y="372"/>
                    <a:ext cx="420" cy="402"/>
                  </a:xfrm>
                  <a:custGeom>
                    <a:avLst/>
                    <a:gdLst>
                      <a:gd name="T0" fmla="*/ 0 w 420"/>
                      <a:gd name="T1" fmla="*/ 402 h 402"/>
                      <a:gd name="T2" fmla="*/ 420 w 420"/>
                      <a:gd name="T3" fmla="*/ 402 h 402"/>
                      <a:gd name="T4" fmla="*/ 222 w 420"/>
                      <a:gd name="T5" fmla="*/ 0 h 402"/>
                      <a:gd name="T6" fmla="*/ 0 w 420"/>
                      <a:gd name="T7" fmla="*/ 402 h 40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420"/>
                      <a:gd name="T13" fmla="*/ 0 h 402"/>
                      <a:gd name="T14" fmla="*/ 420 w 420"/>
                      <a:gd name="T15" fmla="*/ 402 h 40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420" h="402">
                        <a:moveTo>
                          <a:pt x="0" y="402"/>
                        </a:moveTo>
                        <a:lnTo>
                          <a:pt x="420" y="402"/>
                        </a:lnTo>
                        <a:lnTo>
                          <a:pt x="222" y="0"/>
                        </a:lnTo>
                        <a:lnTo>
                          <a:pt x="0" y="402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  <p:sp>
                <p:nvSpPr>
                  <p:cNvPr id="10295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2910" y="774"/>
                    <a:ext cx="0" cy="34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10289" name="Line 147"/>
              <p:cNvSpPr>
                <a:spLocks noChangeShapeType="1"/>
              </p:cNvSpPr>
              <p:nvPr/>
            </p:nvSpPr>
            <p:spPr bwMode="auto">
              <a:xfrm flipV="1">
                <a:off x="545" y="438"/>
                <a:ext cx="43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290" name="Line 148"/>
              <p:cNvSpPr>
                <a:spLocks noChangeShapeType="1"/>
              </p:cNvSpPr>
              <p:nvPr/>
            </p:nvSpPr>
            <p:spPr bwMode="auto">
              <a:xfrm flipV="1">
                <a:off x="326" y="537"/>
                <a:ext cx="64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sp>
          <p:nvSpPr>
            <p:cNvPr id="10285" name="Rectangle 149"/>
            <p:cNvSpPr>
              <a:spLocks noChangeArrowheads="1"/>
            </p:cNvSpPr>
            <p:nvPr/>
          </p:nvSpPr>
          <p:spPr bwMode="auto">
            <a:xfrm>
              <a:off x="291" y="84"/>
              <a:ext cx="1677" cy="11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286" name="Text Box 150"/>
            <p:cNvSpPr txBox="1">
              <a:spLocks noChangeArrowheads="1"/>
            </p:cNvSpPr>
            <p:nvPr/>
          </p:nvSpPr>
          <p:spPr bwMode="auto">
            <a:xfrm flipV="1">
              <a:off x="0" y="81"/>
              <a:ext cx="308" cy="116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eaVert">
              <a:spAutoFit/>
            </a:bodyPr>
            <a:lstStyle/>
            <a:p>
              <a:pPr algn="ctr" defTabSz="914400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</a:t>
              </a:r>
            </a:p>
          </p:txBody>
        </p:sp>
      </p:grpSp>
      <p:sp>
        <p:nvSpPr>
          <p:cNvPr id="10278" name="Line 151"/>
          <p:cNvSpPr>
            <a:spLocks noChangeShapeType="1"/>
          </p:cNvSpPr>
          <p:nvPr/>
        </p:nvSpPr>
        <p:spPr bwMode="auto">
          <a:xfrm>
            <a:off x="2209800" y="1704975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79" name="Élőláb helye 1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280" name="Dátum helye 15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9E44E4A-F780-42DD-97A3-C3CAC35D70DA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A8BD6A-6C85-4ABC-801A-5762CF252E6A}" type="slidenum">
              <a:rPr lang="en-GB" smtClean="0">
                <a:cs typeface="Arial" charset="0"/>
              </a:rPr>
              <a:pPr/>
              <a:t>90</a:t>
            </a:fld>
            <a:endParaRPr lang="en-GB" smtClean="0">
              <a:cs typeface="Arial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059487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Feltételezett végrehajtás (4.45. ábra)</a:t>
            </a:r>
          </a:p>
          <a:p>
            <a:pPr algn="ctr">
              <a:lnSpc>
                <a:spcPct val="90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b="1" smtClean="0"/>
              <a:t>Speculative Execution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z="2800" b="1" smtClean="0"/>
              <a:t>Alap blokk </a:t>
            </a:r>
            <a:r>
              <a:rPr lang="hu-HU" sz="2800" smtClean="0"/>
              <a:t>(</a:t>
            </a:r>
            <a:r>
              <a:rPr lang="hu-HU" sz="2800" b="1" smtClean="0"/>
              <a:t>basic block</a:t>
            </a:r>
            <a:r>
              <a:rPr lang="hu-HU" sz="2800" smtClean="0"/>
              <a:t>): lineáris kód sorozat. Sokszor rövid, nincs elegendő párhuzamosság, hogy hatékonyan kihasználjuk.</a:t>
            </a:r>
            <a:endParaRPr lang="hu-HU" sz="2800" b="1" smtClean="0"/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z="2800" b="1" smtClean="0"/>
              <a:t>Emelés</a:t>
            </a:r>
            <a:r>
              <a:rPr lang="hu-HU" sz="2800" smtClean="0"/>
              <a:t>: egy utasítás előre hozatala egy elágazáson keresztül (lassú műveletek esetén nyerhetünk vele). Pl. evensum és oddsum regiszterbe tölthető az elágazás előtt. Az egyik </a:t>
            </a:r>
            <a:r>
              <a:rPr lang="hu-HU" sz="2800" b="1" smtClean="0"/>
              <a:t>LOAD</a:t>
            </a:r>
            <a:r>
              <a:rPr lang="hu-HU" sz="2800" smtClean="0"/>
              <a:t> – természetesen – fölösleges.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Times New Roman" pitchFamily="18" charset="0"/>
              <a:buNone/>
            </a:pPr>
            <a:r>
              <a:rPr lang="hu-HU" sz="2800" smtClean="0"/>
              <a:t>Ha valamit nem biztos, hogy meg kell csinálni, de nincs más dolga a gépnek, akkor megteheti, de csak „firkáló” regiszterekbe írhat. Ha később kiderül, hogy kell, akkor átírja az eredményeket a valódi regiszterekbe, ha nem kell, elfelejti.</a:t>
            </a:r>
          </a:p>
        </p:txBody>
      </p:sp>
      <p:sp>
        <p:nvSpPr>
          <p:cNvPr id="9318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318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E662F54-77F8-4E5B-9D3E-04DE7777AD28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3A983B-7B1C-4001-B883-1525F7847063}" type="slidenum">
              <a:rPr lang="en-GB" smtClean="0">
                <a:cs typeface="Arial" charset="0"/>
              </a:rPr>
              <a:pPr/>
              <a:t>91</a:t>
            </a:fld>
            <a:endParaRPr lang="en-GB" smtClean="0">
              <a:cs typeface="Arial" charset="0"/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9036050" cy="6059487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Feltételezett végrehajtás (Speculative Execution)</a:t>
            </a:r>
            <a:endParaRPr lang="hu-HU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endParaRPr lang="hu-HU" b="1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Mellékhatások:</a:t>
            </a:r>
            <a:r>
              <a:rPr lang="hu-HU" smtClean="0"/>
              <a:t> </a:t>
            </a:r>
          </a:p>
          <a:p>
            <a:pPr>
              <a:spcBef>
                <a:spcPct val="10000"/>
              </a:spcBef>
            </a:pPr>
            <a:r>
              <a:rPr lang="hu-HU" smtClean="0"/>
              <a:t>fölösleges gyorsító sor csere, </a:t>
            </a:r>
            <a:r>
              <a:rPr lang="hu-HU" b="1" smtClean="0">
                <a:latin typeface="Courier New" pitchFamily="49" charset="0"/>
              </a:rPr>
              <a:t>SPECULATIVE_LOAD</a:t>
            </a:r>
          </a:p>
          <a:p>
            <a:pPr>
              <a:spcBef>
                <a:spcPct val="10000"/>
              </a:spcBef>
            </a:pPr>
            <a:r>
              <a:rPr lang="hu-HU" smtClean="0"/>
              <a:t>csapda (pl. </a:t>
            </a:r>
            <a:r>
              <a:rPr lang="hu-HU" b="1" i="1" smtClean="0">
                <a:latin typeface="Courier New" pitchFamily="49" charset="0"/>
              </a:rPr>
              <a:t>x=0</a:t>
            </a:r>
            <a:r>
              <a:rPr lang="hu-HU" smtClean="0"/>
              <a:t> esetén </a:t>
            </a:r>
            <a:r>
              <a:rPr lang="hu-HU" b="1" i="1" smtClean="0">
                <a:latin typeface="Courier New" pitchFamily="49" charset="0"/>
              </a:rPr>
              <a:t>if(x&gt;0) z=y/x;</a:t>
            </a:r>
            <a:r>
              <a:rPr lang="hu-HU" smtClean="0"/>
              <a:t>), </a:t>
            </a:r>
            <a:r>
              <a:rPr lang="hu-HU" b="1" smtClean="0"/>
              <a:t>mérgezés bit</a:t>
            </a:r>
            <a:r>
              <a:rPr lang="hu-HU" smtClean="0"/>
              <a:t>.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9421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421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307474E-BEE4-4324-8CD8-9F6A116ACF0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371041-1E08-4706-A7D3-6B20366C3A25}" type="slidenum">
              <a:rPr lang="en-GB" smtClean="0">
                <a:cs typeface="Arial" charset="0"/>
              </a:rPr>
              <a:pPr/>
              <a:t>92</a:t>
            </a:fld>
            <a:endParaRPr lang="en-GB" smtClean="0">
              <a:cs typeface="Arial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48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Pentium 4 </a:t>
            </a:r>
            <a:r>
              <a:rPr lang="hu-HU" smtClean="0"/>
              <a:t>(2000. november)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Felülről kompatibilis az </a:t>
            </a:r>
            <a:r>
              <a:rPr lang="hu-HU" b="1" smtClean="0"/>
              <a:t>I8088</a:t>
            </a:r>
            <a:r>
              <a:rPr lang="hu-HU" smtClean="0"/>
              <a:t>, </a:t>
            </a:r>
            <a:r>
              <a:rPr lang="hu-HU" b="1" smtClean="0"/>
              <a:t>…</a:t>
            </a:r>
            <a:r>
              <a:rPr lang="hu-HU" smtClean="0"/>
              <a:t>, </a:t>
            </a:r>
            <a:r>
              <a:rPr lang="hu-HU" b="1" smtClean="0"/>
              <a:t>Pentium III</a:t>
            </a:r>
            <a:r>
              <a:rPr lang="hu-HU" smtClean="0"/>
              <a:t>-mal.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29.000, …, 42 </a:t>
            </a:r>
            <a:r>
              <a:rPr lang="hu-HU" smtClean="0">
                <a:cs typeface="Times New Roman" pitchFamily="18" charset="0"/>
              </a:rPr>
              <a:t>---&gt;</a:t>
            </a:r>
            <a:r>
              <a:rPr lang="hu-HU" smtClean="0"/>
              <a:t> 55 M tranzisztor, </a:t>
            </a:r>
            <a:r>
              <a:rPr lang="hu-HU" smtClean="0">
                <a:sym typeface="Symbol" pitchFamily="18" charset="2"/>
              </a:rPr>
              <a:t>1,5 </a:t>
            </a:r>
            <a:r>
              <a:rPr lang="hu-HU" smtClean="0">
                <a:cs typeface="Times New Roman" pitchFamily="18" charset="0"/>
              </a:rPr>
              <a:t>---&gt;</a:t>
            </a:r>
            <a:r>
              <a:rPr lang="hu-HU" smtClean="0">
                <a:sym typeface="Symbol" pitchFamily="18" charset="2"/>
              </a:rPr>
              <a:t> 3,2 GHz, </a:t>
            </a:r>
            <a:r>
              <a:rPr lang="hu-HU" smtClean="0"/>
              <a:t>63-82W,</a:t>
            </a:r>
            <a:r>
              <a:rPr lang="hu-HU" smtClean="0">
                <a:sym typeface="Symbol" pitchFamily="18" charset="2"/>
              </a:rPr>
              <a:t> </a:t>
            </a:r>
            <a:r>
              <a:rPr lang="hu-HU" smtClean="0"/>
              <a:t>478 láb (</a:t>
            </a:r>
            <a:r>
              <a:rPr lang="hu-HU" b="1" smtClean="0"/>
              <a:t>3. 44. ábra</a:t>
            </a:r>
            <a:r>
              <a:rPr lang="hu-HU" smtClean="0"/>
              <a:t>), </a:t>
            </a:r>
            <a:r>
              <a:rPr lang="hu-HU" smtClean="0">
                <a:solidFill>
                  <a:schemeClr val="accent2"/>
                </a:solidFill>
              </a:rPr>
              <a:t>32 bites gép, 64 bites adat sín.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NetBurst</a:t>
            </a:r>
            <a:r>
              <a:rPr lang="hu-HU" smtClean="0"/>
              <a:t> architektúra. 2 fixpontos </a:t>
            </a:r>
            <a:r>
              <a:rPr lang="hu-HU" b="1" smtClean="0"/>
              <a:t>ALU</a:t>
            </a:r>
            <a:r>
              <a:rPr lang="hu-HU" smtClean="0"/>
              <a:t> </a:t>
            </a:r>
            <a:r>
              <a:rPr lang="hu-HU" smtClean="0">
                <a:cs typeface="Times New Roman" pitchFamily="18" charset="0"/>
              </a:rPr>
              <a:t>---&gt;</a:t>
            </a:r>
            <a:r>
              <a:rPr lang="hu-HU" smtClean="0"/>
              <a:t> </a:t>
            </a:r>
            <a:br>
              <a:rPr lang="hu-HU" smtClean="0"/>
            </a:br>
            <a:r>
              <a:rPr lang="hu-HU" smtClean="0">
                <a:solidFill>
                  <a:schemeClr val="accent2"/>
                </a:solidFill>
              </a:rPr>
              <a:t>többszálúság (hyperthreding)</a:t>
            </a:r>
            <a:r>
              <a:rPr lang="hu-HU" smtClean="0"/>
              <a:t>: 5% többlet a lapkán ~ két </a:t>
            </a:r>
            <a:r>
              <a:rPr lang="hu-HU" b="1" smtClean="0"/>
              <a:t>CPU</a:t>
            </a:r>
            <a:r>
              <a:rPr lang="hu-HU" smtClean="0"/>
              <a:t>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Mindkét </a:t>
            </a:r>
            <a:r>
              <a:rPr lang="hu-HU" b="1" smtClean="0"/>
              <a:t>ALU</a:t>
            </a:r>
            <a:r>
              <a:rPr lang="hu-HU" smtClean="0"/>
              <a:t> kétszeres órajel sebességgel fut</a:t>
            </a:r>
          </a:p>
        </p:txBody>
      </p:sp>
      <p:sp>
        <p:nvSpPr>
          <p:cNvPr id="952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52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5357031-58F2-4891-A867-DB192F5D3EC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4F32A0-C022-4A1E-9B76-34090C9FF7F5}" type="slidenum">
              <a:rPr lang="en-GB" smtClean="0">
                <a:cs typeface="Arial" charset="0"/>
              </a:rPr>
              <a:pPr/>
              <a:t>93</a:t>
            </a:fld>
            <a:endParaRPr lang="en-GB" smtClean="0">
              <a:cs typeface="Arial" charset="0"/>
            </a:endParaRP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847850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Többszálúság (hyperthreding, 8.7. ábra)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Többszörözött regiszter készlet esetén valósítható meg némi szervező hardver hozzáadásával.</a:t>
            </a:r>
          </a:p>
        </p:txBody>
      </p:sp>
      <p:graphicFrame>
        <p:nvGraphicFramePr>
          <p:cNvPr id="588803" name="Group 3"/>
          <p:cNvGraphicFramePr>
            <a:graphicFrameLocks noGrp="1"/>
          </p:cNvGraphicFramePr>
          <p:nvPr>
            <p:ph sz="half" idx="2"/>
          </p:nvPr>
        </p:nvGraphicFramePr>
        <p:xfrm>
          <a:off x="133350" y="1866900"/>
          <a:ext cx="8777288" cy="2041525"/>
        </p:xfrm>
        <a:graphic>
          <a:graphicData uri="http://schemas.openxmlformats.org/drawingml/2006/table">
            <a:tbl>
              <a:tblPr/>
              <a:tblGrid>
                <a:gridCol w="1252538"/>
                <a:gridCol w="628650"/>
                <a:gridCol w="627062"/>
                <a:gridCol w="627063"/>
                <a:gridCol w="625475"/>
                <a:gridCol w="627062"/>
                <a:gridCol w="628650"/>
                <a:gridCol w="625475"/>
                <a:gridCol w="627063"/>
                <a:gridCol w="627062"/>
                <a:gridCol w="627063"/>
                <a:gridCol w="627062"/>
                <a:gridCol w="627063"/>
              </a:tblGrid>
              <a:tr h="1778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(a)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gridSpan="1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(b)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gridSpan="1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(c)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gridSpan="1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Óraciklus </a:t>
                      </a: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6375" name="Rectangle 130"/>
          <p:cNvSpPr>
            <a:spLocks noChangeArrowheads="1"/>
          </p:cNvSpPr>
          <p:nvPr/>
        </p:nvSpPr>
        <p:spPr bwMode="auto">
          <a:xfrm>
            <a:off x="0" y="4610100"/>
            <a:ext cx="9144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600">
                <a:solidFill>
                  <a:srgbClr val="000000"/>
                </a:solidFill>
              </a:rPr>
              <a:t>Az (a), (b) és (c) processzus külön futtatva az üres négyzeteknél várakozni kényszerül a memóriához fordulások miatt.</a:t>
            </a:r>
          </a:p>
        </p:txBody>
      </p:sp>
      <p:sp>
        <p:nvSpPr>
          <p:cNvPr id="9637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637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274E2BA-BC50-42ED-860B-3D7A86416B9C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E39A5-C0C8-4A45-8897-3E9467954AC8}" type="slidenum">
              <a:rPr lang="en-GB" smtClean="0">
                <a:cs typeface="Arial" charset="0"/>
              </a:rPr>
              <a:pPr/>
              <a:t>94</a:t>
            </a:fld>
            <a:endParaRPr lang="en-GB" smtClean="0">
              <a:cs typeface="Arial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48400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Pentium 4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Gépi utasítások </a:t>
            </a:r>
            <a:r>
              <a:rPr lang="hu-HU" smtClean="0">
                <a:sym typeface="Symbol" pitchFamily="18" charset="2"/>
              </a:rPr>
              <a:t> </a:t>
            </a:r>
            <a:r>
              <a:rPr lang="hu-HU" b="1" smtClean="0">
                <a:sym typeface="Symbol" pitchFamily="18" charset="2"/>
              </a:rPr>
              <a:t>RISC</a:t>
            </a:r>
            <a:r>
              <a:rPr lang="hu-HU" smtClean="0">
                <a:sym typeface="Symbol" pitchFamily="18" charset="2"/>
              </a:rPr>
              <a:t> szer</a:t>
            </a:r>
            <a:r>
              <a:rPr lang="hu-HU" smtClean="0"/>
              <a:t>ű</a:t>
            </a:r>
            <a:r>
              <a:rPr lang="hu-HU" smtClean="0">
                <a:sym typeface="Symbol" pitchFamily="18" charset="2"/>
              </a:rPr>
              <a:t> mikroutasítások, több mikroutasítás futhat egyszerre: szuperskaláris gép, megengedi a sorrenden kívüli végrehajtást is.</a:t>
            </a:r>
            <a:r>
              <a:rPr lang="hu-HU" smtClean="0"/>
              <a:t>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2-3 szintű belső gyorsító tár.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L1</a:t>
            </a:r>
            <a:r>
              <a:rPr lang="hu-HU" smtClean="0"/>
              <a:t>: </a:t>
            </a:r>
            <a:r>
              <a:rPr lang="hu-HU" b="1" smtClean="0"/>
              <a:t>8 KB</a:t>
            </a:r>
            <a:r>
              <a:rPr lang="hu-HU" smtClean="0"/>
              <a:t> utasítás </a:t>
            </a:r>
            <a:r>
              <a:rPr lang="hu-HU" b="1" smtClean="0"/>
              <a:t>+</a:t>
            </a:r>
            <a:r>
              <a:rPr lang="hu-HU" smtClean="0"/>
              <a:t> nyomkövető akár 12000 dekódolt mikroutasítás tárolására + </a:t>
            </a:r>
            <a:r>
              <a:rPr lang="hu-HU" b="1" smtClean="0"/>
              <a:t>16 KB</a:t>
            </a:r>
            <a:r>
              <a:rPr lang="hu-HU" smtClean="0"/>
              <a:t> adat.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L2</a:t>
            </a:r>
            <a:r>
              <a:rPr lang="hu-HU" smtClean="0"/>
              <a:t>: </a:t>
            </a:r>
            <a:r>
              <a:rPr lang="hu-HU" b="1" smtClean="0"/>
              <a:t>256 KB – 1 MB</a:t>
            </a:r>
            <a:r>
              <a:rPr lang="hu-HU" smtClean="0"/>
              <a:t>, 8 utas halmaz kezelésű, </a:t>
            </a:r>
            <a:br>
              <a:rPr lang="hu-HU" smtClean="0"/>
            </a:br>
            <a:r>
              <a:rPr lang="hu-HU" smtClean="0"/>
              <a:t>128 bájtos gyorsító sor.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Az Extrem Edition-ban </a:t>
            </a:r>
            <a:r>
              <a:rPr lang="hu-HU" b="1" smtClean="0"/>
              <a:t>2 MB </a:t>
            </a:r>
            <a:r>
              <a:rPr lang="hu-HU" smtClean="0"/>
              <a:t>(közös)</a:t>
            </a:r>
            <a:r>
              <a:rPr lang="hu-HU" b="1" smtClean="0"/>
              <a:t> L3</a:t>
            </a:r>
            <a:r>
              <a:rPr lang="hu-HU" smtClean="0"/>
              <a:t> is van.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Multiprocesszoros rendszerekhez szimatolás - snoop.</a:t>
            </a:r>
          </a:p>
        </p:txBody>
      </p:sp>
      <p:sp>
        <p:nvSpPr>
          <p:cNvPr id="9728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728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5C2341B-2D44-49D1-B5A7-9D63653FCC7B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4015E0-97D9-4A07-8960-E4CA3A338919}" type="slidenum">
              <a:rPr lang="en-GB" smtClean="0">
                <a:cs typeface="Arial" charset="0"/>
              </a:rPr>
              <a:pPr/>
              <a:t>95</a:t>
            </a:fld>
            <a:endParaRPr lang="en-GB" smtClean="0">
              <a:cs typeface="Arial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91250" y="4791075"/>
            <a:ext cx="2952750" cy="1285875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Pentium 4 logikai lábkiosztása (3.45. ábra)</a:t>
            </a:r>
          </a:p>
        </p:txBody>
      </p:sp>
      <p:sp>
        <p:nvSpPr>
          <p:cNvPr id="98308" name="Text Box 3"/>
          <p:cNvSpPr txBox="1">
            <a:spLocks noChangeArrowheads="1"/>
          </p:cNvSpPr>
          <p:nvPr/>
        </p:nvSpPr>
        <p:spPr bwMode="auto">
          <a:xfrm>
            <a:off x="4038600" y="2038350"/>
            <a:ext cx="1771650" cy="676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b="1">
                <a:solidFill>
                  <a:schemeClr val="tx1"/>
                </a:solidFill>
              </a:rPr>
              <a:t>Pentium 4</a:t>
            </a:r>
            <a:br>
              <a:rPr lang="hu-HU" b="1">
                <a:solidFill>
                  <a:schemeClr val="tx1"/>
                </a:solidFill>
              </a:rPr>
            </a:br>
            <a:r>
              <a:rPr lang="hu-HU" b="1">
                <a:solidFill>
                  <a:schemeClr val="tx1"/>
                </a:solidFill>
              </a:rPr>
              <a:t>CPU</a:t>
            </a:r>
          </a:p>
        </p:txBody>
      </p:sp>
      <p:sp>
        <p:nvSpPr>
          <p:cNvPr id="98309" name="Text Box 4"/>
          <p:cNvSpPr txBox="1">
            <a:spLocks noChangeArrowheads="1"/>
          </p:cNvSpPr>
          <p:nvPr/>
        </p:nvSpPr>
        <p:spPr bwMode="auto">
          <a:xfrm>
            <a:off x="4676775" y="5915025"/>
            <a:ext cx="647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  <a:cs typeface="Times New Roman" pitchFamily="18" charset="0"/>
              </a:rPr>
              <a:t>táp</a:t>
            </a:r>
            <a:endParaRPr lang="el-GR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8310" name="Text Box 5"/>
          <p:cNvSpPr txBox="1">
            <a:spLocks noChangeArrowheads="1"/>
          </p:cNvSpPr>
          <p:nvPr/>
        </p:nvSpPr>
        <p:spPr bwMode="auto">
          <a:xfrm>
            <a:off x="1724025" y="19050"/>
            <a:ext cx="1390650" cy="5838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75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BPRI#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LOCK#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BR0#</a:t>
            </a:r>
          </a:p>
          <a:p>
            <a:pPr algn="r" defTabSz="914400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A#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ADS#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REQ#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Paritás#</a:t>
            </a:r>
          </a:p>
          <a:p>
            <a:pPr algn="r" defTabSz="914400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Misc#</a:t>
            </a:r>
          </a:p>
          <a:p>
            <a:pPr algn="r" defTabSz="914400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algn="r" defTabSz="914400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RS#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TRDY#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Paritás#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BNR#</a:t>
            </a:r>
          </a:p>
          <a:p>
            <a:pPr algn="r" defTabSz="914400">
              <a:lnSpc>
                <a:spcPct val="75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D#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DRDY#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DBSY#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Paritás#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Egyéb#</a:t>
            </a:r>
          </a:p>
        </p:txBody>
      </p:sp>
      <p:sp>
        <p:nvSpPr>
          <p:cNvPr id="98311" name="Text Box 6"/>
          <p:cNvSpPr txBox="1">
            <a:spLocks noChangeArrowheads="1"/>
          </p:cNvSpPr>
          <p:nvPr/>
        </p:nvSpPr>
        <p:spPr bwMode="auto">
          <a:xfrm>
            <a:off x="0" y="142875"/>
            <a:ext cx="1600200" cy="5124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Sín</a:t>
            </a:r>
          </a:p>
          <a:p>
            <a:pPr algn="r"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ütemezés</a:t>
            </a:r>
          </a:p>
          <a:p>
            <a:pPr algn="r"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algn="r" defTabSz="914400">
              <a:lnSpc>
                <a:spcPct val="80000"/>
              </a:lnSpc>
              <a:spcBef>
                <a:spcPct val="70000"/>
              </a:spcBef>
              <a:buClrTx/>
              <a:buSzTx/>
              <a:buFontTx/>
              <a:buNone/>
            </a:pPr>
            <a:r>
              <a:rPr lang="hu-HU" sz="1800">
                <a:solidFill>
                  <a:schemeClr val="tx1"/>
                </a:solidFill>
              </a:rPr>
              <a:t/>
            </a:r>
            <a:br>
              <a:rPr lang="hu-HU" sz="1800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Kérés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/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/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Hiba</a:t>
            </a:r>
          </a:p>
          <a:p>
            <a:pPr algn="r" defTabSz="91440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Szimatolás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/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/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Válasz</a:t>
            </a:r>
            <a:br>
              <a:rPr lang="hu-HU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/>
            </a:r>
            <a:br>
              <a:rPr lang="hu-HU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/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3200">
                <a:solidFill>
                  <a:schemeClr val="tx1"/>
                </a:solidFill>
              </a:rPr>
              <a:t/>
            </a:r>
            <a:br>
              <a:rPr lang="hu-HU" sz="3200">
                <a:solidFill>
                  <a:schemeClr val="tx1"/>
                </a:solidFill>
              </a:rPr>
            </a:br>
            <a:r>
              <a:rPr lang="hu-HU">
                <a:solidFill>
                  <a:schemeClr val="tx1"/>
                </a:solidFill>
              </a:rPr>
              <a:t>Adat</a:t>
            </a:r>
          </a:p>
        </p:txBody>
      </p:sp>
      <p:sp>
        <p:nvSpPr>
          <p:cNvPr id="98312" name="Text Box 7"/>
          <p:cNvSpPr txBox="1">
            <a:spLocks noChangeArrowheads="1"/>
          </p:cNvSpPr>
          <p:nvPr/>
        </p:nvSpPr>
        <p:spPr bwMode="auto">
          <a:xfrm>
            <a:off x="6524625" y="123825"/>
            <a:ext cx="2619375" cy="4425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RESET#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Megszakítások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Energiaellátás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Hőmenedzsment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Órajel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Diagnosztika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Inicializálás</a:t>
            </a: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endParaRPr lang="hu-HU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Egyéb</a:t>
            </a:r>
          </a:p>
        </p:txBody>
      </p:sp>
      <p:sp>
        <p:nvSpPr>
          <p:cNvPr id="98313" name="Text Box 8"/>
          <p:cNvSpPr txBox="1">
            <a:spLocks noChangeArrowheads="1"/>
          </p:cNvSpPr>
          <p:nvPr/>
        </p:nvSpPr>
        <p:spPr bwMode="auto">
          <a:xfrm>
            <a:off x="3343275" y="809625"/>
            <a:ext cx="590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accent2"/>
                </a:solidFill>
              </a:rPr>
              <a:t>33</a:t>
            </a:r>
          </a:p>
        </p:txBody>
      </p:sp>
      <p:sp>
        <p:nvSpPr>
          <p:cNvPr id="98314" name="Text Box 9"/>
          <p:cNvSpPr txBox="1">
            <a:spLocks noChangeArrowheads="1"/>
          </p:cNvSpPr>
          <p:nvPr/>
        </p:nvSpPr>
        <p:spPr bwMode="auto">
          <a:xfrm>
            <a:off x="3295650" y="137160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8315" name="Text Box 10"/>
          <p:cNvSpPr txBox="1">
            <a:spLocks noChangeArrowheads="1"/>
          </p:cNvSpPr>
          <p:nvPr/>
        </p:nvSpPr>
        <p:spPr bwMode="auto">
          <a:xfrm>
            <a:off x="3314700" y="257175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8316" name="Text Box 11"/>
          <p:cNvSpPr txBox="1">
            <a:spLocks noChangeArrowheads="1"/>
          </p:cNvSpPr>
          <p:nvPr/>
        </p:nvSpPr>
        <p:spPr bwMode="auto">
          <a:xfrm>
            <a:off x="3314700" y="2124075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8317" name="Text Box 12"/>
          <p:cNvSpPr txBox="1">
            <a:spLocks noChangeArrowheads="1"/>
          </p:cNvSpPr>
          <p:nvPr/>
        </p:nvSpPr>
        <p:spPr bwMode="auto">
          <a:xfrm>
            <a:off x="3314700" y="304800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8318" name="Text Box 13"/>
          <p:cNvSpPr txBox="1">
            <a:spLocks noChangeArrowheads="1"/>
          </p:cNvSpPr>
          <p:nvPr/>
        </p:nvSpPr>
        <p:spPr bwMode="auto">
          <a:xfrm>
            <a:off x="3305175" y="4191000"/>
            <a:ext cx="638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accent2"/>
                </a:solidFill>
              </a:rPr>
              <a:t>64</a:t>
            </a:r>
          </a:p>
        </p:txBody>
      </p:sp>
      <p:sp>
        <p:nvSpPr>
          <p:cNvPr id="98319" name="Text Box 14"/>
          <p:cNvSpPr txBox="1">
            <a:spLocks noChangeArrowheads="1"/>
          </p:cNvSpPr>
          <p:nvPr/>
        </p:nvSpPr>
        <p:spPr bwMode="auto">
          <a:xfrm>
            <a:off x="5943600" y="407670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98320" name="Text Box 15"/>
          <p:cNvSpPr txBox="1">
            <a:spLocks noChangeArrowheads="1"/>
          </p:cNvSpPr>
          <p:nvPr/>
        </p:nvSpPr>
        <p:spPr bwMode="auto">
          <a:xfrm>
            <a:off x="5924550" y="3514725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8321" name="Text Box 16"/>
          <p:cNvSpPr txBox="1">
            <a:spLocks noChangeArrowheads="1"/>
          </p:cNvSpPr>
          <p:nvPr/>
        </p:nvSpPr>
        <p:spPr bwMode="auto">
          <a:xfrm>
            <a:off x="5943600" y="2876550"/>
            <a:ext cx="5619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98322" name="Text Box 17"/>
          <p:cNvSpPr txBox="1">
            <a:spLocks noChangeArrowheads="1"/>
          </p:cNvSpPr>
          <p:nvPr/>
        </p:nvSpPr>
        <p:spPr bwMode="auto">
          <a:xfrm>
            <a:off x="5962650" y="2276475"/>
            <a:ext cx="5810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8323" name="Text Box 18"/>
          <p:cNvSpPr txBox="1">
            <a:spLocks noChangeArrowheads="1"/>
          </p:cNvSpPr>
          <p:nvPr/>
        </p:nvSpPr>
        <p:spPr bwMode="auto">
          <a:xfrm>
            <a:off x="5934075" y="169545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8324" name="Text Box 19"/>
          <p:cNvSpPr txBox="1">
            <a:spLocks noChangeArrowheads="1"/>
          </p:cNvSpPr>
          <p:nvPr/>
        </p:nvSpPr>
        <p:spPr bwMode="auto">
          <a:xfrm>
            <a:off x="4162425" y="569595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l-GR">
                <a:solidFill>
                  <a:schemeClr val="tx1"/>
                </a:solidFill>
                <a:cs typeface="Times New Roman" pitchFamily="18" charset="0"/>
              </a:rPr>
              <a:t>Φ</a:t>
            </a:r>
          </a:p>
        </p:txBody>
      </p:sp>
      <p:sp>
        <p:nvSpPr>
          <p:cNvPr id="98325" name="Text Box 20"/>
          <p:cNvSpPr txBox="1">
            <a:spLocks noChangeArrowheads="1"/>
          </p:cNvSpPr>
          <p:nvPr/>
        </p:nvSpPr>
        <p:spPr bwMode="auto">
          <a:xfrm>
            <a:off x="4905375" y="5629275"/>
            <a:ext cx="638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85</a:t>
            </a:r>
          </a:p>
        </p:txBody>
      </p:sp>
      <p:sp>
        <p:nvSpPr>
          <p:cNvPr id="98326" name="Text Box 21"/>
          <p:cNvSpPr txBox="1">
            <a:spLocks noChangeArrowheads="1"/>
          </p:cNvSpPr>
          <p:nvPr/>
        </p:nvSpPr>
        <p:spPr bwMode="auto">
          <a:xfrm>
            <a:off x="5610225" y="5619750"/>
            <a:ext cx="762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180</a:t>
            </a:r>
          </a:p>
        </p:txBody>
      </p:sp>
      <p:sp>
        <p:nvSpPr>
          <p:cNvPr id="98327" name="Rectangle 22"/>
          <p:cNvSpPr>
            <a:spLocks noChangeArrowheads="1"/>
          </p:cNvSpPr>
          <p:nvPr/>
        </p:nvSpPr>
        <p:spPr bwMode="auto">
          <a:xfrm>
            <a:off x="4029075" y="114300"/>
            <a:ext cx="1790700" cy="5543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28" name="Line 23"/>
          <p:cNvSpPr>
            <a:spLocks noChangeShapeType="1"/>
          </p:cNvSpPr>
          <p:nvPr/>
        </p:nvSpPr>
        <p:spPr bwMode="auto">
          <a:xfrm>
            <a:off x="3114675" y="219075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29" name="Line 24"/>
          <p:cNvSpPr>
            <a:spLocks noChangeShapeType="1"/>
          </p:cNvSpPr>
          <p:nvPr/>
        </p:nvSpPr>
        <p:spPr bwMode="auto">
          <a:xfrm>
            <a:off x="3114675" y="457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30" name="Line 25"/>
          <p:cNvSpPr>
            <a:spLocks noChangeShapeType="1"/>
          </p:cNvSpPr>
          <p:nvPr/>
        </p:nvSpPr>
        <p:spPr bwMode="auto">
          <a:xfrm>
            <a:off x="3124200" y="3657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31" name="Line 26"/>
          <p:cNvSpPr>
            <a:spLocks noChangeShapeType="1"/>
          </p:cNvSpPr>
          <p:nvPr/>
        </p:nvSpPr>
        <p:spPr bwMode="auto">
          <a:xfrm>
            <a:off x="3124200" y="3929063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32" name="Line 27"/>
          <p:cNvSpPr>
            <a:spLocks noChangeShapeType="1"/>
          </p:cNvSpPr>
          <p:nvPr/>
        </p:nvSpPr>
        <p:spPr bwMode="auto">
          <a:xfrm>
            <a:off x="3124200" y="481965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98333" name="Group 28"/>
          <p:cNvGrpSpPr>
            <a:grpSpLocks/>
          </p:cNvGrpSpPr>
          <p:nvPr/>
        </p:nvGrpSpPr>
        <p:grpSpPr bwMode="auto">
          <a:xfrm>
            <a:off x="3128963" y="1676400"/>
            <a:ext cx="914400" cy="114300"/>
            <a:chOff x="1974" y="474"/>
            <a:chExt cx="576" cy="72"/>
          </a:xfrm>
        </p:grpSpPr>
        <p:sp>
          <p:nvSpPr>
            <p:cNvPr id="98407" name="Line 29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408" name="Line 30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4" name="Group 31"/>
          <p:cNvGrpSpPr>
            <a:grpSpLocks/>
          </p:cNvGrpSpPr>
          <p:nvPr/>
        </p:nvGrpSpPr>
        <p:grpSpPr bwMode="auto">
          <a:xfrm>
            <a:off x="3119438" y="1952625"/>
            <a:ext cx="914400" cy="114300"/>
            <a:chOff x="1974" y="474"/>
            <a:chExt cx="576" cy="72"/>
          </a:xfrm>
        </p:grpSpPr>
        <p:sp>
          <p:nvSpPr>
            <p:cNvPr id="98405" name="Line 32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406" name="Line 33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5" name="Group 34"/>
          <p:cNvGrpSpPr>
            <a:grpSpLocks/>
          </p:cNvGrpSpPr>
          <p:nvPr/>
        </p:nvGrpSpPr>
        <p:grpSpPr bwMode="auto">
          <a:xfrm>
            <a:off x="3114675" y="2419350"/>
            <a:ext cx="914400" cy="114300"/>
            <a:chOff x="1974" y="474"/>
            <a:chExt cx="576" cy="72"/>
          </a:xfrm>
        </p:grpSpPr>
        <p:sp>
          <p:nvSpPr>
            <p:cNvPr id="98403" name="Line 35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404" name="Line 36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6" name="Group 37"/>
          <p:cNvGrpSpPr>
            <a:grpSpLocks/>
          </p:cNvGrpSpPr>
          <p:nvPr/>
        </p:nvGrpSpPr>
        <p:grpSpPr bwMode="auto">
          <a:xfrm>
            <a:off x="3128963" y="2871788"/>
            <a:ext cx="914400" cy="114300"/>
            <a:chOff x="1974" y="474"/>
            <a:chExt cx="576" cy="72"/>
          </a:xfrm>
        </p:grpSpPr>
        <p:sp>
          <p:nvSpPr>
            <p:cNvPr id="98401" name="Line 38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402" name="Line 39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7" name="Group 40"/>
          <p:cNvGrpSpPr>
            <a:grpSpLocks/>
          </p:cNvGrpSpPr>
          <p:nvPr/>
        </p:nvGrpSpPr>
        <p:grpSpPr bwMode="auto">
          <a:xfrm>
            <a:off x="3109913" y="3352800"/>
            <a:ext cx="914400" cy="114300"/>
            <a:chOff x="1974" y="474"/>
            <a:chExt cx="576" cy="72"/>
          </a:xfrm>
        </p:grpSpPr>
        <p:sp>
          <p:nvSpPr>
            <p:cNvPr id="98399" name="Line 41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400" name="Line 42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8" name="Group 43"/>
          <p:cNvGrpSpPr>
            <a:grpSpLocks/>
          </p:cNvGrpSpPr>
          <p:nvPr/>
        </p:nvGrpSpPr>
        <p:grpSpPr bwMode="auto">
          <a:xfrm>
            <a:off x="3114675" y="4505325"/>
            <a:ext cx="914400" cy="114300"/>
            <a:chOff x="1974" y="474"/>
            <a:chExt cx="576" cy="72"/>
          </a:xfrm>
        </p:grpSpPr>
        <p:sp>
          <p:nvSpPr>
            <p:cNvPr id="98397" name="Line 44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98" name="Line 45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39" name="Group 46"/>
          <p:cNvGrpSpPr>
            <a:grpSpLocks/>
          </p:cNvGrpSpPr>
          <p:nvPr/>
        </p:nvGrpSpPr>
        <p:grpSpPr bwMode="auto">
          <a:xfrm>
            <a:off x="3119438" y="5334000"/>
            <a:ext cx="914400" cy="114300"/>
            <a:chOff x="1974" y="474"/>
            <a:chExt cx="576" cy="72"/>
          </a:xfrm>
        </p:grpSpPr>
        <p:sp>
          <p:nvSpPr>
            <p:cNvPr id="98395" name="Line 47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96" name="Line 48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40" name="Line 49"/>
          <p:cNvSpPr>
            <a:spLocks noChangeShapeType="1"/>
          </p:cNvSpPr>
          <p:nvPr/>
        </p:nvSpPr>
        <p:spPr bwMode="auto">
          <a:xfrm>
            <a:off x="5824538" y="31908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grpSp>
        <p:nvGrpSpPr>
          <p:cNvPr id="98341" name="Group 50"/>
          <p:cNvGrpSpPr>
            <a:grpSpLocks/>
          </p:cNvGrpSpPr>
          <p:nvPr/>
        </p:nvGrpSpPr>
        <p:grpSpPr bwMode="auto">
          <a:xfrm>
            <a:off x="5815013" y="2038350"/>
            <a:ext cx="723900" cy="95250"/>
            <a:chOff x="1974" y="474"/>
            <a:chExt cx="576" cy="72"/>
          </a:xfrm>
        </p:grpSpPr>
        <p:sp>
          <p:nvSpPr>
            <p:cNvPr id="98393" name="Line 51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94" name="Line 52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2" name="Group 53"/>
          <p:cNvGrpSpPr>
            <a:grpSpLocks/>
          </p:cNvGrpSpPr>
          <p:nvPr/>
        </p:nvGrpSpPr>
        <p:grpSpPr bwMode="auto">
          <a:xfrm>
            <a:off x="5819775" y="2619375"/>
            <a:ext cx="723900" cy="95250"/>
            <a:chOff x="1974" y="474"/>
            <a:chExt cx="576" cy="72"/>
          </a:xfrm>
        </p:grpSpPr>
        <p:sp>
          <p:nvSpPr>
            <p:cNvPr id="98391" name="Line 54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92" name="Line 55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3" name="Group 56"/>
          <p:cNvGrpSpPr>
            <a:grpSpLocks/>
          </p:cNvGrpSpPr>
          <p:nvPr/>
        </p:nvGrpSpPr>
        <p:grpSpPr bwMode="auto">
          <a:xfrm>
            <a:off x="5819775" y="3200400"/>
            <a:ext cx="723900" cy="95250"/>
            <a:chOff x="1974" y="474"/>
            <a:chExt cx="576" cy="72"/>
          </a:xfrm>
        </p:grpSpPr>
        <p:sp>
          <p:nvSpPr>
            <p:cNvPr id="98389" name="Line 57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90" name="Line 58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4" name="Group 59"/>
          <p:cNvGrpSpPr>
            <a:grpSpLocks/>
          </p:cNvGrpSpPr>
          <p:nvPr/>
        </p:nvGrpSpPr>
        <p:grpSpPr bwMode="auto">
          <a:xfrm>
            <a:off x="5819775" y="3819525"/>
            <a:ext cx="723900" cy="95250"/>
            <a:chOff x="1974" y="474"/>
            <a:chExt cx="576" cy="72"/>
          </a:xfrm>
        </p:grpSpPr>
        <p:sp>
          <p:nvSpPr>
            <p:cNvPr id="98387" name="Line 60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8" name="Line 61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5" name="Group 62"/>
          <p:cNvGrpSpPr>
            <a:grpSpLocks/>
          </p:cNvGrpSpPr>
          <p:nvPr/>
        </p:nvGrpSpPr>
        <p:grpSpPr bwMode="auto">
          <a:xfrm>
            <a:off x="5819775" y="4391025"/>
            <a:ext cx="723900" cy="95250"/>
            <a:chOff x="1974" y="474"/>
            <a:chExt cx="576" cy="72"/>
          </a:xfrm>
        </p:grpSpPr>
        <p:sp>
          <p:nvSpPr>
            <p:cNvPr id="98385" name="Line 63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6" name="Line 64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6" name="Group 65"/>
          <p:cNvGrpSpPr>
            <a:grpSpLocks/>
          </p:cNvGrpSpPr>
          <p:nvPr/>
        </p:nvGrpSpPr>
        <p:grpSpPr bwMode="auto">
          <a:xfrm flipV="1">
            <a:off x="4876800" y="5662613"/>
            <a:ext cx="95250" cy="295275"/>
            <a:chOff x="3078" y="3567"/>
            <a:chExt cx="60" cy="252"/>
          </a:xfrm>
        </p:grpSpPr>
        <p:sp>
          <p:nvSpPr>
            <p:cNvPr id="98383" name="Line 66"/>
            <p:cNvSpPr>
              <a:spLocks noChangeShapeType="1"/>
            </p:cNvSpPr>
            <p:nvPr/>
          </p:nvSpPr>
          <p:spPr bwMode="auto">
            <a:xfrm rot="5400000">
              <a:off x="2987" y="3693"/>
              <a:ext cx="2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4" name="Line 67"/>
            <p:cNvSpPr>
              <a:spLocks noChangeShapeType="1"/>
            </p:cNvSpPr>
            <p:nvPr/>
          </p:nvSpPr>
          <p:spPr bwMode="auto">
            <a:xfrm rot="5400000" flipH="1">
              <a:off x="3097" y="3661"/>
              <a:ext cx="2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47" name="Line 68"/>
          <p:cNvSpPr>
            <a:spLocks noChangeShapeType="1"/>
          </p:cNvSpPr>
          <p:nvPr/>
        </p:nvSpPr>
        <p:spPr bwMode="auto">
          <a:xfrm rot="16200000" flipV="1">
            <a:off x="4003675" y="5853113"/>
            <a:ext cx="400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grpSp>
        <p:nvGrpSpPr>
          <p:cNvPr id="98348" name="Group 69"/>
          <p:cNvGrpSpPr>
            <a:grpSpLocks/>
          </p:cNvGrpSpPr>
          <p:nvPr/>
        </p:nvGrpSpPr>
        <p:grpSpPr bwMode="auto">
          <a:xfrm>
            <a:off x="5530850" y="5662613"/>
            <a:ext cx="123825" cy="374650"/>
            <a:chOff x="3490" y="3567"/>
            <a:chExt cx="78" cy="236"/>
          </a:xfrm>
        </p:grpSpPr>
        <p:sp>
          <p:nvSpPr>
            <p:cNvPr id="98378" name="Line 70"/>
            <p:cNvSpPr>
              <a:spLocks noChangeShapeType="1"/>
            </p:cNvSpPr>
            <p:nvPr/>
          </p:nvSpPr>
          <p:spPr bwMode="auto">
            <a:xfrm rot="16200000" flipV="1">
              <a:off x="3435" y="3665"/>
              <a:ext cx="1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79" name="Line 71"/>
            <p:cNvSpPr>
              <a:spLocks noChangeShapeType="1"/>
            </p:cNvSpPr>
            <p:nvPr/>
          </p:nvSpPr>
          <p:spPr bwMode="auto">
            <a:xfrm rot="-5400000" flipH="1" flipV="1">
              <a:off x="3517" y="3666"/>
              <a:ext cx="2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0" name="Line 72"/>
            <p:cNvSpPr>
              <a:spLocks noChangeShapeType="1"/>
            </p:cNvSpPr>
            <p:nvPr/>
          </p:nvSpPr>
          <p:spPr bwMode="auto">
            <a:xfrm>
              <a:off x="3490" y="3758"/>
              <a:ext cx="7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1" name="Line 73"/>
            <p:cNvSpPr>
              <a:spLocks noChangeShapeType="1"/>
            </p:cNvSpPr>
            <p:nvPr/>
          </p:nvSpPr>
          <p:spPr bwMode="auto">
            <a:xfrm>
              <a:off x="3507" y="3783"/>
              <a:ext cx="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82" name="Line 74"/>
            <p:cNvSpPr>
              <a:spLocks noChangeShapeType="1"/>
            </p:cNvSpPr>
            <p:nvPr/>
          </p:nvSpPr>
          <p:spPr bwMode="auto">
            <a:xfrm>
              <a:off x="3525" y="3803"/>
              <a:ext cx="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8349" name="Group 75"/>
          <p:cNvGrpSpPr>
            <a:grpSpLocks/>
          </p:cNvGrpSpPr>
          <p:nvPr/>
        </p:nvGrpSpPr>
        <p:grpSpPr bwMode="auto">
          <a:xfrm>
            <a:off x="5834063" y="1428750"/>
            <a:ext cx="723900" cy="95250"/>
            <a:chOff x="3675" y="900"/>
            <a:chExt cx="456" cy="60"/>
          </a:xfrm>
        </p:grpSpPr>
        <p:sp>
          <p:nvSpPr>
            <p:cNvPr id="98376" name="Line 76"/>
            <p:cNvSpPr>
              <a:spLocks noChangeShapeType="1"/>
            </p:cNvSpPr>
            <p:nvPr/>
          </p:nvSpPr>
          <p:spPr bwMode="auto">
            <a:xfrm>
              <a:off x="3675" y="925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77" name="Line 77"/>
            <p:cNvSpPr>
              <a:spLocks noChangeShapeType="1"/>
            </p:cNvSpPr>
            <p:nvPr/>
          </p:nvSpPr>
          <p:spPr bwMode="auto">
            <a:xfrm flipH="1">
              <a:off x="3879" y="900"/>
              <a:ext cx="38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50" name="AutoShape 78"/>
          <p:cNvSpPr>
            <a:spLocks/>
          </p:cNvSpPr>
          <p:nvPr/>
        </p:nvSpPr>
        <p:spPr bwMode="auto">
          <a:xfrm>
            <a:off x="1695450" y="0"/>
            <a:ext cx="88900" cy="914400"/>
          </a:xfrm>
          <a:prstGeom prst="leftBrace">
            <a:avLst>
              <a:gd name="adj1" fmla="val 85714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51" name="AutoShape 79"/>
          <p:cNvSpPr>
            <a:spLocks/>
          </p:cNvSpPr>
          <p:nvPr/>
        </p:nvSpPr>
        <p:spPr bwMode="auto">
          <a:xfrm>
            <a:off x="1695450" y="1114425"/>
            <a:ext cx="88900" cy="1057275"/>
          </a:xfrm>
          <a:prstGeom prst="leftBrace">
            <a:avLst>
              <a:gd name="adj1" fmla="val 9910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52" name="AutoShape 80"/>
          <p:cNvSpPr>
            <a:spLocks/>
          </p:cNvSpPr>
          <p:nvPr/>
        </p:nvSpPr>
        <p:spPr bwMode="auto">
          <a:xfrm>
            <a:off x="1695450" y="2305050"/>
            <a:ext cx="98425" cy="390525"/>
          </a:xfrm>
          <a:prstGeom prst="leftBrace">
            <a:avLst>
              <a:gd name="adj1" fmla="val 3306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53" name="AutoShape 81"/>
          <p:cNvSpPr>
            <a:spLocks/>
          </p:cNvSpPr>
          <p:nvPr/>
        </p:nvSpPr>
        <p:spPr bwMode="auto">
          <a:xfrm>
            <a:off x="1685925" y="2762250"/>
            <a:ext cx="88900" cy="342900"/>
          </a:xfrm>
          <a:prstGeom prst="leftBrace">
            <a:avLst>
              <a:gd name="adj1" fmla="val 3214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54" name="AutoShape 82"/>
          <p:cNvSpPr>
            <a:spLocks/>
          </p:cNvSpPr>
          <p:nvPr/>
        </p:nvSpPr>
        <p:spPr bwMode="auto">
          <a:xfrm>
            <a:off x="1676400" y="3295650"/>
            <a:ext cx="79375" cy="1019175"/>
          </a:xfrm>
          <a:prstGeom prst="leftBrace">
            <a:avLst>
              <a:gd name="adj1" fmla="val 107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98355" name="AutoShape 83"/>
          <p:cNvSpPr>
            <a:spLocks/>
          </p:cNvSpPr>
          <p:nvPr/>
        </p:nvSpPr>
        <p:spPr bwMode="auto">
          <a:xfrm>
            <a:off x="1704975" y="4467225"/>
            <a:ext cx="88900" cy="1323975"/>
          </a:xfrm>
          <a:prstGeom prst="leftBrace">
            <a:avLst>
              <a:gd name="adj1" fmla="val 12410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grpSp>
        <p:nvGrpSpPr>
          <p:cNvPr id="98356" name="Group 84"/>
          <p:cNvGrpSpPr>
            <a:grpSpLocks/>
          </p:cNvGrpSpPr>
          <p:nvPr/>
        </p:nvGrpSpPr>
        <p:grpSpPr bwMode="auto">
          <a:xfrm>
            <a:off x="3114675" y="1123950"/>
            <a:ext cx="914400" cy="114300"/>
            <a:chOff x="1968" y="774"/>
            <a:chExt cx="576" cy="72"/>
          </a:xfrm>
        </p:grpSpPr>
        <p:sp>
          <p:nvSpPr>
            <p:cNvPr id="98374" name="Line 85"/>
            <p:cNvSpPr>
              <a:spLocks noChangeShapeType="1"/>
            </p:cNvSpPr>
            <p:nvPr/>
          </p:nvSpPr>
          <p:spPr bwMode="auto">
            <a:xfrm>
              <a:off x="1968" y="8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75" name="Line 86"/>
            <p:cNvSpPr>
              <a:spLocks noChangeShapeType="1"/>
            </p:cNvSpPr>
            <p:nvPr/>
          </p:nvSpPr>
          <p:spPr bwMode="auto">
            <a:xfrm flipH="1">
              <a:off x="2226" y="7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57" name="Line 87"/>
          <p:cNvSpPr>
            <a:spLocks noChangeShapeType="1"/>
          </p:cNvSpPr>
          <p:nvPr/>
        </p:nvSpPr>
        <p:spPr bwMode="auto">
          <a:xfrm>
            <a:off x="3114675" y="1438275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58" name="Text Box 88"/>
          <p:cNvSpPr txBox="1">
            <a:spLocks noChangeArrowheads="1"/>
          </p:cNvSpPr>
          <p:nvPr/>
        </p:nvSpPr>
        <p:spPr bwMode="auto">
          <a:xfrm>
            <a:off x="3314700" y="165735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8359" name="Text Box 89"/>
          <p:cNvSpPr txBox="1">
            <a:spLocks noChangeArrowheads="1"/>
          </p:cNvSpPr>
          <p:nvPr/>
        </p:nvSpPr>
        <p:spPr bwMode="auto">
          <a:xfrm>
            <a:off x="5934075" y="1114425"/>
            <a:ext cx="552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98360" name="Line 90"/>
          <p:cNvSpPr>
            <a:spLocks noChangeShapeType="1"/>
          </p:cNvSpPr>
          <p:nvPr/>
        </p:nvSpPr>
        <p:spPr bwMode="auto">
          <a:xfrm>
            <a:off x="3133725" y="4191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61" name="Text Box 91"/>
          <p:cNvSpPr txBox="1">
            <a:spLocks noChangeArrowheads="1"/>
          </p:cNvSpPr>
          <p:nvPr/>
        </p:nvSpPr>
        <p:spPr bwMode="auto">
          <a:xfrm>
            <a:off x="5943600" y="533400"/>
            <a:ext cx="428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3</a:t>
            </a:r>
          </a:p>
        </p:txBody>
      </p:sp>
      <p:grpSp>
        <p:nvGrpSpPr>
          <p:cNvPr id="98362" name="Group 92"/>
          <p:cNvGrpSpPr>
            <a:grpSpLocks/>
          </p:cNvGrpSpPr>
          <p:nvPr/>
        </p:nvGrpSpPr>
        <p:grpSpPr bwMode="auto">
          <a:xfrm>
            <a:off x="5829300" y="876300"/>
            <a:ext cx="723900" cy="95250"/>
            <a:chOff x="3672" y="552"/>
            <a:chExt cx="456" cy="60"/>
          </a:xfrm>
        </p:grpSpPr>
        <p:sp>
          <p:nvSpPr>
            <p:cNvPr id="98372" name="Line 93"/>
            <p:cNvSpPr>
              <a:spLocks noChangeShapeType="1"/>
            </p:cNvSpPr>
            <p:nvPr/>
          </p:nvSpPr>
          <p:spPr bwMode="auto">
            <a:xfrm>
              <a:off x="3672" y="577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73" name="Line 94"/>
            <p:cNvSpPr>
              <a:spLocks noChangeShapeType="1"/>
            </p:cNvSpPr>
            <p:nvPr/>
          </p:nvSpPr>
          <p:spPr bwMode="auto">
            <a:xfrm flipH="1">
              <a:off x="3876" y="552"/>
              <a:ext cx="38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63" name="Text Box 95"/>
          <p:cNvSpPr txBox="1">
            <a:spLocks noChangeArrowheads="1"/>
          </p:cNvSpPr>
          <p:nvPr/>
        </p:nvSpPr>
        <p:spPr bwMode="auto">
          <a:xfrm>
            <a:off x="3333750" y="5295900"/>
            <a:ext cx="638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98364" name="Line 96"/>
          <p:cNvSpPr>
            <a:spLocks noChangeShapeType="1"/>
          </p:cNvSpPr>
          <p:nvPr/>
        </p:nvSpPr>
        <p:spPr bwMode="auto">
          <a:xfrm>
            <a:off x="3114675" y="714375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grpSp>
        <p:nvGrpSpPr>
          <p:cNvPr id="98365" name="Group 97"/>
          <p:cNvGrpSpPr>
            <a:grpSpLocks/>
          </p:cNvGrpSpPr>
          <p:nvPr/>
        </p:nvGrpSpPr>
        <p:grpSpPr bwMode="auto">
          <a:xfrm>
            <a:off x="3109913" y="5600700"/>
            <a:ext cx="914400" cy="114300"/>
            <a:chOff x="1974" y="474"/>
            <a:chExt cx="576" cy="72"/>
          </a:xfrm>
        </p:grpSpPr>
        <p:sp>
          <p:nvSpPr>
            <p:cNvPr id="98370" name="Line 98"/>
            <p:cNvSpPr>
              <a:spLocks noChangeShapeType="1"/>
            </p:cNvSpPr>
            <p:nvPr/>
          </p:nvSpPr>
          <p:spPr bwMode="auto">
            <a:xfrm>
              <a:off x="1974" y="504"/>
              <a:ext cx="5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98371" name="Line 99"/>
            <p:cNvSpPr>
              <a:spLocks noChangeShapeType="1"/>
            </p:cNvSpPr>
            <p:nvPr/>
          </p:nvSpPr>
          <p:spPr bwMode="auto">
            <a:xfrm flipH="1">
              <a:off x="2232" y="474"/>
              <a:ext cx="48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98366" name="Text Box 100"/>
          <p:cNvSpPr txBox="1">
            <a:spLocks noChangeArrowheads="1"/>
          </p:cNvSpPr>
          <p:nvPr/>
        </p:nvSpPr>
        <p:spPr bwMode="auto">
          <a:xfrm>
            <a:off x="3305175" y="5019675"/>
            <a:ext cx="638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8367" name="Line 101"/>
          <p:cNvSpPr>
            <a:spLocks noChangeShapeType="1"/>
          </p:cNvSpPr>
          <p:nvPr/>
        </p:nvSpPr>
        <p:spPr bwMode="auto">
          <a:xfrm>
            <a:off x="3124200" y="508635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98368" name="Élőláb helye 10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8369" name="Dátum helye 10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5E1DF83-F5DB-4F6A-864A-54F332F07DC6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B15CC3-FCB7-4590-81AD-1013166B8703}" type="slidenum">
              <a:rPr lang="en-GB" smtClean="0">
                <a:cs typeface="Arial" charset="0"/>
              </a:rPr>
              <a:pPr/>
              <a:t>96</a:t>
            </a:fld>
            <a:endParaRPr lang="en-GB" smtClean="0">
              <a:cs typeface="Arial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96000"/>
          </a:xfrm>
        </p:spPr>
        <p:txBody>
          <a:bodyPr/>
          <a:lstStyle/>
          <a:p>
            <a:pPr marL="609600" indent="-609600" algn="ctr" defTabSz="7620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Pentium 4 memória sín</a:t>
            </a:r>
          </a:p>
          <a:p>
            <a:pPr marL="609600" indent="-609600" defTabSz="762000"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memóriaigények, tranzakciók 6 állapota: 6 fázisú csővezeték (</a:t>
            </a:r>
            <a:r>
              <a:rPr lang="hu-HU" b="1" smtClean="0"/>
              <a:t>3.45. ábra</a:t>
            </a:r>
            <a:r>
              <a:rPr lang="hu-HU" smtClean="0"/>
              <a:t> bal oldal) fázisonként külön vezérlő vonalakkal (amint a mester megkap valamit, elengedi a vonalakat):</a:t>
            </a:r>
          </a:p>
          <a:p>
            <a:pPr marL="609600" indent="-609600" defTabSz="762000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0.	Sín ütemezés (kiosztás, bus arbitration)</a:t>
            </a:r>
            <a:r>
              <a:rPr lang="hu-HU" smtClean="0"/>
              <a:t>: eldől, hogy melyik sínmester következik,</a:t>
            </a:r>
          </a:p>
          <a:p>
            <a:pPr marL="609600" indent="-609600" defTabSz="762000">
              <a:lnSpc>
                <a:spcPct val="90000"/>
              </a:lnSpc>
              <a:buFontTx/>
              <a:buAutoNum type="arabicPeriod"/>
            </a:pPr>
            <a:r>
              <a:rPr lang="hu-HU" b="1" smtClean="0"/>
              <a:t>Kérés</a:t>
            </a:r>
            <a:r>
              <a:rPr lang="hu-HU" smtClean="0"/>
              <a:t>: cím a sínre, kérés indítása,</a:t>
            </a:r>
          </a:p>
          <a:p>
            <a:pPr marL="609600" indent="-609600" defTabSz="762000">
              <a:lnSpc>
                <a:spcPct val="90000"/>
              </a:lnSpc>
              <a:buFontTx/>
              <a:buAutoNum type="arabicPeriod"/>
            </a:pPr>
            <a:r>
              <a:rPr lang="hu-HU" b="1" smtClean="0"/>
              <a:t>Hibajelzés</a:t>
            </a:r>
            <a:r>
              <a:rPr lang="hu-HU" smtClean="0"/>
              <a:t>: a szolga hibát jelez(het),</a:t>
            </a:r>
          </a:p>
          <a:p>
            <a:pPr marL="609600" indent="-609600" defTabSz="762000">
              <a:lnSpc>
                <a:spcPct val="90000"/>
              </a:lnSpc>
              <a:buFontTx/>
              <a:buAutoNum type="arabicPeriod"/>
            </a:pPr>
            <a:r>
              <a:rPr lang="hu-HU" b="1" smtClean="0"/>
              <a:t>Szimatolás</a:t>
            </a:r>
            <a:r>
              <a:rPr lang="hu-HU" smtClean="0"/>
              <a:t>: a másik </a:t>
            </a:r>
            <a:r>
              <a:rPr lang="hu-HU" b="1" smtClean="0"/>
              <a:t>CPU</a:t>
            </a:r>
            <a:r>
              <a:rPr lang="hu-HU" smtClean="0"/>
              <a:t> gyorsító tárában,</a:t>
            </a:r>
          </a:p>
          <a:p>
            <a:pPr marL="609600" indent="-609600" defTabSz="762000">
              <a:lnSpc>
                <a:spcPct val="90000"/>
              </a:lnSpc>
              <a:buFontTx/>
              <a:buAutoNum type="arabicPeriod"/>
            </a:pPr>
            <a:r>
              <a:rPr lang="hu-HU" b="1" smtClean="0"/>
              <a:t>Válasz</a:t>
            </a:r>
            <a:r>
              <a:rPr lang="hu-HU" smtClean="0"/>
              <a:t>: kész lesz-e az adat a következő ciklusban,</a:t>
            </a:r>
          </a:p>
          <a:p>
            <a:pPr marL="609600" indent="-609600" defTabSz="762000">
              <a:lnSpc>
                <a:spcPct val="90000"/>
              </a:lnSpc>
              <a:buFontTx/>
              <a:buAutoNum type="arabicPeriod"/>
            </a:pPr>
            <a:r>
              <a:rPr lang="hu-HU" b="1" smtClean="0"/>
              <a:t>Adat</a:t>
            </a:r>
            <a:r>
              <a:rPr lang="hu-HU" smtClean="0"/>
              <a:t>: megvan az adat.		</a:t>
            </a:r>
          </a:p>
        </p:txBody>
      </p:sp>
      <p:sp>
        <p:nvSpPr>
          <p:cNvPr id="9933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9933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FF7E288-A6D5-4338-BCC3-E0CB25027FCE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Dia számának hely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4DDD8-5155-4E91-ACC2-49B50B2DD30B}" type="slidenum">
              <a:rPr lang="en-GB" smtClean="0">
                <a:cs typeface="Arial" charset="0"/>
              </a:rPr>
              <a:pPr/>
              <a:t>97</a:t>
            </a:fld>
            <a:endParaRPr lang="en-GB" smtClean="0">
              <a:cs typeface="Arial" charset="0"/>
            </a:endParaRPr>
          </a:p>
        </p:txBody>
      </p:sp>
      <p:graphicFrame>
        <p:nvGraphicFramePr>
          <p:cNvPr id="603138" name="Group 2"/>
          <p:cNvGraphicFramePr>
            <a:graphicFrameLocks noGrp="1"/>
          </p:cNvGraphicFramePr>
          <p:nvPr>
            <p:ph sz="quarter" idx="3"/>
          </p:nvPr>
        </p:nvGraphicFramePr>
        <p:xfrm>
          <a:off x="0" y="609600"/>
          <a:ext cx="9153525" cy="3500438"/>
        </p:xfrm>
        <a:graphic>
          <a:graphicData uri="http://schemas.openxmlformats.org/drawingml/2006/table">
            <a:tbl>
              <a:tblPr/>
              <a:tblGrid>
                <a:gridCol w="1573213"/>
                <a:gridCol w="631825"/>
                <a:gridCol w="633412"/>
                <a:gridCol w="633413"/>
                <a:gridCol w="628650"/>
                <a:gridCol w="631825"/>
                <a:gridCol w="635000"/>
                <a:gridCol w="628650"/>
                <a:gridCol w="630237"/>
                <a:gridCol w="631825"/>
                <a:gridCol w="633413"/>
                <a:gridCol w="633412"/>
                <a:gridCol w="628650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tranzakció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</a:t>
                      </a:r>
                      <a:r>
                        <a:rPr kumimoji="0" lang="hu-H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483" name="Rectangle 130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47700"/>
          </a:xfrm>
        </p:spPr>
        <p:txBody>
          <a:bodyPr/>
          <a:lstStyle/>
          <a:p>
            <a:pPr marL="609600" indent="-609600" algn="ctr" defTabSz="7620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Pentium 4 memória sín csővezetéke (3.46. ábra)</a:t>
            </a:r>
            <a:endParaRPr lang="hu-HU" sz="2800" b="1" baseline="-25000" smtClean="0"/>
          </a:p>
        </p:txBody>
      </p:sp>
      <p:sp>
        <p:nvSpPr>
          <p:cNvPr id="100484" name="Rectangle 131"/>
          <p:cNvSpPr>
            <a:spLocks noChangeArrowheads="1"/>
          </p:cNvSpPr>
          <p:nvPr/>
        </p:nvSpPr>
        <p:spPr bwMode="auto">
          <a:xfrm>
            <a:off x="0" y="5305425"/>
            <a:ext cx="91440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609600" indent="-609600" defTabSz="762000">
              <a:lnSpc>
                <a:spcPct val="100000"/>
              </a:lnSpc>
              <a:spcBef>
                <a:spcPct val="20000"/>
              </a:spcBef>
            </a:pPr>
            <a:r>
              <a:rPr lang="hu-HU">
                <a:solidFill>
                  <a:srgbClr val="000000"/>
                </a:solidFill>
              </a:rPr>
              <a:t>Ütemezés (nem ábrázoltuk), csak akkor kell, ha másé a sín.</a:t>
            </a:r>
          </a:p>
          <a:p>
            <a:pPr marL="609600" indent="-609600" defTabSz="762000">
              <a:lnSpc>
                <a:spcPct val="100000"/>
              </a:lnSpc>
              <a:spcBef>
                <a:spcPct val="20000"/>
              </a:spcBef>
            </a:pPr>
            <a:r>
              <a:rPr lang="hu-HU" b="1">
                <a:solidFill>
                  <a:srgbClr val="000000"/>
                </a:solidFill>
              </a:rPr>
              <a:t>K</a:t>
            </a:r>
            <a:r>
              <a:rPr lang="hu-HU">
                <a:solidFill>
                  <a:srgbClr val="000000"/>
                </a:solidFill>
              </a:rPr>
              <a:t>: kérés, </a:t>
            </a:r>
            <a:r>
              <a:rPr lang="hu-HU" b="1">
                <a:solidFill>
                  <a:srgbClr val="000000"/>
                </a:solidFill>
              </a:rPr>
              <a:t>H</a:t>
            </a:r>
            <a:r>
              <a:rPr lang="hu-HU">
                <a:solidFill>
                  <a:srgbClr val="000000"/>
                </a:solidFill>
              </a:rPr>
              <a:t>: hiba, </a:t>
            </a:r>
            <a:r>
              <a:rPr lang="hu-HU" b="1">
                <a:solidFill>
                  <a:srgbClr val="000000"/>
                </a:solidFill>
              </a:rPr>
              <a:t>S</a:t>
            </a:r>
            <a:r>
              <a:rPr lang="hu-HU">
                <a:solidFill>
                  <a:srgbClr val="000000"/>
                </a:solidFill>
              </a:rPr>
              <a:t>: szimatolás (átkérés), </a:t>
            </a:r>
            <a:r>
              <a:rPr lang="hu-HU" b="1">
                <a:solidFill>
                  <a:srgbClr val="000000"/>
                </a:solidFill>
              </a:rPr>
              <a:t>V</a:t>
            </a:r>
            <a:r>
              <a:rPr lang="hu-HU">
                <a:solidFill>
                  <a:srgbClr val="000000"/>
                </a:solidFill>
              </a:rPr>
              <a:t>: válasz, </a:t>
            </a:r>
            <a:r>
              <a:rPr lang="hu-HU" b="1">
                <a:solidFill>
                  <a:srgbClr val="000000"/>
                </a:solidFill>
              </a:rPr>
              <a:t>A</a:t>
            </a:r>
            <a:r>
              <a:rPr lang="hu-HU">
                <a:solidFill>
                  <a:srgbClr val="000000"/>
                </a:solidFill>
              </a:rPr>
              <a:t>: adat</a:t>
            </a:r>
            <a:endParaRPr lang="hu-HU" baseline="-25000">
              <a:solidFill>
                <a:srgbClr val="000000"/>
              </a:solidFill>
            </a:endParaRPr>
          </a:p>
        </p:txBody>
      </p:sp>
      <p:grpSp>
        <p:nvGrpSpPr>
          <p:cNvPr id="100485" name="Group 132"/>
          <p:cNvGrpSpPr>
            <a:grpSpLocks/>
          </p:cNvGrpSpPr>
          <p:nvPr/>
        </p:nvGrpSpPr>
        <p:grpSpPr bwMode="auto">
          <a:xfrm>
            <a:off x="1709738" y="1428750"/>
            <a:ext cx="7434262" cy="2643188"/>
            <a:chOff x="1032" y="1224"/>
            <a:chExt cx="4683" cy="2169"/>
          </a:xfrm>
        </p:grpSpPr>
        <p:grpSp>
          <p:nvGrpSpPr>
            <p:cNvPr id="100488" name="Group 133"/>
            <p:cNvGrpSpPr>
              <a:grpSpLocks/>
            </p:cNvGrpSpPr>
            <p:nvPr/>
          </p:nvGrpSpPr>
          <p:grpSpPr bwMode="auto">
            <a:xfrm>
              <a:off x="1032" y="1224"/>
              <a:ext cx="1902" cy="204"/>
              <a:chOff x="1032" y="1224"/>
              <a:chExt cx="1902" cy="204"/>
            </a:xfrm>
          </p:grpSpPr>
          <p:sp>
            <p:nvSpPr>
              <p:cNvPr id="100525" name="AutoShape 134"/>
              <p:cNvSpPr>
                <a:spLocks noChangeArrowheads="1"/>
              </p:cNvSpPr>
              <p:nvPr/>
            </p:nvSpPr>
            <p:spPr bwMode="auto">
              <a:xfrm>
                <a:off x="1032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6" name="AutoShape 135"/>
              <p:cNvSpPr>
                <a:spLocks noChangeArrowheads="1"/>
              </p:cNvSpPr>
              <p:nvPr/>
            </p:nvSpPr>
            <p:spPr bwMode="auto">
              <a:xfrm>
                <a:off x="1440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7" name="AutoShape 136"/>
              <p:cNvSpPr>
                <a:spLocks noChangeArrowheads="1"/>
              </p:cNvSpPr>
              <p:nvPr/>
            </p:nvSpPr>
            <p:spPr bwMode="auto">
              <a:xfrm>
                <a:off x="1824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8" name="AutoShape 137"/>
              <p:cNvSpPr>
                <a:spLocks noChangeArrowheads="1"/>
              </p:cNvSpPr>
              <p:nvPr/>
            </p:nvSpPr>
            <p:spPr bwMode="auto">
              <a:xfrm>
                <a:off x="2223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9" name="AutoShape 138"/>
              <p:cNvSpPr>
                <a:spLocks noChangeArrowheads="1"/>
              </p:cNvSpPr>
              <p:nvPr/>
            </p:nvSpPr>
            <p:spPr bwMode="auto">
              <a:xfrm>
                <a:off x="2616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89" name="Group 139"/>
            <p:cNvGrpSpPr>
              <a:grpSpLocks/>
            </p:cNvGrpSpPr>
            <p:nvPr/>
          </p:nvGrpSpPr>
          <p:grpSpPr bwMode="auto">
            <a:xfrm>
              <a:off x="1431" y="1554"/>
              <a:ext cx="1902" cy="204"/>
              <a:chOff x="1032" y="1224"/>
              <a:chExt cx="1902" cy="204"/>
            </a:xfrm>
          </p:grpSpPr>
          <p:sp>
            <p:nvSpPr>
              <p:cNvPr id="100520" name="AutoShape 140"/>
              <p:cNvSpPr>
                <a:spLocks noChangeArrowheads="1"/>
              </p:cNvSpPr>
              <p:nvPr/>
            </p:nvSpPr>
            <p:spPr bwMode="auto">
              <a:xfrm>
                <a:off x="1032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1" name="AutoShape 141"/>
              <p:cNvSpPr>
                <a:spLocks noChangeArrowheads="1"/>
              </p:cNvSpPr>
              <p:nvPr/>
            </p:nvSpPr>
            <p:spPr bwMode="auto">
              <a:xfrm>
                <a:off x="1440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2" name="AutoShape 142"/>
              <p:cNvSpPr>
                <a:spLocks noChangeArrowheads="1"/>
              </p:cNvSpPr>
              <p:nvPr/>
            </p:nvSpPr>
            <p:spPr bwMode="auto">
              <a:xfrm>
                <a:off x="1824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3" name="AutoShape 143"/>
              <p:cNvSpPr>
                <a:spLocks noChangeArrowheads="1"/>
              </p:cNvSpPr>
              <p:nvPr/>
            </p:nvSpPr>
            <p:spPr bwMode="auto">
              <a:xfrm>
                <a:off x="2223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24" name="AutoShape 144"/>
              <p:cNvSpPr>
                <a:spLocks noChangeArrowheads="1"/>
              </p:cNvSpPr>
              <p:nvPr/>
            </p:nvSpPr>
            <p:spPr bwMode="auto">
              <a:xfrm>
                <a:off x="2616" y="1224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90" name="Group 145"/>
            <p:cNvGrpSpPr>
              <a:grpSpLocks/>
            </p:cNvGrpSpPr>
            <p:nvPr/>
          </p:nvGrpSpPr>
          <p:grpSpPr bwMode="auto">
            <a:xfrm>
              <a:off x="1830" y="1884"/>
              <a:ext cx="2331" cy="204"/>
              <a:chOff x="1824" y="1878"/>
              <a:chExt cx="2331" cy="204"/>
            </a:xfrm>
          </p:grpSpPr>
          <p:sp>
            <p:nvSpPr>
              <p:cNvPr id="100515" name="AutoShape 146"/>
              <p:cNvSpPr>
                <a:spLocks noChangeArrowheads="1"/>
              </p:cNvSpPr>
              <p:nvPr/>
            </p:nvSpPr>
            <p:spPr bwMode="auto">
              <a:xfrm>
                <a:off x="1824" y="1878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6" name="AutoShape 147"/>
              <p:cNvSpPr>
                <a:spLocks noChangeArrowheads="1"/>
              </p:cNvSpPr>
              <p:nvPr/>
            </p:nvSpPr>
            <p:spPr bwMode="auto">
              <a:xfrm>
                <a:off x="2232" y="1878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7" name="AutoShape 148"/>
              <p:cNvSpPr>
                <a:spLocks noChangeArrowheads="1"/>
              </p:cNvSpPr>
              <p:nvPr/>
            </p:nvSpPr>
            <p:spPr bwMode="auto">
              <a:xfrm>
                <a:off x="2616" y="1878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8" name="AutoShape 149"/>
              <p:cNvSpPr>
                <a:spLocks noChangeArrowheads="1"/>
              </p:cNvSpPr>
              <p:nvPr/>
            </p:nvSpPr>
            <p:spPr bwMode="auto">
              <a:xfrm>
                <a:off x="3015" y="1878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9" name="AutoShape 150"/>
              <p:cNvSpPr>
                <a:spLocks noChangeArrowheads="1"/>
              </p:cNvSpPr>
              <p:nvPr/>
            </p:nvSpPr>
            <p:spPr bwMode="auto">
              <a:xfrm>
                <a:off x="3408" y="1878"/>
                <a:ext cx="747" cy="204"/>
              </a:xfrm>
              <a:prstGeom prst="hexagon">
                <a:avLst>
                  <a:gd name="adj" fmla="val 91544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91" name="Group 151"/>
            <p:cNvGrpSpPr>
              <a:grpSpLocks/>
            </p:cNvGrpSpPr>
            <p:nvPr/>
          </p:nvGrpSpPr>
          <p:grpSpPr bwMode="auto">
            <a:xfrm>
              <a:off x="2232" y="2196"/>
              <a:ext cx="2295" cy="204"/>
              <a:chOff x="2232" y="2196"/>
              <a:chExt cx="2295" cy="204"/>
            </a:xfrm>
          </p:grpSpPr>
          <p:sp>
            <p:nvSpPr>
              <p:cNvPr id="100510" name="AutoShape 152"/>
              <p:cNvSpPr>
                <a:spLocks noChangeArrowheads="1"/>
              </p:cNvSpPr>
              <p:nvPr/>
            </p:nvSpPr>
            <p:spPr bwMode="auto">
              <a:xfrm>
                <a:off x="2232" y="2196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1" name="AutoShape 153"/>
              <p:cNvSpPr>
                <a:spLocks noChangeArrowheads="1"/>
              </p:cNvSpPr>
              <p:nvPr/>
            </p:nvSpPr>
            <p:spPr bwMode="auto">
              <a:xfrm>
                <a:off x="2640" y="2196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2" name="AutoShape 154"/>
              <p:cNvSpPr>
                <a:spLocks noChangeArrowheads="1"/>
              </p:cNvSpPr>
              <p:nvPr/>
            </p:nvSpPr>
            <p:spPr bwMode="auto">
              <a:xfrm>
                <a:off x="3024" y="2196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3" name="AutoShape 155"/>
              <p:cNvSpPr>
                <a:spLocks noChangeArrowheads="1"/>
              </p:cNvSpPr>
              <p:nvPr/>
            </p:nvSpPr>
            <p:spPr bwMode="auto">
              <a:xfrm>
                <a:off x="3423" y="2196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14" name="AutoShape 156"/>
              <p:cNvSpPr>
                <a:spLocks noChangeArrowheads="1"/>
              </p:cNvSpPr>
              <p:nvPr/>
            </p:nvSpPr>
            <p:spPr bwMode="auto">
              <a:xfrm>
                <a:off x="4209" y="2196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92" name="Group 157"/>
            <p:cNvGrpSpPr>
              <a:grpSpLocks/>
            </p:cNvGrpSpPr>
            <p:nvPr/>
          </p:nvGrpSpPr>
          <p:grpSpPr bwMode="auto">
            <a:xfrm>
              <a:off x="2625" y="2523"/>
              <a:ext cx="2295" cy="204"/>
              <a:chOff x="2625" y="2523"/>
              <a:chExt cx="2295" cy="204"/>
            </a:xfrm>
          </p:grpSpPr>
          <p:sp>
            <p:nvSpPr>
              <p:cNvPr id="100505" name="AutoShape 158"/>
              <p:cNvSpPr>
                <a:spLocks noChangeArrowheads="1"/>
              </p:cNvSpPr>
              <p:nvPr/>
            </p:nvSpPr>
            <p:spPr bwMode="auto">
              <a:xfrm>
                <a:off x="2625" y="2523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6" name="AutoShape 159"/>
              <p:cNvSpPr>
                <a:spLocks noChangeArrowheads="1"/>
              </p:cNvSpPr>
              <p:nvPr/>
            </p:nvSpPr>
            <p:spPr bwMode="auto">
              <a:xfrm>
                <a:off x="3033" y="2523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7" name="AutoShape 160"/>
              <p:cNvSpPr>
                <a:spLocks noChangeArrowheads="1"/>
              </p:cNvSpPr>
              <p:nvPr/>
            </p:nvSpPr>
            <p:spPr bwMode="auto">
              <a:xfrm>
                <a:off x="3417" y="2523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8" name="AutoShape 161"/>
              <p:cNvSpPr>
                <a:spLocks noChangeArrowheads="1"/>
              </p:cNvSpPr>
              <p:nvPr/>
            </p:nvSpPr>
            <p:spPr bwMode="auto">
              <a:xfrm>
                <a:off x="3816" y="2523"/>
                <a:ext cx="702" cy="204"/>
              </a:xfrm>
              <a:prstGeom prst="hexagon">
                <a:avLst>
                  <a:gd name="adj" fmla="val 86029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9" name="AutoShape 162"/>
              <p:cNvSpPr>
                <a:spLocks noChangeArrowheads="1"/>
              </p:cNvSpPr>
              <p:nvPr/>
            </p:nvSpPr>
            <p:spPr bwMode="auto">
              <a:xfrm>
                <a:off x="4602" y="2523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93" name="Group 163"/>
            <p:cNvGrpSpPr>
              <a:grpSpLocks/>
            </p:cNvGrpSpPr>
            <p:nvPr/>
          </p:nvGrpSpPr>
          <p:grpSpPr bwMode="auto">
            <a:xfrm>
              <a:off x="3021" y="2862"/>
              <a:ext cx="2295" cy="207"/>
              <a:chOff x="3021" y="2862"/>
              <a:chExt cx="2295" cy="207"/>
            </a:xfrm>
          </p:grpSpPr>
          <p:sp>
            <p:nvSpPr>
              <p:cNvPr id="100500" name="AutoShape 164"/>
              <p:cNvSpPr>
                <a:spLocks noChangeArrowheads="1"/>
              </p:cNvSpPr>
              <p:nvPr/>
            </p:nvSpPr>
            <p:spPr bwMode="auto">
              <a:xfrm>
                <a:off x="3021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1" name="AutoShape 165"/>
              <p:cNvSpPr>
                <a:spLocks noChangeArrowheads="1"/>
              </p:cNvSpPr>
              <p:nvPr/>
            </p:nvSpPr>
            <p:spPr bwMode="auto">
              <a:xfrm>
                <a:off x="3429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2" name="AutoShape 166"/>
              <p:cNvSpPr>
                <a:spLocks noChangeArrowheads="1"/>
              </p:cNvSpPr>
              <p:nvPr/>
            </p:nvSpPr>
            <p:spPr bwMode="auto">
              <a:xfrm>
                <a:off x="3813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3" name="AutoShape 167"/>
              <p:cNvSpPr>
                <a:spLocks noChangeArrowheads="1"/>
              </p:cNvSpPr>
              <p:nvPr/>
            </p:nvSpPr>
            <p:spPr bwMode="auto">
              <a:xfrm>
                <a:off x="4614" y="2865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504" name="AutoShape 168"/>
              <p:cNvSpPr>
                <a:spLocks noChangeArrowheads="1"/>
              </p:cNvSpPr>
              <p:nvPr/>
            </p:nvSpPr>
            <p:spPr bwMode="auto">
              <a:xfrm>
                <a:off x="4998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0494" name="Group 169"/>
            <p:cNvGrpSpPr>
              <a:grpSpLocks/>
            </p:cNvGrpSpPr>
            <p:nvPr/>
          </p:nvGrpSpPr>
          <p:grpSpPr bwMode="auto">
            <a:xfrm>
              <a:off x="3420" y="3186"/>
              <a:ext cx="2295" cy="207"/>
              <a:chOff x="3021" y="2862"/>
              <a:chExt cx="2295" cy="207"/>
            </a:xfrm>
          </p:grpSpPr>
          <p:sp>
            <p:nvSpPr>
              <p:cNvPr id="100495" name="AutoShape 170"/>
              <p:cNvSpPr>
                <a:spLocks noChangeArrowheads="1"/>
              </p:cNvSpPr>
              <p:nvPr/>
            </p:nvSpPr>
            <p:spPr bwMode="auto">
              <a:xfrm>
                <a:off x="3021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496" name="AutoShape 171"/>
              <p:cNvSpPr>
                <a:spLocks noChangeArrowheads="1"/>
              </p:cNvSpPr>
              <p:nvPr/>
            </p:nvSpPr>
            <p:spPr bwMode="auto">
              <a:xfrm>
                <a:off x="3429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497" name="AutoShape 172"/>
              <p:cNvSpPr>
                <a:spLocks noChangeArrowheads="1"/>
              </p:cNvSpPr>
              <p:nvPr/>
            </p:nvSpPr>
            <p:spPr bwMode="auto">
              <a:xfrm>
                <a:off x="3813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498" name="AutoShape 173"/>
              <p:cNvSpPr>
                <a:spLocks noChangeArrowheads="1"/>
              </p:cNvSpPr>
              <p:nvPr/>
            </p:nvSpPr>
            <p:spPr bwMode="auto">
              <a:xfrm>
                <a:off x="4614" y="2865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0499" name="AutoShape 174"/>
              <p:cNvSpPr>
                <a:spLocks noChangeArrowheads="1"/>
              </p:cNvSpPr>
              <p:nvPr/>
            </p:nvSpPr>
            <p:spPr bwMode="auto">
              <a:xfrm>
                <a:off x="4998" y="2862"/>
                <a:ext cx="318" cy="204"/>
              </a:xfrm>
              <a:prstGeom prst="hexagon">
                <a:avLst>
                  <a:gd name="adj" fmla="val 38971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100486" name="Élőláb helye 4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0487" name="Dátum helye 5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5AEEED2-C2D0-4AE0-9019-BAD8DD58D591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8CE765-C13D-412C-9B8B-7FBF9E7B4BA5}" type="slidenum">
              <a:rPr lang="en-GB" smtClean="0">
                <a:cs typeface="Arial" charset="0"/>
              </a:rPr>
              <a:pPr/>
              <a:t>98</a:t>
            </a:fld>
            <a:endParaRPr lang="en-GB" smtClean="0">
              <a:cs typeface="Arial" charset="0"/>
            </a:endParaRPr>
          </a:p>
        </p:txBody>
      </p:sp>
      <p:grpSp>
        <p:nvGrpSpPr>
          <p:cNvPr id="101379" name="Group 2"/>
          <p:cNvGrpSpPr>
            <a:grpSpLocks/>
          </p:cNvGrpSpPr>
          <p:nvPr/>
        </p:nvGrpSpPr>
        <p:grpSpPr bwMode="auto">
          <a:xfrm>
            <a:off x="381000" y="638175"/>
            <a:ext cx="8286750" cy="5191125"/>
            <a:chOff x="240" y="474"/>
            <a:chExt cx="5220" cy="3270"/>
          </a:xfrm>
        </p:grpSpPr>
        <p:sp>
          <p:nvSpPr>
            <p:cNvPr id="101384" name="Text Box 3"/>
            <p:cNvSpPr txBox="1">
              <a:spLocks noChangeArrowheads="1"/>
            </p:cNvSpPr>
            <p:nvPr/>
          </p:nvSpPr>
          <p:spPr bwMode="auto">
            <a:xfrm>
              <a:off x="906" y="774"/>
              <a:ext cx="181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 alrendszer</a:t>
              </a:r>
            </a:p>
          </p:txBody>
        </p:sp>
        <p:sp>
          <p:nvSpPr>
            <p:cNvPr id="101385" name="Text Box 4"/>
            <p:cNvSpPr txBox="1">
              <a:spLocks noChangeArrowheads="1"/>
            </p:cNvSpPr>
            <p:nvPr/>
          </p:nvSpPr>
          <p:spPr bwMode="auto">
            <a:xfrm>
              <a:off x="816" y="474"/>
              <a:ext cx="15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Memória sínhez</a:t>
              </a:r>
            </a:p>
          </p:txBody>
        </p:sp>
        <p:sp>
          <p:nvSpPr>
            <p:cNvPr id="101386" name="Text Box 5"/>
            <p:cNvSpPr txBox="1">
              <a:spLocks noChangeArrowheads="1"/>
            </p:cNvSpPr>
            <p:nvPr/>
          </p:nvSpPr>
          <p:spPr bwMode="auto">
            <a:xfrm>
              <a:off x="2940" y="774"/>
              <a:ext cx="24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Végrehajtó egység</a:t>
              </a:r>
            </a:p>
          </p:txBody>
        </p:sp>
        <p:sp>
          <p:nvSpPr>
            <p:cNvPr id="101387" name="Text Box 6"/>
            <p:cNvSpPr txBox="1">
              <a:spLocks noChangeArrowheads="1"/>
            </p:cNvSpPr>
            <p:nvPr/>
          </p:nvSpPr>
          <p:spPr bwMode="auto">
            <a:xfrm>
              <a:off x="540" y="1212"/>
              <a:ext cx="1596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Rendszerinterfész</a:t>
              </a:r>
            </a:p>
          </p:txBody>
        </p:sp>
        <p:sp>
          <p:nvSpPr>
            <p:cNvPr id="101388" name="Text Box 7"/>
            <p:cNvSpPr txBox="1">
              <a:spLocks noChangeArrowheads="1"/>
            </p:cNvSpPr>
            <p:nvPr/>
          </p:nvSpPr>
          <p:spPr bwMode="auto">
            <a:xfrm>
              <a:off x="3090" y="1554"/>
              <a:ext cx="193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Egész és lebegőpontos végrehajtó egység</a:t>
              </a:r>
            </a:p>
          </p:txBody>
        </p:sp>
        <p:sp>
          <p:nvSpPr>
            <p:cNvPr id="101389" name="Text Box 8"/>
            <p:cNvSpPr txBox="1">
              <a:spLocks noChangeArrowheads="1"/>
            </p:cNvSpPr>
            <p:nvPr/>
          </p:nvSpPr>
          <p:spPr bwMode="auto">
            <a:xfrm>
              <a:off x="534" y="1710"/>
              <a:ext cx="1596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L2 D+I</a:t>
              </a:r>
            </a:p>
          </p:txBody>
        </p:sp>
        <p:sp>
          <p:nvSpPr>
            <p:cNvPr id="101390" name="Text Box 9"/>
            <p:cNvSpPr txBox="1">
              <a:spLocks noChangeArrowheads="1"/>
            </p:cNvSpPr>
            <p:nvPr/>
          </p:nvSpPr>
          <p:spPr bwMode="auto">
            <a:xfrm>
              <a:off x="3210" y="1146"/>
              <a:ext cx="1596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L1 D</a:t>
              </a:r>
            </a:p>
          </p:txBody>
        </p:sp>
        <p:sp>
          <p:nvSpPr>
            <p:cNvPr id="101391" name="Text Box 10"/>
            <p:cNvSpPr txBox="1">
              <a:spLocks noChangeArrowheads="1"/>
            </p:cNvSpPr>
            <p:nvPr/>
          </p:nvSpPr>
          <p:spPr bwMode="auto">
            <a:xfrm>
              <a:off x="336" y="2334"/>
              <a:ext cx="91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Betöltő dekódoló</a:t>
              </a:r>
            </a:p>
          </p:txBody>
        </p:sp>
        <p:sp>
          <p:nvSpPr>
            <p:cNvPr id="101392" name="Text Box 11"/>
            <p:cNvSpPr txBox="1">
              <a:spLocks noChangeArrowheads="1"/>
            </p:cNvSpPr>
            <p:nvPr/>
          </p:nvSpPr>
          <p:spPr bwMode="auto">
            <a:xfrm>
              <a:off x="1440" y="2340"/>
              <a:ext cx="1182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Nyomkövető</a:t>
              </a:r>
            </a:p>
          </p:txBody>
        </p:sp>
        <p:sp>
          <p:nvSpPr>
            <p:cNvPr id="101393" name="Text Box 12"/>
            <p:cNvSpPr txBox="1">
              <a:spLocks noChangeArrowheads="1"/>
            </p:cNvSpPr>
            <p:nvPr/>
          </p:nvSpPr>
          <p:spPr bwMode="auto">
            <a:xfrm>
              <a:off x="1662" y="2760"/>
              <a:ext cx="768" cy="25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  <a:sym typeface="Symbol" pitchFamily="18" charset="2"/>
                </a:rPr>
                <a:t></a:t>
              </a:r>
              <a:r>
                <a:rPr lang="hu-HU" sz="2000" b="1">
                  <a:solidFill>
                    <a:schemeClr val="tx1"/>
                  </a:solidFill>
                </a:rPr>
                <a:t>ROM</a:t>
              </a:r>
            </a:p>
          </p:txBody>
        </p:sp>
        <p:sp>
          <p:nvSpPr>
            <p:cNvPr id="101394" name="Text Box 13"/>
            <p:cNvSpPr txBox="1">
              <a:spLocks noChangeArrowheads="1"/>
            </p:cNvSpPr>
            <p:nvPr/>
          </p:nvSpPr>
          <p:spPr bwMode="auto">
            <a:xfrm>
              <a:off x="3096" y="2346"/>
              <a:ext cx="990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Ütemezők</a:t>
              </a:r>
            </a:p>
          </p:txBody>
        </p:sp>
        <p:sp>
          <p:nvSpPr>
            <p:cNvPr id="101395" name="Text Box 14"/>
            <p:cNvSpPr txBox="1">
              <a:spLocks noChangeArrowheads="1"/>
            </p:cNvSpPr>
            <p:nvPr/>
          </p:nvSpPr>
          <p:spPr bwMode="auto">
            <a:xfrm>
              <a:off x="4176" y="2352"/>
              <a:ext cx="840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Befejező egység</a:t>
              </a:r>
            </a:p>
          </p:txBody>
        </p:sp>
        <p:sp>
          <p:nvSpPr>
            <p:cNvPr id="101396" name="Text Box 15"/>
            <p:cNvSpPr txBox="1">
              <a:spLocks noChangeArrowheads="1"/>
            </p:cNvSpPr>
            <p:nvPr/>
          </p:nvSpPr>
          <p:spPr bwMode="auto">
            <a:xfrm>
              <a:off x="498" y="3114"/>
              <a:ext cx="1980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Elágazás jövendölő</a:t>
              </a:r>
            </a:p>
          </p:txBody>
        </p:sp>
        <p:sp>
          <p:nvSpPr>
            <p:cNvPr id="101397" name="Text Box 16"/>
            <p:cNvSpPr txBox="1">
              <a:spLocks noChangeArrowheads="1"/>
            </p:cNvSpPr>
            <p:nvPr/>
          </p:nvSpPr>
          <p:spPr bwMode="auto">
            <a:xfrm>
              <a:off x="294" y="3462"/>
              <a:ext cx="2430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Bemeneti rész</a:t>
              </a:r>
            </a:p>
          </p:txBody>
        </p:sp>
        <p:sp>
          <p:nvSpPr>
            <p:cNvPr id="101398" name="Text Box 17"/>
            <p:cNvSpPr txBox="1">
              <a:spLocks noChangeArrowheads="1"/>
            </p:cNvSpPr>
            <p:nvPr/>
          </p:nvSpPr>
          <p:spPr bwMode="auto">
            <a:xfrm>
              <a:off x="2952" y="3462"/>
              <a:ext cx="241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000" b="1">
                  <a:solidFill>
                    <a:schemeClr val="tx1"/>
                  </a:solidFill>
                </a:rPr>
                <a:t>Sorrenden kívüliség vezérlő</a:t>
              </a:r>
            </a:p>
          </p:txBody>
        </p:sp>
        <p:sp>
          <p:nvSpPr>
            <p:cNvPr id="101399" name="Rectangle 18"/>
            <p:cNvSpPr>
              <a:spLocks noChangeArrowheads="1"/>
            </p:cNvSpPr>
            <p:nvPr/>
          </p:nvSpPr>
          <p:spPr bwMode="auto">
            <a:xfrm>
              <a:off x="294" y="2256"/>
              <a:ext cx="2430" cy="120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1400" name="Rectangle 19"/>
            <p:cNvSpPr>
              <a:spLocks noChangeArrowheads="1"/>
            </p:cNvSpPr>
            <p:nvPr/>
          </p:nvSpPr>
          <p:spPr bwMode="auto">
            <a:xfrm>
              <a:off x="2934" y="2256"/>
              <a:ext cx="2430" cy="120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1401" name="Rectangle 20"/>
            <p:cNvSpPr>
              <a:spLocks noChangeArrowheads="1"/>
            </p:cNvSpPr>
            <p:nvPr/>
          </p:nvSpPr>
          <p:spPr bwMode="auto">
            <a:xfrm>
              <a:off x="294" y="1062"/>
              <a:ext cx="2430" cy="110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1402" name="Rectangle 21"/>
            <p:cNvSpPr>
              <a:spLocks noChangeArrowheads="1"/>
            </p:cNvSpPr>
            <p:nvPr/>
          </p:nvSpPr>
          <p:spPr bwMode="auto">
            <a:xfrm>
              <a:off x="2934" y="1062"/>
              <a:ext cx="2430" cy="110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1403" name="Rectangle 22"/>
            <p:cNvSpPr>
              <a:spLocks noChangeArrowheads="1"/>
            </p:cNvSpPr>
            <p:nvPr/>
          </p:nvSpPr>
          <p:spPr bwMode="auto">
            <a:xfrm>
              <a:off x="240" y="768"/>
              <a:ext cx="5220" cy="29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1404" name="Line 23"/>
            <p:cNvSpPr>
              <a:spLocks noChangeShapeType="1"/>
            </p:cNvSpPr>
            <p:nvPr/>
          </p:nvSpPr>
          <p:spPr bwMode="auto">
            <a:xfrm>
              <a:off x="738" y="528"/>
              <a:ext cx="0" cy="53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05" name="Freeform 24"/>
            <p:cNvSpPr>
              <a:spLocks/>
            </p:cNvSpPr>
            <p:nvPr/>
          </p:nvSpPr>
          <p:spPr bwMode="auto">
            <a:xfrm>
              <a:off x="2130" y="1314"/>
              <a:ext cx="1074" cy="540"/>
            </a:xfrm>
            <a:custGeom>
              <a:avLst/>
              <a:gdLst>
                <a:gd name="T0" fmla="*/ 0 w 1074"/>
                <a:gd name="T1" fmla="*/ 540 h 540"/>
                <a:gd name="T2" fmla="*/ 342 w 1074"/>
                <a:gd name="T3" fmla="*/ 540 h 540"/>
                <a:gd name="T4" fmla="*/ 342 w 1074"/>
                <a:gd name="T5" fmla="*/ 0 h 540"/>
                <a:gd name="T6" fmla="*/ 1074 w 1074"/>
                <a:gd name="T7" fmla="*/ 0 h 5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4"/>
                <a:gd name="T13" fmla="*/ 0 h 540"/>
                <a:gd name="T14" fmla="*/ 1074 w 1074"/>
                <a:gd name="T15" fmla="*/ 540 h 5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4" h="540">
                  <a:moveTo>
                    <a:pt x="0" y="540"/>
                  </a:moveTo>
                  <a:cubicBezTo>
                    <a:pt x="114" y="540"/>
                    <a:pt x="228" y="540"/>
                    <a:pt x="342" y="540"/>
                  </a:cubicBezTo>
                  <a:lnTo>
                    <a:pt x="342" y="0"/>
                  </a:lnTo>
                  <a:lnTo>
                    <a:pt x="1074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06" name="Line 25"/>
            <p:cNvSpPr>
              <a:spLocks noChangeShapeType="1"/>
            </p:cNvSpPr>
            <p:nvPr/>
          </p:nvSpPr>
          <p:spPr bwMode="auto">
            <a:xfrm>
              <a:off x="1374" y="1506"/>
              <a:ext cx="0" cy="2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07" name="Line 26"/>
            <p:cNvSpPr>
              <a:spLocks noChangeShapeType="1"/>
            </p:cNvSpPr>
            <p:nvPr/>
          </p:nvSpPr>
          <p:spPr bwMode="auto">
            <a:xfrm>
              <a:off x="4056" y="1440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08" name="Line 27"/>
            <p:cNvSpPr>
              <a:spLocks noChangeShapeType="1"/>
            </p:cNvSpPr>
            <p:nvPr/>
          </p:nvSpPr>
          <p:spPr bwMode="auto">
            <a:xfrm flipV="1">
              <a:off x="3576" y="2076"/>
              <a:ext cx="0" cy="2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09" name="Line 28"/>
            <p:cNvSpPr>
              <a:spLocks noChangeShapeType="1"/>
            </p:cNvSpPr>
            <p:nvPr/>
          </p:nvSpPr>
          <p:spPr bwMode="auto">
            <a:xfrm flipV="1">
              <a:off x="786" y="2856"/>
              <a:ext cx="0" cy="2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0" name="Line 29"/>
            <p:cNvSpPr>
              <a:spLocks noChangeShapeType="1"/>
            </p:cNvSpPr>
            <p:nvPr/>
          </p:nvSpPr>
          <p:spPr bwMode="auto">
            <a:xfrm flipV="1">
              <a:off x="4602" y="2076"/>
              <a:ext cx="0" cy="2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1" name="Line 30"/>
            <p:cNvSpPr>
              <a:spLocks noChangeShapeType="1"/>
            </p:cNvSpPr>
            <p:nvPr/>
          </p:nvSpPr>
          <p:spPr bwMode="auto">
            <a:xfrm>
              <a:off x="1248" y="2478"/>
              <a:ext cx="18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2" name="Line 31"/>
            <p:cNvSpPr>
              <a:spLocks noChangeShapeType="1"/>
            </p:cNvSpPr>
            <p:nvPr/>
          </p:nvSpPr>
          <p:spPr bwMode="auto">
            <a:xfrm>
              <a:off x="2634" y="2478"/>
              <a:ext cx="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3" name="Freeform 32"/>
            <p:cNvSpPr>
              <a:spLocks/>
            </p:cNvSpPr>
            <p:nvPr/>
          </p:nvSpPr>
          <p:spPr bwMode="auto">
            <a:xfrm>
              <a:off x="2430" y="2598"/>
              <a:ext cx="660" cy="306"/>
            </a:xfrm>
            <a:custGeom>
              <a:avLst/>
              <a:gdLst>
                <a:gd name="T0" fmla="*/ 0 w 660"/>
                <a:gd name="T1" fmla="*/ 306 h 306"/>
                <a:gd name="T2" fmla="*/ 384 w 660"/>
                <a:gd name="T3" fmla="*/ 306 h 306"/>
                <a:gd name="T4" fmla="*/ 384 w 660"/>
                <a:gd name="T5" fmla="*/ 0 h 306"/>
                <a:gd name="T6" fmla="*/ 660 w 660"/>
                <a:gd name="T7" fmla="*/ 0 h 30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0"/>
                <a:gd name="T13" fmla="*/ 0 h 306"/>
                <a:gd name="T14" fmla="*/ 660 w 660"/>
                <a:gd name="T15" fmla="*/ 306 h 30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0" h="306">
                  <a:moveTo>
                    <a:pt x="0" y="306"/>
                  </a:moveTo>
                  <a:lnTo>
                    <a:pt x="384" y="306"/>
                  </a:lnTo>
                  <a:lnTo>
                    <a:pt x="384" y="0"/>
                  </a:lnTo>
                  <a:lnTo>
                    <a:pt x="66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4" name="Freeform 33"/>
            <p:cNvSpPr>
              <a:spLocks/>
            </p:cNvSpPr>
            <p:nvPr/>
          </p:nvSpPr>
          <p:spPr bwMode="auto">
            <a:xfrm>
              <a:off x="2478" y="2874"/>
              <a:ext cx="2142" cy="396"/>
            </a:xfrm>
            <a:custGeom>
              <a:avLst/>
              <a:gdLst>
                <a:gd name="T0" fmla="*/ 2142 w 2142"/>
                <a:gd name="T1" fmla="*/ 0 h 396"/>
                <a:gd name="T2" fmla="*/ 2142 w 2142"/>
                <a:gd name="T3" fmla="*/ 396 h 396"/>
                <a:gd name="T4" fmla="*/ 0 w 2142"/>
                <a:gd name="T5" fmla="*/ 396 h 396"/>
                <a:gd name="T6" fmla="*/ 0 60000 65536"/>
                <a:gd name="T7" fmla="*/ 0 60000 65536"/>
                <a:gd name="T8" fmla="*/ 0 60000 65536"/>
                <a:gd name="T9" fmla="*/ 0 w 2142"/>
                <a:gd name="T10" fmla="*/ 0 h 396"/>
                <a:gd name="T11" fmla="*/ 2142 w 2142"/>
                <a:gd name="T12" fmla="*/ 396 h 3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2" h="396">
                  <a:moveTo>
                    <a:pt x="2142" y="0"/>
                  </a:moveTo>
                  <a:lnTo>
                    <a:pt x="2142" y="396"/>
                  </a:lnTo>
                  <a:lnTo>
                    <a:pt x="0" y="39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5" name="Line 34"/>
            <p:cNvSpPr>
              <a:spLocks noChangeShapeType="1"/>
            </p:cNvSpPr>
            <p:nvPr/>
          </p:nvSpPr>
          <p:spPr bwMode="auto">
            <a:xfrm>
              <a:off x="2034" y="2640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1416" name="Line 35"/>
            <p:cNvSpPr>
              <a:spLocks noChangeShapeType="1"/>
            </p:cNvSpPr>
            <p:nvPr/>
          </p:nvSpPr>
          <p:spPr bwMode="auto">
            <a:xfrm>
              <a:off x="798" y="2010"/>
              <a:ext cx="0" cy="3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01380" name="Rectangle 36"/>
          <p:cNvSpPr>
            <a:spLocks noChangeArrowheads="1"/>
          </p:cNvSpPr>
          <p:nvPr/>
        </p:nvSpPr>
        <p:spPr bwMode="auto">
          <a:xfrm>
            <a:off x="0" y="115888"/>
            <a:ext cx="9144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spcBef>
                <a:spcPct val="10000"/>
              </a:spcBef>
            </a:pPr>
            <a:r>
              <a:rPr lang="hu-HU" sz="2800" b="1">
                <a:solidFill>
                  <a:srgbClr val="000000"/>
                </a:solidFill>
              </a:rPr>
              <a:t>A Pentium 4 mikroarchitektúrája</a:t>
            </a:r>
          </a:p>
        </p:txBody>
      </p:sp>
      <p:sp>
        <p:nvSpPr>
          <p:cNvPr id="101381" name="Rectangle 37"/>
          <p:cNvSpPr>
            <a:spLocks noChangeArrowheads="1"/>
          </p:cNvSpPr>
          <p:nvPr/>
        </p:nvSpPr>
        <p:spPr bwMode="auto">
          <a:xfrm>
            <a:off x="0" y="58483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lnSpc>
                <a:spcPct val="90000"/>
              </a:lnSpc>
              <a:spcBef>
                <a:spcPct val="10000"/>
              </a:spcBef>
            </a:pPr>
            <a:r>
              <a:rPr lang="hu-HU" b="1">
                <a:solidFill>
                  <a:srgbClr val="000000"/>
                </a:solidFill>
              </a:rPr>
              <a:t>4.46. ábra. </a:t>
            </a:r>
            <a:r>
              <a:rPr lang="hu-HU">
                <a:solidFill>
                  <a:srgbClr val="000000"/>
                </a:solidFill>
              </a:rPr>
              <a:t>A Pentium 4 blokkdiagramja</a:t>
            </a:r>
          </a:p>
        </p:txBody>
      </p:sp>
      <p:sp>
        <p:nvSpPr>
          <p:cNvPr id="101382" name="Élőláb helye 3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1383" name="Dátum helye 4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3314DCE-543D-423D-A823-009A1FD08380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54D4F9-71D1-4EB6-A529-D6C1E582F0B9}" type="slidenum">
              <a:rPr lang="en-GB" smtClean="0">
                <a:cs typeface="Arial" charset="0"/>
              </a:rPr>
              <a:pPr/>
              <a:t>99</a:t>
            </a:fld>
            <a:endParaRPr lang="en-GB" smtClean="0">
              <a:cs typeface="Arial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522287"/>
          </a:xfrm>
        </p:spPr>
        <p:txBody>
          <a:bodyPr/>
          <a:lstStyle/>
          <a:p>
            <a:pPr algn="ctr"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4.46. ábra</a:t>
            </a:r>
            <a:r>
              <a:rPr lang="hu-HU" smtClean="0"/>
              <a:t>. A Pentium 4 memória alrendszere</a:t>
            </a:r>
          </a:p>
        </p:txBody>
      </p:sp>
      <p:sp>
        <p:nvSpPr>
          <p:cNvPr id="102404" name="Text Box 3"/>
          <p:cNvSpPr txBox="1">
            <a:spLocks noChangeArrowheads="1"/>
          </p:cNvSpPr>
          <p:nvPr/>
        </p:nvSpPr>
        <p:spPr bwMode="auto">
          <a:xfrm>
            <a:off x="1438275" y="1228725"/>
            <a:ext cx="28765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alrendszer</a:t>
            </a:r>
          </a:p>
        </p:txBody>
      </p:sp>
      <p:sp>
        <p:nvSpPr>
          <p:cNvPr id="102405" name="Text Box 4"/>
          <p:cNvSpPr txBox="1">
            <a:spLocks noChangeArrowheads="1"/>
          </p:cNvSpPr>
          <p:nvPr/>
        </p:nvSpPr>
        <p:spPr bwMode="auto">
          <a:xfrm>
            <a:off x="1295400" y="752475"/>
            <a:ext cx="24098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Memória sínhez</a:t>
            </a:r>
          </a:p>
        </p:txBody>
      </p:sp>
      <p:sp>
        <p:nvSpPr>
          <p:cNvPr id="102406" name="Text Box 5"/>
          <p:cNvSpPr txBox="1">
            <a:spLocks noChangeArrowheads="1"/>
          </p:cNvSpPr>
          <p:nvPr/>
        </p:nvSpPr>
        <p:spPr bwMode="auto">
          <a:xfrm>
            <a:off x="857250" y="1924050"/>
            <a:ext cx="25336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Rendszerinterfész</a:t>
            </a:r>
          </a:p>
        </p:txBody>
      </p:sp>
      <p:sp>
        <p:nvSpPr>
          <p:cNvPr id="102407" name="Text Box 6"/>
          <p:cNvSpPr txBox="1">
            <a:spLocks noChangeArrowheads="1"/>
          </p:cNvSpPr>
          <p:nvPr/>
        </p:nvSpPr>
        <p:spPr bwMode="auto">
          <a:xfrm>
            <a:off x="847725" y="2714625"/>
            <a:ext cx="2533650" cy="4095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 b="1">
                <a:solidFill>
                  <a:schemeClr val="tx1"/>
                </a:solidFill>
              </a:rPr>
              <a:t>L2 D+I</a:t>
            </a:r>
          </a:p>
        </p:txBody>
      </p:sp>
      <p:sp>
        <p:nvSpPr>
          <p:cNvPr id="102408" name="Rectangle 7"/>
          <p:cNvSpPr>
            <a:spLocks noChangeArrowheads="1"/>
          </p:cNvSpPr>
          <p:nvPr/>
        </p:nvSpPr>
        <p:spPr bwMode="auto">
          <a:xfrm>
            <a:off x="466725" y="1685925"/>
            <a:ext cx="3857625" cy="1752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409" name="Line 8"/>
          <p:cNvSpPr>
            <a:spLocks noChangeShapeType="1"/>
          </p:cNvSpPr>
          <p:nvPr/>
        </p:nvSpPr>
        <p:spPr bwMode="auto">
          <a:xfrm>
            <a:off x="1171575" y="838200"/>
            <a:ext cx="0" cy="8477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10" name="Line 9"/>
          <p:cNvSpPr>
            <a:spLocks noChangeShapeType="1"/>
          </p:cNvSpPr>
          <p:nvPr/>
        </p:nvSpPr>
        <p:spPr bwMode="auto">
          <a:xfrm>
            <a:off x="2181225" y="2390775"/>
            <a:ext cx="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11" name="Line 10"/>
          <p:cNvSpPr>
            <a:spLocks noChangeShapeType="1"/>
          </p:cNvSpPr>
          <p:nvPr/>
        </p:nvSpPr>
        <p:spPr bwMode="auto">
          <a:xfrm>
            <a:off x="1266825" y="3190875"/>
            <a:ext cx="0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12" name="Rectangle 11"/>
          <p:cNvSpPr>
            <a:spLocks noChangeArrowheads="1"/>
          </p:cNvSpPr>
          <p:nvPr/>
        </p:nvSpPr>
        <p:spPr bwMode="auto">
          <a:xfrm>
            <a:off x="4676775" y="819150"/>
            <a:ext cx="446722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ct val="10000"/>
              </a:spcBef>
            </a:pPr>
            <a:r>
              <a:rPr lang="hu-HU" sz="2800" b="1">
                <a:solidFill>
                  <a:srgbClr val="000000"/>
                </a:solidFill>
              </a:rPr>
              <a:t>L2	</a:t>
            </a:r>
            <a:r>
              <a:rPr lang="hu-HU" sz="2800">
                <a:solidFill>
                  <a:srgbClr val="000000"/>
                </a:solidFill>
              </a:rPr>
              <a:t>256 KB az első,</a:t>
            </a:r>
          </a:p>
          <a:p>
            <a:pPr marL="333375" indent="-333375"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		512 KB a második,</a:t>
            </a:r>
          </a:p>
          <a:p>
            <a:pPr marL="333375" indent="-333375"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		1 MB a harmadik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	generációs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		Pentium 4-ben.</a:t>
            </a:r>
          </a:p>
        </p:txBody>
      </p:sp>
      <p:sp>
        <p:nvSpPr>
          <p:cNvPr id="102413" name="Rectangle 12"/>
          <p:cNvSpPr>
            <a:spLocks noChangeArrowheads="1"/>
          </p:cNvSpPr>
          <p:nvPr/>
        </p:nvSpPr>
        <p:spPr bwMode="auto">
          <a:xfrm>
            <a:off x="0" y="3781425"/>
            <a:ext cx="91440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85000"/>
              </a:lnSpc>
            </a:pPr>
            <a:r>
              <a:rPr lang="hu-HU" sz="2800" b="1">
                <a:solidFill>
                  <a:srgbClr val="000000"/>
                </a:solidFill>
              </a:rPr>
              <a:t>L2 </a:t>
            </a:r>
            <a:r>
              <a:rPr lang="hu-HU" sz="2800">
                <a:solidFill>
                  <a:srgbClr val="000000"/>
                </a:solidFill>
              </a:rPr>
              <a:t>8 utas halmaz kezelésű, késleltetve visszaíró</a:t>
            </a:r>
            <a:br>
              <a:rPr lang="hu-HU" sz="2800">
                <a:solidFill>
                  <a:srgbClr val="000000"/>
                </a:solidFill>
              </a:rPr>
            </a:br>
            <a:r>
              <a:rPr lang="hu-HU" sz="2800">
                <a:solidFill>
                  <a:srgbClr val="000000"/>
                </a:solidFill>
              </a:rPr>
              <a:t>128 bájtos gyorsító sor, minden második ciklusban kezdődhet egy 64 bájtos feltöltés a memóriából.</a:t>
            </a:r>
          </a:p>
          <a:p>
            <a:pPr marL="333375" indent="-333375">
              <a:lnSpc>
                <a:spcPct val="85000"/>
              </a:lnSpc>
            </a:pPr>
            <a:r>
              <a:rPr lang="hu-HU" sz="2800">
                <a:solidFill>
                  <a:srgbClr val="000000"/>
                </a:solidFill>
              </a:rPr>
              <a:t>Előre betöltő: megpróbálja </a:t>
            </a:r>
            <a:r>
              <a:rPr lang="hu-HU" sz="2800" b="1">
                <a:solidFill>
                  <a:srgbClr val="000000"/>
                </a:solidFill>
              </a:rPr>
              <a:t>L2</a:t>
            </a:r>
            <a:r>
              <a:rPr lang="hu-HU" sz="2800">
                <a:solidFill>
                  <a:srgbClr val="000000"/>
                </a:solidFill>
              </a:rPr>
              <a:t>-be tölteni azt a gyorsító sort, amelyre majd szükség lesz (nincs az ábrán).</a:t>
            </a:r>
          </a:p>
        </p:txBody>
      </p:sp>
      <p:sp>
        <p:nvSpPr>
          <p:cNvPr id="102414" name="Élőláb helye 1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Architektúra -- Mikoarchitektúra</a:t>
            </a:r>
          </a:p>
        </p:txBody>
      </p:sp>
      <p:sp>
        <p:nvSpPr>
          <p:cNvPr id="102415" name="Dátum helye 1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FD1E73E-73C7-4C9D-B64A-F973379A5053}" type="datetime10">
              <a:rPr lang="hu-HU" smtClean="0">
                <a:cs typeface="Arial" charset="0"/>
              </a:rPr>
              <a:pPr/>
              <a:t>16:27</a:t>
            </a:fld>
            <a:endParaRPr lang="en-GB" smtClean="0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6787</Words>
  <Application>Microsoft Office PowerPoint</Application>
  <PresentationFormat>Diavetítés a képernyőre (4:3 oldalarány)</PresentationFormat>
  <Paragraphs>2471</Paragraphs>
  <Slides>117</Slides>
  <Notes>117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117</vt:i4>
      </vt:variant>
    </vt:vector>
  </HeadingPairs>
  <TitlesOfParts>
    <vt:vector size="124" baseType="lpstr">
      <vt:lpstr>Times New Roman</vt:lpstr>
      <vt:lpstr>Arial</vt:lpstr>
      <vt:lpstr>Times New Roman CE</vt:lpstr>
      <vt:lpstr>Symbol</vt:lpstr>
      <vt:lpstr>Wingdings</vt:lpstr>
      <vt:lpstr>Courier New</vt:lpstr>
      <vt:lpstr>Alapértelmezett terv</vt:lpstr>
      <vt:lpstr>Számítógép architektúrák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  <vt:lpstr>35. dia</vt:lpstr>
      <vt:lpstr>36. dia</vt:lpstr>
      <vt:lpstr>37. dia</vt:lpstr>
      <vt:lpstr>38. dia</vt:lpstr>
      <vt:lpstr>39. dia</vt:lpstr>
      <vt:lpstr>40. dia</vt:lpstr>
      <vt:lpstr>41. dia</vt:lpstr>
      <vt:lpstr>42. dia</vt:lpstr>
      <vt:lpstr>43. dia</vt:lpstr>
      <vt:lpstr>44. dia</vt:lpstr>
      <vt:lpstr>45. dia</vt:lpstr>
      <vt:lpstr>46. dia</vt:lpstr>
      <vt:lpstr>47. dia</vt:lpstr>
      <vt:lpstr>48. dia</vt:lpstr>
      <vt:lpstr>49. dia</vt:lpstr>
      <vt:lpstr>50. dia</vt:lpstr>
      <vt:lpstr>51. dia</vt:lpstr>
      <vt:lpstr>52. dia</vt:lpstr>
      <vt:lpstr>53. dia</vt:lpstr>
      <vt:lpstr>54. dia</vt:lpstr>
      <vt:lpstr>55. dia</vt:lpstr>
      <vt:lpstr>56. dia</vt:lpstr>
      <vt:lpstr>57. dia</vt:lpstr>
      <vt:lpstr>58. dia</vt:lpstr>
      <vt:lpstr>59. dia</vt:lpstr>
      <vt:lpstr>60. dia</vt:lpstr>
      <vt:lpstr>61. dia</vt:lpstr>
      <vt:lpstr>62. dia</vt:lpstr>
      <vt:lpstr>63. dia</vt:lpstr>
      <vt:lpstr>64. dia</vt:lpstr>
      <vt:lpstr>65. dia</vt:lpstr>
      <vt:lpstr>66. dia</vt:lpstr>
      <vt:lpstr>67. dia</vt:lpstr>
      <vt:lpstr>68. dia</vt:lpstr>
      <vt:lpstr>69. dia</vt:lpstr>
      <vt:lpstr>70. dia</vt:lpstr>
      <vt:lpstr>71. dia</vt:lpstr>
      <vt:lpstr>72. dia</vt:lpstr>
      <vt:lpstr>73. dia</vt:lpstr>
      <vt:lpstr>74. dia</vt:lpstr>
      <vt:lpstr>75. dia</vt:lpstr>
      <vt:lpstr>76. dia</vt:lpstr>
      <vt:lpstr>77. dia</vt:lpstr>
      <vt:lpstr>78. dia</vt:lpstr>
      <vt:lpstr>79. dia</vt:lpstr>
      <vt:lpstr>80. dia</vt:lpstr>
      <vt:lpstr>81. dia</vt:lpstr>
      <vt:lpstr>82. dia</vt:lpstr>
      <vt:lpstr>83. dia</vt:lpstr>
      <vt:lpstr>84. dia</vt:lpstr>
      <vt:lpstr>85. dia</vt:lpstr>
      <vt:lpstr>86. dia</vt:lpstr>
      <vt:lpstr>87. dia</vt:lpstr>
      <vt:lpstr>88. dia</vt:lpstr>
      <vt:lpstr>89. dia</vt:lpstr>
      <vt:lpstr>90. dia</vt:lpstr>
      <vt:lpstr>91. dia</vt:lpstr>
      <vt:lpstr>92. dia</vt:lpstr>
      <vt:lpstr>93. dia</vt:lpstr>
      <vt:lpstr>94. dia</vt:lpstr>
      <vt:lpstr>95. dia</vt:lpstr>
      <vt:lpstr>96. dia</vt:lpstr>
      <vt:lpstr>97. dia</vt:lpstr>
      <vt:lpstr>98. dia</vt:lpstr>
      <vt:lpstr>99. dia</vt:lpstr>
      <vt:lpstr>100. dia</vt:lpstr>
      <vt:lpstr>101. dia</vt:lpstr>
      <vt:lpstr>102. dia</vt:lpstr>
      <vt:lpstr>103. dia</vt:lpstr>
      <vt:lpstr>104. dia</vt:lpstr>
      <vt:lpstr>105. dia</vt:lpstr>
      <vt:lpstr>106. dia</vt:lpstr>
      <vt:lpstr>107. dia</vt:lpstr>
      <vt:lpstr>108. dia</vt:lpstr>
      <vt:lpstr>109. dia</vt:lpstr>
      <vt:lpstr>110. dia</vt:lpstr>
      <vt:lpstr>111. dia</vt:lpstr>
      <vt:lpstr>112. dia</vt:lpstr>
      <vt:lpstr>113. dia</vt:lpstr>
      <vt:lpstr>114. dia</vt:lpstr>
      <vt:lpstr>115. dia</vt:lpstr>
      <vt:lpstr>116. dia</vt:lpstr>
      <vt:lpstr>117.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72</cp:revision>
  <dcterms:modified xsi:type="dcterms:W3CDTF">2012-09-30T14:27:57Z</dcterms:modified>
</cp:coreProperties>
</file>