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</p:sldIdLst>
  <p:sldSz cx="9144000" cy="6858000" type="screen4x3"/>
  <p:notesSz cx="6772275" cy="9902825"/>
  <p:defaultTextStyle>
    <a:defPPr>
      <a:defRPr lang="en-GB"/>
    </a:defPPr>
    <a:lvl1pPr algn="l" defTabSz="449263" rtl="0" eaLnBrk="0" fontAlgn="base" hangingPunct="0">
      <a:lnSpc>
        <a:spcPct val="69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defTabSz="449263" rtl="0" eaLnBrk="0" fontAlgn="base" hangingPunct="0">
      <a:lnSpc>
        <a:spcPct val="69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defTabSz="449263" rtl="0" eaLnBrk="0" fontAlgn="base" hangingPunct="0">
      <a:lnSpc>
        <a:spcPct val="69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defTabSz="449263" rtl="0" eaLnBrk="0" fontAlgn="base" hangingPunct="0">
      <a:lnSpc>
        <a:spcPct val="69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defTabSz="449263" rtl="0" eaLnBrk="0" fontAlgn="base" hangingPunct="0">
      <a:lnSpc>
        <a:spcPct val="69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FF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0" autoAdjust="0"/>
    <p:restoredTop sz="94660"/>
  </p:normalViewPr>
  <p:slideViewPr>
    <p:cSldViewPr>
      <p:cViewPr>
        <p:scale>
          <a:sx n="66" d="100"/>
          <a:sy n="66" d="100"/>
        </p:scale>
        <p:origin x="-588" y="-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72275" cy="99044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cs typeface="Arial" pitchFamily="34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72275" cy="99044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cs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72275" cy="99044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772275" cy="99044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cs typeface="Arial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772275" cy="99044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cs typeface="Arial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772275" cy="99044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cs typeface="Arial" pitchFamily="34" charset="0"/>
            </a:endParaRPr>
          </a:p>
        </p:txBody>
      </p:sp>
      <p:sp>
        <p:nvSpPr>
          <p:cNvPr id="93192" name="Rectangle 7"/>
          <p:cNvSpPr>
            <a:spLocks noGrp="1" noChangeArrowheads="1"/>
          </p:cNvSpPr>
          <p:nvPr>
            <p:ph type="sldImg"/>
          </p:nvPr>
        </p:nvSpPr>
        <p:spPr bwMode="auto">
          <a:xfrm>
            <a:off x="909638" y="752475"/>
            <a:ext cx="4941887" cy="3709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03763"/>
            <a:ext cx="5407025" cy="445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912813" y="744538"/>
            <a:ext cx="4946650" cy="37099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4211" name="Rectangle 2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08612" cy="44561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155-159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155-159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159-162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159-162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159-162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163-164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163-164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165-170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165-167</a:t>
            </a:r>
          </a:p>
          <a:p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166-167</a:t>
            </a:r>
          </a:p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152-155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167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167-168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168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169-170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170-175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170-175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170-175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170-175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170-175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170-175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152-155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175-176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176-181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177-178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178-179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179-181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181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181-183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181-183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183-186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183-186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152-155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183-186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183-186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186-188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186-188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188-190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190-191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46650" cy="3709987"/>
          </a:xfrm>
          <a:ln w="12700">
            <a:solidFill>
              <a:srgbClr val="000000"/>
            </a:solidFill>
            <a:miter lim="800000"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 lIns="92075" tIns="46038" rIns="92075" bIns="46038"/>
          <a:lstStyle/>
          <a:p>
            <a:r>
              <a:rPr lang="hu-HU" smtClean="0"/>
              <a:t>92-95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46650" cy="3709987"/>
          </a:xfrm>
          <a:ln w="12700">
            <a:solidFill>
              <a:srgbClr val="000000"/>
            </a:solidFill>
            <a:miter lim="800000"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 lIns="92075" tIns="46038" rIns="92075" bIns="46038"/>
          <a:lstStyle/>
          <a:p>
            <a:r>
              <a:rPr lang="hu-HU" smtClean="0"/>
              <a:t>92-95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46650" cy="3709987"/>
          </a:xfrm>
          <a:ln w="12700">
            <a:solidFill>
              <a:srgbClr val="000000"/>
            </a:solidFill>
            <a:miter lim="800000"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 lIns="92075" tIns="46038" rIns="92075" bIns="46038"/>
          <a:lstStyle/>
          <a:p>
            <a:r>
              <a:rPr lang="hu-HU" smtClean="0"/>
              <a:t>92-95, 312-315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46650" cy="3709987"/>
          </a:xfrm>
          <a:ln w="12700">
            <a:solidFill>
              <a:srgbClr val="000000"/>
            </a:solidFill>
            <a:miter lim="800000"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 lIns="92075" tIns="46038" rIns="92075" bIns="46038"/>
          <a:lstStyle/>
          <a:p>
            <a:r>
              <a:rPr lang="hu-HU" smtClean="0"/>
              <a:t>315-317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152-155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 lIns="91294" tIns="45647" rIns="91294" bIns="45647"/>
          <a:lstStyle/>
          <a:p>
            <a:r>
              <a:rPr lang="hu-HU" smtClean="0"/>
              <a:t>317-319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46650" cy="3709987"/>
          </a:xfrm>
          <a:ln w="12700">
            <a:solidFill>
              <a:srgbClr val="000000"/>
            </a:solidFill>
            <a:miter lim="800000"/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 lIns="92075" tIns="46038" rIns="92075" bIns="46038"/>
          <a:lstStyle/>
          <a:p>
            <a:r>
              <a:rPr lang="hu-HU" smtClean="0"/>
              <a:t>317-319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 lIns="91294" tIns="45647" rIns="91294" bIns="45647"/>
          <a:lstStyle/>
          <a:p>
            <a:r>
              <a:rPr lang="hu-HU" smtClean="0"/>
              <a:t>317-319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46650" cy="3709987"/>
          </a:xfrm>
          <a:ln w="12700">
            <a:solidFill>
              <a:srgbClr val="000000"/>
            </a:solidFill>
            <a:miter lim="800000"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 lIns="92075" tIns="46038" rIns="92075" bIns="46038"/>
          <a:lstStyle/>
          <a:p>
            <a:r>
              <a:rPr lang="hu-HU" smtClean="0"/>
              <a:t>96-97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191-193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191-193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191-193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191-193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191-193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194-196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152-155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194-196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194-197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196-197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222-223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222-223, 117-120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117-120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196-197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198-201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198-201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198-201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152-155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201-202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201-202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201-202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117-120, 202-205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202-205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202-205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205-207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221-227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223-227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236-240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155-159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236-240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236-240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236-240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224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223-227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232-236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232-236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232-236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49825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A51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49825" cy="3713163"/>
          </a:xfrm>
          <a:ln>
            <a:solidFill>
              <a:srgbClr val="000000"/>
            </a:solidFill>
            <a:miter lim="800000"/>
          </a:ln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A51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>
            <a:solidFill>
              <a:srgbClr val="000000"/>
            </a:solidFill>
            <a:miter lim="800000"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ln/>
        </p:spPr>
        <p:txBody>
          <a:bodyPr/>
          <a:lstStyle/>
          <a:p>
            <a:r>
              <a:rPr lang="hu-HU" smtClean="0"/>
              <a:t>155-159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309F-745D-492B-9C55-9C0B461A7C07}" type="datetime10">
              <a:rPr lang="hu-HU"/>
              <a:pPr>
                <a:defRPr/>
              </a:pPr>
              <a:t>16:27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Architektúra -- Digitális logika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41485-E65A-4835-8478-848DBD00FC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D9F3B-1B77-4D5A-8D9D-9DA3FA8F5B7A}" type="datetime10">
              <a:rPr lang="hu-HU"/>
              <a:pPr>
                <a:defRPr/>
              </a:pPr>
              <a:t>16:27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Architektúra -- Digitális logika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B99B-65E4-4AE5-96A4-7F01ABEE72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08750" y="511175"/>
            <a:ext cx="1939925" cy="55832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511175"/>
            <a:ext cx="5670550" cy="55832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A04F3-1B55-4479-A807-F9BB77545CEF}" type="datetime10">
              <a:rPr lang="hu-HU"/>
              <a:pPr>
                <a:defRPr/>
              </a:pPr>
              <a:t>16:27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Architektúra -- Digitális logika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635F8-1303-4273-A8E2-42178C0F75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1175"/>
            <a:ext cx="7762875" cy="13350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5238" cy="41132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5237" cy="41132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D6A8-48B3-426D-8E34-1B99B68E37F6}" type="datetime10">
              <a:rPr lang="hu-HU"/>
              <a:pPr>
                <a:defRPr/>
              </a:pPr>
              <a:t>16:27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Architektúra -- Digitális logika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AAA80-B1C1-41FC-8BA1-5DE3CF3133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1175"/>
            <a:ext cx="7762875" cy="13350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5238" cy="41132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805237" cy="19796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3438" y="4113213"/>
            <a:ext cx="3805237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CD0E-2167-430B-9311-B7CF4BCBB4F6}" type="datetime10">
              <a:rPr lang="hu-HU"/>
              <a:pPr>
                <a:defRPr/>
              </a:pPr>
              <a:t>16:27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Architektúra -- Digitális logika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62B89-FE4C-4E7F-8003-8E18CC1451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511175"/>
            <a:ext cx="7762875" cy="55832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A8C7-8897-4E6F-BE2F-4E919198CF29}" type="datetime10">
              <a:rPr lang="hu-HU"/>
              <a:pPr>
                <a:defRPr/>
              </a:pPr>
              <a:t>16:27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Architektúra -- Digitális logika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B7F1D-A6C1-40A4-837C-5C9E100301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AD8C-D897-46F7-86AC-046222D8A3F3}" type="datetime10">
              <a:rPr lang="hu-HU"/>
              <a:pPr>
                <a:defRPr/>
              </a:pPr>
              <a:t>16:27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Architektúra -- Digitális logika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6E9D-04B3-42CA-AB19-717B3E6ACF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1C0B-0CF2-4BC4-88C4-FD96D2841210}" type="datetime10">
              <a:rPr lang="hu-HU"/>
              <a:pPr>
                <a:defRPr/>
              </a:pPr>
              <a:t>16:27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Architektúra -- Digitális logika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DE2B-4415-4B7F-80E2-720E1044EB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8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5237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A3560-D2A7-4649-84E0-775D4F30F552}" type="datetime10">
              <a:rPr lang="hu-HU"/>
              <a:pPr>
                <a:defRPr/>
              </a:pPr>
              <a:t>16:27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Architektúra -- Digitális logika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A83EA-7401-4329-B286-9092D09A8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CB168-3F92-4B0E-BA8F-5C6878D238FA}" type="datetime10">
              <a:rPr lang="hu-HU"/>
              <a:pPr>
                <a:defRPr/>
              </a:pPr>
              <a:t>16:27</a:t>
            </a:fld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Architektúra -- Digitális logika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53E6-951F-4ADB-97C3-C0200AA18E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FA87-4595-4766-AB01-6007701380A5}" type="datetime10">
              <a:rPr lang="hu-HU"/>
              <a:pPr>
                <a:defRPr/>
              </a:pPr>
              <a:t>16:27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Architektúra -- Digitális logika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6BD7F-5C11-4202-98AD-CEBD9B8390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74C0F-1A8E-49C4-B8E9-25353F9955BC}" type="datetime10">
              <a:rPr lang="hu-HU"/>
              <a:pPr>
                <a:defRPr/>
              </a:pPr>
              <a:t>16:27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Architektúra -- Digitális logika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7D958-96E1-4413-A36C-2E0920297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AC85A-30F0-49F4-9F5D-FB56DBB4B24B}" type="datetime10">
              <a:rPr lang="hu-HU"/>
              <a:pPr>
                <a:defRPr/>
              </a:pPr>
              <a:t>16:27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Architektúra -- Digitális logika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C40DA-8674-46FB-B127-2C06563F8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282A-5989-4A46-AE62-40F7D087665A}" type="datetime10">
              <a:rPr lang="hu-HU"/>
              <a:pPr>
                <a:defRPr/>
              </a:pPr>
              <a:t>16:27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Architektúra -- Digitális logika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A0F42-ED62-4D37-A7F4-33227AD15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11175"/>
            <a:ext cx="7762875" cy="133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287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27763"/>
            <a:ext cx="189547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EB05FEC-9E3E-4881-AA17-050FE937AAE5}" type="datetime10">
              <a:rPr lang="hu-HU"/>
              <a:pPr>
                <a:defRPr/>
              </a:pPr>
              <a:t>16:27</a:t>
            </a:fld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60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Architektúra -- Digitális logika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54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E546916-FBD2-4A3C-AB35-AC9AC88115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ctr" defTabSz="449263" rtl="0" eaLnBrk="0" fontAlgn="base" hangingPunct="0">
        <a:lnSpc>
          <a:spcPct val="6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6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pitchFamily="34" charset="0"/>
        </a:defRPr>
      </a:lvl2pPr>
      <a:lvl3pPr algn="ctr" defTabSz="449263" rtl="0" eaLnBrk="0" fontAlgn="base" hangingPunct="0">
        <a:lnSpc>
          <a:spcPct val="6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pitchFamily="34" charset="0"/>
        </a:defRPr>
      </a:lvl3pPr>
      <a:lvl4pPr algn="ctr" defTabSz="449263" rtl="0" eaLnBrk="0" fontAlgn="base" hangingPunct="0">
        <a:lnSpc>
          <a:spcPct val="6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pitchFamily="34" charset="0"/>
        </a:defRPr>
      </a:lvl4pPr>
      <a:lvl5pPr algn="ctr" defTabSz="449263" rtl="0" eaLnBrk="0" fontAlgn="base" hangingPunct="0">
        <a:lnSpc>
          <a:spcPct val="6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pitchFamily="34" charset="0"/>
        </a:defRPr>
      </a:lvl5pPr>
      <a:lvl6pPr marL="457200" algn="ctr" defTabSz="449263" rtl="0" eaLnBrk="0" fontAlgn="base" hangingPunct="0">
        <a:lnSpc>
          <a:spcPct val="6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pitchFamily="34" charset="0"/>
        </a:defRPr>
      </a:lvl6pPr>
      <a:lvl7pPr marL="914400" algn="ctr" defTabSz="449263" rtl="0" eaLnBrk="0" fontAlgn="base" hangingPunct="0">
        <a:lnSpc>
          <a:spcPct val="6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pitchFamily="34" charset="0"/>
        </a:defRPr>
      </a:lvl7pPr>
      <a:lvl8pPr marL="1371600" algn="ctr" defTabSz="449263" rtl="0" eaLnBrk="0" fontAlgn="base" hangingPunct="0">
        <a:lnSpc>
          <a:spcPct val="6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pitchFamily="34" charset="0"/>
        </a:defRPr>
      </a:lvl8pPr>
      <a:lvl9pPr marL="1828800" algn="ctr" defTabSz="449263" rtl="0" eaLnBrk="0" fontAlgn="base" hangingPunct="0">
        <a:lnSpc>
          <a:spcPct val="6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pitchFamily="34" charset="0"/>
        </a:defRPr>
      </a:lvl9pPr>
    </p:titleStyle>
    <p:bodyStyle>
      <a:lvl1pPr marL="333375" indent="-333375" algn="l" defTabSz="449263" rtl="0" eaLnBrk="0" fontAlgn="base" hangingPunct="0">
        <a:lnSpc>
          <a:spcPct val="69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lnSpc>
          <a:spcPct val="69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69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6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6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6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6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6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6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75B3EA-A0B5-4100-BC6F-834C2BCD2291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body"/>
          </p:nvPr>
        </p:nvSpPr>
        <p:spPr>
          <a:xfrm>
            <a:off x="685800" y="1981200"/>
            <a:ext cx="7772400" cy="4090988"/>
          </a:xfrm>
        </p:spPr>
        <p:txBody>
          <a:bodyPr lIns="92160" tIns="46080" rIns="92160" bIns="46080" anchor="t">
            <a:spAutoFit/>
          </a:bodyPr>
          <a:lstStyle/>
          <a:p>
            <a:pPr marL="333375" indent="-333375" algn="just">
              <a:lnSpc>
                <a:spcPct val="83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err="1" smtClean="0"/>
              <a:t>Számítógépek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felépítése</a:t>
            </a:r>
            <a:endParaRPr lang="en-GB" sz="2800" b="1" dirty="0" smtClean="0"/>
          </a:p>
          <a:p>
            <a:pPr marL="333375" indent="-333375" algn="just">
              <a:lnSpc>
                <a:spcPct val="83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err="1" smtClean="0"/>
              <a:t>Digitális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adatábrázolás</a:t>
            </a:r>
            <a:endParaRPr lang="en-GB" sz="2800" b="1" dirty="0" smtClean="0"/>
          </a:p>
          <a:p>
            <a:pPr marL="333375" indent="-333375" algn="just">
              <a:lnSpc>
                <a:spcPct val="83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err="1" smtClean="0">
                <a:solidFill>
                  <a:srgbClr val="CC0000"/>
                </a:solidFill>
              </a:rPr>
              <a:t>Digitális</a:t>
            </a:r>
            <a:r>
              <a:rPr lang="en-GB" sz="2800" b="1" dirty="0" smtClean="0">
                <a:solidFill>
                  <a:srgbClr val="CC0000"/>
                </a:solidFill>
              </a:rPr>
              <a:t> </a:t>
            </a:r>
            <a:r>
              <a:rPr lang="en-GB" sz="2800" b="1" dirty="0" err="1" smtClean="0">
                <a:solidFill>
                  <a:srgbClr val="CC0000"/>
                </a:solidFill>
              </a:rPr>
              <a:t>logikai</a:t>
            </a:r>
            <a:r>
              <a:rPr lang="en-GB" sz="2800" b="1" dirty="0" smtClean="0">
                <a:solidFill>
                  <a:srgbClr val="CC0000"/>
                </a:solidFill>
              </a:rPr>
              <a:t> </a:t>
            </a:r>
            <a:r>
              <a:rPr lang="en-GB" sz="2800" b="1" dirty="0" err="1" smtClean="0">
                <a:solidFill>
                  <a:srgbClr val="CC0000"/>
                </a:solidFill>
              </a:rPr>
              <a:t>szint</a:t>
            </a:r>
            <a:endParaRPr lang="en-GB" sz="2800" b="1" dirty="0" smtClean="0">
              <a:solidFill>
                <a:srgbClr val="CC0000"/>
              </a:solidFill>
            </a:endParaRPr>
          </a:p>
          <a:p>
            <a:pPr marL="333375" indent="-333375" algn="just">
              <a:lnSpc>
                <a:spcPct val="83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err="1" smtClean="0"/>
              <a:t>Mikroarchitektúra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szint</a:t>
            </a:r>
            <a:endParaRPr lang="en-GB" sz="2800" b="1" dirty="0" smtClean="0"/>
          </a:p>
          <a:p>
            <a:pPr marL="333375" indent="-333375" algn="just">
              <a:lnSpc>
                <a:spcPct val="83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err="1" smtClean="0"/>
              <a:t>Gépi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utasítás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szint</a:t>
            </a:r>
            <a:endParaRPr lang="en-GB" sz="2800" b="1" dirty="0" smtClean="0"/>
          </a:p>
          <a:p>
            <a:pPr marL="333375" indent="-333375" algn="just">
              <a:lnSpc>
                <a:spcPct val="83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err="1" smtClean="0"/>
              <a:t>Operációs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rendszer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szint</a:t>
            </a:r>
            <a:endParaRPr lang="en-GB" sz="2800" b="1" dirty="0" smtClean="0"/>
          </a:p>
          <a:p>
            <a:pPr marL="333375" indent="-333375" algn="just">
              <a:lnSpc>
                <a:spcPct val="83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Assembly </a:t>
            </a:r>
            <a:r>
              <a:rPr lang="en-GB" sz="2800" b="1" dirty="0" err="1" smtClean="0">
                <a:solidFill>
                  <a:schemeClr val="tx1"/>
                </a:solidFill>
              </a:rPr>
              <a:t>nyelvi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szint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marL="333375" indent="-333375" algn="just">
              <a:lnSpc>
                <a:spcPct val="83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err="1" smtClean="0">
                <a:solidFill>
                  <a:srgbClr val="5A5A64"/>
                </a:solidFill>
              </a:rPr>
              <a:t>Probléma</a:t>
            </a:r>
            <a:r>
              <a:rPr lang="en-GB" sz="2800" b="1" dirty="0" smtClean="0">
                <a:solidFill>
                  <a:srgbClr val="5A5A64"/>
                </a:solidFill>
              </a:rPr>
              <a:t> </a:t>
            </a:r>
            <a:r>
              <a:rPr lang="en-GB" sz="2800" b="1" dirty="0" err="1" smtClean="0">
                <a:solidFill>
                  <a:srgbClr val="5A5A64"/>
                </a:solidFill>
              </a:rPr>
              <a:t>orientált</a:t>
            </a:r>
            <a:r>
              <a:rPr lang="en-GB" sz="2800" b="1" dirty="0" smtClean="0">
                <a:solidFill>
                  <a:srgbClr val="5A5A64"/>
                </a:solidFill>
              </a:rPr>
              <a:t> (</a:t>
            </a:r>
            <a:r>
              <a:rPr lang="en-GB" sz="2800" b="1" dirty="0" err="1" smtClean="0">
                <a:solidFill>
                  <a:srgbClr val="5A5A64"/>
                </a:solidFill>
              </a:rPr>
              <a:t>magas</a:t>
            </a:r>
            <a:r>
              <a:rPr lang="en-GB" sz="2800" b="1" dirty="0" smtClean="0">
                <a:solidFill>
                  <a:srgbClr val="5A5A64"/>
                </a:solidFill>
              </a:rPr>
              <a:t> </a:t>
            </a:r>
            <a:r>
              <a:rPr lang="en-GB" sz="2800" b="1" dirty="0" err="1" smtClean="0">
                <a:solidFill>
                  <a:srgbClr val="5A5A64"/>
                </a:solidFill>
              </a:rPr>
              <a:t>szintű</a:t>
            </a:r>
            <a:r>
              <a:rPr lang="en-GB" sz="2800" b="1" dirty="0" smtClean="0">
                <a:solidFill>
                  <a:srgbClr val="5A5A64"/>
                </a:solidFill>
              </a:rPr>
              <a:t>) </a:t>
            </a:r>
            <a:r>
              <a:rPr lang="en-GB" sz="2800" b="1" dirty="0" err="1" smtClean="0">
                <a:solidFill>
                  <a:srgbClr val="5A5A64"/>
                </a:solidFill>
              </a:rPr>
              <a:t>nyelvi</a:t>
            </a:r>
            <a:r>
              <a:rPr lang="en-GB" sz="2800" b="1" dirty="0" smtClean="0">
                <a:solidFill>
                  <a:srgbClr val="5A5A64"/>
                </a:solidFill>
              </a:rPr>
              <a:t> </a:t>
            </a:r>
            <a:r>
              <a:rPr lang="en-GB" sz="2800" b="1" dirty="0" err="1" smtClean="0">
                <a:solidFill>
                  <a:srgbClr val="5A5A64"/>
                </a:solidFill>
              </a:rPr>
              <a:t>szint</a:t>
            </a:r>
            <a:endParaRPr lang="en-GB" sz="2800" b="1" dirty="0" smtClean="0">
              <a:solidFill>
                <a:srgbClr val="5A5A64"/>
              </a:solidFill>
            </a:endParaRPr>
          </a:p>
          <a:p>
            <a:pPr marL="333375" indent="-333375" algn="just">
              <a:lnSpc>
                <a:spcPct val="83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err="1" smtClean="0"/>
              <a:t>Perifériák</a:t>
            </a:r>
            <a:endParaRPr lang="en-GB" sz="2800" b="1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893763"/>
            <a:ext cx="7772400" cy="577850"/>
          </a:xfrm>
        </p:spPr>
        <p:txBody>
          <a:bodyPr anchor="ctr">
            <a:spAutoFit/>
          </a:bodyPr>
          <a:lstStyle/>
          <a:p>
            <a:pPr marL="0" indent="0" algn="ctr">
              <a:lnSpc>
                <a:spcPct val="86000"/>
              </a:lnSpc>
              <a:spcBef>
                <a:spcPct val="0"/>
              </a:spcBef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400" smtClean="0"/>
              <a:t>Számítógép architektúrák</a:t>
            </a:r>
          </a:p>
        </p:txBody>
      </p:sp>
      <p:sp>
        <p:nvSpPr>
          <p:cNvPr id="4101" name="Élőláb hely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4102" name="Dátum helye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3514DBD-C961-499F-BEA3-50668D04BE76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ia számának hely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476C4C-5ACF-4691-B62A-B9D8866B93AC}" type="slidenum">
              <a:rPr lang="en-GB" smtClean="0">
                <a:cs typeface="Arial" charset="0"/>
              </a:rPr>
              <a:pPr/>
              <a:t>10</a:t>
            </a:fld>
            <a:endParaRPr lang="en-GB" smtClean="0"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5888"/>
            <a:ext cx="9144000" cy="2713037"/>
          </a:xfrm>
        </p:spPr>
        <p:txBody>
          <a:bodyPr lIns="92075" tIns="46038" rIns="92075" bIns="46038"/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2400" b="1" smtClean="0"/>
              <a:t>Boole-függvény megvalósításának lépései </a:t>
            </a:r>
            <a:r>
              <a:rPr lang="hu-HU" sz="2400" smtClean="0"/>
              <a:t>(</a:t>
            </a:r>
            <a:r>
              <a:rPr lang="hu-HU" sz="2400" b="1" smtClean="0"/>
              <a:t>3.3.</a:t>
            </a:r>
            <a:r>
              <a:rPr lang="hu-HU" sz="2400" smtClean="0"/>
              <a:t> </a:t>
            </a:r>
            <a:r>
              <a:rPr lang="hu-HU" sz="2400" b="1" smtClean="0"/>
              <a:t>ábra</a:t>
            </a:r>
            <a:r>
              <a:rPr lang="hu-HU" sz="2400" smtClean="0"/>
              <a:t>)</a:t>
            </a:r>
            <a:r>
              <a:rPr lang="hu-HU" sz="2400" b="1" smtClean="0"/>
              <a:t>: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u-HU" sz="2400" smtClean="0"/>
              <a:t>igazságtábla, 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u-HU" sz="2400" smtClean="0"/>
              <a:t>negált értékek,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u-HU" sz="2400" b="1" i="1" smtClean="0"/>
              <a:t>ÉS</a:t>
            </a:r>
            <a:r>
              <a:rPr lang="hu-HU" sz="2400" smtClean="0"/>
              <a:t> kapuk bemenetei, 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u-HU" sz="2400" b="1" i="1" smtClean="0"/>
              <a:t>ÉS</a:t>
            </a:r>
            <a:r>
              <a:rPr lang="hu-HU" sz="2400" smtClean="0"/>
              <a:t> kapuk, 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u-HU" sz="2400" b="1" i="1" smtClean="0"/>
              <a:t>VAGY</a:t>
            </a:r>
            <a:r>
              <a:rPr lang="hu-HU" sz="2400" smtClean="0"/>
              <a:t> kapu, kimenet.</a:t>
            </a:r>
          </a:p>
        </p:txBody>
      </p:sp>
      <p:graphicFrame>
        <p:nvGraphicFramePr>
          <p:cNvPr id="162819" name="Group 3"/>
          <p:cNvGraphicFramePr>
            <a:graphicFrameLocks noGrp="1"/>
          </p:cNvGraphicFramePr>
          <p:nvPr>
            <p:ph sz="quarter" idx="2"/>
          </p:nvPr>
        </p:nvGraphicFramePr>
        <p:xfrm>
          <a:off x="179388" y="2997200"/>
          <a:ext cx="2133600" cy="3575051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533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105" name="Group 55"/>
          <p:cNvGrpSpPr>
            <a:grpSpLocks/>
          </p:cNvGrpSpPr>
          <p:nvPr/>
        </p:nvGrpSpPr>
        <p:grpSpPr bwMode="auto">
          <a:xfrm>
            <a:off x="2771775" y="1484313"/>
            <a:ext cx="6146800" cy="5130800"/>
            <a:chOff x="1736" y="696"/>
            <a:chExt cx="3872" cy="3232"/>
          </a:xfrm>
        </p:grpSpPr>
        <p:sp>
          <p:nvSpPr>
            <p:cNvPr id="2108" name="Line 56"/>
            <p:cNvSpPr>
              <a:spLocks noChangeShapeType="1"/>
            </p:cNvSpPr>
            <p:nvPr/>
          </p:nvSpPr>
          <p:spPr bwMode="auto">
            <a:xfrm>
              <a:off x="4595" y="1784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09" name="Line 57"/>
            <p:cNvSpPr>
              <a:spLocks noChangeShapeType="1"/>
            </p:cNvSpPr>
            <p:nvPr/>
          </p:nvSpPr>
          <p:spPr bwMode="auto">
            <a:xfrm>
              <a:off x="4595" y="2063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10" name="Line 58"/>
            <p:cNvSpPr>
              <a:spLocks noChangeShapeType="1"/>
            </p:cNvSpPr>
            <p:nvPr/>
          </p:nvSpPr>
          <p:spPr bwMode="auto">
            <a:xfrm flipV="1">
              <a:off x="4745" y="2149"/>
              <a:ext cx="0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11" name="Line 59"/>
            <p:cNvSpPr>
              <a:spLocks noChangeShapeType="1"/>
            </p:cNvSpPr>
            <p:nvPr/>
          </p:nvSpPr>
          <p:spPr bwMode="auto">
            <a:xfrm>
              <a:off x="4745" y="2152"/>
              <a:ext cx="1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12" name="Line 60"/>
            <p:cNvSpPr>
              <a:spLocks noChangeShapeType="1"/>
            </p:cNvSpPr>
            <p:nvPr/>
          </p:nvSpPr>
          <p:spPr bwMode="auto">
            <a:xfrm>
              <a:off x="4742" y="1957"/>
              <a:ext cx="1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13" name="Line 61"/>
            <p:cNvSpPr>
              <a:spLocks noChangeShapeType="1"/>
            </p:cNvSpPr>
            <p:nvPr/>
          </p:nvSpPr>
          <p:spPr bwMode="auto">
            <a:xfrm flipV="1">
              <a:off x="4736" y="1312"/>
              <a:ext cx="3" cy="6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2114" name="Group 62"/>
            <p:cNvGrpSpPr>
              <a:grpSpLocks/>
            </p:cNvGrpSpPr>
            <p:nvPr/>
          </p:nvGrpSpPr>
          <p:grpSpPr bwMode="auto">
            <a:xfrm>
              <a:off x="1736" y="696"/>
              <a:ext cx="3872" cy="3232"/>
              <a:chOff x="1736" y="696"/>
              <a:chExt cx="3872" cy="3232"/>
            </a:xfrm>
          </p:grpSpPr>
          <p:grpSp>
            <p:nvGrpSpPr>
              <p:cNvPr id="2115" name="Group 63"/>
              <p:cNvGrpSpPr>
                <a:grpSpLocks/>
              </p:cNvGrpSpPr>
              <p:nvPr/>
            </p:nvGrpSpPr>
            <p:grpSpPr bwMode="auto">
              <a:xfrm>
                <a:off x="1980" y="976"/>
                <a:ext cx="3508" cy="2952"/>
                <a:chOff x="1980" y="976"/>
                <a:chExt cx="3508" cy="2952"/>
              </a:xfrm>
            </p:grpSpPr>
            <p:grpSp>
              <p:nvGrpSpPr>
                <p:cNvPr id="2124" name="Group 64"/>
                <p:cNvGrpSpPr>
                  <a:grpSpLocks/>
                </p:cNvGrpSpPr>
                <p:nvPr/>
              </p:nvGrpSpPr>
              <p:grpSpPr bwMode="auto">
                <a:xfrm>
                  <a:off x="2952" y="976"/>
                  <a:ext cx="888" cy="2952"/>
                  <a:chOff x="2896" y="624"/>
                  <a:chExt cx="888" cy="2952"/>
                </a:xfrm>
              </p:grpSpPr>
              <p:sp>
                <p:nvSpPr>
                  <p:cNvPr id="2190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632"/>
                    <a:ext cx="0" cy="29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191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616" y="624"/>
                    <a:ext cx="0" cy="29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192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784" y="624"/>
                    <a:ext cx="0" cy="29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193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208" y="640"/>
                    <a:ext cx="0" cy="29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194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3056" y="648"/>
                    <a:ext cx="0" cy="292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195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2896" y="632"/>
                    <a:ext cx="0" cy="292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125" name="Group 71"/>
                <p:cNvGrpSpPr>
                  <a:grpSpLocks/>
                </p:cNvGrpSpPr>
                <p:nvPr/>
              </p:nvGrpSpPr>
              <p:grpSpPr bwMode="auto">
                <a:xfrm>
                  <a:off x="1980" y="2341"/>
                  <a:ext cx="1853" cy="1435"/>
                  <a:chOff x="1980" y="2341"/>
                  <a:chExt cx="1853" cy="1435"/>
                </a:xfrm>
              </p:grpSpPr>
              <p:grpSp>
                <p:nvGrpSpPr>
                  <p:cNvPr id="2166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1994" y="2341"/>
                    <a:ext cx="1514" cy="243"/>
                    <a:chOff x="1938" y="1989"/>
                    <a:chExt cx="1514" cy="243"/>
                  </a:xfrm>
                </p:grpSpPr>
                <p:grpSp>
                  <p:nvGrpSpPr>
                    <p:cNvPr id="2183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73" y="2084"/>
                      <a:ext cx="1179" cy="148"/>
                      <a:chOff x="2273" y="2084"/>
                      <a:chExt cx="1179" cy="148"/>
                    </a:xfrm>
                  </p:grpSpPr>
                  <p:sp>
                    <p:nvSpPr>
                      <p:cNvPr id="2186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6" y="2084"/>
                        <a:ext cx="147" cy="148"/>
                      </a:xfrm>
                      <a:custGeom>
                        <a:avLst/>
                        <a:gdLst>
                          <a:gd name="T0" fmla="*/ 0 w 185"/>
                          <a:gd name="T1" fmla="*/ 0 h 228"/>
                          <a:gd name="T2" fmla="*/ 0 w 185"/>
                          <a:gd name="T3" fmla="*/ 62 h 228"/>
                          <a:gd name="T4" fmla="*/ 93 w 185"/>
                          <a:gd name="T5" fmla="*/ 29 h 228"/>
                          <a:gd name="T6" fmla="*/ 0 w 185"/>
                          <a:gd name="T7" fmla="*/ 0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85"/>
                          <a:gd name="T13" fmla="*/ 0 h 228"/>
                          <a:gd name="T14" fmla="*/ 185 w 185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85" h="228">
                            <a:moveTo>
                              <a:pt x="0" y="0"/>
                            </a:moveTo>
                            <a:lnTo>
                              <a:pt x="0" y="228"/>
                            </a:lnTo>
                            <a:lnTo>
                              <a:pt x="185" y="10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87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73" y="2163"/>
                        <a:ext cx="19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88" name="Oval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9" y="2126"/>
                        <a:ext cx="62" cy="55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89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96" y="2152"/>
                        <a:ext cx="756" cy="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oval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  <p:sp>
                  <p:nvSpPr>
                    <p:cNvPr id="2184" name="Line 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73" y="1992"/>
                      <a:ext cx="0" cy="16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oval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5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8" y="1989"/>
                      <a:ext cx="9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oval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grpSp>
                <p:nvGrpSpPr>
                  <p:cNvPr id="2167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1988" y="2927"/>
                    <a:ext cx="1682" cy="246"/>
                    <a:chOff x="1932" y="2439"/>
                    <a:chExt cx="1682" cy="246"/>
                  </a:xfrm>
                </p:grpSpPr>
                <p:grpSp>
                  <p:nvGrpSpPr>
                    <p:cNvPr id="217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7" y="2537"/>
                      <a:ext cx="1347" cy="148"/>
                      <a:chOff x="2267" y="2537"/>
                      <a:chExt cx="1347" cy="148"/>
                    </a:xfrm>
                  </p:grpSpPr>
                  <p:sp>
                    <p:nvSpPr>
                      <p:cNvPr id="2179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0" y="2537"/>
                        <a:ext cx="147" cy="148"/>
                      </a:xfrm>
                      <a:custGeom>
                        <a:avLst/>
                        <a:gdLst>
                          <a:gd name="T0" fmla="*/ 0 w 185"/>
                          <a:gd name="T1" fmla="*/ 0 h 228"/>
                          <a:gd name="T2" fmla="*/ 0 w 185"/>
                          <a:gd name="T3" fmla="*/ 62 h 228"/>
                          <a:gd name="T4" fmla="*/ 93 w 185"/>
                          <a:gd name="T5" fmla="*/ 29 h 228"/>
                          <a:gd name="T6" fmla="*/ 0 w 185"/>
                          <a:gd name="T7" fmla="*/ 0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85"/>
                          <a:gd name="T13" fmla="*/ 0 h 228"/>
                          <a:gd name="T14" fmla="*/ 185 w 185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85" h="228">
                            <a:moveTo>
                              <a:pt x="0" y="0"/>
                            </a:moveTo>
                            <a:lnTo>
                              <a:pt x="0" y="228"/>
                            </a:lnTo>
                            <a:lnTo>
                              <a:pt x="185" y="10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80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67" y="2616"/>
                        <a:ext cx="19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81" name="Oval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3" y="2579"/>
                        <a:ext cx="62" cy="55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82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90" y="2605"/>
                        <a:ext cx="924" cy="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oval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  <p:sp>
                  <p:nvSpPr>
                    <p:cNvPr id="2177" name="Line 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7" y="2445"/>
                      <a:ext cx="0" cy="16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oval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8" name="Line 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32" y="2439"/>
                      <a:ext cx="1122" cy="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oval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grpSp>
                <p:nvGrpSpPr>
                  <p:cNvPr id="2168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1980" y="3533"/>
                    <a:ext cx="1853" cy="243"/>
                    <a:chOff x="1932" y="2901"/>
                    <a:chExt cx="1853" cy="243"/>
                  </a:xfrm>
                </p:grpSpPr>
                <p:grpSp>
                  <p:nvGrpSpPr>
                    <p:cNvPr id="2169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7" y="2996"/>
                      <a:ext cx="1518" cy="148"/>
                      <a:chOff x="2267" y="2996"/>
                      <a:chExt cx="1518" cy="148"/>
                    </a:xfrm>
                  </p:grpSpPr>
                  <p:sp>
                    <p:nvSpPr>
                      <p:cNvPr id="2172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0" y="2996"/>
                        <a:ext cx="147" cy="148"/>
                      </a:xfrm>
                      <a:custGeom>
                        <a:avLst/>
                        <a:gdLst>
                          <a:gd name="T0" fmla="*/ 0 w 185"/>
                          <a:gd name="T1" fmla="*/ 0 h 228"/>
                          <a:gd name="T2" fmla="*/ 0 w 185"/>
                          <a:gd name="T3" fmla="*/ 62 h 228"/>
                          <a:gd name="T4" fmla="*/ 93 w 185"/>
                          <a:gd name="T5" fmla="*/ 29 h 228"/>
                          <a:gd name="T6" fmla="*/ 0 w 185"/>
                          <a:gd name="T7" fmla="*/ 0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85"/>
                          <a:gd name="T13" fmla="*/ 0 h 228"/>
                          <a:gd name="T14" fmla="*/ 185 w 185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85" h="228">
                            <a:moveTo>
                              <a:pt x="0" y="0"/>
                            </a:moveTo>
                            <a:lnTo>
                              <a:pt x="0" y="228"/>
                            </a:lnTo>
                            <a:lnTo>
                              <a:pt x="185" y="10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73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67" y="3075"/>
                        <a:ext cx="19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74" name="Oval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3" y="3038"/>
                        <a:ext cx="62" cy="55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75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90" y="3067"/>
                        <a:ext cx="1095" cy="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oval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  <p:sp>
                  <p:nvSpPr>
                    <p:cNvPr id="2170" name="Line 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7" y="2904"/>
                      <a:ext cx="0" cy="16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oval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1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2" y="2901"/>
                      <a:ext cx="127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oval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</p:grpSp>
            <p:grpSp>
              <p:nvGrpSpPr>
                <p:cNvPr id="2126" name="Group 96"/>
                <p:cNvGrpSpPr>
                  <a:grpSpLocks/>
                </p:cNvGrpSpPr>
                <p:nvPr/>
              </p:nvGrpSpPr>
              <p:grpSpPr bwMode="auto">
                <a:xfrm>
                  <a:off x="2953" y="1205"/>
                  <a:ext cx="1791" cy="1696"/>
                  <a:chOff x="2953" y="1205"/>
                  <a:chExt cx="1791" cy="1696"/>
                </a:xfrm>
              </p:grpSpPr>
              <p:grpSp>
                <p:nvGrpSpPr>
                  <p:cNvPr id="2134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3108" y="1205"/>
                    <a:ext cx="1632" cy="232"/>
                    <a:chOff x="3052" y="853"/>
                    <a:chExt cx="1632" cy="232"/>
                  </a:xfrm>
                </p:grpSpPr>
                <p:grpSp>
                  <p:nvGrpSpPr>
                    <p:cNvPr id="2159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04" y="853"/>
                      <a:ext cx="1480" cy="232"/>
                      <a:chOff x="3204" y="853"/>
                      <a:chExt cx="1480" cy="232"/>
                    </a:xfrm>
                  </p:grpSpPr>
                  <p:sp>
                    <p:nvSpPr>
                      <p:cNvPr id="2161" name="Arc 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7" y="853"/>
                        <a:ext cx="100" cy="232"/>
                      </a:xfrm>
                      <a:custGeom>
                        <a:avLst/>
                        <a:gdLst>
                          <a:gd name="T0" fmla="*/ 0 w 21600"/>
                          <a:gd name="T1" fmla="*/ 0 h 43087"/>
                          <a:gd name="T2" fmla="*/ 0 w 21600"/>
                          <a:gd name="T3" fmla="*/ 0 h 43087"/>
                          <a:gd name="T4" fmla="*/ 0 w 21600"/>
                          <a:gd name="T5" fmla="*/ 0 h 43087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43087"/>
                          <a:gd name="T11" fmla="*/ 21600 w 21600"/>
                          <a:gd name="T12" fmla="*/ 43087 h 43087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43087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2674"/>
                              <a:pt x="13224" y="41954"/>
                              <a:pt x="2208" y="43086"/>
                            </a:cubicBezTo>
                          </a:path>
                          <a:path w="21600" h="43087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2674"/>
                              <a:pt x="13224" y="41954"/>
                              <a:pt x="2208" y="4308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62" name="Freeform 1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7" y="853"/>
                        <a:ext cx="265" cy="232"/>
                      </a:xfrm>
                      <a:custGeom>
                        <a:avLst/>
                        <a:gdLst>
                          <a:gd name="T0" fmla="*/ 98 w 424"/>
                          <a:gd name="T1" fmla="*/ 0 h 336"/>
                          <a:gd name="T2" fmla="*/ 0 w 424"/>
                          <a:gd name="T3" fmla="*/ 0 h 336"/>
                          <a:gd name="T4" fmla="*/ 0 w 424"/>
                          <a:gd name="T5" fmla="*/ 110 h 336"/>
                          <a:gd name="T6" fmla="*/ 104 w 424"/>
                          <a:gd name="T7" fmla="*/ 110 h 3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24"/>
                          <a:gd name="T13" fmla="*/ 0 h 336"/>
                          <a:gd name="T14" fmla="*/ 424 w 424"/>
                          <a:gd name="T15" fmla="*/ 336 h 3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24" h="336">
                            <a:moveTo>
                              <a:pt x="400" y="0"/>
                            </a:moveTo>
                            <a:lnTo>
                              <a:pt x="0" y="0"/>
                            </a:lnTo>
                            <a:lnTo>
                              <a:pt x="0" y="336"/>
                            </a:lnTo>
                            <a:lnTo>
                              <a:pt x="424" y="336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63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3" y="913"/>
                        <a:ext cx="52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oval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64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04" y="1035"/>
                        <a:ext cx="77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oval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65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26" y="966"/>
                        <a:ext cx="35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  <p:sp>
                  <p:nvSpPr>
                    <p:cNvPr id="2160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52" y="971"/>
                      <a:ext cx="92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oval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grpSp>
                <p:nvGrpSpPr>
                  <p:cNvPr id="2135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2953" y="1677"/>
                    <a:ext cx="1648" cy="232"/>
                    <a:chOff x="2953" y="1677"/>
                    <a:chExt cx="1648" cy="232"/>
                  </a:xfrm>
                </p:grpSpPr>
                <p:grpSp>
                  <p:nvGrpSpPr>
                    <p:cNvPr id="2152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3" y="1677"/>
                      <a:ext cx="1648" cy="232"/>
                      <a:chOff x="2953" y="1677"/>
                      <a:chExt cx="1648" cy="232"/>
                    </a:xfrm>
                  </p:grpSpPr>
                  <p:sp>
                    <p:nvSpPr>
                      <p:cNvPr id="2154" name="Arc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1" y="1677"/>
                        <a:ext cx="100" cy="232"/>
                      </a:xfrm>
                      <a:custGeom>
                        <a:avLst/>
                        <a:gdLst>
                          <a:gd name="T0" fmla="*/ 0 w 21600"/>
                          <a:gd name="T1" fmla="*/ 0 h 43087"/>
                          <a:gd name="T2" fmla="*/ 0 w 21600"/>
                          <a:gd name="T3" fmla="*/ 0 h 43087"/>
                          <a:gd name="T4" fmla="*/ 0 w 21600"/>
                          <a:gd name="T5" fmla="*/ 0 h 43087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43087"/>
                          <a:gd name="T11" fmla="*/ 21600 w 21600"/>
                          <a:gd name="T12" fmla="*/ 43087 h 43087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43087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2674"/>
                              <a:pt x="13224" y="41954"/>
                              <a:pt x="2208" y="43086"/>
                            </a:cubicBezTo>
                          </a:path>
                          <a:path w="21600" h="43087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2674"/>
                              <a:pt x="13224" y="41954"/>
                              <a:pt x="2208" y="4308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55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41" y="1677"/>
                        <a:ext cx="265" cy="232"/>
                      </a:xfrm>
                      <a:custGeom>
                        <a:avLst/>
                        <a:gdLst>
                          <a:gd name="T0" fmla="*/ 98 w 424"/>
                          <a:gd name="T1" fmla="*/ 0 h 336"/>
                          <a:gd name="T2" fmla="*/ 0 w 424"/>
                          <a:gd name="T3" fmla="*/ 0 h 336"/>
                          <a:gd name="T4" fmla="*/ 0 w 424"/>
                          <a:gd name="T5" fmla="*/ 110 h 336"/>
                          <a:gd name="T6" fmla="*/ 104 w 424"/>
                          <a:gd name="T7" fmla="*/ 110 h 3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24"/>
                          <a:gd name="T13" fmla="*/ 0 h 336"/>
                          <a:gd name="T14" fmla="*/ 424 w 424"/>
                          <a:gd name="T15" fmla="*/ 336 h 3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24" h="336">
                            <a:moveTo>
                              <a:pt x="400" y="0"/>
                            </a:moveTo>
                            <a:lnTo>
                              <a:pt x="0" y="0"/>
                            </a:lnTo>
                            <a:lnTo>
                              <a:pt x="0" y="336"/>
                            </a:lnTo>
                            <a:lnTo>
                              <a:pt x="424" y="336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56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953" y="1737"/>
                        <a:ext cx="1087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oval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57" name="Line 1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68" y="1859"/>
                        <a:ext cx="77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oval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58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90" y="1790"/>
                        <a:ext cx="21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  <p:sp>
                  <p:nvSpPr>
                    <p:cNvPr id="2153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74" y="1795"/>
                      <a:ext cx="36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oval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grpSp>
                <p:nvGrpSpPr>
                  <p:cNvPr id="2136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953" y="2189"/>
                    <a:ext cx="1648" cy="232"/>
                    <a:chOff x="2953" y="2189"/>
                    <a:chExt cx="1648" cy="232"/>
                  </a:xfrm>
                </p:grpSpPr>
                <p:grpSp>
                  <p:nvGrpSpPr>
                    <p:cNvPr id="2145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3" y="2189"/>
                      <a:ext cx="1648" cy="232"/>
                      <a:chOff x="2953" y="2189"/>
                      <a:chExt cx="1648" cy="232"/>
                    </a:xfrm>
                  </p:grpSpPr>
                  <p:sp>
                    <p:nvSpPr>
                      <p:cNvPr id="2147" name="Arc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1" y="2189"/>
                        <a:ext cx="100" cy="232"/>
                      </a:xfrm>
                      <a:custGeom>
                        <a:avLst/>
                        <a:gdLst>
                          <a:gd name="T0" fmla="*/ 0 w 21600"/>
                          <a:gd name="T1" fmla="*/ 0 h 43087"/>
                          <a:gd name="T2" fmla="*/ 0 w 21600"/>
                          <a:gd name="T3" fmla="*/ 0 h 43087"/>
                          <a:gd name="T4" fmla="*/ 0 w 21600"/>
                          <a:gd name="T5" fmla="*/ 0 h 43087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43087"/>
                          <a:gd name="T11" fmla="*/ 21600 w 21600"/>
                          <a:gd name="T12" fmla="*/ 43087 h 43087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43087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2674"/>
                              <a:pt x="13224" y="41954"/>
                              <a:pt x="2208" y="43086"/>
                            </a:cubicBezTo>
                          </a:path>
                          <a:path w="21600" h="43087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2674"/>
                              <a:pt x="13224" y="41954"/>
                              <a:pt x="2208" y="4308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48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41" y="2189"/>
                        <a:ext cx="265" cy="232"/>
                      </a:xfrm>
                      <a:custGeom>
                        <a:avLst/>
                        <a:gdLst>
                          <a:gd name="T0" fmla="*/ 98 w 424"/>
                          <a:gd name="T1" fmla="*/ 0 h 336"/>
                          <a:gd name="T2" fmla="*/ 0 w 424"/>
                          <a:gd name="T3" fmla="*/ 0 h 336"/>
                          <a:gd name="T4" fmla="*/ 0 w 424"/>
                          <a:gd name="T5" fmla="*/ 110 h 336"/>
                          <a:gd name="T6" fmla="*/ 104 w 424"/>
                          <a:gd name="T7" fmla="*/ 110 h 3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24"/>
                          <a:gd name="T13" fmla="*/ 0 h 336"/>
                          <a:gd name="T14" fmla="*/ 424 w 424"/>
                          <a:gd name="T15" fmla="*/ 336 h 3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24" h="336">
                            <a:moveTo>
                              <a:pt x="400" y="0"/>
                            </a:moveTo>
                            <a:lnTo>
                              <a:pt x="0" y="0"/>
                            </a:lnTo>
                            <a:lnTo>
                              <a:pt x="0" y="336"/>
                            </a:lnTo>
                            <a:lnTo>
                              <a:pt x="424" y="336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49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53" y="2249"/>
                        <a:ext cx="1087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oval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50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44" y="2371"/>
                        <a:ext cx="19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oval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51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90" y="2302"/>
                        <a:ext cx="21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  <p:sp>
                  <p:nvSpPr>
                    <p:cNvPr id="2146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0" y="2307"/>
                      <a:ext cx="92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oval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grpSp>
                <p:nvGrpSpPr>
                  <p:cNvPr id="2137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2955" y="2669"/>
                    <a:ext cx="1789" cy="232"/>
                    <a:chOff x="2955" y="2669"/>
                    <a:chExt cx="1789" cy="232"/>
                  </a:xfrm>
                </p:grpSpPr>
                <p:grpSp>
                  <p:nvGrpSpPr>
                    <p:cNvPr id="2138" name="Group 1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5" y="2669"/>
                      <a:ext cx="1789" cy="232"/>
                      <a:chOff x="2955" y="2669"/>
                      <a:chExt cx="1789" cy="232"/>
                    </a:xfrm>
                  </p:grpSpPr>
                  <p:sp>
                    <p:nvSpPr>
                      <p:cNvPr id="2140" name="Arc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9" y="2669"/>
                        <a:ext cx="100" cy="232"/>
                      </a:xfrm>
                      <a:custGeom>
                        <a:avLst/>
                        <a:gdLst>
                          <a:gd name="T0" fmla="*/ 0 w 21600"/>
                          <a:gd name="T1" fmla="*/ 0 h 43087"/>
                          <a:gd name="T2" fmla="*/ 0 w 21600"/>
                          <a:gd name="T3" fmla="*/ 0 h 43087"/>
                          <a:gd name="T4" fmla="*/ 0 w 21600"/>
                          <a:gd name="T5" fmla="*/ 0 h 43087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43087"/>
                          <a:gd name="T11" fmla="*/ 21600 w 21600"/>
                          <a:gd name="T12" fmla="*/ 43087 h 43087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43087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2674"/>
                              <a:pt x="13224" y="41954"/>
                              <a:pt x="2208" y="43086"/>
                            </a:cubicBezTo>
                          </a:path>
                          <a:path w="21600" h="43087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2674"/>
                              <a:pt x="13224" y="41954"/>
                              <a:pt x="2208" y="4308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41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49" y="2669"/>
                        <a:ext cx="265" cy="232"/>
                      </a:xfrm>
                      <a:custGeom>
                        <a:avLst/>
                        <a:gdLst>
                          <a:gd name="T0" fmla="*/ 98 w 424"/>
                          <a:gd name="T1" fmla="*/ 0 h 336"/>
                          <a:gd name="T2" fmla="*/ 0 w 424"/>
                          <a:gd name="T3" fmla="*/ 0 h 336"/>
                          <a:gd name="T4" fmla="*/ 0 w 424"/>
                          <a:gd name="T5" fmla="*/ 110 h 336"/>
                          <a:gd name="T6" fmla="*/ 104 w 424"/>
                          <a:gd name="T7" fmla="*/ 110 h 3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24"/>
                          <a:gd name="T13" fmla="*/ 0 h 336"/>
                          <a:gd name="T14" fmla="*/ 424 w 424"/>
                          <a:gd name="T15" fmla="*/ 336 h 3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24" h="336">
                            <a:moveTo>
                              <a:pt x="400" y="0"/>
                            </a:moveTo>
                            <a:lnTo>
                              <a:pt x="0" y="0"/>
                            </a:lnTo>
                            <a:lnTo>
                              <a:pt x="0" y="336"/>
                            </a:lnTo>
                            <a:lnTo>
                              <a:pt x="424" y="336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42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55" y="2729"/>
                        <a:ext cx="109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oval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43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64" y="2851"/>
                        <a:ext cx="78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oval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144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98" y="2782"/>
                        <a:ext cx="34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  <p:sp>
                  <p:nvSpPr>
                    <p:cNvPr id="2139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2" y="2787"/>
                      <a:ext cx="93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oval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</p:grpSp>
            <p:grpSp>
              <p:nvGrpSpPr>
                <p:cNvPr id="2127" name="Group 129"/>
                <p:cNvGrpSpPr>
                  <a:grpSpLocks/>
                </p:cNvGrpSpPr>
                <p:nvPr/>
              </p:nvGrpSpPr>
              <p:grpSpPr bwMode="auto">
                <a:xfrm>
                  <a:off x="4592" y="1902"/>
                  <a:ext cx="896" cy="290"/>
                  <a:chOff x="4536" y="1550"/>
                  <a:chExt cx="896" cy="290"/>
                </a:xfrm>
              </p:grpSpPr>
              <p:sp>
                <p:nvSpPr>
                  <p:cNvPr id="2128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4536" y="1665"/>
                    <a:ext cx="34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129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4536" y="1712"/>
                    <a:ext cx="34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130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5205" y="1695"/>
                    <a:ext cx="22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131" name="Arc 133"/>
                  <p:cNvSpPr>
                    <a:spLocks/>
                  </p:cNvSpPr>
                  <p:nvPr/>
                </p:nvSpPr>
                <p:spPr bwMode="auto">
                  <a:xfrm>
                    <a:off x="4860" y="1550"/>
                    <a:ext cx="351" cy="288"/>
                  </a:xfrm>
                  <a:custGeom>
                    <a:avLst/>
                    <a:gdLst>
                      <a:gd name="T0" fmla="*/ 0 w 18486"/>
                      <a:gd name="T1" fmla="*/ 0 h 21600"/>
                      <a:gd name="T2" fmla="*/ 0 w 18486"/>
                      <a:gd name="T3" fmla="*/ 0 h 21600"/>
                      <a:gd name="T4" fmla="*/ 0 w 1848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8486"/>
                      <a:gd name="T10" fmla="*/ 0 h 21600"/>
                      <a:gd name="T11" fmla="*/ 18486 w 1848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486" h="21600" fill="none" extrusionOk="0">
                        <a:moveTo>
                          <a:pt x="-1" y="0"/>
                        </a:moveTo>
                        <a:cubicBezTo>
                          <a:pt x="7562" y="0"/>
                          <a:pt x="14574" y="3954"/>
                          <a:pt x="18485" y="10427"/>
                        </a:cubicBezTo>
                      </a:path>
                      <a:path w="18486" h="21600" stroke="0" extrusionOk="0">
                        <a:moveTo>
                          <a:pt x="-1" y="0"/>
                        </a:moveTo>
                        <a:cubicBezTo>
                          <a:pt x="7562" y="0"/>
                          <a:pt x="14574" y="3954"/>
                          <a:pt x="18485" y="1042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132" name="Arc 134"/>
                  <p:cNvSpPr>
                    <a:spLocks/>
                  </p:cNvSpPr>
                  <p:nvPr/>
                </p:nvSpPr>
                <p:spPr bwMode="auto">
                  <a:xfrm flipV="1">
                    <a:off x="4863" y="1552"/>
                    <a:ext cx="351" cy="288"/>
                  </a:xfrm>
                  <a:custGeom>
                    <a:avLst/>
                    <a:gdLst>
                      <a:gd name="T0" fmla="*/ 0 w 18486"/>
                      <a:gd name="T1" fmla="*/ 0 h 21600"/>
                      <a:gd name="T2" fmla="*/ 0 w 18486"/>
                      <a:gd name="T3" fmla="*/ 0 h 21600"/>
                      <a:gd name="T4" fmla="*/ 0 w 1848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8486"/>
                      <a:gd name="T10" fmla="*/ 0 h 21600"/>
                      <a:gd name="T11" fmla="*/ 18486 w 1848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486" h="21600" fill="none" extrusionOk="0">
                        <a:moveTo>
                          <a:pt x="-1" y="0"/>
                        </a:moveTo>
                        <a:cubicBezTo>
                          <a:pt x="7562" y="0"/>
                          <a:pt x="14574" y="3954"/>
                          <a:pt x="18485" y="10427"/>
                        </a:cubicBezTo>
                      </a:path>
                      <a:path w="18486" h="21600" stroke="0" extrusionOk="0">
                        <a:moveTo>
                          <a:pt x="-1" y="0"/>
                        </a:moveTo>
                        <a:cubicBezTo>
                          <a:pt x="7562" y="0"/>
                          <a:pt x="14574" y="3954"/>
                          <a:pt x="18485" y="1042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133" name="Arc 135"/>
                  <p:cNvSpPr>
                    <a:spLocks/>
                  </p:cNvSpPr>
                  <p:nvPr/>
                </p:nvSpPr>
                <p:spPr bwMode="auto">
                  <a:xfrm>
                    <a:off x="4842" y="1556"/>
                    <a:ext cx="43" cy="281"/>
                  </a:xfrm>
                  <a:custGeom>
                    <a:avLst/>
                    <a:gdLst>
                      <a:gd name="T0" fmla="*/ 0 w 21600"/>
                      <a:gd name="T1" fmla="*/ 0 h 38874"/>
                      <a:gd name="T2" fmla="*/ 0 w 21600"/>
                      <a:gd name="T3" fmla="*/ 0 h 38874"/>
                      <a:gd name="T4" fmla="*/ 0 w 21600"/>
                      <a:gd name="T5" fmla="*/ 0 h 38874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38874"/>
                      <a:gd name="T11" fmla="*/ 21600 w 21600"/>
                      <a:gd name="T12" fmla="*/ 38874 h 388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38874" fill="none" extrusionOk="0">
                        <a:moveTo>
                          <a:pt x="9085" y="-1"/>
                        </a:moveTo>
                        <a:cubicBezTo>
                          <a:pt x="16716" y="3537"/>
                          <a:pt x="21600" y="11184"/>
                          <a:pt x="21600" y="19596"/>
                        </a:cubicBezTo>
                        <a:cubicBezTo>
                          <a:pt x="21600" y="27743"/>
                          <a:pt x="17014" y="35198"/>
                          <a:pt x="9742" y="38873"/>
                        </a:cubicBezTo>
                      </a:path>
                      <a:path w="21600" h="38874" stroke="0" extrusionOk="0">
                        <a:moveTo>
                          <a:pt x="9085" y="-1"/>
                        </a:moveTo>
                        <a:cubicBezTo>
                          <a:pt x="16716" y="3537"/>
                          <a:pt x="21600" y="11184"/>
                          <a:pt x="21600" y="19596"/>
                        </a:cubicBezTo>
                        <a:cubicBezTo>
                          <a:pt x="21600" y="27743"/>
                          <a:pt x="17014" y="35198"/>
                          <a:pt x="9742" y="38873"/>
                        </a:cubicBezTo>
                        <a:lnTo>
                          <a:pt x="0" y="1959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</p:grpSp>
          <p:sp>
            <p:nvSpPr>
              <p:cNvPr id="2116" name="Text Box 136"/>
              <p:cNvSpPr txBox="1">
                <a:spLocks noChangeArrowheads="1"/>
              </p:cNvSpPr>
              <p:nvPr/>
            </p:nvSpPr>
            <p:spPr bwMode="auto">
              <a:xfrm>
                <a:off x="1784" y="2184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117" name="Text Box 137"/>
              <p:cNvSpPr txBox="1">
                <a:spLocks noChangeArrowheads="1"/>
              </p:cNvSpPr>
              <p:nvPr/>
            </p:nvSpPr>
            <p:spPr bwMode="auto">
              <a:xfrm>
                <a:off x="1768" y="2768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118" name="Text Box 138"/>
              <p:cNvSpPr txBox="1">
                <a:spLocks noChangeArrowheads="1"/>
              </p:cNvSpPr>
              <p:nvPr/>
            </p:nvSpPr>
            <p:spPr bwMode="auto">
              <a:xfrm>
                <a:off x="1736" y="3360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119" name="Text Box 139"/>
              <p:cNvSpPr txBox="1">
                <a:spLocks noChangeArrowheads="1"/>
              </p:cNvSpPr>
              <p:nvPr/>
            </p:nvSpPr>
            <p:spPr bwMode="auto">
              <a:xfrm>
                <a:off x="5312" y="1768"/>
                <a:ext cx="29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M</a:t>
                </a:r>
              </a:p>
            </p:txBody>
          </p:sp>
          <p:sp>
            <p:nvSpPr>
              <p:cNvPr id="2120" name="Text Box 140"/>
              <p:cNvSpPr txBox="1">
                <a:spLocks noChangeArrowheads="1"/>
              </p:cNvSpPr>
              <p:nvPr/>
            </p:nvSpPr>
            <p:spPr bwMode="auto">
              <a:xfrm>
                <a:off x="2792" y="696"/>
                <a:ext cx="130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A B C  A B C</a:t>
                </a:r>
              </a:p>
            </p:txBody>
          </p:sp>
          <p:sp>
            <p:nvSpPr>
              <p:cNvPr id="2121" name="Line 141"/>
              <p:cNvSpPr>
                <a:spLocks noChangeShapeType="1"/>
              </p:cNvSpPr>
              <p:nvPr/>
            </p:nvSpPr>
            <p:spPr bwMode="auto">
              <a:xfrm>
                <a:off x="3435" y="747"/>
                <a:ext cx="1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22" name="Line 142"/>
              <p:cNvSpPr>
                <a:spLocks noChangeShapeType="1"/>
              </p:cNvSpPr>
              <p:nvPr/>
            </p:nvSpPr>
            <p:spPr bwMode="auto">
              <a:xfrm>
                <a:off x="3612" y="744"/>
                <a:ext cx="1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23" name="Line 143"/>
              <p:cNvSpPr>
                <a:spLocks noChangeShapeType="1"/>
              </p:cNvSpPr>
              <p:nvPr/>
            </p:nvSpPr>
            <p:spPr bwMode="auto">
              <a:xfrm>
                <a:off x="3795" y="747"/>
                <a:ext cx="1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aphicFrame>
        <p:nvGraphicFramePr>
          <p:cNvPr id="2050" name="Object 144"/>
          <p:cNvGraphicFramePr>
            <a:graphicFrameLocks noChangeAspect="1"/>
          </p:cNvGraphicFramePr>
          <p:nvPr>
            <p:ph sz="quarter" idx="3"/>
          </p:nvPr>
        </p:nvGraphicFramePr>
        <p:xfrm>
          <a:off x="3594100" y="620713"/>
          <a:ext cx="5549900" cy="546100"/>
        </p:xfrm>
        <a:graphic>
          <a:graphicData uri="http://schemas.openxmlformats.org/presentationml/2006/ole">
            <p:oleObj spid="_x0000_s2050" name="Egyenlet" r:id="rId4" imgW="2044440" imgH="203040" progId="Equation.3">
              <p:embed/>
            </p:oleObj>
          </a:graphicData>
        </a:graphic>
      </p:graphicFrame>
      <p:sp>
        <p:nvSpPr>
          <p:cNvPr id="2106" name="Élőláb helye 95"/>
          <p:cNvSpPr>
            <a:spLocks noGrp="1"/>
          </p:cNvSpPr>
          <p:nvPr>
            <p:ph type="ftr" sz="quarter" idx="11"/>
          </p:nvPr>
        </p:nvSpPr>
        <p:spPr>
          <a:xfrm>
            <a:off x="3071813" y="6410325"/>
            <a:ext cx="2886075" cy="447675"/>
          </a:xfrm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2107" name="Dátum helye 9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DF34FD-FEF9-4509-AD5E-BD3DA34F8F4E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4612F1-9B86-4DB0-84AB-781B1BCBBA4C}" type="slidenum">
              <a:rPr lang="en-GB" smtClean="0">
                <a:cs typeface="Arial" charset="0"/>
              </a:rPr>
              <a:pPr/>
              <a:t>11</a:t>
            </a:fld>
            <a:endParaRPr lang="en-GB" smtClean="0">
              <a:cs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143625"/>
          </a:xfrm>
        </p:spPr>
        <p:txBody>
          <a:bodyPr lIns="92075" tIns="46038" rIns="92075" bIns="46038"/>
          <a:lstStyle/>
          <a:p>
            <a:pPr algn="ctr">
              <a:buFont typeface="Times New Roman" pitchFamily="18" charset="0"/>
              <a:buNone/>
            </a:pPr>
            <a:r>
              <a:rPr lang="hu-HU" b="1" i="1" smtClean="0"/>
              <a:t>NAND</a:t>
            </a:r>
            <a:r>
              <a:rPr lang="hu-HU" b="1" smtClean="0"/>
              <a:t> és </a:t>
            </a:r>
            <a:r>
              <a:rPr lang="hu-HU" b="1" i="1" smtClean="0"/>
              <a:t>NOR</a:t>
            </a:r>
            <a:r>
              <a:rPr lang="hu-HU" b="1" smtClean="0"/>
              <a:t> előnye:</a:t>
            </a:r>
            <a:r>
              <a:rPr lang="hu-HU" smtClean="0"/>
              <a:t> teljesség (</a:t>
            </a:r>
            <a:r>
              <a:rPr lang="hu-HU" b="1" smtClean="0"/>
              <a:t>3.4. ábra</a:t>
            </a:r>
            <a:r>
              <a:rPr lang="hu-HU" smtClean="0"/>
              <a:t>)</a:t>
            </a:r>
          </a:p>
          <a:p>
            <a:pPr>
              <a:buFont typeface="Times New Roman" pitchFamily="18" charset="0"/>
              <a:buNone/>
            </a:pPr>
            <a:endParaRPr lang="hu-HU" smtClean="0">
              <a:sym typeface="Symbol" pitchFamily="18" charset="2"/>
            </a:endParaRP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890588" y="2689225"/>
            <a:ext cx="2441575" cy="365125"/>
            <a:chOff x="561" y="1694"/>
            <a:chExt cx="1538" cy="230"/>
          </a:xfrm>
        </p:grpSpPr>
        <p:grpSp>
          <p:nvGrpSpPr>
            <p:cNvPr id="12402" name="Group 4"/>
            <p:cNvGrpSpPr>
              <a:grpSpLocks/>
            </p:cNvGrpSpPr>
            <p:nvPr/>
          </p:nvGrpSpPr>
          <p:grpSpPr bwMode="auto">
            <a:xfrm>
              <a:off x="561" y="1694"/>
              <a:ext cx="742" cy="224"/>
              <a:chOff x="2010" y="3168"/>
              <a:chExt cx="1166" cy="336"/>
            </a:xfrm>
          </p:grpSpPr>
          <p:sp>
            <p:nvSpPr>
              <p:cNvPr id="12413" name="Arc 5"/>
              <p:cNvSpPr>
                <a:spLocks/>
              </p:cNvSpPr>
              <p:nvPr/>
            </p:nvSpPr>
            <p:spPr bwMode="auto">
              <a:xfrm>
                <a:off x="2688" y="3168"/>
                <a:ext cx="160" cy="336"/>
              </a:xfrm>
              <a:custGeom>
                <a:avLst/>
                <a:gdLst>
                  <a:gd name="T0" fmla="*/ 0 w 21600"/>
                  <a:gd name="T1" fmla="*/ 0 h 43087"/>
                  <a:gd name="T2" fmla="*/ 0 w 21600"/>
                  <a:gd name="T3" fmla="*/ 0 h 43087"/>
                  <a:gd name="T4" fmla="*/ 0 w 21600"/>
                  <a:gd name="T5" fmla="*/ 0 h 430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87"/>
                  <a:gd name="T11" fmla="*/ 21600 w 21600"/>
                  <a:gd name="T12" fmla="*/ 43087 h 430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8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</a:path>
                  <a:path w="21600" h="4308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414" name="Freeform 6"/>
              <p:cNvSpPr>
                <a:spLocks/>
              </p:cNvSpPr>
              <p:nvPr/>
            </p:nvSpPr>
            <p:spPr bwMode="auto">
              <a:xfrm>
                <a:off x="2288" y="3168"/>
                <a:ext cx="424" cy="336"/>
              </a:xfrm>
              <a:custGeom>
                <a:avLst/>
                <a:gdLst>
                  <a:gd name="T0" fmla="*/ 400 w 424"/>
                  <a:gd name="T1" fmla="*/ 0 h 336"/>
                  <a:gd name="T2" fmla="*/ 0 w 424"/>
                  <a:gd name="T3" fmla="*/ 0 h 336"/>
                  <a:gd name="T4" fmla="*/ 0 w 424"/>
                  <a:gd name="T5" fmla="*/ 336 h 336"/>
                  <a:gd name="T6" fmla="*/ 424 w 424"/>
                  <a:gd name="T7" fmla="*/ 336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4"/>
                  <a:gd name="T13" fmla="*/ 0 h 336"/>
                  <a:gd name="T14" fmla="*/ 424 w 42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4" h="336">
                    <a:moveTo>
                      <a:pt x="400" y="0"/>
                    </a:moveTo>
                    <a:lnTo>
                      <a:pt x="0" y="0"/>
                    </a:lnTo>
                    <a:lnTo>
                      <a:pt x="0" y="336"/>
                    </a:lnTo>
                    <a:lnTo>
                      <a:pt x="424" y="33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15" name="Line 7"/>
              <p:cNvSpPr>
                <a:spLocks noChangeShapeType="1"/>
              </p:cNvSpPr>
              <p:nvPr/>
            </p:nvSpPr>
            <p:spPr bwMode="auto">
              <a:xfrm>
                <a:off x="2013" y="3255"/>
                <a:ext cx="2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16" name="Line 8"/>
              <p:cNvSpPr>
                <a:spLocks noChangeShapeType="1"/>
              </p:cNvSpPr>
              <p:nvPr/>
            </p:nvSpPr>
            <p:spPr bwMode="auto">
              <a:xfrm>
                <a:off x="2010" y="3393"/>
                <a:ext cx="2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17" name="Oval 9"/>
              <p:cNvSpPr>
                <a:spLocks noChangeArrowheads="1"/>
              </p:cNvSpPr>
              <p:nvPr/>
            </p:nvSpPr>
            <p:spPr bwMode="auto">
              <a:xfrm>
                <a:off x="2850" y="3287"/>
                <a:ext cx="78" cy="8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418" name="Line 10"/>
              <p:cNvSpPr>
                <a:spLocks noChangeShapeType="1"/>
              </p:cNvSpPr>
              <p:nvPr/>
            </p:nvSpPr>
            <p:spPr bwMode="auto">
              <a:xfrm>
                <a:off x="2934" y="3331"/>
                <a:ext cx="2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2403" name="Group 11"/>
            <p:cNvGrpSpPr>
              <a:grpSpLocks/>
            </p:cNvGrpSpPr>
            <p:nvPr/>
          </p:nvGrpSpPr>
          <p:grpSpPr bwMode="auto">
            <a:xfrm>
              <a:off x="1233" y="1700"/>
              <a:ext cx="866" cy="224"/>
              <a:chOff x="2070" y="1648"/>
              <a:chExt cx="866" cy="224"/>
            </a:xfrm>
          </p:grpSpPr>
          <p:grpSp>
            <p:nvGrpSpPr>
              <p:cNvPr id="12404" name="Group 12"/>
              <p:cNvGrpSpPr>
                <a:grpSpLocks/>
              </p:cNvGrpSpPr>
              <p:nvPr/>
            </p:nvGrpSpPr>
            <p:grpSpPr bwMode="auto">
              <a:xfrm>
                <a:off x="2194" y="1648"/>
                <a:ext cx="742" cy="224"/>
                <a:chOff x="2010" y="3168"/>
                <a:chExt cx="1166" cy="336"/>
              </a:xfrm>
            </p:grpSpPr>
            <p:sp>
              <p:nvSpPr>
                <p:cNvPr id="12407" name="Arc 13"/>
                <p:cNvSpPr>
                  <a:spLocks/>
                </p:cNvSpPr>
                <p:nvPr/>
              </p:nvSpPr>
              <p:spPr bwMode="auto">
                <a:xfrm>
                  <a:off x="2688" y="3168"/>
                  <a:ext cx="160" cy="336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408" name="Freeform 14"/>
                <p:cNvSpPr>
                  <a:spLocks/>
                </p:cNvSpPr>
                <p:nvPr/>
              </p:nvSpPr>
              <p:spPr bwMode="auto">
                <a:xfrm>
                  <a:off x="2288" y="3168"/>
                  <a:ext cx="424" cy="336"/>
                </a:xfrm>
                <a:custGeom>
                  <a:avLst/>
                  <a:gdLst>
                    <a:gd name="T0" fmla="*/ 400 w 424"/>
                    <a:gd name="T1" fmla="*/ 0 h 336"/>
                    <a:gd name="T2" fmla="*/ 0 w 424"/>
                    <a:gd name="T3" fmla="*/ 0 h 336"/>
                    <a:gd name="T4" fmla="*/ 0 w 424"/>
                    <a:gd name="T5" fmla="*/ 336 h 336"/>
                    <a:gd name="T6" fmla="*/ 424 w 424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409" name="Line 15"/>
                <p:cNvSpPr>
                  <a:spLocks noChangeShapeType="1"/>
                </p:cNvSpPr>
                <p:nvPr/>
              </p:nvSpPr>
              <p:spPr bwMode="auto">
                <a:xfrm>
                  <a:off x="2013" y="3255"/>
                  <a:ext cx="27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410" name="Line 16"/>
                <p:cNvSpPr>
                  <a:spLocks noChangeShapeType="1"/>
                </p:cNvSpPr>
                <p:nvPr/>
              </p:nvSpPr>
              <p:spPr bwMode="auto">
                <a:xfrm>
                  <a:off x="2010" y="3393"/>
                  <a:ext cx="27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411" name="Oval 17"/>
                <p:cNvSpPr>
                  <a:spLocks noChangeArrowheads="1"/>
                </p:cNvSpPr>
                <p:nvPr/>
              </p:nvSpPr>
              <p:spPr bwMode="auto">
                <a:xfrm>
                  <a:off x="2850" y="3287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412" name="Line 18"/>
                <p:cNvSpPr>
                  <a:spLocks noChangeShapeType="1"/>
                </p:cNvSpPr>
                <p:nvPr/>
              </p:nvSpPr>
              <p:spPr bwMode="auto">
                <a:xfrm>
                  <a:off x="2934" y="3331"/>
                  <a:ext cx="24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2405" name="Line 19"/>
              <p:cNvSpPr>
                <a:spLocks noChangeShapeType="1"/>
              </p:cNvSpPr>
              <p:nvPr/>
            </p:nvSpPr>
            <p:spPr bwMode="auto">
              <a:xfrm>
                <a:off x="2196" y="1704"/>
                <a:ext cx="0" cy="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06" name="Line 20"/>
              <p:cNvSpPr>
                <a:spLocks noChangeShapeType="1"/>
              </p:cNvSpPr>
              <p:nvPr/>
            </p:nvSpPr>
            <p:spPr bwMode="auto">
              <a:xfrm>
                <a:off x="2070" y="1752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12293" name="Group 21"/>
          <p:cNvGrpSpPr>
            <a:grpSpLocks/>
          </p:cNvGrpSpPr>
          <p:nvPr/>
        </p:nvGrpSpPr>
        <p:grpSpPr bwMode="auto">
          <a:xfrm>
            <a:off x="3138488" y="1346200"/>
            <a:ext cx="1403350" cy="320675"/>
            <a:chOff x="2100" y="2198"/>
            <a:chExt cx="884" cy="226"/>
          </a:xfrm>
        </p:grpSpPr>
        <p:grpSp>
          <p:nvGrpSpPr>
            <p:cNvPr id="12392" name="Group 22"/>
            <p:cNvGrpSpPr>
              <a:grpSpLocks/>
            </p:cNvGrpSpPr>
            <p:nvPr/>
          </p:nvGrpSpPr>
          <p:grpSpPr bwMode="auto">
            <a:xfrm>
              <a:off x="2226" y="2198"/>
              <a:ext cx="758" cy="226"/>
              <a:chOff x="3490" y="3190"/>
              <a:chExt cx="1166" cy="314"/>
            </a:xfrm>
          </p:grpSpPr>
          <p:sp>
            <p:nvSpPr>
              <p:cNvPr id="12395" name="Line 23"/>
              <p:cNvSpPr>
                <a:spLocks noChangeShapeType="1"/>
              </p:cNvSpPr>
              <p:nvPr/>
            </p:nvSpPr>
            <p:spPr bwMode="auto">
              <a:xfrm>
                <a:off x="3493" y="3271"/>
                <a:ext cx="33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96" name="Line 24"/>
              <p:cNvSpPr>
                <a:spLocks noChangeShapeType="1"/>
              </p:cNvSpPr>
              <p:nvPr/>
            </p:nvSpPr>
            <p:spPr bwMode="auto">
              <a:xfrm>
                <a:off x="3490" y="3409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97" name="Oval 25"/>
              <p:cNvSpPr>
                <a:spLocks noChangeArrowheads="1"/>
              </p:cNvSpPr>
              <p:nvPr/>
            </p:nvSpPr>
            <p:spPr bwMode="auto">
              <a:xfrm>
                <a:off x="4330" y="3303"/>
                <a:ext cx="78" cy="8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98" name="Line 26"/>
              <p:cNvSpPr>
                <a:spLocks noChangeShapeType="1"/>
              </p:cNvSpPr>
              <p:nvPr/>
            </p:nvSpPr>
            <p:spPr bwMode="auto">
              <a:xfrm>
                <a:off x="4414" y="3347"/>
                <a:ext cx="2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99" name="Arc 27"/>
              <p:cNvSpPr>
                <a:spLocks/>
              </p:cNvSpPr>
              <p:nvPr/>
            </p:nvSpPr>
            <p:spPr bwMode="auto">
              <a:xfrm>
                <a:off x="3803" y="3190"/>
                <a:ext cx="523" cy="312"/>
              </a:xfrm>
              <a:custGeom>
                <a:avLst/>
                <a:gdLst>
                  <a:gd name="T0" fmla="*/ 0 w 18486"/>
                  <a:gd name="T1" fmla="*/ 0 h 21600"/>
                  <a:gd name="T2" fmla="*/ 0 w 18486"/>
                  <a:gd name="T3" fmla="*/ 0 h 21600"/>
                  <a:gd name="T4" fmla="*/ 0 w 1848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486"/>
                  <a:gd name="T10" fmla="*/ 0 h 21600"/>
                  <a:gd name="T11" fmla="*/ 18486 w 1848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6" h="21600" fill="none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</a:path>
                  <a:path w="18486" h="21600" stroke="0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400" name="Arc 28"/>
              <p:cNvSpPr>
                <a:spLocks/>
              </p:cNvSpPr>
              <p:nvPr/>
            </p:nvSpPr>
            <p:spPr bwMode="auto">
              <a:xfrm flipV="1">
                <a:off x="3808" y="3192"/>
                <a:ext cx="523" cy="312"/>
              </a:xfrm>
              <a:custGeom>
                <a:avLst/>
                <a:gdLst>
                  <a:gd name="T0" fmla="*/ 0 w 18486"/>
                  <a:gd name="T1" fmla="*/ 0 h 21600"/>
                  <a:gd name="T2" fmla="*/ 0 w 18486"/>
                  <a:gd name="T3" fmla="*/ 0 h 21600"/>
                  <a:gd name="T4" fmla="*/ 0 w 1848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486"/>
                  <a:gd name="T10" fmla="*/ 0 h 21600"/>
                  <a:gd name="T11" fmla="*/ 18486 w 1848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6" h="21600" fill="none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</a:path>
                  <a:path w="18486" h="21600" stroke="0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401" name="Arc 29"/>
              <p:cNvSpPr>
                <a:spLocks/>
              </p:cNvSpPr>
              <p:nvPr/>
            </p:nvSpPr>
            <p:spPr bwMode="auto">
              <a:xfrm>
                <a:off x="3777" y="3197"/>
                <a:ext cx="63" cy="304"/>
              </a:xfrm>
              <a:custGeom>
                <a:avLst/>
                <a:gdLst>
                  <a:gd name="T0" fmla="*/ 0 w 21600"/>
                  <a:gd name="T1" fmla="*/ 0 h 38874"/>
                  <a:gd name="T2" fmla="*/ 0 w 21600"/>
                  <a:gd name="T3" fmla="*/ 0 h 38874"/>
                  <a:gd name="T4" fmla="*/ 0 w 21600"/>
                  <a:gd name="T5" fmla="*/ 0 h 388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874"/>
                  <a:gd name="T11" fmla="*/ 21600 w 21600"/>
                  <a:gd name="T12" fmla="*/ 38874 h 388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874" fill="none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</a:path>
                  <a:path w="21600" h="38874" stroke="0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  <a:lnTo>
                      <a:pt x="0" y="19596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2393" name="Line 30"/>
            <p:cNvSpPr>
              <a:spLocks noChangeShapeType="1"/>
            </p:cNvSpPr>
            <p:nvPr/>
          </p:nvSpPr>
          <p:spPr bwMode="auto">
            <a:xfrm>
              <a:off x="2226" y="2256"/>
              <a:ext cx="0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94" name="Line 31"/>
            <p:cNvSpPr>
              <a:spLocks noChangeShapeType="1"/>
            </p:cNvSpPr>
            <p:nvPr/>
          </p:nvSpPr>
          <p:spPr bwMode="auto">
            <a:xfrm>
              <a:off x="2100" y="2304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294" name="Group 32"/>
          <p:cNvGrpSpPr>
            <a:grpSpLocks/>
          </p:cNvGrpSpPr>
          <p:nvPr/>
        </p:nvGrpSpPr>
        <p:grpSpPr bwMode="auto">
          <a:xfrm>
            <a:off x="3171825" y="827088"/>
            <a:ext cx="1374775" cy="355600"/>
            <a:chOff x="2070" y="1648"/>
            <a:chExt cx="866" cy="224"/>
          </a:xfrm>
        </p:grpSpPr>
        <p:grpSp>
          <p:nvGrpSpPr>
            <p:cNvPr id="12383" name="Group 33"/>
            <p:cNvGrpSpPr>
              <a:grpSpLocks/>
            </p:cNvGrpSpPr>
            <p:nvPr/>
          </p:nvGrpSpPr>
          <p:grpSpPr bwMode="auto">
            <a:xfrm>
              <a:off x="2194" y="1648"/>
              <a:ext cx="742" cy="224"/>
              <a:chOff x="2010" y="3168"/>
              <a:chExt cx="1166" cy="336"/>
            </a:xfrm>
          </p:grpSpPr>
          <p:sp>
            <p:nvSpPr>
              <p:cNvPr id="12386" name="Arc 34"/>
              <p:cNvSpPr>
                <a:spLocks/>
              </p:cNvSpPr>
              <p:nvPr/>
            </p:nvSpPr>
            <p:spPr bwMode="auto">
              <a:xfrm>
                <a:off x="2688" y="3168"/>
                <a:ext cx="160" cy="336"/>
              </a:xfrm>
              <a:custGeom>
                <a:avLst/>
                <a:gdLst>
                  <a:gd name="T0" fmla="*/ 0 w 21600"/>
                  <a:gd name="T1" fmla="*/ 0 h 43087"/>
                  <a:gd name="T2" fmla="*/ 0 w 21600"/>
                  <a:gd name="T3" fmla="*/ 0 h 43087"/>
                  <a:gd name="T4" fmla="*/ 0 w 21600"/>
                  <a:gd name="T5" fmla="*/ 0 h 430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87"/>
                  <a:gd name="T11" fmla="*/ 21600 w 21600"/>
                  <a:gd name="T12" fmla="*/ 43087 h 430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8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</a:path>
                  <a:path w="21600" h="4308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87" name="Freeform 35"/>
              <p:cNvSpPr>
                <a:spLocks/>
              </p:cNvSpPr>
              <p:nvPr/>
            </p:nvSpPr>
            <p:spPr bwMode="auto">
              <a:xfrm>
                <a:off x="2288" y="3168"/>
                <a:ext cx="424" cy="336"/>
              </a:xfrm>
              <a:custGeom>
                <a:avLst/>
                <a:gdLst>
                  <a:gd name="T0" fmla="*/ 400 w 424"/>
                  <a:gd name="T1" fmla="*/ 0 h 336"/>
                  <a:gd name="T2" fmla="*/ 0 w 424"/>
                  <a:gd name="T3" fmla="*/ 0 h 336"/>
                  <a:gd name="T4" fmla="*/ 0 w 424"/>
                  <a:gd name="T5" fmla="*/ 336 h 336"/>
                  <a:gd name="T6" fmla="*/ 424 w 424"/>
                  <a:gd name="T7" fmla="*/ 336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4"/>
                  <a:gd name="T13" fmla="*/ 0 h 336"/>
                  <a:gd name="T14" fmla="*/ 424 w 42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4" h="336">
                    <a:moveTo>
                      <a:pt x="400" y="0"/>
                    </a:moveTo>
                    <a:lnTo>
                      <a:pt x="0" y="0"/>
                    </a:lnTo>
                    <a:lnTo>
                      <a:pt x="0" y="336"/>
                    </a:lnTo>
                    <a:lnTo>
                      <a:pt x="424" y="33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88" name="Line 36"/>
              <p:cNvSpPr>
                <a:spLocks noChangeShapeType="1"/>
              </p:cNvSpPr>
              <p:nvPr/>
            </p:nvSpPr>
            <p:spPr bwMode="auto">
              <a:xfrm>
                <a:off x="2013" y="3255"/>
                <a:ext cx="2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89" name="Line 37"/>
              <p:cNvSpPr>
                <a:spLocks noChangeShapeType="1"/>
              </p:cNvSpPr>
              <p:nvPr/>
            </p:nvSpPr>
            <p:spPr bwMode="auto">
              <a:xfrm>
                <a:off x="2010" y="3393"/>
                <a:ext cx="2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90" name="Oval 38"/>
              <p:cNvSpPr>
                <a:spLocks noChangeArrowheads="1"/>
              </p:cNvSpPr>
              <p:nvPr/>
            </p:nvSpPr>
            <p:spPr bwMode="auto">
              <a:xfrm>
                <a:off x="2850" y="3287"/>
                <a:ext cx="78" cy="8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91" name="Line 39"/>
              <p:cNvSpPr>
                <a:spLocks noChangeShapeType="1"/>
              </p:cNvSpPr>
              <p:nvPr/>
            </p:nvSpPr>
            <p:spPr bwMode="auto">
              <a:xfrm>
                <a:off x="2934" y="3331"/>
                <a:ext cx="2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2384" name="Line 40"/>
            <p:cNvSpPr>
              <a:spLocks noChangeShapeType="1"/>
            </p:cNvSpPr>
            <p:nvPr/>
          </p:nvSpPr>
          <p:spPr bwMode="auto">
            <a:xfrm>
              <a:off x="2196" y="1704"/>
              <a:ext cx="0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85" name="Line 41"/>
            <p:cNvSpPr>
              <a:spLocks noChangeShapeType="1"/>
            </p:cNvSpPr>
            <p:nvPr/>
          </p:nvSpPr>
          <p:spPr bwMode="auto">
            <a:xfrm>
              <a:off x="2070" y="1752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295" name="Group 42"/>
          <p:cNvGrpSpPr>
            <a:grpSpLocks/>
          </p:cNvGrpSpPr>
          <p:nvPr/>
        </p:nvGrpSpPr>
        <p:grpSpPr bwMode="auto">
          <a:xfrm>
            <a:off x="5327650" y="4429125"/>
            <a:ext cx="2482850" cy="328613"/>
            <a:chOff x="3356" y="2790"/>
            <a:chExt cx="1564" cy="207"/>
          </a:xfrm>
        </p:grpSpPr>
        <p:grpSp>
          <p:nvGrpSpPr>
            <p:cNvPr id="12364" name="Group 43"/>
            <p:cNvGrpSpPr>
              <a:grpSpLocks/>
            </p:cNvGrpSpPr>
            <p:nvPr/>
          </p:nvGrpSpPr>
          <p:grpSpPr bwMode="auto">
            <a:xfrm>
              <a:off x="3356" y="2790"/>
              <a:ext cx="758" cy="202"/>
              <a:chOff x="3490" y="3190"/>
              <a:chExt cx="1166" cy="314"/>
            </a:xfrm>
          </p:grpSpPr>
          <p:sp>
            <p:nvSpPr>
              <p:cNvPr id="12376" name="Line 44"/>
              <p:cNvSpPr>
                <a:spLocks noChangeShapeType="1"/>
              </p:cNvSpPr>
              <p:nvPr/>
            </p:nvSpPr>
            <p:spPr bwMode="auto">
              <a:xfrm>
                <a:off x="3493" y="3271"/>
                <a:ext cx="33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77" name="Line 45"/>
              <p:cNvSpPr>
                <a:spLocks noChangeShapeType="1"/>
              </p:cNvSpPr>
              <p:nvPr/>
            </p:nvSpPr>
            <p:spPr bwMode="auto">
              <a:xfrm>
                <a:off x="3490" y="3409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78" name="Oval 46"/>
              <p:cNvSpPr>
                <a:spLocks noChangeArrowheads="1"/>
              </p:cNvSpPr>
              <p:nvPr/>
            </p:nvSpPr>
            <p:spPr bwMode="auto">
              <a:xfrm>
                <a:off x="4330" y="3303"/>
                <a:ext cx="78" cy="8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79" name="Line 47"/>
              <p:cNvSpPr>
                <a:spLocks noChangeShapeType="1"/>
              </p:cNvSpPr>
              <p:nvPr/>
            </p:nvSpPr>
            <p:spPr bwMode="auto">
              <a:xfrm>
                <a:off x="4414" y="3347"/>
                <a:ext cx="2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80" name="Arc 48"/>
              <p:cNvSpPr>
                <a:spLocks/>
              </p:cNvSpPr>
              <p:nvPr/>
            </p:nvSpPr>
            <p:spPr bwMode="auto">
              <a:xfrm>
                <a:off x="3803" y="3190"/>
                <a:ext cx="523" cy="312"/>
              </a:xfrm>
              <a:custGeom>
                <a:avLst/>
                <a:gdLst>
                  <a:gd name="T0" fmla="*/ 0 w 18486"/>
                  <a:gd name="T1" fmla="*/ 0 h 21600"/>
                  <a:gd name="T2" fmla="*/ 0 w 18486"/>
                  <a:gd name="T3" fmla="*/ 0 h 21600"/>
                  <a:gd name="T4" fmla="*/ 0 w 1848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486"/>
                  <a:gd name="T10" fmla="*/ 0 h 21600"/>
                  <a:gd name="T11" fmla="*/ 18486 w 1848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6" h="21600" fill="none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</a:path>
                  <a:path w="18486" h="21600" stroke="0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81" name="Arc 49"/>
              <p:cNvSpPr>
                <a:spLocks/>
              </p:cNvSpPr>
              <p:nvPr/>
            </p:nvSpPr>
            <p:spPr bwMode="auto">
              <a:xfrm flipV="1">
                <a:off x="3808" y="3192"/>
                <a:ext cx="523" cy="312"/>
              </a:xfrm>
              <a:custGeom>
                <a:avLst/>
                <a:gdLst>
                  <a:gd name="T0" fmla="*/ 0 w 18486"/>
                  <a:gd name="T1" fmla="*/ 0 h 21600"/>
                  <a:gd name="T2" fmla="*/ 0 w 18486"/>
                  <a:gd name="T3" fmla="*/ 0 h 21600"/>
                  <a:gd name="T4" fmla="*/ 0 w 1848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486"/>
                  <a:gd name="T10" fmla="*/ 0 h 21600"/>
                  <a:gd name="T11" fmla="*/ 18486 w 1848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6" h="21600" fill="none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</a:path>
                  <a:path w="18486" h="21600" stroke="0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82" name="Arc 50"/>
              <p:cNvSpPr>
                <a:spLocks/>
              </p:cNvSpPr>
              <p:nvPr/>
            </p:nvSpPr>
            <p:spPr bwMode="auto">
              <a:xfrm>
                <a:off x="3777" y="3197"/>
                <a:ext cx="63" cy="304"/>
              </a:xfrm>
              <a:custGeom>
                <a:avLst/>
                <a:gdLst>
                  <a:gd name="T0" fmla="*/ 0 w 21600"/>
                  <a:gd name="T1" fmla="*/ 0 h 38874"/>
                  <a:gd name="T2" fmla="*/ 0 w 21600"/>
                  <a:gd name="T3" fmla="*/ 0 h 38874"/>
                  <a:gd name="T4" fmla="*/ 0 w 21600"/>
                  <a:gd name="T5" fmla="*/ 0 h 388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874"/>
                  <a:gd name="T11" fmla="*/ 21600 w 21600"/>
                  <a:gd name="T12" fmla="*/ 38874 h 388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874" fill="none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</a:path>
                  <a:path w="21600" h="38874" stroke="0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  <a:lnTo>
                      <a:pt x="0" y="19596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2365" name="Group 51"/>
            <p:cNvGrpSpPr>
              <a:grpSpLocks/>
            </p:cNvGrpSpPr>
            <p:nvPr/>
          </p:nvGrpSpPr>
          <p:grpSpPr bwMode="auto">
            <a:xfrm>
              <a:off x="4036" y="2795"/>
              <a:ext cx="884" cy="202"/>
              <a:chOff x="2100" y="2198"/>
              <a:chExt cx="884" cy="226"/>
            </a:xfrm>
          </p:grpSpPr>
          <p:grpSp>
            <p:nvGrpSpPr>
              <p:cNvPr id="12366" name="Group 52"/>
              <p:cNvGrpSpPr>
                <a:grpSpLocks/>
              </p:cNvGrpSpPr>
              <p:nvPr/>
            </p:nvGrpSpPr>
            <p:grpSpPr bwMode="auto">
              <a:xfrm>
                <a:off x="2226" y="2198"/>
                <a:ext cx="758" cy="226"/>
                <a:chOff x="3490" y="3190"/>
                <a:chExt cx="1166" cy="314"/>
              </a:xfrm>
            </p:grpSpPr>
            <p:sp>
              <p:nvSpPr>
                <p:cNvPr id="12369" name="Line 53"/>
                <p:cNvSpPr>
                  <a:spLocks noChangeShapeType="1"/>
                </p:cNvSpPr>
                <p:nvPr/>
              </p:nvSpPr>
              <p:spPr bwMode="auto">
                <a:xfrm>
                  <a:off x="3493" y="3271"/>
                  <a:ext cx="33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70" name="Line 54"/>
                <p:cNvSpPr>
                  <a:spLocks noChangeShapeType="1"/>
                </p:cNvSpPr>
                <p:nvPr/>
              </p:nvSpPr>
              <p:spPr bwMode="auto">
                <a:xfrm>
                  <a:off x="3490" y="3409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71" name="Oval 55"/>
                <p:cNvSpPr>
                  <a:spLocks noChangeArrowheads="1"/>
                </p:cNvSpPr>
                <p:nvPr/>
              </p:nvSpPr>
              <p:spPr bwMode="auto">
                <a:xfrm>
                  <a:off x="4330" y="3303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72" name="Line 56"/>
                <p:cNvSpPr>
                  <a:spLocks noChangeShapeType="1"/>
                </p:cNvSpPr>
                <p:nvPr/>
              </p:nvSpPr>
              <p:spPr bwMode="auto">
                <a:xfrm>
                  <a:off x="4414" y="3347"/>
                  <a:ext cx="24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73" name="Arc 57"/>
                <p:cNvSpPr>
                  <a:spLocks/>
                </p:cNvSpPr>
                <p:nvPr/>
              </p:nvSpPr>
              <p:spPr bwMode="auto">
                <a:xfrm>
                  <a:off x="3803" y="3190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74" name="Arc 58"/>
                <p:cNvSpPr>
                  <a:spLocks/>
                </p:cNvSpPr>
                <p:nvPr/>
              </p:nvSpPr>
              <p:spPr bwMode="auto">
                <a:xfrm flipV="1">
                  <a:off x="3808" y="3192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75" name="Arc 59"/>
                <p:cNvSpPr>
                  <a:spLocks/>
                </p:cNvSpPr>
                <p:nvPr/>
              </p:nvSpPr>
              <p:spPr bwMode="auto">
                <a:xfrm>
                  <a:off x="3777" y="3197"/>
                  <a:ext cx="63" cy="304"/>
                </a:xfrm>
                <a:custGeom>
                  <a:avLst/>
                  <a:gdLst>
                    <a:gd name="T0" fmla="*/ 0 w 21600"/>
                    <a:gd name="T1" fmla="*/ 0 h 38874"/>
                    <a:gd name="T2" fmla="*/ 0 w 21600"/>
                    <a:gd name="T3" fmla="*/ 0 h 38874"/>
                    <a:gd name="T4" fmla="*/ 0 w 21600"/>
                    <a:gd name="T5" fmla="*/ 0 h 388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8874"/>
                    <a:gd name="T11" fmla="*/ 21600 w 21600"/>
                    <a:gd name="T12" fmla="*/ 38874 h 388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8874" fill="none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</a:path>
                    <a:path w="21600" h="38874" stroke="0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  <a:lnTo>
                        <a:pt x="0" y="19596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2367" name="Line 60"/>
              <p:cNvSpPr>
                <a:spLocks noChangeShapeType="1"/>
              </p:cNvSpPr>
              <p:nvPr/>
            </p:nvSpPr>
            <p:spPr bwMode="auto">
              <a:xfrm>
                <a:off x="2226" y="2256"/>
                <a:ext cx="0" cy="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68" name="Line 61"/>
              <p:cNvSpPr>
                <a:spLocks noChangeShapeType="1"/>
              </p:cNvSpPr>
              <p:nvPr/>
            </p:nvSpPr>
            <p:spPr bwMode="auto">
              <a:xfrm>
                <a:off x="2100" y="2304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12296" name="Group 62"/>
          <p:cNvGrpSpPr>
            <a:grpSpLocks/>
          </p:cNvGrpSpPr>
          <p:nvPr/>
        </p:nvGrpSpPr>
        <p:grpSpPr bwMode="auto">
          <a:xfrm>
            <a:off x="5283200" y="2630488"/>
            <a:ext cx="2551113" cy="960437"/>
            <a:chOff x="3328" y="1657"/>
            <a:chExt cx="1607" cy="605"/>
          </a:xfrm>
        </p:grpSpPr>
        <p:grpSp>
          <p:nvGrpSpPr>
            <p:cNvPr id="12335" name="Group 63"/>
            <p:cNvGrpSpPr>
              <a:grpSpLocks/>
            </p:cNvGrpSpPr>
            <p:nvPr/>
          </p:nvGrpSpPr>
          <p:grpSpPr bwMode="auto">
            <a:xfrm>
              <a:off x="3328" y="1657"/>
              <a:ext cx="866" cy="224"/>
              <a:chOff x="2070" y="1648"/>
              <a:chExt cx="866" cy="224"/>
            </a:xfrm>
          </p:grpSpPr>
          <p:grpSp>
            <p:nvGrpSpPr>
              <p:cNvPr id="12355" name="Group 64"/>
              <p:cNvGrpSpPr>
                <a:grpSpLocks/>
              </p:cNvGrpSpPr>
              <p:nvPr/>
            </p:nvGrpSpPr>
            <p:grpSpPr bwMode="auto">
              <a:xfrm>
                <a:off x="2194" y="1648"/>
                <a:ext cx="742" cy="224"/>
                <a:chOff x="2010" y="3168"/>
                <a:chExt cx="1166" cy="336"/>
              </a:xfrm>
            </p:grpSpPr>
            <p:sp>
              <p:nvSpPr>
                <p:cNvPr id="12358" name="Arc 65"/>
                <p:cNvSpPr>
                  <a:spLocks/>
                </p:cNvSpPr>
                <p:nvPr/>
              </p:nvSpPr>
              <p:spPr bwMode="auto">
                <a:xfrm>
                  <a:off x="2688" y="3168"/>
                  <a:ext cx="160" cy="336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59" name="Freeform 66"/>
                <p:cNvSpPr>
                  <a:spLocks/>
                </p:cNvSpPr>
                <p:nvPr/>
              </p:nvSpPr>
              <p:spPr bwMode="auto">
                <a:xfrm>
                  <a:off x="2288" y="3168"/>
                  <a:ext cx="424" cy="336"/>
                </a:xfrm>
                <a:custGeom>
                  <a:avLst/>
                  <a:gdLst>
                    <a:gd name="T0" fmla="*/ 400 w 424"/>
                    <a:gd name="T1" fmla="*/ 0 h 336"/>
                    <a:gd name="T2" fmla="*/ 0 w 424"/>
                    <a:gd name="T3" fmla="*/ 0 h 336"/>
                    <a:gd name="T4" fmla="*/ 0 w 424"/>
                    <a:gd name="T5" fmla="*/ 336 h 336"/>
                    <a:gd name="T6" fmla="*/ 424 w 424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60" name="Line 67"/>
                <p:cNvSpPr>
                  <a:spLocks noChangeShapeType="1"/>
                </p:cNvSpPr>
                <p:nvPr/>
              </p:nvSpPr>
              <p:spPr bwMode="auto">
                <a:xfrm>
                  <a:off x="2013" y="3255"/>
                  <a:ext cx="27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61" name="Line 68"/>
                <p:cNvSpPr>
                  <a:spLocks noChangeShapeType="1"/>
                </p:cNvSpPr>
                <p:nvPr/>
              </p:nvSpPr>
              <p:spPr bwMode="auto">
                <a:xfrm>
                  <a:off x="2010" y="3393"/>
                  <a:ext cx="27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62" name="Oval 69"/>
                <p:cNvSpPr>
                  <a:spLocks noChangeArrowheads="1"/>
                </p:cNvSpPr>
                <p:nvPr/>
              </p:nvSpPr>
              <p:spPr bwMode="auto">
                <a:xfrm>
                  <a:off x="2850" y="3287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63" name="Line 70"/>
                <p:cNvSpPr>
                  <a:spLocks noChangeShapeType="1"/>
                </p:cNvSpPr>
                <p:nvPr/>
              </p:nvSpPr>
              <p:spPr bwMode="auto">
                <a:xfrm>
                  <a:off x="2934" y="3331"/>
                  <a:ext cx="24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2356" name="Line 71"/>
              <p:cNvSpPr>
                <a:spLocks noChangeShapeType="1"/>
              </p:cNvSpPr>
              <p:nvPr/>
            </p:nvSpPr>
            <p:spPr bwMode="auto">
              <a:xfrm>
                <a:off x="2196" y="1704"/>
                <a:ext cx="0" cy="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57" name="Line 72"/>
              <p:cNvSpPr>
                <a:spLocks noChangeShapeType="1"/>
              </p:cNvSpPr>
              <p:nvPr/>
            </p:nvSpPr>
            <p:spPr bwMode="auto">
              <a:xfrm>
                <a:off x="2070" y="1752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2336" name="Group 73"/>
            <p:cNvGrpSpPr>
              <a:grpSpLocks/>
            </p:cNvGrpSpPr>
            <p:nvPr/>
          </p:nvGrpSpPr>
          <p:grpSpPr bwMode="auto">
            <a:xfrm>
              <a:off x="3328" y="2038"/>
              <a:ext cx="866" cy="224"/>
              <a:chOff x="2070" y="1648"/>
              <a:chExt cx="866" cy="224"/>
            </a:xfrm>
          </p:grpSpPr>
          <p:grpSp>
            <p:nvGrpSpPr>
              <p:cNvPr id="12346" name="Group 74"/>
              <p:cNvGrpSpPr>
                <a:grpSpLocks/>
              </p:cNvGrpSpPr>
              <p:nvPr/>
            </p:nvGrpSpPr>
            <p:grpSpPr bwMode="auto">
              <a:xfrm>
                <a:off x="2194" y="1648"/>
                <a:ext cx="742" cy="224"/>
                <a:chOff x="2010" y="3168"/>
                <a:chExt cx="1166" cy="336"/>
              </a:xfrm>
            </p:grpSpPr>
            <p:sp>
              <p:nvSpPr>
                <p:cNvPr id="12349" name="Arc 75"/>
                <p:cNvSpPr>
                  <a:spLocks/>
                </p:cNvSpPr>
                <p:nvPr/>
              </p:nvSpPr>
              <p:spPr bwMode="auto">
                <a:xfrm>
                  <a:off x="2688" y="3168"/>
                  <a:ext cx="160" cy="336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50" name="Freeform 76"/>
                <p:cNvSpPr>
                  <a:spLocks/>
                </p:cNvSpPr>
                <p:nvPr/>
              </p:nvSpPr>
              <p:spPr bwMode="auto">
                <a:xfrm>
                  <a:off x="2288" y="3168"/>
                  <a:ext cx="424" cy="336"/>
                </a:xfrm>
                <a:custGeom>
                  <a:avLst/>
                  <a:gdLst>
                    <a:gd name="T0" fmla="*/ 400 w 424"/>
                    <a:gd name="T1" fmla="*/ 0 h 336"/>
                    <a:gd name="T2" fmla="*/ 0 w 424"/>
                    <a:gd name="T3" fmla="*/ 0 h 336"/>
                    <a:gd name="T4" fmla="*/ 0 w 424"/>
                    <a:gd name="T5" fmla="*/ 336 h 336"/>
                    <a:gd name="T6" fmla="*/ 424 w 424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51" name="Line 77"/>
                <p:cNvSpPr>
                  <a:spLocks noChangeShapeType="1"/>
                </p:cNvSpPr>
                <p:nvPr/>
              </p:nvSpPr>
              <p:spPr bwMode="auto">
                <a:xfrm>
                  <a:off x="2013" y="3255"/>
                  <a:ext cx="27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52" name="Line 78"/>
                <p:cNvSpPr>
                  <a:spLocks noChangeShapeType="1"/>
                </p:cNvSpPr>
                <p:nvPr/>
              </p:nvSpPr>
              <p:spPr bwMode="auto">
                <a:xfrm>
                  <a:off x="2010" y="3393"/>
                  <a:ext cx="27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53" name="Oval 79"/>
                <p:cNvSpPr>
                  <a:spLocks noChangeArrowheads="1"/>
                </p:cNvSpPr>
                <p:nvPr/>
              </p:nvSpPr>
              <p:spPr bwMode="auto">
                <a:xfrm>
                  <a:off x="2850" y="3287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54" name="Line 80"/>
                <p:cNvSpPr>
                  <a:spLocks noChangeShapeType="1"/>
                </p:cNvSpPr>
                <p:nvPr/>
              </p:nvSpPr>
              <p:spPr bwMode="auto">
                <a:xfrm>
                  <a:off x="2934" y="3331"/>
                  <a:ext cx="24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2347" name="Line 81"/>
              <p:cNvSpPr>
                <a:spLocks noChangeShapeType="1"/>
              </p:cNvSpPr>
              <p:nvPr/>
            </p:nvSpPr>
            <p:spPr bwMode="auto">
              <a:xfrm>
                <a:off x="2196" y="1704"/>
                <a:ext cx="0" cy="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48" name="Line 82"/>
              <p:cNvSpPr>
                <a:spLocks noChangeShapeType="1"/>
              </p:cNvSpPr>
              <p:nvPr/>
            </p:nvSpPr>
            <p:spPr bwMode="auto">
              <a:xfrm>
                <a:off x="2070" y="1752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2337" name="Group 83"/>
            <p:cNvGrpSpPr>
              <a:grpSpLocks/>
            </p:cNvGrpSpPr>
            <p:nvPr/>
          </p:nvGrpSpPr>
          <p:grpSpPr bwMode="auto">
            <a:xfrm>
              <a:off x="4193" y="1854"/>
              <a:ext cx="742" cy="224"/>
              <a:chOff x="2010" y="3168"/>
              <a:chExt cx="1166" cy="336"/>
            </a:xfrm>
          </p:grpSpPr>
          <p:sp>
            <p:nvSpPr>
              <p:cNvPr id="12340" name="Arc 84"/>
              <p:cNvSpPr>
                <a:spLocks/>
              </p:cNvSpPr>
              <p:nvPr/>
            </p:nvSpPr>
            <p:spPr bwMode="auto">
              <a:xfrm>
                <a:off x="2688" y="3168"/>
                <a:ext cx="160" cy="336"/>
              </a:xfrm>
              <a:custGeom>
                <a:avLst/>
                <a:gdLst>
                  <a:gd name="T0" fmla="*/ 0 w 21600"/>
                  <a:gd name="T1" fmla="*/ 0 h 43087"/>
                  <a:gd name="T2" fmla="*/ 0 w 21600"/>
                  <a:gd name="T3" fmla="*/ 0 h 43087"/>
                  <a:gd name="T4" fmla="*/ 0 w 21600"/>
                  <a:gd name="T5" fmla="*/ 0 h 430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87"/>
                  <a:gd name="T11" fmla="*/ 21600 w 21600"/>
                  <a:gd name="T12" fmla="*/ 43087 h 430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8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</a:path>
                  <a:path w="21600" h="4308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41" name="Freeform 85"/>
              <p:cNvSpPr>
                <a:spLocks/>
              </p:cNvSpPr>
              <p:nvPr/>
            </p:nvSpPr>
            <p:spPr bwMode="auto">
              <a:xfrm>
                <a:off x="2288" y="3168"/>
                <a:ext cx="424" cy="336"/>
              </a:xfrm>
              <a:custGeom>
                <a:avLst/>
                <a:gdLst>
                  <a:gd name="T0" fmla="*/ 400 w 424"/>
                  <a:gd name="T1" fmla="*/ 0 h 336"/>
                  <a:gd name="T2" fmla="*/ 0 w 424"/>
                  <a:gd name="T3" fmla="*/ 0 h 336"/>
                  <a:gd name="T4" fmla="*/ 0 w 424"/>
                  <a:gd name="T5" fmla="*/ 336 h 336"/>
                  <a:gd name="T6" fmla="*/ 424 w 424"/>
                  <a:gd name="T7" fmla="*/ 336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4"/>
                  <a:gd name="T13" fmla="*/ 0 h 336"/>
                  <a:gd name="T14" fmla="*/ 424 w 42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4" h="336">
                    <a:moveTo>
                      <a:pt x="400" y="0"/>
                    </a:moveTo>
                    <a:lnTo>
                      <a:pt x="0" y="0"/>
                    </a:lnTo>
                    <a:lnTo>
                      <a:pt x="0" y="336"/>
                    </a:lnTo>
                    <a:lnTo>
                      <a:pt x="424" y="33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42" name="Line 86"/>
              <p:cNvSpPr>
                <a:spLocks noChangeShapeType="1"/>
              </p:cNvSpPr>
              <p:nvPr/>
            </p:nvSpPr>
            <p:spPr bwMode="auto">
              <a:xfrm>
                <a:off x="2013" y="3255"/>
                <a:ext cx="2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43" name="Line 87"/>
              <p:cNvSpPr>
                <a:spLocks noChangeShapeType="1"/>
              </p:cNvSpPr>
              <p:nvPr/>
            </p:nvSpPr>
            <p:spPr bwMode="auto">
              <a:xfrm>
                <a:off x="2010" y="3393"/>
                <a:ext cx="2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44" name="Oval 88"/>
              <p:cNvSpPr>
                <a:spLocks noChangeArrowheads="1"/>
              </p:cNvSpPr>
              <p:nvPr/>
            </p:nvSpPr>
            <p:spPr bwMode="auto">
              <a:xfrm>
                <a:off x="2850" y="3287"/>
                <a:ext cx="78" cy="8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45" name="Line 89"/>
              <p:cNvSpPr>
                <a:spLocks noChangeShapeType="1"/>
              </p:cNvSpPr>
              <p:nvPr/>
            </p:nvSpPr>
            <p:spPr bwMode="auto">
              <a:xfrm>
                <a:off x="2934" y="3331"/>
                <a:ext cx="2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2338" name="Line 90"/>
            <p:cNvSpPr>
              <a:spLocks noChangeShapeType="1"/>
            </p:cNvSpPr>
            <p:nvPr/>
          </p:nvSpPr>
          <p:spPr bwMode="auto">
            <a:xfrm flipV="1">
              <a:off x="4197" y="1764"/>
              <a:ext cx="0" cy="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39" name="Line 91"/>
            <p:cNvSpPr>
              <a:spLocks noChangeShapeType="1"/>
            </p:cNvSpPr>
            <p:nvPr/>
          </p:nvSpPr>
          <p:spPr bwMode="auto">
            <a:xfrm flipV="1">
              <a:off x="4197" y="2001"/>
              <a:ext cx="0" cy="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297" name="Group 92"/>
          <p:cNvGrpSpPr>
            <a:grpSpLocks/>
          </p:cNvGrpSpPr>
          <p:nvPr/>
        </p:nvGrpSpPr>
        <p:grpSpPr bwMode="auto">
          <a:xfrm>
            <a:off x="623888" y="3606800"/>
            <a:ext cx="2611437" cy="1074738"/>
            <a:chOff x="393" y="2272"/>
            <a:chExt cx="1645" cy="677"/>
          </a:xfrm>
        </p:grpSpPr>
        <p:grpSp>
          <p:nvGrpSpPr>
            <p:cNvPr id="12303" name="Group 93"/>
            <p:cNvGrpSpPr>
              <a:grpSpLocks/>
            </p:cNvGrpSpPr>
            <p:nvPr/>
          </p:nvGrpSpPr>
          <p:grpSpPr bwMode="auto">
            <a:xfrm>
              <a:off x="393" y="2272"/>
              <a:ext cx="884" cy="202"/>
              <a:chOff x="2100" y="2198"/>
              <a:chExt cx="884" cy="226"/>
            </a:xfrm>
          </p:grpSpPr>
          <p:grpSp>
            <p:nvGrpSpPr>
              <p:cNvPr id="12325" name="Group 94"/>
              <p:cNvGrpSpPr>
                <a:grpSpLocks/>
              </p:cNvGrpSpPr>
              <p:nvPr/>
            </p:nvGrpSpPr>
            <p:grpSpPr bwMode="auto">
              <a:xfrm>
                <a:off x="2226" y="2198"/>
                <a:ext cx="758" cy="226"/>
                <a:chOff x="3490" y="3190"/>
                <a:chExt cx="1166" cy="314"/>
              </a:xfrm>
            </p:grpSpPr>
            <p:sp>
              <p:nvSpPr>
                <p:cNvPr id="12328" name="Line 95"/>
                <p:cNvSpPr>
                  <a:spLocks noChangeShapeType="1"/>
                </p:cNvSpPr>
                <p:nvPr/>
              </p:nvSpPr>
              <p:spPr bwMode="auto">
                <a:xfrm>
                  <a:off x="3493" y="3271"/>
                  <a:ext cx="33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29" name="Line 96"/>
                <p:cNvSpPr>
                  <a:spLocks noChangeShapeType="1"/>
                </p:cNvSpPr>
                <p:nvPr/>
              </p:nvSpPr>
              <p:spPr bwMode="auto">
                <a:xfrm>
                  <a:off x="3490" y="3409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30" name="Oval 97"/>
                <p:cNvSpPr>
                  <a:spLocks noChangeArrowheads="1"/>
                </p:cNvSpPr>
                <p:nvPr/>
              </p:nvSpPr>
              <p:spPr bwMode="auto">
                <a:xfrm>
                  <a:off x="4330" y="3303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31" name="Line 98"/>
                <p:cNvSpPr>
                  <a:spLocks noChangeShapeType="1"/>
                </p:cNvSpPr>
                <p:nvPr/>
              </p:nvSpPr>
              <p:spPr bwMode="auto">
                <a:xfrm>
                  <a:off x="4414" y="3347"/>
                  <a:ext cx="24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32" name="Arc 99"/>
                <p:cNvSpPr>
                  <a:spLocks/>
                </p:cNvSpPr>
                <p:nvPr/>
              </p:nvSpPr>
              <p:spPr bwMode="auto">
                <a:xfrm>
                  <a:off x="3803" y="3190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33" name="Arc 100"/>
                <p:cNvSpPr>
                  <a:spLocks/>
                </p:cNvSpPr>
                <p:nvPr/>
              </p:nvSpPr>
              <p:spPr bwMode="auto">
                <a:xfrm flipV="1">
                  <a:off x="3808" y="3192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34" name="Arc 101"/>
                <p:cNvSpPr>
                  <a:spLocks/>
                </p:cNvSpPr>
                <p:nvPr/>
              </p:nvSpPr>
              <p:spPr bwMode="auto">
                <a:xfrm>
                  <a:off x="3777" y="3197"/>
                  <a:ext cx="63" cy="304"/>
                </a:xfrm>
                <a:custGeom>
                  <a:avLst/>
                  <a:gdLst>
                    <a:gd name="T0" fmla="*/ 0 w 21600"/>
                    <a:gd name="T1" fmla="*/ 0 h 38874"/>
                    <a:gd name="T2" fmla="*/ 0 w 21600"/>
                    <a:gd name="T3" fmla="*/ 0 h 38874"/>
                    <a:gd name="T4" fmla="*/ 0 w 21600"/>
                    <a:gd name="T5" fmla="*/ 0 h 388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8874"/>
                    <a:gd name="T11" fmla="*/ 21600 w 21600"/>
                    <a:gd name="T12" fmla="*/ 38874 h 388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8874" fill="none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</a:path>
                    <a:path w="21600" h="38874" stroke="0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  <a:lnTo>
                        <a:pt x="0" y="19596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2326" name="Line 102"/>
              <p:cNvSpPr>
                <a:spLocks noChangeShapeType="1"/>
              </p:cNvSpPr>
              <p:nvPr/>
            </p:nvSpPr>
            <p:spPr bwMode="auto">
              <a:xfrm>
                <a:off x="2226" y="2256"/>
                <a:ext cx="0" cy="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27" name="Line 103"/>
              <p:cNvSpPr>
                <a:spLocks noChangeShapeType="1"/>
              </p:cNvSpPr>
              <p:nvPr/>
            </p:nvSpPr>
            <p:spPr bwMode="auto">
              <a:xfrm>
                <a:off x="2100" y="2304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2304" name="Group 104"/>
            <p:cNvGrpSpPr>
              <a:grpSpLocks/>
            </p:cNvGrpSpPr>
            <p:nvPr/>
          </p:nvGrpSpPr>
          <p:grpSpPr bwMode="auto">
            <a:xfrm>
              <a:off x="394" y="2747"/>
              <a:ext cx="884" cy="202"/>
              <a:chOff x="2100" y="2198"/>
              <a:chExt cx="884" cy="226"/>
            </a:xfrm>
          </p:grpSpPr>
          <p:grpSp>
            <p:nvGrpSpPr>
              <p:cNvPr id="12315" name="Group 105"/>
              <p:cNvGrpSpPr>
                <a:grpSpLocks/>
              </p:cNvGrpSpPr>
              <p:nvPr/>
            </p:nvGrpSpPr>
            <p:grpSpPr bwMode="auto">
              <a:xfrm>
                <a:off x="2226" y="2198"/>
                <a:ext cx="758" cy="226"/>
                <a:chOff x="3490" y="3190"/>
                <a:chExt cx="1166" cy="314"/>
              </a:xfrm>
            </p:grpSpPr>
            <p:sp>
              <p:nvSpPr>
                <p:cNvPr id="12318" name="Line 106"/>
                <p:cNvSpPr>
                  <a:spLocks noChangeShapeType="1"/>
                </p:cNvSpPr>
                <p:nvPr/>
              </p:nvSpPr>
              <p:spPr bwMode="auto">
                <a:xfrm>
                  <a:off x="3493" y="3271"/>
                  <a:ext cx="33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19" name="Line 107"/>
                <p:cNvSpPr>
                  <a:spLocks noChangeShapeType="1"/>
                </p:cNvSpPr>
                <p:nvPr/>
              </p:nvSpPr>
              <p:spPr bwMode="auto">
                <a:xfrm>
                  <a:off x="3490" y="3409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20" name="Oval 108"/>
                <p:cNvSpPr>
                  <a:spLocks noChangeArrowheads="1"/>
                </p:cNvSpPr>
                <p:nvPr/>
              </p:nvSpPr>
              <p:spPr bwMode="auto">
                <a:xfrm>
                  <a:off x="4330" y="3303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21" name="Line 109"/>
                <p:cNvSpPr>
                  <a:spLocks noChangeShapeType="1"/>
                </p:cNvSpPr>
                <p:nvPr/>
              </p:nvSpPr>
              <p:spPr bwMode="auto">
                <a:xfrm>
                  <a:off x="4414" y="3347"/>
                  <a:ext cx="24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22" name="Arc 110"/>
                <p:cNvSpPr>
                  <a:spLocks/>
                </p:cNvSpPr>
                <p:nvPr/>
              </p:nvSpPr>
              <p:spPr bwMode="auto">
                <a:xfrm>
                  <a:off x="3803" y="3190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23" name="Arc 111"/>
                <p:cNvSpPr>
                  <a:spLocks/>
                </p:cNvSpPr>
                <p:nvPr/>
              </p:nvSpPr>
              <p:spPr bwMode="auto">
                <a:xfrm flipV="1">
                  <a:off x="3808" y="3192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24" name="Arc 112"/>
                <p:cNvSpPr>
                  <a:spLocks/>
                </p:cNvSpPr>
                <p:nvPr/>
              </p:nvSpPr>
              <p:spPr bwMode="auto">
                <a:xfrm>
                  <a:off x="3777" y="3197"/>
                  <a:ext cx="63" cy="304"/>
                </a:xfrm>
                <a:custGeom>
                  <a:avLst/>
                  <a:gdLst>
                    <a:gd name="T0" fmla="*/ 0 w 21600"/>
                    <a:gd name="T1" fmla="*/ 0 h 38874"/>
                    <a:gd name="T2" fmla="*/ 0 w 21600"/>
                    <a:gd name="T3" fmla="*/ 0 h 38874"/>
                    <a:gd name="T4" fmla="*/ 0 w 21600"/>
                    <a:gd name="T5" fmla="*/ 0 h 388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8874"/>
                    <a:gd name="T11" fmla="*/ 21600 w 21600"/>
                    <a:gd name="T12" fmla="*/ 38874 h 388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8874" fill="none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</a:path>
                    <a:path w="21600" h="38874" stroke="0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  <a:lnTo>
                        <a:pt x="0" y="19596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2316" name="Line 113"/>
              <p:cNvSpPr>
                <a:spLocks noChangeShapeType="1"/>
              </p:cNvSpPr>
              <p:nvPr/>
            </p:nvSpPr>
            <p:spPr bwMode="auto">
              <a:xfrm>
                <a:off x="2226" y="2256"/>
                <a:ext cx="0" cy="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17" name="Line 114"/>
              <p:cNvSpPr>
                <a:spLocks noChangeShapeType="1"/>
              </p:cNvSpPr>
              <p:nvPr/>
            </p:nvSpPr>
            <p:spPr bwMode="auto">
              <a:xfrm>
                <a:off x="2100" y="2304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2305" name="Group 115"/>
            <p:cNvGrpSpPr>
              <a:grpSpLocks/>
            </p:cNvGrpSpPr>
            <p:nvPr/>
          </p:nvGrpSpPr>
          <p:grpSpPr bwMode="auto">
            <a:xfrm>
              <a:off x="1280" y="2501"/>
              <a:ext cx="758" cy="226"/>
              <a:chOff x="3490" y="3190"/>
              <a:chExt cx="1166" cy="314"/>
            </a:xfrm>
          </p:grpSpPr>
          <p:sp>
            <p:nvSpPr>
              <p:cNvPr id="12308" name="Line 116"/>
              <p:cNvSpPr>
                <a:spLocks noChangeShapeType="1"/>
              </p:cNvSpPr>
              <p:nvPr/>
            </p:nvSpPr>
            <p:spPr bwMode="auto">
              <a:xfrm>
                <a:off x="3493" y="3271"/>
                <a:ext cx="33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09" name="Line 117"/>
              <p:cNvSpPr>
                <a:spLocks noChangeShapeType="1"/>
              </p:cNvSpPr>
              <p:nvPr/>
            </p:nvSpPr>
            <p:spPr bwMode="auto">
              <a:xfrm>
                <a:off x="3490" y="3409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10" name="Oval 118"/>
              <p:cNvSpPr>
                <a:spLocks noChangeArrowheads="1"/>
              </p:cNvSpPr>
              <p:nvPr/>
            </p:nvSpPr>
            <p:spPr bwMode="auto">
              <a:xfrm>
                <a:off x="4330" y="3303"/>
                <a:ext cx="78" cy="8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11" name="Line 119"/>
              <p:cNvSpPr>
                <a:spLocks noChangeShapeType="1"/>
              </p:cNvSpPr>
              <p:nvPr/>
            </p:nvSpPr>
            <p:spPr bwMode="auto">
              <a:xfrm>
                <a:off x="4414" y="3347"/>
                <a:ext cx="2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12" name="Arc 120"/>
              <p:cNvSpPr>
                <a:spLocks/>
              </p:cNvSpPr>
              <p:nvPr/>
            </p:nvSpPr>
            <p:spPr bwMode="auto">
              <a:xfrm>
                <a:off x="3803" y="3190"/>
                <a:ext cx="523" cy="312"/>
              </a:xfrm>
              <a:custGeom>
                <a:avLst/>
                <a:gdLst>
                  <a:gd name="T0" fmla="*/ 0 w 18486"/>
                  <a:gd name="T1" fmla="*/ 0 h 21600"/>
                  <a:gd name="T2" fmla="*/ 0 w 18486"/>
                  <a:gd name="T3" fmla="*/ 0 h 21600"/>
                  <a:gd name="T4" fmla="*/ 0 w 1848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486"/>
                  <a:gd name="T10" fmla="*/ 0 h 21600"/>
                  <a:gd name="T11" fmla="*/ 18486 w 1848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6" h="21600" fill="none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</a:path>
                  <a:path w="18486" h="21600" stroke="0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13" name="Arc 121"/>
              <p:cNvSpPr>
                <a:spLocks/>
              </p:cNvSpPr>
              <p:nvPr/>
            </p:nvSpPr>
            <p:spPr bwMode="auto">
              <a:xfrm flipV="1">
                <a:off x="3808" y="3192"/>
                <a:ext cx="523" cy="312"/>
              </a:xfrm>
              <a:custGeom>
                <a:avLst/>
                <a:gdLst>
                  <a:gd name="T0" fmla="*/ 0 w 18486"/>
                  <a:gd name="T1" fmla="*/ 0 h 21600"/>
                  <a:gd name="T2" fmla="*/ 0 w 18486"/>
                  <a:gd name="T3" fmla="*/ 0 h 21600"/>
                  <a:gd name="T4" fmla="*/ 0 w 1848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486"/>
                  <a:gd name="T10" fmla="*/ 0 h 21600"/>
                  <a:gd name="T11" fmla="*/ 18486 w 1848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6" h="21600" fill="none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</a:path>
                  <a:path w="18486" h="21600" stroke="0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14" name="Arc 122"/>
              <p:cNvSpPr>
                <a:spLocks/>
              </p:cNvSpPr>
              <p:nvPr/>
            </p:nvSpPr>
            <p:spPr bwMode="auto">
              <a:xfrm>
                <a:off x="3777" y="3197"/>
                <a:ext cx="63" cy="304"/>
              </a:xfrm>
              <a:custGeom>
                <a:avLst/>
                <a:gdLst>
                  <a:gd name="T0" fmla="*/ 0 w 21600"/>
                  <a:gd name="T1" fmla="*/ 0 h 38874"/>
                  <a:gd name="T2" fmla="*/ 0 w 21600"/>
                  <a:gd name="T3" fmla="*/ 0 h 38874"/>
                  <a:gd name="T4" fmla="*/ 0 w 21600"/>
                  <a:gd name="T5" fmla="*/ 0 h 388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874"/>
                  <a:gd name="T11" fmla="*/ 21600 w 21600"/>
                  <a:gd name="T12" fmla="*/ 38874 h 388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874" fill="none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</a:path>
                  <a:path w="21600" h="38874" stroke="0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  <a:lnTo>
                      <a:pt x="0" y="19596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2306" name="Line 123"/>
            <p:cNvSpPr>
              <a:spLocks noChangeShapeType="1"/>
            </p:cNvSpPr>
            <p:nvPr/>
          </p:nvSpPr>
          <p:spPr bwMode="auto">
            <a:xfrm>
              <a:off x="1278" y="2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07" name="Line 124"/>
            <p:cNvSpPr>
              <a:spLocks noChangeShapeType="1"/>
            </p:cNvSpPr>
            <p:nvPr/>
          </p:nvSpPr>
          <p:spPr bwMode="auto">
            <a:xfrm>
              <a:off x="1278" y="265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298" name="Text Box 125"/>
          <p:cNvSpPr txBox="1">
            <a:spLocks noChangeArrowheads="1"/>
          </p:cNvSpPr>
          <p:nvPr/>
        </p:nvSpPr>
        <p:spPr bwMode="auto">
          <a:xfrm>
            <a:off x="4838700" y="914400"/>
            <a:ext cx="1219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 b="1" i="1">
                <a:solidFill>
                  <a:schemeClr val="tx1"/>
                </a:solidFill>
              </a:rPr>
              <a:t>NOT</a:t>
            </a:r>
          </a:p>
        </p:txBody>
      </p:sp>
      <p:sp>
        <p:nvSpPr>
          <p:cNvPr id="12299" name="Text Box 126"/>
          <p:cNvSpPr txBox="1">
            <a:spLocks noChangeArrowheads="1"/>
          </p:cNvSpPr>
          <p:nvPr/>
        </p:nvSpPr>
        <p:spPr bwMode="auto">
          <a:xfrm>
            <a:off x="1689100" y="4902200"/>
            <a:ext cx="1219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 b="1" i="1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2300" name="Text Box 127"/>
          <p:cNvSpPr txBox="1">
            <a:spLocks noChangeArrowheads="1"/>
          </p:cNvSpPr>
          <p:nvPr/>
        </p:nvSpPr>
        <p:spPr bwMode="auto">
          <a:xfrm>
            <a:off x="6032500" y="4940300"/>
            <a:ext cx="1219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 b="1" i="1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12301" name="Élőláb helye 12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12302" name="Dátum helye 13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DBA431-1917-4600-9A9C-0CE8851A086D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8E4358-89E4-41B6-B819-A9664B03A2CC}" type="slidenum">
              <a:rPr lang="en-GB" smtClean="0">
                <a:cs typeface="Arial" charset="0"/>
              </a:rPr>
              <a:pPr/>
              <a:t>12</a:t>
            </a:fld>
            <a:endParaRPr lang="en-GB" smtClean="0">
              <a:cs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143625"/>
          </a:xfrm>
        </p:spPr>
        <p:txBody>
          <a:bodyPr lIns="92075" tIns="46038" rIns="92075" bIns="46038"/>
          <a:lstStyle/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hu-HU" b="1" smtClean="0"/>
              <a:t>Definíció</a:t>
            </a:r>
            <a:r>
              <a:rPr lang="hu-HU" smtClean="0"/>
              <a:t>: Akkor mondjuk, hogy két Boole-függvény  </a:t>
            </a:r>
            <a:r>
              <a:rPr lang="hu-HU" b="1" smtClean="0"/>
              <a:t>ekvivalens</a:t>
            </a:r>
            <a:r>
              <a:rPr lang="hu-HU" smtClean="0"/>
              <a:t>, ha az összes lehetséges bemenetre a két függvény azonos kimenetet ad.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Times New Roman" pitchFamily="18" charset="0"/>
              <a:buNone/>
            </a:pPr>
            <a:r>
              <a:rPr lang="hu-HU" smtClean="0"/>
              <a:t>Két Boole-függvény  ekvivalenciája könnyen ellenőrizhető az igazság táblájuk alapján.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Times New Roman" pitchFamily="18" charset="0"/>
              <a:buNone/>
            </a:pPr>
            <a:r>
              <a:rPr lang="hu-HU" smtClean="0"/>
              <a:t>Pl.: AB + AC  és  A(B + C) ekvivalens (</a:t>
            </a:r>
            <a:r>
              <a:rPr lang="hu-HU" b="1" smtClean="0"/>
              <a:t>3.5. ábra</a:t>
            </a:r>
            <a:r>
              <a:rPr lang="hu-HU" smtClean="0"/>
              <a:t>).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Times New Roman" pitchFamily="18" charset="0"/>
              <a:buNone/>
            </a:pPr>
            <a:r>
              <a:rPr lang="hu-HU" smtClean="0"/>
              <a:t>Az első függvény megvalósításához két </a:t>
            </a:r>
            <a:r>
              <a:rPr lang="hu-HU" b="1" i="1" smtClean="0"/>
              <a:t>ÉS</a:t>
            </a:r>
            <a:r>
              <a:rPr lang="hu-HU" smtClean="0"/>
              <a:t> és egy </a:t>
            </a:r>
            <a:r>
              <a:rPr lang="hu-HU" b="1" i="1" smtClean="0"/>
              <a:t>VAGY</a:t>
            </a:r>
            <a:r>
              <a:rPr lang="hu-HU" smtClean="0"/>
              <a:t> kapura van szükség, a másodikhoz elegendő egy </a:t>
            </a:r>
            <a:r>
              <a:rPr lang="hu-HU" b="1" i="1" smtClean="0"/>
              <a:t>ÉS</a:t>
            </a:r>
            <a:r>
              <a:rPr lang="hu-HU" smtClean="0"/>
              <a:t> és egy </a:t>
            </a:r>
            <a:r>
              <a:rPr lang="hu-HU" b="1" i="1" smtClean="0"/>
              <a:t>VAGY</a:t>
            </a:r>
            <a:r>
              <a:rPr lang="hu-HU" smtClean="0"/>
              <a:t> kapu.</a:t>
            </a:r>
          </a:p>
        </p:txBody>
      </p:sp>
      <p:sp>
        <p:nvSpPr>
          <p:cNvPr id="13316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13317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18A4E9E-003C-4738-8183-678E7DCB2637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550A3E-F7B3-4098-AB82-98BF2916D8F0}" type="slidenum">
              <a:rPr lang="en-GB" smtClean="0">
                <a:cs typeface="Arial" charset="0"/>
              </a:rPr>
              <a:pPr/>
              <a:t>13</a:t>
            </a:fld>
            <a:endParaRPr lang="en-GB" smtClean="0">
              <a:cs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5888"/>
            <a:ext cx="9144000" cy="620712"/>
          </a:xfrm>
        </p:spPr>
        <p:txBody>
          <a:bodyPr lIns="92075" tIns="46038" rIns="92075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3600" b="1" smtClean="0"/>
              <a:t>Néhány azonosság</a:t>
            </a:r>
            <a:r>
              <a:rPr lang="hu-HU" sz="3600" smtClean="0"/>
              <a:t> (</a:t>
            </a:r>
            <a:r>
              <a:rPr lang="hu-HU" sz="3600" b="1" smtClean="0"/>
              <a:t>3.6. ábra</a:t>
            </a:r>
            <a:r>
              <a:rPr lang="hu-HU" sz="3600" smtClean="0"/>
              <a:t>) </a:t>
            </a:r>
            <a:endParaRPr lang="hu-HU" sz="3600" smtClean="0">
              <a:sym typeface="Symbol" pitchFamily="18" charset="2"/>
            </a:endParaRPr>
          </a:p>
        </p:txBody>
      </p:sp>
      <p:graphicFrame>
        <p:nvGraphicFramePr>
          <p:cNvPr id="169017" name="Group 57"/>
          <p:cNvGraphicFramePr>
            <a:graphicFrameLocks noGrp="1"/>
          </p:cNvGraphicFramePr>
          <p:nvPr>
            <p:ph sz="half" idx="2"/>
          </p:nvPr>
        </p:nvGraphicFramePr>
        <p:xfrm>
          <a:off x="0" y="711200"/>
          <a:ext cx="9144000" cy="5495925"/>
        </p:xfrm>
        <a:graphic>
          <a:graphicData uri="http://schemas.openxmlformats.org/drawingml/2006/table">
            <a:tbl>
              <a:tblPr/>
              <a:tblGrid>
                <a:gridCol w="2387600"/>
                <a:gridCol w="3378200"/>
                <a:gridCol w="337820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Szabály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ÉS</a:t>
                      </a: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forma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VAGY</a:t>
                      </a: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forma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Identitás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1A = 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0+A=A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Null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0A = 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1+A=1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Idempotens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AA=A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A+</a:t>
                      </a:r>
                      <a:r>
                        <a:rPr kumimoji="0" lang="hu-H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</a:t>
                      </a:r>
                      <a:r>
                        <a:rPr kumimoji="0" lang="hu-H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Inverz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AA=0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A+</a:t>
                      </a:r>
                      <a:r>
                        <a:rPr kumimoji="0" lang="hu-H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Kommutatív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AB=BA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A+B=</a:t>
                      </a:r>
                      <a:r>
                        <a:rPr kumimoji="0" lang="hu-H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Asszociatív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(AB)C=A(BC)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(A+B)+C=A+(B+C)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Disztribúciós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A+BC=(A+B)(A+C)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A(B+C)=AB+AC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Abszorpciós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A(A+B)=A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A+AB=A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De Morgan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AB=A+B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A+B=AB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6" name="Line 49"/>
          <p:cNvSpPr>
            <a:spLocks noChangeShapeType="1"/>
          </p:cNvSpPr>
          <p:nvPr/>
        </p:nvSpPr>
        <p:spPr bwMode="auto">
          <a:xfrm>
            <a:off x="2743200" y="2990850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4387" name="Line 50"/>
          <p:cNvSpPr>
            <a:spLocks noChangeShapeType="1"/>
          </p:cNvSpPr>
          <p:nvPr/>
        </p:nvSpPr>
        <p:spPr bwMode="auto">
          <a:xfrm>
            <a:off x="6315075" y="2990850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4388" name="Line 51"/>
          <p:cNvSpPr>
            <a:spLocks noChangeShapeType="1"/>
          </p:cNvSpPr>
          <p:nvPr/>
        </p:nvSpPr>
        <p:spPr bwMode="auto">
          <a:xfrm>
            <a:off x="3181350" y="5715000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4389" name="Line 52"/>
          <p:cNvSpPr>
            <a:spLocks noChangeShapeType="1"/>
          </p:cNvSpPr>
          <p:nvPr/>
        </p:nvSpPr>
        <p:spPr bwMode="auto">
          <a:xfrm>
            <a:off x="3619500" y="5715000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4390" name="Line 53"/>
          <p:cNvSpPr>
            <a:spLocks noChangeShapeType="1"/>
          </p:cNvSpPr>
          <p:nvPr/>
        </p:nvSpPr>
        <p:spPr bwMode="auto">
          <a:xfrm>
            <a:off x="5867400" y="5715000"/>
            <a:ext cx="65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4391" name="Line 54"/>
          <p:cNvSpPr>
            <a:spLocks noChangeShapeType="1"/>
          </p:cNvSpPr>
          <p:nvPr/>
        </p:nvSpPr>
        <p:spPr bwMode="auto">
          <a:xfrm>
            <a:off x="6743700" y="5705475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4392" name="Line 55"/>
          <p:cNvSpPr>
            <a:spLocks noChangeShapeType="1"/>
          </p:cNvSpPr>
          <p:nvPr/>
        </p:nvSpPr>
        <p:spPr bwMode="auto">
          <a:xfrm>
            <a:off x="7000875" y="5705475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4393" name="Line 56"/>
          <p:cNvSpPr>
            <a:spLocks noChangeShapeType="1"/>
          </p:cNvSpPr>
          <p:nvPr/>
        </p:nvSpPr>
        <p:spPr bwMode="auto">
          <a:xfrm>
            <a:off x="2495550" y="5715000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4394" name="Élőláb helye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14395" name="Dátum helye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8E4D36F-515F-425C-95AE-E8B762E81FF8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9EC62A-AD80-492E-A99F-A53DB8F06ABA}" type="slidenum">
              <a:rPr lang="en-GB" smtClean="0">
                <a:cs typeface="Arial" charset="0"/>
              </a:rPr>
              <a:pPr/>
              <a:t>14</a:t>
            </a:fld>
            <a:endParaRPr lang="en-GB" smtClean="0">
              <a:cs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070600"/>
          </a:xfrm>
        </p:spPr>
        <p:txBody>
          <a:bodyPr lIns="92075" tIns="46038" rIns="92075" bIns="46038"/>
          <a:lstStyle/>
          <a:p>
            <a:pPr>
              <a:buFont typeface="Times New Roman" pitchFamily="18" charset="0"/>
              <a:buNone/>
            </a:pPr>
            <a:r>
              <a:rPr lang="hu-HU" smtClean="0"/>
              <a:t> Disztribúciós szabály:</a:t>
            </a:r>
          </a:p>
          <a:p>
            <a:pPr algn="ctr">
              <a:buFont typeface="Times New Roman" pitchFamily="18" charset="0"/>
              <a:buNone/>
            </a:pPr>
            <a:r>
              <a:rPr lang="hu-HU" smtClean="0"/>
              <a:t>A+BC=A+(BC)=(A+B)(A+C)</a:t>
            </a:r>
          </a:p>
          <a:p>
            <a:pPr>
              <a:buFont typeface="Times New Roman" pitchFamily="18" charset="0"/>
              <a:buNone/>
            </a:pPr>
            <a:endParaRPr lang="hu-HU" smtClean="0"/>
          </a:p>
          <a:p>
            <a:pPr>
              <a:buFont typeface="Times New Roman" pitchFamily="18" charset="0"/>
              <a:buNone/>
            </a:pPr>
            <a:r>
              <a:rPr lang="hu-HU" smtClean="0"/>
              <a:t>Jelölje az </a:t>
            </a:r>
            <a:r>
              <a:rPr lang="hu-HU" b="1" i="1" smtClean="0"/>
              <a:t>ÉS</a:t>
            </a:r>
            <a:r>
              <a:rPr lang="hu-HU" smtClean="0"/>
              <a:t> műveletet </a:t>
            </a:r>
            <a:r>
              <a:rPr lang="hu-HU" smtClean="0">
                <a:cs typeface="Times New Roman" pitchFamily="18" charset="0"/>
                <a:sym typeface="Symbol" pitchFamily="18" charset="2"/>
              </a:rPr>
              <a:t></a:t>
            </a:r>
            <a:r>
              <a:rPr lang="hu-HU" smtClean="0">
                <a:cs typeface="Times New Roman" pitchFamily="18" charset="0"/>
              </a:rPr>
              <a:t>, a </a:t>
            </a:r>
            <a:r>
              <a:rPr lang="hu-HU" b="1" i="1" smtClean="0">
                <a:cs typeface="Times New Roman" pitchFamily="18" charset="0"/>
              </a:rPr>
              <a:t>VAGY</a:t>
            </a:r>
            <a:r>
              <a:rPr lang="hu-HU" smtClean="0">
                <a:cs typeface="Times New Roman" pitchFamily="18" charset="0"/>
              </a:rPr>
              <a:t> </a:t>
            </a:r>
            <a:r>
              <a:rPr lang="hu-HU" smtClean="0"/>
              <a:t>műveletet </a:t>
            </a:r>
            <a:r>
              <a:rPr lang="hu-HU" sz="2400" smtClean="0">
                <a:latin typeface="Arial Unicode MS" pitchFamily="34" charset="-128"/>
                <a:cs typeface="Times New Roman" pitchFamily="18" charset="0"/>
              </a:rPr>
              <a:t>V</a:t>
            </a:r>
            <a:r>
              <a:rPr lang="hu-HU" smtClean="0">
                <a:cs typeface="Times New Roman" pitchFamily="18" charset="0"/>
              </a:rPr>
              <a:t>, akkor</a:t>
            </a:r>
          </a:p>
          <a:p>
            <a:pPr>
              <a:buFont typeface="Times New Roman" pitchFamily="18" charset="0"/>
              <a:buNone/>
            </a:pPr>
            <a:endParaRPr lang="hu-HU" smtClean="0"/>
          </a:p>
          <a:p>
            <a:pPr algn="ctr">
              <a:buFont typeface="Times New Roman" pitchFamily="18" charset="0"/>
              <a:buNone/>
            </a:pPr>
            <a:r>
              <a:rPr lang="hu-HU" smtClean="0"/>
              <a:t>A </a:t>
            </a:r>
            <a:r>
              <a:rPr lang="hu-HU" sz="2400" smtClean="0">
                <a:latin typeface="Arial Unicode MS" pitchFamily="34" charset="-128"/>
                <a:cs typeface="Times New Roman" pitchFamily="18" charset="0"/>
              </a:rPr>
              <a:t>V</a:t>
            </a:r>
            <a:r>
              <a:rPr lang="hu-HU" smtClean="0">
                <a:cs typeface="Times New Roman" pitchFamily="18" charset="0"/>
              </a:rPr>
              <a:t> (B </a:t>
            </a:r>
            <a:r>
              <a:rPr lang="hu-HU" smtClean="0">
                <a:cs typeface="Times New Roman" pitchFamily="18" charset="0"/>
                <a:sym typeface="Symbol" pitchFamily="18" charset="2"/>
              </a:rPr>
              <a:t> </a:t>
            </a:r>
            <a:r>
              <a:rPr lang="hu-HU" smtClean="0">
                <a:cs typeface="Times New Roman" pitchFamily="18" charset="0"/>
              </a:rPr>
              <a:t>C) = (A </a:t>
            </a:r>
            <a:r>
              <a:rPr lang="hu-HU" sz="2400" smtClean="0">
                <a:latin typeface="Arial Unicode MS" pitchFamily="34" charset="-128"/>
                <a:cs typeface="Times New Roman" pitchFamily="18" charset="0"/>
              </a:rPr>
              <a:t>V</a:t>
            </a:r>
            <a:r>
              <a:rPr lang="hu-HU" smtClean="0">
                <a:cs typeface="Times New Roman" pitchFamily="18" charset="0"/>
              </a:rPr>
              <a:t> B) </a:t>
            </a:r>
            <a:r>
              <a:rPr lang="hu-HU" smtClean="0">
                <a:cs typeface="Times New Roman" pitchFamily="18" charset="0"/>
                <a:sym typeface="Symbol" pitchFamily="18" charset="2"/>
              </a:rPr>
              <a:t></a:t>
            </a:r>
            <a:r>
              <a:rPr lang="hu-HU" smtClean="0">
                <a:cs typeface="Times New Roman" pitchFamily="18" charset="0"/>
              </a:rPr>
              <a:t>  (A </a:t>
            </a:r>
            <a:r>
              <a:rPr lang="hu-HU" sz="2400" smtClean="0">
                <a:latin typeface="Arial Unicode MS" pitchFamily="34" charset="-128"/>
                <a:cs typeface="Times New Roman" pitchFamily="18" charset="0"/>
              </a:rPr>
              <a:t>V</a:t>
            </a:r>
            <a:r>
              <a:rPr lang="hu-HU" smtClean="0">
                <a:cs typeface="Times New Roman" pitchFamily="18" charset="0"/>
              </a:rPr>
              <a:t> C)</a:t>
            </a:r>
            <a:endParaRPr lang="ar-SA" smtClean="0">
              <a:cs typeface="Times New Roman" pitchFamily="18" charset="0"/>
            </a:endParaRPr>
          </a:p>
          <a:p>
            <a:pPr>
              <a:buFont typeface="Times New Roman" pitchFamily="18" charset="0"/>
              <a:buNone/>
            </a:pPr>
            <a:endParaRPr lang="hu-HU" smtClean="0">
              <a:sym typeface="Symbol" pitchFamily="18" charset="2"/>
            </a:endParaRPr>
          </a:p>
        </p:txBody>
      </p:sp>
      <p:sp>
        <p:nvSpPr>
          <p:cNvPr id="15364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15365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1CA923A-8E0C-4021-8213-15C394053393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7B93CB-5A5C-4B31-92E3-89FB4B899F2A}" type="slidenum">
              <a:rPr lang="en-GB" smtClean="0">
                <a:cs typeface="Arial" charset="0"/>
              </a:rPr>
              <a:pPr/>
              <a:t>15</a:t>
            </a:fld>
            <a:endParaRPr lang="en-GB" smtClean="0">
              <a:cs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129337"/>
          </a:xfrm>
        </p:spPr>
        <p:txBody>
          <a:bodyPr lIns="92075" tIns="46038" rIns="92075" bIns="46038"/>
          <a:lstStyle/>
          <a:p>
            <a:pPr algn="ctr">
              <a:lnSpc>
                <a:spcPct val="80000"/>
              </a:lnSpc>
              <a:buFont typeface="Times New Roman" pitchFamily="18" charset="0"/>
              <a:buNone/>
            </a:pPr>
            <a:r>
              <a:rPr lang="hu-HU" b="1" smtClean="0"/>
              <a:t>Alapvető digitális logikai áramkörök</a:t>
            </a:r>
            <a:r>
              <a:rPr lang="hu-HU" smtClean="0"/>
              <a:t> </a:t>
            </a:r>
          </a:p>
          <a:p>
            <a:pPr algn="ctr">
              <a:lnSpc>
                <a:spcPct val="80000"/>
              </a:lnSpc>
              <a:buFont typeface="Times New Roman" pitchFamily="18" charset="0"/>
              <a:buNone/>
            </a:pPr>
            <a:endParaRPr lang="hu-HU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hu-HU" smtClean="0"/>
              <a:t>Integrált áramkör (</a:t>
            </a:r>
            <a:r>
              <a:rPr lang="hu-HU" b="1" smtClean="0"/>
              <a:t>IC</a:t>
            </a:r>
            <a:r>
              <a:rPr lang="hu-HU" smtClean="0"/>
              <a:t>, Integrated Circuit, chip, lapka) 5x5 mm</a:t>
            </a:r>
            <a:r>
              <a:rPr lang="hu-HU" baseline="30000" smtClean="0"/>
              <a:t>2</a:t>
            </a:r>
            <a:r>
              <a:rPr lang="hu-HU" smtClean="0"/>
              <a:t> szilícium darab kerámia vagy műanyag lapon (tokban), lábakkal (pins). Négy „alaptípus”: </a:t>
            </a:r>
          </a:p>
          <a:p>
            <a:pPr>
              <a:lnSpc>
                <a:spcPct val="80000"/>
              </a:lnSpc>
            </a:pPr>
            <a:r>
              <a:rPr lang="hu-HU" b="1" smtClean="0"/>
              <a:t>SSI</a:t>
            </a:r>
            <a:r>
              <a:rPr lang="hu-HU" smtClean="0"/>
              <a:t> (Small Scale Integrated 1-10 kapu), </a:t>
            </a:r>
          </a:p>
          <a:p>
            <a:pPr>
              <a:lnSpc>
                <a:spcPct val="80000"/>
              </a:lnSpc>
            </a:pPr>
            <a:r>
              <a:rPr lang="hu-HU" b="1" smtClean="0"/>
              <a:t>MSI</a:t>
            </a:r>
            <a:r>
              <a:rPr lang="hu-HU" smtClean="0"/>
              <a:t> (Medium Scale ..., 10-100 kapu), </a:t>
            </a:r>
          </a:p>
          <a:p>
            <a:pPr>
              <a:lnSpc>
                <a:spcPct val="80000"/>
              </a:lnSpc>
            </a:pPr>
            <a:r>
              <a:rPr lang="hu-HU" b="1" smtClean="0"/>
              <a:t>LSI</a:t>
            </a:r>
            <a:r>
              <a:rPr lang="hu-HU" smtClean="0"/>
              <a:t> (Large Scale..., 100-100 000 kapu), </a:t>
            </a:r>
          </a:p>
          <a:p>
            <a:pPr>
              <a:lnSpc>
                <a:spcPct val="80000"/>
              </a:lnSpc>
            </a:pPr>
            <a:r>
              <a:rPr lang="hu-HU" b="1" smtClean="0"/>
              <a:t>VLSI</a:t>
            </a:r>
            <a:r>
              <a:rPr lang="hu-HU" smtClean="0"/>
              <a:t> (Very Large Scale ..., &gt; 100 000 kapu). 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endParaRPr lang="hu-HU" smtClean="0"/>
          </a:p>
        </p:txBody>
      </p:sp>
      <p:sp>
        <p:nvSpPr>
          <p:cNvPr id="16388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16389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252194-E943-422A-B855-57A7C8707BCC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5FADC9-010E-463F-96D1-9887A68FE4B9}" type="slidenum">
              <a:rPr lang="en-GB" smtClean="0">
                <a:cs typeface="Arial" charset="0"/>
              </a:rPr>
              <a:pPr/>
              <a:t>16</a:t>
            </a:fld>
            <a:endParaRPr lang="en-GB" smtClean="0">
              <a:cs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016500"/>
            <a:ext cx="9144000" cy="1298575"/>
          </a:xfrm>
        </p:spPr>
        <p:txBody>
          <a:bodyPr lIns="92075" tIns="46038" rIns="92075" bIns="46038"/>
          <a:lstStyle/>
          <a:p>
            <a:pPr algn="ctr">
              <a:lnSpc>
                <a:spcPct val="80000"/>
              </a:lnSpc>
              <a:buFont typeface="Times New Roman" pitchFamily="18" charset="0"/>
              <a:buNone/>
            </a:pPr>
            <a:r>
              <a:rPr lang="hu-HU" b="1" smtClean="0"/>
              <a:t>3.10. ábra SSI</a:t>
            </a:r>
            <a:r>
              <a:rPr lang="hu-HU" smtClean="0"/>
              <a:t> lapka négy </a:t>
            </a:r>
            <a:r>
              <a:rPr lang="hu-HU" b="1" i="1" smtClean="0"/>
              <a:t>NAND</a:t>
            </a:r>
            <a:r>
              <a:rPr lang="hu-HU" smtClean="0"/>
              <a:t> kapuval </a:t>
            </a:r>
          </a:p>
          <a:p>
            <a:pPr algn="ctr">
              <a:lnSpc>
                <a:spcPct val="80000"/>
              </a:lnSpc>
              <a:buFont typeface="Times New Roman" pitchFamily="18" charset="0"/>
              <a:buNone/>
            </a:pPr>
            <a:r>
              <a:rPr lang="hu-HU" b="1" smtClean="0"/>
              <a:t>V</a:t>
            </a:r>
            <a:r>
              <a:rPr lang="hu-HU" b="1" baseline="-25000" smtClean="0"/>
              <a:t>cc</a:t>
            </a:r>
            <a:r>
              <a:rPr lang="hu-HU" smtClean="0"/>
              <a:t>: Tápfeszültség, 		</a:t>
            </a:r>
            <a:r>
              <a:rPr lang="hu-HU" b="1" smtClean="0"/>
              <a:t>GND</a:t>
            </a:r>
            <a:r>
              <a:rPr lang="hu-HU" smtClean="0"/>
              <a:t>: föld. </a:t>
            </a: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1571625" y="1019175"/>
            <a:ext cx="7019925" cy="3114675"/>
            <a:chOff x="522" y="630"/>
            <a:chExt cx="4422" cy="1962"/>
          </a:xfrm>
        </p:grpSpPr>
        <p:sp>
          <p:nvSpPr>
            <p:cNvPr id="17485" name="Arc 4"/>
            <p:cNvSpPr>
              <a:spLocks/>
            </p:cNvSpPr>
            <p:nvPr/>
          </p:nvSpPr>
          <p:spPr bwMode="auto">
            <a:xfrm>
              <a:off x="522" y="1392"/>
              <a:ext cx="182" cy="400"/>
            </a:xfrm>
            <a:custGeom>
              <a:avLst/>
              <a:gdLst>
                <a:gd name="T0" fmla="*/ 0 w 22339"/>
                <a:gd name="T1" fmla="*/ 0 h 43200"/>
                <a:gd name="T2" fmla="*/ 0 w 22339"/>
                <a:gd name="T3" fmla="*/ 0 h 43200"/>
                <a:gd name="T4" fmla="*/ 0 w 22339"/>
                <a:gd name="T5" fmla="*/ 0 h 43200"/>
                <a:gd name="T6" fmla="*/ 0 60000 65536"/>
                <a:gd name="T7" fmla="*/ 0 60000 65536"/>
                <a:gd name="T8" fmla="*/ 0 60000 65536"/>
                <a:gd name="T9" fmla="*/ 0 w 22339"/>
                <a:gd name="T10" fmla="*/ 0 h 43200"/>
                <a:gd name="T11" fmla="*/ 22339 w 2233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9" h="43200" fill="none" extrusionOk="0">
                  <a:moveTo>
                    <a:pt x="738" y="0"/>
                  </a:moveTo>
                  <a:cubicBezTo>
                    <a:pt x="12668" y="0"/>
                    <a:pt x="22339" y="9670"/>
                    <a:pt x="22339" y="21600"/>
                  </a:cubicBezTo>
                  <a:cubicBezTo>
                    <a:pt x="22339" y="33529"/>
                    <a:pt x="12668" y="43200"/>
                    <a:pt x="739" y="43200"/>
                  </a:cubicBezTo>
                  <a:cubicBezTo>
                    <a:pt x="492" y="43200"/>
                    <a:pt x="246" y="43195"/>
                    <a:pt x="-1" y="43187"/>
                  </a:cubicBezTo>
                </a:path>
                <a:path w="22339" h="43200" stroke="0" extrusionOk="0">
                  <a:moveTo>
                    <a:pt x="738" y="0"/>
                  </a:moveTo>
                  <a:cubicBezTo>
                    <a:pt x="12668" y="0"/>
                    <a:pt x="22339" y="9670"/>
                    <a:pt x="22339" y="21600"/>
                  </a:cubicBezTo>
                  <a:cubicBezTo>
                    <a:pt x="22339" y="33529"/>
                    <a:pt x="12668" y="43200"/>
                    <a:pt x="739" y="43200"/>
                  </a:cubicBezTo>
                  <a:cubicBezTo>
                    <a:pt x="492" y="43200"/>
                    <a:pt x="246" y="43195"/>
                    <a:pt x="-1" y="43187"/>
                  </a:cubicBezTo>
                  <a:lnTo>
                    <a:pt x="739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486" name="Freeform 5"/>
            <p:cNvSpPr>
              <a:spLocks/>
            </p:cNvSpPr>
            <p:nvPr/>
          </p:nvSpPr>
          <p:spPr bwMode="auto">
            <a:xfrm>
              <a:off x="528" y="630"/>
              <a:ext cx="4416" cy="1962"/>
            </a:xfrm>
            <a:custGeom>
              <a:avLst/>
              <a:gdLst>
                <a:gd name="T0" fmla="*/ 0 w 4740"/>
                <a:gd name="T1" fmla="*/ 762 h 1962"/>
                <a:gd name="T2" fmla="*/ 6 w 4740"/>
                <a:gd name="T3" fmla="*/ 0 h 1962"/>
                <a:gd name="T4" fmla="*/ 3833 w 4740"/>
                <a:gd name="T5" fmla="*/ 0 h 1962"/>
                <a:gd name="T6" fmla="*/ 3833 w 4740"/>
                <a:gd name="T7" fmla="*/ 1962 h 1962"/>
                <a:gd name="T8" fmla="*/ 0 w 4740"/>
                <a:gd name="T9" fmla="*/ 1962 h 1962"/>
                <a:gd name="T10" fmla="*/ 0 w 4740"/>
                <a:gd name="T11" fmla="*/ 1164 h 19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0"/>
                <a:gd name="T19" fmla="*/ 0 h 1962"/>
                <a:gd name="T20" fmla="*/ 4740 w 4740"/>
                <a:gd name="T21" fmla="*/ 1962 h 19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0" h="1962">
                  <a:moveTo>
                    <a:pt x="0" y="762"/>
                  </a:moveTo>
                  <a:lnTo>
                    <a:pt x="6" y="0"/>
                  </a:lnTo>
                  <a:lnTo>
                    <a:pt x="4740" y="0"/>
                  </a:lnTo>
                  <a:lnTo>
                    <a:pt x="4740" y="1962"/>
                  </a:lnTo>
                  <a:lnTo>
                    <a:pt x="0" y="1962"/>
                  </a:lnTo>
                  <a:lnTo>
                    <a:pt x="0" y="116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286000" y="639763"/>
            <a:ext cx="53340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171825" y="639763"/>
            <a:ext cx="53340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4019550" y="639763"/>
            <a:ext cx="53340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814888" y="639763"/>
            <a:ext cx="53340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5624513" y="639763"/>
            <a:ext cx="53340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6491288" y="644525"/>
            <a:ext cx="53340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7339013" y="644525"/>
            <a:ext cx="53340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2203450" y="4135438"/>
            <a:ext cx="53340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3086100" y="4135438"/>
            <a:ext cx="53340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3952875" y="4135438"/>
            <a:ext cx="53340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4772025" y="4135438"/>
            <a:ext cx="53340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5638800" y="4135438"/>
            <a:ext cx="53340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6534150" y="4135438"/>
            <a:ext cx="53340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7391400" y="4135438"/>
            <a:ext cx="53340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2266950" y="171450"/>
            <a:ext cx="600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V</a:t>
            </a:r>
            <a:r>
              <a:rPr lang="hu-HU" baseline="-25000">
                <a:solidFill>
                  <a:schemeClr val="tx1"/>
                </a:solidFill>
              </a:rPr>
              <a:t>cc</a:t>
            </a:r>
          </a:p>
        </p:txBody>
      </p:sp>
      <p:sp>
        <p:nvSpPr>
          <p:cNvPr id="17428" name="Text Box 21"/>
          <p:cNvSpPr txBox="1">
            <a:spLocks noChangeArrowheads="1"/>
          </p:cNvSpPr>
          <p:nvPr/>
        </p:nvSpPr>
        <p:spPr bwMode="auto">
          <a:xfrm>
            <a:off x="7248525" y="4543425"/>
            <a:ext cx="876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GND</a:t>
            </a:r>
            <a:endParaRPr lang="hu-HU" baseline="-25000">
              <a:solidFill>
                <a:schemeClr val="tx1"/>
              </a:solidFill>
            </a:endParaRPr>
          </a:p>
        </p:txBody>
      </p:sp>
      <p:grpSp>
        <p:nvGrpSpPr>
          <p:cNvPr id="17429" name="Group 22"/>
          <p:cNvGrpSpPr>
            <a:grpSpLocks/>
          </p:cNvGrpSpPr>
          <p:nvPr/>
        </p:nvGrpSpPr>
        <p:grpSpPr bwMode="auto">
          <a:xfrm>
            <a:off x="2457450" y="3098800"/>
            <a:ext cx="1704975" cy="1035050"/>
            <a:chOff x="1080" y="1952"/>
            <a:chExt cx="1074" cy="652"/>
          </a:xfrm>
        </p:grpSpPr>
        <p:grpSp>
          <p:nvGrpSpPr>
            <p:cNvPr id="17473" name="Group 23"/>
            <p:cNvGrpSpPr>
              <a:grpSpLocks/>
            </p:cNvGrpSpPr>
            <p:nvPr/>
          </p:nvGrpSpPr>
          <p:grpSpPr bwMode="auto">
            <a:xfrm>
              <a:off x="1080" y="1952"/>
              <a:ext cx="1074" cy="258"/>
              <a:chOff x="1080" y="1952"/>
              <a:chExt cx="1074" cy="258"/>
            </a:xfrm>
          </p:grpSpPr>
          <p:sp>
            <p:nvSpPr>
              <p:cNvPr id="17479" name="Arc 24"/>
              <p:cNvSpPr>
                <a:spLocks/>
              </p:cNvSpPr>
              <p:nvPr/>
            </p:nvSpPr>
            <p:spPr bwMode="auto">
              <a:xfrm>
                <a:off x="1812" y="1952"/>
                <a:ext cx="112" cy="258"/>
              </a:xfrm>
              <a:custGeom>
                <a:avLst/>
                <a:gdLst>
                  <a:gd name="T0" fmla="*/ 0 w 21600"/>
                  <a:gd name="T1" fmla="*/ 0 h 43087"/>
                  <a:gd name="T2" fmla="*/ 0 w 21600"/>
                  <a:gd name="T3" fmla="*/ 0 h 43087"/>
                  <a:gd name="T4" fmla="*/ 0 w 21600"/>
                  <a:gd name="T5" fmla="*/ 0 h 430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87"/>
                  <a:gd name="T11" fmla="*/ 21600 w 21600"/>
                  <a:gd name="T12" fmla="*/ 43087 h 430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8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</a:path>
                  <a:path w="21600" h="4308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7480" name="Freeform 25"/>
              <p:cNvSpPr>
                <a:spLocks/>
              </p:cNvSpPr>
              <p:nvPr/>
            </p:nvSpPr>
            <p:spPr bwMode="auto">
              <a:xfrm>
                <a:off x="1531" y="1952"/>
                <a:ext cx="297" cy="258"/>
              </a:xfrm>
              <a:custGeom>
                <a:avLst/>
                <a:gdLst>
                  <a:gd name="T0" fmla="*/ 137 w 424"/>
                  <a:gd name="T1" fmla="*/ 0 h 336"/>
                  <a:gd name="T2" fmla="*/ 0 w 424"/>
                  <a:gd name="T3" fmla="*/ 0 h 336"/>
                  <a:gd name="T4" fmla="*/ 0 w 424"/>
                  <a:gd name="T5" fmla="*/ 152 h 336"/>
                  <a:gd name="T6" fmla="*/ 146 w 424"/>
                  <a:gd name="T7" fmla="*/ 152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4"/>
                  <a:gd name="T13" fmla="*/ 0 h 336"/>
                  <a:gd name="T14" fmla="*/ 424 w 42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4" h="336">
                    <a:moveTo>
                      <a:pt x="400" y="0"/>
                    </a:moveTo>
                    <a:lnTo>
                      <a:pt x="0" y="0"/>
                    </a:lnTo>
                    <a:lnTo>
                      <a:pt x="0" y="336"/>
                    </a:lnTo>
                    <a:lnTo>
                      <a:pt x="424" y="33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81" name="Line 26"/>
              <p:cNvSpPr>
                <a:spLocks noChangeShapeType="1"/>
              </p:cNvSpPr>
              <p:nvPr/>
            </p:nvSpPr>
            <p:spPr bwMode="auto">
              <a:xfrm>
                <a:off x="1080" y="2019"/>
                <a:ext cx="4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82" name="Line 27"/>
              <p:cNvSpPr>
                <a:spLocks noChangeShapeType="1"/>
              </p:cNvSpPr>
              <p:nvPr/>
            </p:nvSpPr>
            <p:spPr bwMode="auto">
              <a:xfrm>
                <a:off x="1336" y="2125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83" name="Oval 28"/>
              <p:cNvSpPr>
                <a:spLocks noChangeArrowheads="1"/>
              </p:cNvSpPr>
              <p:nvPr/>
            </p:nvSpPr>
            <p:spPr bwMode="auto">
              <a:xfrm>
                <a:off x="1925" y="2043"/>
                <a:ext cx="55" cy="6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7484" name="Line 29"/>
              <p:cNvSpPr>
                <a:spLocks noChangeShapeType="1"/>
              </p:cNvSpPr>
              <p:nvPr/>
            </p:nvSpPr>
            <p:spPr bwMode="auto">
              <a:xfrm>
                <a:off x="1984" y="2077"/>
                <a:ext cx="1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7474" name="Line 30"/>
            <p:cNvSpPr>
              <a:spLocks noChangeShapeType="1"/>
            </p:cNvSpPr>
            <p:nvPr/>
          </p:nvSpPr>
          <p:spPr bwMode="auto">
            <a:xfrm>
              <a:off x="1326" y="2124"/>
              <a:ext cx="0" cy="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75" name="Line 31"/>
            <p:cNvSpPr>
              <a:spLocks noChangeShapeType="1"/>
            </p:cNvSpPr>
            <p:nvPr/>
          </p:nvSpPr>
          <p:spPr bwMode="auto">
            <a:xfrm>
              <a:off x="1326" y="2376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76" name="Line 32"/>
            <p:cNvSpPr>
              <a:spLocks noChangeShapeType="1"/>
            </p:cNvSpPr>
            <p:nvPr/>
          </p:nvSpPr>
          <p:spPr bwMode="auto">
            <a:xfrm>
              <a:off x="1614" y="2376"/>
              <a:ext cx="0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77" name="Line 33"/>
            <p:cNvSpPr>
              <a:spLocks noChangeShapeType="1"/>
            </p:cNvSpPr>
            <p:nvPr/>
          </p:nvSpPr>
          <p:spPr bwMode="auto">
            <a:xfrm>
              <a:off x="1080" y="2022"/>
              <a:ext cx="0" cy="5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78" name="Line 34"/>
            <p:cNvSpPr>
              <a:spLocks noChangeShapeType="1"/>
            </p:cNvSpPr>
            <p:nvPr/>
          </p:nvSpPr>
          <p:spPr bwMode="auto">
            <a:xfrm>
              <a:off x="2154" y="207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7430" name="Group 35"/>
          <p:cNvGrpSpPr>
            <a:grpSpLocks/>
          </p:cNvGrpSpPr>
          <p:nvPr/>
        </p:nvGrpSpPr>
        <p:grpSpPr bwMode="auto">
          <a:xfrm>
            <a:off x="5046663" y="3067050"/>
            <a:ext cx="1704975" cy="1046163"/>
            <a:chOff x="1080" y="1952"/>
            <a:chExt cx="1074" cy="652"/>
          </a:xfrm>
        </p:grpSpPr>
        <p:grpSp>
          <p:nvGrpSpPr>
            <p:cNvPr id="17461" name="Group 36"/>
            <p:cNvGrpSpPr>
              <a:grpSpLocks/>
            </p:cNvGrpSpPr>
            <p:nvPr/>
          </p:nvGrpSpPr>
          <p:grpSpPr bwMode="auto">
            <a:xfrm>
              <a:off x="1080" y="1952"/>
              <a:ext cx="1074" cy="258"/>
              <a:chOff x="1080" y="1952"/>
              <a:chExt cx="1074" cy="258"/>
            </a:xfrm>
          </p:grpSpPr>
          <p:sp>
            <p:nvSpPr>
              <p:cNvPr id="17467" name="Arc 37"/>
              <p:cNvSpPr>
                <a:spLocks/>
              </p:cNvSpPr>
              <p:nvPr/>
            </p:nvSpPr>
            <p:spPr bwMode="auto">
              <a:xfrm>
                <a:off x="1812" y="1952"/>
                <a:ext cx="112" cy="258"/>
              </a:xfrm>
              <a:custGeom>
                <a:avLst/>
                <a:gdLst>
                  <a:gd name="T0" fmla="*/ 0 w 21600"/>
                  <a:gd name="T1" fmla="*/ 0 h 43087"/>
                  <a:gd name="T2" fmla="*/ 0 w 21600"/>
                  <a:gd name="T3" fmla="*/ 0 h 43087"/>
                  <a:gd name="T4" fmla="*/ 0 w 21600"/>
                  <a:gd name="T5" fmla="*/ 0 h 430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87"/>
                  <a:gd name="T11" fmla="*/ 21600 w 21600"/>
                  <a:gd name="T12" fmla="*/ 43087 h 430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8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</a:path>
                  <a:path w="21600" h="4308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7468" name="Freeform 38"/>
              <p:cNvSpPr>
                <a:spLocks/>
              </p:cNvSpPr>
              <p:nvPr/>
            </p:nvSpPr>
            <p:spPr bwMode="auto">
              <a:xfrm>
                <a:off x="1531" y="1952"/>
                <a:ext cx="297" cy="258"/>
              </a:xfrm>
              <a:custGeom>
                <a:avLst/>
                <a:gdLst>
                  <a:gd name="T0" fmla="*/ 137 w 424"/>
                  <a:gd name="T1" fmla="*/ 0 h 336"/>
                  <a:gd name="T2" fmla="*/ 0 w 424"/>
                  <a:gd name="T3" fmla="*/ 0 h 336"/>
                  <a:gd name="T4" fmla="*/ 0 w 424"/>
                  <a:gd name="T5" fmla="*/ 152 h 336"/>
                  <a:gd name="T6" fmla="*/ 146 w 424"/>
                  <a:gd name="T7" fmla="*/ 152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4"/>
                  <a:gd name="T13" fmla="*/ 0 h 336"/>
                  <a:gd name="T14" fmla="*/ 424 w 42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4" h="336">
                    <a:moveTo>
                      <a:pt x="400" y="0"/>
                    </a:moveTo>
                    <a:lnTo>
                      <a:pt x="0" y="0"/>
                    </a:lnTo>
                    <a:lnTo>
                      <a:pt x="0" y="336"/>
                    </a:lnTo>
                    <a:lnTo>
                      <a:pt x="424" y="33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69" name="Line 39"/>
              <p:cNvSpPr>
                <a:spLocks noChangeShapeType="1"/>
              </p:cNvSpPr>
              <p:nvPr/>
            </p:nvSpPr>
            <p:spPr bwMode="auto">
              <a:xfrm>
                <a:off x="1080" y="2019"/>
                <a:ext cx="4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70" name="Line 40"/>
              <p:cNvSpPr>
                <a:spLocks noChangeShapeType="1"/>
              </p:cNvSpPr>
              <p:nvPr/>
            </p:nvSpPr>
            <p:spPr bwMode="auto">
              <a:xfrm>
                <a:off x="1336" y="2125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71" name="Oval 41"/>
              <p:cNvSpPr>
                <a:spLocks noChangeArrowheads="1"/>
              </p:cNvSpPr>
              <p:nvPr/>
            </p:nvSpPr>
            <p:spPr bwMode="auto">
              <a:xfrm>
                <a:off x="1925" y="2043"/>
                <a:ext cx="55" cy="6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7472" name="Line 42"/>
              <p:cNvSpPr>
                <a:spLocks noChangeShapeType="1"/>
              </p:cNvSpPr>
              <p:nvPr/>
            </p:nvSpPr>
            <p:spPr bwMode="auto">
              <a:xfrm>
                <a:off x="1984" y="2077"/>
                <a:ext cx="1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7462" name="Line 43"/>
            <p:cNvSpPr>
              <a:spLocks noChangeShapeType="1"/>
            </p:cNvSpPr>
            <p:nvPr/>
          </p:nvSpPr>
          <p:spPr bwMode="auto">
            <a:xfrm>
              <a:off x="1326" y="2124"/>
              <a:ext cx="0" cy="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63" name="Line 44"/>
            <p:cNvSpPr>
              <a:spLocks noChangeShapeType="1"/>
            </p:cNvSpPr>
            <p:nvPr/>
          </p:nvSpPr>
          <p:spPr bwMode="auto">
            <a:xfrm>
              <a:off x="1326" y="2376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64" name="Line 45"/>
            <p:cNvSpPr>
              <a:spLocks noChangeShapeType="1"/>
            </p:cNvSpPr>
            <p:nvPr/>
          </p:nvSpPr>
          <p:spPr bwMode="auto">
            <a:xfrm>
              <a:off x="1614" y="2376"/>
              <a:ext cx="0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65" name="Line 46"/>
            <p:cNvSpPr>
              <a:spLocks noChangeShapeType="1"/>
            </p:cNvSpPr>
            <p:nvPr/>
          </p:nvSpPr>
          <p:spPr bwMode="auto">
            <a:xfrm>
              <a:off x="1080" y="2022"/>
              <a:ext cx="0" cy="5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66" name="Line 47"/>
            <p:cNvSpPr>
              <a:spLocks noChangeShapeType="1"/>
            </p:cNvSpPr>
            <p:nvPr/>
          </p:nvSpPr>
          <p:spPr bwMode="auto">
            <a:xfrm>
              <a:off x="2154" y="207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7431" name="Group 48"/>
          <p:cNvGrpSpPr>
            <a:grpSpLocks/>
          </p:cNvGrpSpPr>
          <p:nvPr/>
        </p:nvGrpSpPr>
        <p:grpSpPr bwMode="auto">
          <a:xfrm flipV="1">
            <a:off x="3409950" y="1012825"/>
            <a:ext cx="1704975" cy="1035050"/>
            <a:chOff x="1080" y="1952"/>
            <a:chExt cx="1074" cy="652"/>
          </a:xfrm>
        </p:grpSpPr>
        <p:grpSp>
          <p:nvGrpSpPr>
            <p:cNvPr id="17449" name="Group 49"/>
            <p:cNvGrpSpPr>
              <a:grpSpLocks/>
            </p:cNvGrpSpPr>
            <p:nvPr/>
          </p:nvGrpSpPr>
          <p:grpSpPr bwMode="auto">
            <a:xfrm>
              <a:off x="1080" y="1952"/>
              <a:ext cx="1074" cy="258"/>
              <a:chOff x="1080" y="1952"/>
              <a:chExt cx="1074" cy="258"/>
            </a:xfrm>
          </p:grpSpPr>
          <p:sp>
            <p:nvSpPr>
              <p:cNvPr id="17455" name="Arc 50"/>
              <p:cNvSpPr>
                <a:spLocks/>
              </p:cNvSpPr>
              <p:nvPr/>
            </p:nvSpPr>
            <p:spPr bwMode="auto">
              <a:xfrm>
                <a:off x="1812" y="1952"/>
                <a:ext cx="112" cy="258"/>
              </a:xfrm>
              <a:custGeom>
                <a:avLst/>
                <a:gdLst>
                  <a:gd name="T0" fmla="*/ 0 w 21600"/>
                  <a:gd name="T1" fmla="*/ 0 h 43087"/>
                  <a:gd name="T2" fmla="*/ 0 w 21600"/>
                  <a:gd name="T3" fmla="*/ 0 h 43087"/>
                  <a:gd name="T4" fmla="*/ 0 w 21600"/>
                  <a:gd name="T5" fmla="*/ 0 h 430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87"/>
                  <a:gd name="T11" fmla="*/ 21600 w 21600"/>
                  <a:gd name="T12" fmla="*/ 43087 h 430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8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</a:path>
                  <a:path w="21600" h="4308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7456" name="Freeform 51"/>
              <p:cNvSpPr>
                <a:spLocks/>
              </p:cNvSpPr>
              <p:nvPr/>
            </p:nvSpPr>
            <p:spPr bwMode="auto">
              <a:xfrm>
                <a:off x="1531" y="1952"/>
                <a:ext cx="297" cy="258"/>
              </a:xfrm>
              <a:custGeom>
                <a:avLst/>
                <a:gdLst>
                  <a:gd name="T0" fmla="*/ 137 w 424"/>
                  <a:gd name="T1" fmla="*/ 0 h 336"/>
                  <a:gd name="T2" fmla="*/ 0 w 424"/>
                  <a:gd name="T3" fmla="*/ 0 h 336"/>
                  <a:gd name="T4" fmla="*/ 0 w 424"/>
                  <a:gd name="T5" fmla="*/ 152 h 336"/>
                  <a:gd name="T6" fmla="*/ 146 w 424"/>
                  <a:gd name="T7" fmla="*/ 152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4"/>
                  <a:gd name="T13" fmla="*/ 0 h 336"/>
                  <a:gd name="T14" fmla="*/ 424 w 42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4" h="336">
                    <a:moveTo>
                      <a:pt x="400" y="0"/>
                    </a:moveTo>
                    <a:lnTo>
                      <a:pt x="0" y="0"/>
                    </a:lnTo>
                    <a:lnTo>
                      <a:pt x="0" y="336"/>
                    </a:lnTo>
                    <a:lnTo>
                      <a:pt x="424" y="33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57" name="Line 52"/>
              <p:cNvSpPr>
                <a:spLocks noChangeShapeType="1"/>
              </p:cNvSpPr>
              <p:nvPr/>
            </p:nvSpPr>
            <p:spPr bwMode="auto">
              <a:xfrm>
                <a:off x="1080" y="2019"/>
                <a:ext cx="4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58" name="Line 53"/>
              <p:cNvSpPr>
                <a:spLocks noChangeShapeType="1"/>
              </p:cNvSpPr>
              <p:nvPr/>
            </p:nvSpPr>
            <p:spPr bwMode="auto">
              <a:xfrm>
                <a:off x="1336" y="2125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59" name="Oval 54"/>
              <p:cNvSpPr>
                <a:spLocks noChangeArrowheads="1"/>
              </p:cNvSpPr>
              <p:nvPr/>
            </p:nvSpPr>
            <p:spPr bwMode="auto">
              <a:xfrm>
                <a:off x="1925" y="2043"/>
                <a:ext cx="55" cy="6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7460" name="Line 55"/>
              <p:cNvSpPr>
                <a:spLocks noChangeShapeType="1"/>
              </p:cNvSpPr>
              <p:nvPr/>
            </p:nvSpPr>
            <p:spPr bwMode="auto">
              <a:xfrm>
                <a:off x="1984" y="2077"/>
                <a:ext cx="1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7450" name="Line 56"/>
            <p:cNvSpPr>
              <a:spLocks noChangeShapeType="1"/>
            </p:cNvSpPr>
            <p:nvPr/>
          </p:nvSpPr>
          <p:spPr bwMode="auto">
            <a:xfrm>
              <a:off x="1326" y="2124"/>
              <a:ext cx="0" cy="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51" name="Line 57"/>
            <p:cNvSpPr>
              <a:spLocks noChangeShapeType="1"/>
            </p:cNvSpPr>
            <p:nvPr/>
          </p:nvSpPr>
          <p:spPr bwMode="auto">
            <a:xfrm>
              <a:off x="1326" y="2376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52" name="Line 58"/>
            <p:cNvSpPr>
              <a:spLocks noChangeShapeType="1"/>
            </p:cNvSpPr>
            <p:nvPr/>
          </p:nvSpPr>
          <p:spPr bwMode="auto">
            <a:xfrm>
              <a:off x="1614" y="2376"/>
              <a:ext cx="0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53" name="Line 59"/>
            <p:cNvSpPr>
              <a:spLocks noChangeShapeType="1"/>
            </p:cNvSpPr>
            <p:nvPr/>
          </p:nvSpPr>
          <p:spPr bwMode="auto">
            <a:xfrm>
              <a:off x="1080" y="2022"/>
              <a:ext cx="0" cy="5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54" name="Line 60"/>
            <p:cNvSpPr>
              <a:spLocks noChangeShapeType="1"/>
            </p:cNvSpPr>
            <p:nvPr/>
          </p:nvSpPr>
          <p:spPr bwMode="auto">
            <a:xfrm>
              <a:off x="2154" y="207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7432" name="Group 61"/>
          <p:cNvGrpSpPr>
            <a:grpSpLocks/>
          </p:cNvGrpSpPr>
          <p:nvPr/>
        </p:nvGrpSpPr>
        <p:grpSpPr bwMode="auto">
          <a:xfrm flipV="1">
            <a:off x="5895975" y="1012825"/>
            <a:ext cx="1704975" cy="1035050"/>
            <a:chOff x="1080" y="1952"/>
            <a:chExt cx="1074" cy="652"/>
          </a:xfrm>
        </p:grpSpPr>
        <p:grpSp>
          <p:nvGrpSpPr>
            <p:cNvPr id="17437" name="Group 62"/>
            <p:cNvGrpSpPr>
              <a:grpSpLocks/>
            </p:cNvGrpSpPr>
            <p:nvPr/>
          </p:nvGrpSpPr>
          <p:grpSpPr bwMode="auto">
            <a:xfrm>
              <a:off x="1080" y="1952"/>
              <a:ext cx="1074" cy="258"/>
              <a:chOff x="1080" y="1952"/>
              <a:chExt cx="1074" cy="258"/>
            </a:xfrm>
          </p:grpSpPr>
          <p:sp>
            <p:nvSpPr>
              <p:cNvPr id="17443" name="Arc 63"/>
              <p:cNvSpPr>
                <a:spLocks/>
              </p:cNvSpPr>
              <p:nvPr/>
            </p:nvSpPr>
            <p:spPr bwMode="auto">
              <a:xfrm>
                <a:off x="1812" y="1952"/>
                <a:ext cx="112" cy="258"/>
              </a:xfrm>
              <a:custGeom>
                <a:avLst/>
                <a:gdLst>
                  <a:gd name="T0" fmla="*/ 0 w 21600"/>
                  <a:gd name="T1" fmla="*/ 0 h 43087"/>
                  <a:gd name="T2" fmla="*/ 0 w 21600"/>
                  <a:gd name="T3" fmla="*/ 0 h 43087"/>
                  <a:gd name="T4" fmla="*/ 0 w 21600"/>
                  <a:gd name="T5" fmla="*/ 0 h 430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87"/>
                  <a:gd name="T11" fmla="*/ 21600 w 21600"/>
                  <a:gd name="T12" fmla="*/ 43087 h 430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8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</a:path>
                  <a:path w="21600" h="4308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7444" name="Freeform 64"/>
              <p:cNvSpPr>
                <a:spLocks/>
              </p:cNvSpPr>
              <p:nvPr/>
            </p:nvSpPr>
            <p:spPr bwMode="auto">
              <a:xfrm>
                <a:off x="1531" y="1952"/>
                <a:ext cx="297" cy="258"/>
              </a:xfrm>
              <a:custGeom>
                <a:avLst/>
                <a:gdLst>
                  <a:gd name="T0" fmla="*/ 137 w 424"/>
                  <a:gd name="T1" fmla="*/ 0 h 336"/>
                  <a:gd name="T2" fmla="*/ 0 w 424"/>
                  <a:gd name="T3" fmla="*/ 0 h 336"/>
                  <a:gd name="T4" fmla="*/ 0 w 424"/>
                  <a:gd name="T5" fmla="*/ 152 h 336"/>
                  <a:gd name="T6" fmla="*/ 146 w 424"/>
                  <a:gd name="T7" fmla="*/ 152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4"/>
                  <a:gd name="T13" fmla="*/ 0 h 336"/>
                  <a:gd name="T14" fmla="*/ 424 w 42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4" h="336">
                    <a:moveTo>
                      <a:pt x="400" y="0"/>
                    </a:moveTo>
                    <a:lnTo>
                      <a:pt x="0" y="0"/>
                    </a:lnTo>
                    <a:lnTo>
                      <a:pt x="0" y="336"/>
                    </a:lnTo>
                    <a:lnTo>
                      <a:pt x="424" y="33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45" name="Line 65"/>
              <p:cNvSpPr>
                <a:spLocks noChangeShapeType="1"/>
              </p:cNvSpPr>
              <p:nvPr/>
            </p:nvSpPr>
            <p:spPr bwMode="auto">
              <a:xfrm>
                <a:off x="1080" y="2019"/>
                <a:ext cx="4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46" name="Line 66"/>
              <p:cNvSpPr>
                <a:spLocks noChangeShapeType="1"/>
              </p:cNvSpPr>
              <p:nvPr/>
            </p:nvSpPr>
            <p:spPr bwMode="auto">
              <a:xfrm>
                <a:off x="1336" y="2125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47" name="Oval 67"/>
              <p:cNvSpPr>
                <a:spLocks noChangeArrowheads="1"/>
              </p:cNvSpPr>
              <p:nvPr/>
            </p:nvSpPr>
            <p:spPr bwMode="auto">
              <a:xfrm>
                <a:off x="1925" y="2043"/>
                <a:ext cx="55" cy="6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7448" name="Line 68"/>
              <p:cNvSpPr>
                <a:spLocks noChangeShapeType="1"/>
              </p:cNvSpPr>
              <p:nvPr/>
            </p:nvSpPr>
            <p:spPr bwMode="auto">
              <a:xfrm>
                <a:off x="1984" y="2077"/>
                <a:ext cx="1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7438" name="Line 69"/>
            <p:cNvSpPr>
              <a:spLocks noChangeShapeType="1"/>
            </p:cNvSpPr>
            <p:nvPr/>
          </p:nvSpPr>
          <p:spPr bwMode="auto">
            <a:xfrm>
              <a:off x="1326" y="2124"/>
              <a:ext cx="0" cy="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39" name="Line 70"/>
            <p:cNvSpPr>
              <a:spLocks noChangeShapeType="1"/>
            </p:cNvSpPr>
            <p:nvPr/>
          </p:nvSpPr>
          <p:spPr bwMode="auto">
            <a:xfrm>
              <a:off x="1326" y="2376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40" name="Line 71"/>
            <p:cNvSpPr>
              <a:spLocks noChangeShapeType="1"/>
            </p:cNvSpPr>
            <p:nvPr/>
          </p:nvSpPr>
          <p:spPr bwMode="auto">
            <a:xfrm>
              <a:off x="1614" y="2376"/>
              <a:ext cx="0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41" name="Line 72"/>
            <p:cNvSpPr>
              <a:spLocks noChangeShapeType="1"/>
            </p:cNvSpPr>
            <p:nvPr/>
          </p:nvSpPr>
          <p:spPr bwMode="auto">
            <a:xfrm>
              <a:off x="1080" y="2022"/>
              <a:ext cx="0" cy="5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42" name="Line 73"/>
            <p:cNvSpPr>
              <a:spLocks noChangeShapeType="1"/>
            </p:cNvSpPr>
            <p:nvPr/>
          </p:nvSpPr>
          <p:spPr bwMode="auto">
            <a:xfrm>
              <a:off x="2154" y="207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7433" name="Text Box 74"/>
          <p:cNvSpPr txBox="1">
            <a:spLocks noChangeArrowheads="1"/>
          </p:cNvSpPr>
          <p:nvPr/>
        </p:nvSpPr>
        <p:spPr bwMode="auto">
          <a:xfrm>
            <a:off x="0" y="1724025"/>
            <a:ext cx="1495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Bevágás</a:t>
            </a:r>
          </a:p>
        </p:txBody>
      </p:sp>
      <p:sp>
        <p:nvSpPr>
          <p:cNvPr id="17434" name="Line 75"/>
          <p:cNvSpPr>
            <a:spLocks noChangeShapeType="1"/>
          </p:cNvSpPr>
          <p:nvPr/>
        </p:nvSpPr>
        <p:spPr bwMode="auto">
          <a:xfrm>
            <a:off x="904875" y="2133600"/>
            <a:ext cx="72390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35" name="Élőláb helye 7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17436" name="Dátum helye 7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F060A32-1395-4B18-8CFC-AEB48F5D4A1C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38B53E-BE3A-4F20-BDC5-4205F3C7C385}" type="slidenum">
              <a:rPr lang="en-GB" smtClean="0">
                <a:cs typeface="Arial" charset="0"/>
              </a:rPr>
              <a:pPr/>
              <a:t>17</a:t>
            </a:fld>
            <a:endParaRPr lang="en-GB" smtClean="0"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6048375"/>
          </a:xfrm>
        </p:spPr>
        <p:txBody>
          <a:bodyPr lIns="92075" tIns="46038" rIns="92075" bIns="46038"/>
          <a:lstStyle/>
          <a:p>
            <a:pPr>
              <a:buFont typeface="Times New Roman" pitchFamily="18" charset="0"/>
              <a:buNone/>
            </a:pPr>
            <a:r>
              <a:rPr lang="hu-HU" b="1" smtClean="0"/>
              <a:t>Kívánalom: </a:t>
            </a:r>
            <a:r>
              <a:rPr lang="hu-HU" smtClean="0"/>
              <a:t>sok kapu – kevés láb</a:t>
            </a:r>
          </a:p>
          <a:p>
            <a:pPr algn="ctr">
              <a:spcBef>
                <a:spcPct val="50000"/>
              </a:spcBef>
              <a:spcAft>
                <a:spcPct val="30000"/>
              </a:spcAft>
              <a:buFont typeface="Times New Roman" pitchFamily="18" charset="0"/>
              <a:buNone/>
            </a:pPr>
            <a:endParaRPr lang="hu-HU" b="1" u="sng" smtClean="0"/>
          </a:p>
          <a:p>
            <a:pPr algn="ctr">
              <a:spcBef>
                <a:spcPct val="50000"/>
              </a:spcBef>
              <a:spcAft>
                <a:spcPct val="30000"/>
              </a:spcAft>
              <a:buFont typeface="Times New Roman" pitchFamily="18" charset="0"/>
              <a:buNone/>
            </a:pPr>
            <a:r>
              <a:rPr lang="hu-HU" b="1" u="sng" smtClean="0"/>
              <a:t>Kombinációs áramkörök</a:t>
            </a:r>
          </a:p>
          <a:p>
            <a:pPr>
              <a:buFont typeface="Times New Roman" pitchFamily="18" charset="0"/>
              <a:buNone/>
            </a:pPr>
            <a:endParaRPr lang="hu-HU" b="1" smtClean="0"/>
          </a:p>
          <a:p>
            <a:pPr>
              <a:buFont typeface="Times New Roman" pitchFamily="18" charset="0"/>
              <a:buNone/>
            </a:pPr>
            <a:r>
              <a:rPr lang="hu-HU" b="1" smtClean="0"/>
              <a:t>Definíció:</a:t>
            </a:r>
            <a:r>
              <a:rPr lang="hu-HU" smtClean="0"/>
              <a:t> </a:t>
            </a:r>
            <a:br>
              <a:rPr lang="hu-HU" smtClean="0"/>
            </a:br>
            <a:r>
              <a:rPr lang="hu-HU" smtClean="0"/>
              <a:t>A kimeneteket egyértelműen meghatározzák a pillanatnyi bemenetek. </a:t>
            </a:r>
          </a:p>
          <a:p>
            <a:pPr>
              <a:buFont typeface="Times New Roman" pitchFamily="18" charset="0"/>
              <a:buNone/>
            </a:pPr>
            <a:endParaRPr lang="hu-HU" b="1" smtClean="0"/>
          </a:p>
        </p:txBody>
      </p:sp>
      <p:sp>
        <p:nvSpPr>
          <p:cNvPr id="18436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18437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A66C306-05D7-4081-BF3D-5F3FFCE7C923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8E6E49-772D-44FA-85CA-5A3CE7709223}" type="slidenum">
              <a:rPr lang="en-GB" smtClean="0">
                <a:cs typeface="Arial" charset="0"/>
              </a:rPr>
              <a:pPr/>
              <a:t>18</a:t>
            </a:fld>
            <a:endParaRPr lang="en-GB" smtClean="0">
              <a:cs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1263650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hu-HU" sz="2800" b="1" smtClean="0"/>
              <a:t>Multiplexer:</a:t>
            </a:r>
            <a:r>
              <a:rPr lang="hu-HU" sz="2800" smtClean="0"/>
              <a:t> </a:t>
            </a:r>
            <a:r>
              <a:rPr lang="hu-HU" sz="2800" b="1" i="1" smtClean="0"/>
              <a:t>n</a:t>
            </a:r>
            <a:r>
              <a:rPr lang="hu-HU" sz="2800" smtClean="0"/>
              <a:t> vezérlő bemenet, </a:t>
            </a:r>
            <a:r>
              <a:rPr lang="hu-HU" sz="2800" b="1" i="1" smtClean="0"/>
              <a:t>2</a:t>
            </a:r>
            <a:r>
              <a:rPr lang="hu-HU" sz="2800" b="1" i="1" baseline="30000" smtClean="0"/>
              <a:t>n</a:t>
            </a:r>
            <a:r>
              <a:rPr lang="hu-HU" sz="2800" smtClean="0"/>
              <a:t> adatbemenet, </a:t>
            </a:r>
            <a:br>
              <a:rPr lang="hu-HU" sz="2800" smtClean="0"/>
            </a:br>
            <a:r>
              <a:rPr lang="hu-HU" sz="2800" b="1" i="1" smtClean="0"/>
              <a:t>1 </a:t>
            </a:r>
            <a:r>
              <a:rPr lang="hu-HU" sz="2800" smtClean="0"/>
              <a:t>kimenet. Az egyik adatbemenet kapuzott (gated) a kimenetre (</a:t>
            </a:r>
            <a:r>
              <a:rPr lang="hu-HU" sz="2800" b="1" smtClean="0"/>
              <a:t>3.11-12. ábra</a:t>
            </a:r>
            <a:r>
              <a:rPr lang="hu-HU" sz="2800" smtClean="0"/>
              <a:t>).</a:t>
            </a:r>
            <a:r>
              <a:rPr lang="hu-HU" smtClean="0"/>
              <a:t> 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869950" y="1435100"/>
            <a:ext cx="4635500" cy="4337050"/>
            <a:chOff x="554" y="718"/>
            <a:chExt cx="2920" cy="2732"/>
          </a:xfrm>
        </p:grpSpPr>
        <p:grpSp>
          <p:nvGrpSpPr>
            <p:cNvPr id="19506" name="Group 4"/>
            <p:cNvGrpSpPr>
              <a:grpSpLocks/>
            </p:cNvGrpSpPr>
            <p:nvPr/>
          </p:nvGrpSpPr>
          <p:grpSpPr bwMode="auto">
            <a:xfrm>
              <a:off x="560" y="1079"/>
              <a:ext cx="1936" cy="192"/>
              <a:chOff x="560" y="1079"/>
              <a:chExt cx="1936" cy="192"/>
            </a:xfrm>
          </p:grpSpPr>
          <p:grpSp>
            <p:nvGrpSpPr>
              <p:cNvPr id="19614" name="Group 5"/>
              <p:cNvGrpSpPr>
                <a:grpSpLocks/>
              </p:cNvGrpSpPr>
              <p:nvPr/>
            </p:nvGrpSpPr>
            <p:grpSpPr bwMode="auto">
              <a:xfrm>
                <a:off x="1806" y="1079"/>
                <a:ext cx="690" cy="192"/>
                <a:chOff x="1480" y="821"/>
                <a:chExt cx="690" cy="192"/>
              </a:xfrm>
            </p:grpSpPr>
            <p:sp>
              <p:nvSpPr>
                <p:cNvPr id="19619" name="Arc 6"/>
                <p:cNvSpPr>
                  <a:spLocks/>
                </p:cNvSpPr>
                <p:nvPr/>
              </p:nvSpPr>
              <p:spPr bwMode="auto">
                <a:xfrm>
                  <a:off x="1752" y="821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9620" name="Freeform 7"/>
                <p:cNvSpPr>
                  <a:spLocks/>
                </p:cNvSpPr>
                <p:nvPr/>
              </p:nvSpPr>
              <p:spPr bwMode="auto">
                <a:xfrm>
                  <a:off x="1480" y="821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621" name="Line 8"/>
                <p:cNvSpPr>
                  <a:spLocks noChangeShapeType="1"/>
                </p:cNvSpPr>
                <p:nvPr/>
              </p:nvSpPr>
              <p:spPr bwMode="auto">
                <a:xfrm>
                  <a:off x="1859" y="914"/>
                  <a:ext cx="31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9615" name="Line 9"/>
              <p:cNvSpPr>
                <a:spLocks noChangeShapeType="1"/>
              </p:cNvSpPr>
              <p:nvPr/>
            </p:nvSpPr>
            <p:spPr bwMode="auto">
              <a:xfrm flipH="1">
                <a:off x="560" y="1106"/>
                <a:ext cx="12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616" name="Line 10"/>
              <p:cNvSpPr>
                <a:spLocks noChangeShapeType="1"/>
              </p:cNvSpPr>
              <p:nvPr/>
            </p:nvSpPr>
            <p:spPr bwMode="auto">
              <a:xfrm flipH="1">
                <a:off x="771" y="1146"/>
                <a:ext cx="10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617" name="Line 11"/>
              <p:cNvSpPr>
                <a:spLocks noChangeShapeType="1"/>
              </p:cNvSpPr>
              <p:nvPr/>
            </p:nvSpPr>
            <p:spPr bwMode="auto">
              <a:xfrm flipH="1">
                <a:off x="997" y="1194"/>
                <a:ext cx="8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618" name="Line 12"/>
              <p:cNvSpPr>
                <a:spLocks noChangeShapeType="1"/>
              </p:cNvSpPr>
              <p:nvPr/>
            </p:nvSpPr>
            <p:spPr bwMode="auto">
              <a:xfrm flipH="1">
                <a:off x="1117" y="1242"/>
                <a:ext cx="6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507" name="Group 13"/>
            <p:cNvGrpSpPr>
              <a:grpSpLocks/>
            </p:cNvGrpSpPr>
            <p:nvPr/>
          </p:nvGrpSpPr>
          <p:grpSpPr bwMode="auto">
            <a:xfrm>
              <a:off x="554" y="775"/>
              <a:ext cx="1981" cy="192"/>
              <a:chOff x="554" y="775"/>
              <a:chExt cx="1981" cy="192"/>
            </a:xfrm>
          </p:grpSpPr>
          <p:grpSp>
            <p:nvGrpSpPr>
              <p:cNvPr id="19606" name="Group 14"/>
              <p:cNvGrpSpPr>
                <a:grpSpLocks/>
              </p:cNvGrpSpPr>
              <p:nvPr/>
            </p:nvGrpSpPr>
            <p:grpSpPr bwMode="auto">
              <a:xfrm>
                <a:off x="1806" y="775"/>
                <a:ext cx="729" cy="192"/>
                <a:chOff x="1480" y="517"/>
                <a:chExt cx="729" cy="192"/>
              </a:xfrm>
            </p:grpSpPr>
            <p:sp>
              <p:nvSpPr>
                <p:cNvPr id="19611" name="Arc 15"/>
                <p:cNvSpPr>
                  <a:spLocks/>
                </p:cNvSpPr>
                <p:nvPr/>
              </p:nvSpPr>
              <p:spPr bwMode="auto">
                <a:xfrm>
                  <a:off x="1752" y="517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9612" name="Freeform 16"/>
                <p:cNvSpPr>
                  <a:spLocks/>
                </p:cNvSpPr>
                <p:nvPr/>
              </p:nvSpPr>
              <p:spPr bwMode="auto">
                <a:xfrm>
                  <a:off x="1480" y="517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613" name="Line 17"/>
                <p:cNvSpPr>
                  <a:spLocks noChangeShapeType="1"/>
                </p:cNvSpPr>
                <p:nvPr/>
              </p:nvSpPr>
              <p:spPr bwMode="auto">
                <a:xfrm>
                  <a:off x="1859" y="610"/>
                  <a:ext cx="35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9607" name="Line 18"/>
              <p:cNvSpPr>
                <a:spLocks noChangeShapeType="1"/>
              </p:cNvSpPr>
              <p:nvPr/>
            </p:nvSpPr>
            <p:spPr bwMode="auto">
              <a:xfrm flipH="1">
                <a:off x="554" y="802"/>
                <a:ext cx="12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608" name="Line 19"/>
              <p:cNvSpPr>
                <a:spLocks noChangeShapeType="1"/>
              </p:cNvSpPr>
              <p:nvPr/>
            </p:nvSpPr>
            <p:spPr bwMode="auto">
              <a:xfrm flipH="1">
                <a:off x="765" y="842"/>
                <a:ext cx="1033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609" name="Line 20"/>
              <p:cNvSpPr>
                <a:spLocks noChangeShapeType="1"/>
              </p:cNvSpPr>
              <p:nvPr/>
            </p:nvSpPr>
            <p:spPr bwMode="auto">
              <a:xfrm flipH="1">
                <a:off x="1006" y="890"/>
                <a:ext cx="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610" name="Line 21"/>
              <p:cNvSpPr>
                <a:spLocks noChangeShapeType="1"/>
              </p:cNvSpPr>
              <p:nvPr/>
            </p:nvSpPr>
            <p:spPr bwMode="auto">
              <a:xfrm flipH="1">
                <a:off x="1231" y="938"/>
                <a:ext cx="5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508" name="Group 22"/>
            <p:cNvGrpSpPr>
              <a:grpSpLocks/>
            </p:cNvGrpSpPr>
            <p:nvPr/>
          </p:nvGrpSpPr>
          <p:grpSpPr bwMode="auto">
            <a:xfrm>
              <a:off x="567" y="1367"/>
              <a:ext cx="1885" cy="192"/>
              <a:chOff x="567" y="1367"/>
              <a:chExt cx="1885" cy="192"/>
            </a:xfrm>
          </p:grpSpPr>
          <p:grpSp>
            <p:nvGrpSpPr>
              <p:cNvPr id="19598" name="Group 23"/>
              <p:cNvGrpSpPr>
                <a:grpSpLocks/>
              </p:cNvGrpSpPr>
              <p:nvPr/>
            </p:nvGrpSpPr>
            <p:grpSpPr bwMode="auto">
              <a:xfrm>
                <a:off x="1798" y="1367"/>
                <a:ext cx="654" cy="192"/>
                <a:chOff x="1472" y="1109"/>
                <a:chExt cx="654" cy="192"/>
              </a:xfrm>
            </p:grpSpPr>
            <p:sp>
              <p:nvSpPr>
                <p:cNvPr id="19603" name="Arc 24"/>
                <p:cNvSpPr>
                  <a:spLocks/>
                </p:cNvSpPr>
                <p:nvPr/>
              </p:nvSpPr>
              <p:spPr bwMode="auto">
                <a:xfrm>
                  <a:off x="1748" y="1109"/>
                  <a:ext cx="111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9604" name="Freeform 25"/>
                <p:cNvSpPr>
                  <a:spLocks/>
                </p:cNvSpPr>
                <p:nvPr/>
              </p:nvSpPr>
              <p:spPr bwMode="auto">
                <a:xfrm>
                  <a:off x="1472" y="1109"/>
                  <a:ext cx="292" cy="192"/>
                </a:xfrm>
                <a:custGeom>
                  <a:avLst/>
                  <a:gdLst>
                    <a:gd name="T0" fmla="*/ 130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8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605" name="Line 26"/>
                <p:cNvSpPr>
                  <a:spLocks noChangeShapeType="1"/>
                </p:cNvSpPr>
                <p:nvPr/>
              </p:nvSpPr>
              <p:spPr bwMode="auto">
                <a:xfrm>
                  <a:off x="1857" y="1202"/>
                  <a:ext cx="26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9599" name="Line 27"/>
              <p:cNvSpPr>
                <a:spLocks noChangeShapeType="1"/>
              </p:cNvSpPr>
              <p:nvPr/>
            </p:nvSpPr>
            <p:spPr bwMode="auto">
              <a:xfrm flipH="1">
                <a:off x="567" y="1394"/>
                <a:ext cx="1219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600" name="Line 28"/>
              <p:cNvSpPr>
                <a:spLocks noChangeShapeType="1"/>
              </p:cNvSpPr>
              <p:nvPr/>
            </p:nvSpPr>
            <p:spPr bwMode="auto">
              <a:xfrm flipH="1">
                <a:off x="766" y="1434"/>
                <a:ext cx="1033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601" name="Line 29"/>
              <p:cNvSpPr>
                <a:spLocks noChangeShapeType="1"/>
              </p:cNvSpPr>
              <p:nvPr/>
            </p:nvSpPr>
            <p:spPr bwMode="auto">
              <a:xfrm flipH="1">
                <a:off x="881" y="1482"/>
                <a:ext cx="913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602" name="Line 30"/>
              <p:cNvSpPr>
                <a:spLocks noChangeShapeType="1"/>
              </p:cNvSpPr>
              <p:nvPr/>
            </p:nvSpPr>
            <p:spPr bwMode="auto">
              <a:xfrm flipH="1">
                <a:off x="1232" y="1530"/>
                <a:ext cx="566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509" name="Group 31"/>
            <p:cNvGrpSpPr>
              <a:grpSpLocks/>
            </p:cNvGrpSpPr>
            <p:nvPr/>
          </p:nvGrpSpPr>
          <p:grpSpPr bwMode="auto">
            <a:xfrm>
              <a:off x="561" y="1615"/>
              <a:ext cx="1846" cy="192"/>
              <a:chOff x="561" y="1615"/>
              <a:chExt cx="1846" cy="192"/>
            </a:xfrm>
          </p:grpSpPr>
          <p:grpSp>
            <p:nvGrpSpPr>
              <p:cNvPr id="19590" name="Group 32"/>
              <p:cNvGrpSpPr>
                <a:grpSpLocks/>
              </p:cNvGrpSpPr>
              <p:nvPr/>
            </p:nvGrpSpPr>
            <p:grpSpPr bwMode="auto">
              <a:xfrm>
                <a:off x="1798" y="1615"/>
                <a:ext cx="609" cy="192"/>
                <a:chOff x="1496" y="533"/>
                <a:chExt cx="609" cy="192"/>
              </a:xfrm>
            </p:grpSpPr>
            <p:sp>
              <p:nvSpPr>
                <p:cNvPr id="19595" name="Arc 33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9596" name="Freeform 34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97" name="Line 35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9591" name="Line 36"/>
              <p:cNvSpPr>
                <a:spLocks noChangeShapeType="1"/>
              </p:cNvSpPr>
              <p:nvPr/>
            </p:nvSpPr>
            <p:spPr bwMode="auto">
              <a:xfrm flipH="1" flipV="1">
                <a:off x="561" y="1639"/>
                <a:ext cx="1237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92" name="Line 37"/>
              <p:cNvSpPr>
                <a:spLocks noChangeShapeType="1"/>
              </p:cNvSpPr>
              <p:nvPr/>
            </p:nvSpPr>
            <p:spPr bwMode="auto">
              <a:xfrm flipH="1">
                <a:off x="763" y="1682"/>
                <a:ext cx="10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93" name="Line 38"/>
              <p:cNvSpPr>
                <a:spLocks noChangeShapeType="1"/>
              </p:cNvSpPr>
              <p:nvPr/>
            </p:nvSpPr>
            <p:spPr bwMode="auto">
              <a:xfrm flipH="1">
                <a:off x="884" y="1730"/>
                <a:ext cx="9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94" name="Line 39"/>
              <p:cNvSpPr>
                <a:spLocks noChangeShapeType="1"/>
              </p:cNvSpPr>
              <p:nvPr/>
            </p:nvSpPr>
            <p:spPr bwMode="auto">
              <a:xfrm flipH="1">
                <a:off x="1112" y="1778"/>
                <a:ext cx="678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510" name="Group 40"/>
            <p:cNvGrpSpPr>
              <a:grpSpLocks/>
            </p:cNvGrpSpPr>
            <p:nvPr/>
          </p:nvGrpSpPr>
          <p:grpSpPr bwMode="auto">
            <a:xfrm>
              <a:off x="569" y="1871"/>
              <a:ext cx="1846" cy="192"/>
              <a:chOff x="569" y="1871"/>
              <a:chExt cx="1846" cy="192"/>
            </a:xfrm>
          </p:grpSpPr>
          <p:grpSp>
            <p:nvGrpSpPr>
              <p:cNvPr id="19582" name="Group 41"/>
              <p:cNvGrpSpPr>
                <a:grpSpLocks/>
              </p:cNvGrpSpPr>
              <p:nvPr/>
            </p:nvGrpSpPr>
            <p:grpSpPr bwMode="auto">
              <a:xfrm>
                <a:off x="1806" y="1871"/>
                <a:ext cx="609" cy="192"/>
                <a:chOff x="1496" y="533"/>
                <a:chExt cx="609" cy="192"/>
              </a:xfrm>
            </p:grpSpPr>
            <p:sp>
              <p:nvSpPr>
                <p:cNvPr id="19587" name="Arc 42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9588" name="Freeform 43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89" name="Line 44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9583" name="Line 45"/>
              <p:cNvSpPr>
                <a:spLocks noChangeShapeType="1"/>
              </p:cNvSpPr>
              <p:nvPr/>
            </p:nvSpPr>
            <p:spPr bwMode="auto">
              <a:xfrm flipH="1">
                <a:off x="569" y="1898"/>
                <a:ext cx="12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84" name="Line 46"/>
              <p:cNvSpPr>
                <a:spLocks noChangeShapeType="1"/>
              </p:cNvSpPr>
              <p:nvPr/>
            </p:nvSpPr>
            <p:spPr bwMode="auto">
              <a:xfrm flipH="1">
                <a:off x="651" y="1938"/>
                <a:ext cx="11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85" name="Line 47"/>
              <p:cNvSpPr>
                <a:spLocks noChangeShapeType="1"/>
              </p:cNvSpPr>
              <p:nvPr/>
            </p:nvSpPr>
            <p:spPr bwMode="auto">
              <a:xfrm flipH="1">
                <a:off x="1003" y="1986"/>
                <a:ext cx="8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86" name="Line 48"/>
              <p:cNvSpPr>
                <a:spLocks noChangeShapeType="1"/>
              </p:cNvSpPr>
              <p:nvPr/>
            </p:nvSpPr>
            <p:spPr bwMode="auto">
              <a:xfrm flipH="1">
                <a:off x="1234" y="2034"/>
                <a:ext cx="5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511" name="Group 49"/>
            <p:cNvGrpSpPr>
              <a:grpSpLocks/>
            </p:cNvGrpSpPr>
            <p:nvPr/>
          </p:nvGrpSpPr>
          <p:grpSpPr bwMode="auto">
            <a:xfrm>
              <a:off x="574" y="2127"/>
              <a:ext cx="1879" cy="192"/>
              <a:chOff x="574" y="2127"/>
              <a:chExt cx="1879" cy="192"/>
            </a:xfrm>
          </p:grpSpPr>
          <p:grpSp>
            <p:nvGrpSpPr>
              <p:cNvPr id="19574" name="Group 50"/>
              <p:cNvGrpSpPr>
                <a:grpSpLocks/>
              </p:cNvGrpSpPr>
              <p:nvPr/>
            </p:nvGrpSpPr>
            <p:grpSpPr bwMode="auto">
              <a:xfrm>
                <a:off x="1814" y="2127"/>
                <a:ext cx="639" cy="192"/>
                <a:chOff x="1488" y="1869"/>
                <a:chExt cx="639" cy="192"/>
              </a:xfrm>
            </p:grpSpPr>
            <p:sp>
              <p:nvSpPr>
                <p:cNvPr id="19579" name="Arc 51"/>
                <p:cNvSpPr>
                  <a:spLocks/>
                </p:cNvSpPr>
                <p:nvPr/>
              </p:nvSpPr>
              <p:spPr bwMode="auto">
                <a:xfrm>
                  <a:off x="1760" y="1869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9580" name="Freeform 52"/>
                <p:cNvSpPr>
                  <a:spLocks/>
                </p:cNvSpPr>
                <p:nvPr/>
              </p:nvSpPr>
              <p:spPr bwMode="auto">
                <a:xfrm>
                  <a:off x="1488" y="1869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81" name="Line 53"/>
                <p:cNvSpPr>
                  <a:spLocks noChangeShapeType="1"/>
                </p:cNvSpPr>
                <p:nvPr/>
              </p:nvSpPr>
              <p:spPr bwMode="auto">
                <a:xfrm>
                  <a:off x="1867" y="1962"/>
                  <a:ext cx="26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9575" name="Line 54"/>
              <p:cNvSpPr>
                <a:spLocks noChangeShapeType="1"/>
              </p:cNvSpPr>
              <p:nvPr/>
            </p:nvSpPr>
            <p:spPr bwMode="auto">
              <a:xfrm flipH="1">
                <a:off x="574" y="2154"/>
                <a:ext cx="1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76" name="Line 55"/>
              <p:cNvSpPr>
                <a:spLocks noChangeShapeType="1"/>
              </p:cNvSpPr>
              <p:nvPr/>
            </p:nvSpPr>
            <p:spPr bwMode="auto">
              <a:xfrm flipH="1">
                <a:off x="647" y="2194"/>
                <a:ext cx="1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77" name="Line 56"/>
              <p:cNvSpPr>
                <a:spLocks noChangeShapeType="1"/>
              </p:cNvSpPr>
              <p:nvPr/>
            </p:nvSpPr>
            <p:spPr bwMode="auto">
              <a:xfrm flipH="1">
                <a:off x="999" y="2242"/>
                <a:ext cx="81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78" name="Line 57"/>
              <p:cNvSpPr>
                <a:spLocks noChangeShapeType="1"/>
              </p:cNvSpPr>
              <p:nvPr/>
            </p:nvSpPr>
            <p:spPr bwMode="auto">
              <a:xfrm flipH="1">
                <a:off x="1110" y="2290"/>
                <a:ext cx="6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512" name="Group 58"/>
            <p:cNvGrpSpPr>
              <a:grpSpLocks/>
            </p:cNvGrpSpPr>
            <p:nvPr/>
          </p:nvGrpSpPr>
          <p:grpSpPr bwMode="auto">
            <a:xfrm>
              <a:off x="570" y="2383"/>
              <a:ext cx="1927" cy="192"/>
              <a:chOff x="570" y="2383"/>
              <a:chExt cx="1927" cy="192"/>
            </a:xfrm>
          </p:grpSpPr>
          <p:grpSp>
            <p:nvGrpSpPr>
              <p:cNvPr id="19566" name="Group 59"/>
              <p:cNvGrpSpPr>
                <a:grpSpLocks/>
              </p:cNvGrpSpPr>
              <p:nvPr/>
            </p:nvGrpSpPr>
            <p:grpSpPr bwMode="auto">
              <a:xfrm>
                <a:off x="1822" y="2383"/>
                <a:ext cx="675" cy="192"/>
                <a:chOff x="1496" y="2125"/>
                <a:chExt cx="675" cy="192"/>
              </a:xfrm>
            </p:grpSpPr>
            <p:sp>
              <p:nvSpPr>
                <p:cNvPr id="19571" name="Arc 60"/>
                <p:cNvSpPr>
                  <a:spLocks/>
                </p:cNvSpPr>
                <p:nvPr/>
              </p:nvSpPr>
              <p:spPr bwMode="auto">
                <a:xfrm>
                  <a:off x="1768" y="2125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9572" name="Freeform 61"/>
                <p:cNvSpPr>
                  <a:spLocks/>
                </p:cNvSpPr>
                <p:nvPr/>
              </p:nvSpPr>
              <p:spPr bwMode="auto">
                <a:xfrm>
                  <a:off x="1496" y="2125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73" name="Line 62"/>
                <p:cNvSpPr>
                  <a:spLocks noChangeShapeType="1"/>
                </p:cNvSpPr>
                <p:nvPr/>
              </p:nvSpPr>
              <p:spPr bwMode="auto">
                <a:xfrm>
                  <a:off x="1875" y="2218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9567" name="Line 63"/>
              <p:cNvSpPr>
                <a:spLocks noChangeShapeType="1"/>
              </p:cNvSpPr>
              <p:nvPr/>
            </p:nvSpPr>
            <p:spPr bwMode="auto">
              <a:xfrm flipH="1">
                <a:off x="570" y="2410"/>
                <a:ext cx="12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68" name="Line 64"/>
              <p:cNvSpPr>
                <a:spLocks noChangeShapeType="1"/>
              </p:cNvSpPr>
              <p:nvPr/>
            </p:nvSpPr>
            <p:spPr bwMode="auto">
              <a:xfrm flipH="1">
                <a:off x="646" y="2450"/>
                <a:ext cx="11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69" name="Line 65"/>
              <p:cNvSpPr>
                <a:spLocks noChangeShapeType="1"/>
              </p:cNvSpPr>
              <p:nvPr/>
            </p:nvSpPr>
            <p:spPr bwMode="auto">
              <a:xfrm flipH="1">
                <a:off x="878" y="2498"/>
                <a:ext cx="9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70" name="Line 66"/>
              <p:cNvSpPr>
                <a:spLocks noChangeShapeType="1"/>
              </p:cNvSpPr>
              <p:nvPr/>
            </p:nvSpPr>
            <p:spPr bwMode="auto">
              <a:xfrm flipH="1">
                <a:off x="1235" y="2546"/>
                <a:ext cx="5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513" name="Group 67"/>
            <p:cNvGrpSpPr>
              <a:grpSpLocks/>
            </p:cNvGrpSpPr>
            <p:nvPr/>
          </p:nvGrpSpPr>
          <p:grpSpPr bwMode="auto">
            <a:xfrm>
              <a:off x="566" y="2639"/>
              <a:ext cx="1966" cy="192"/>
              <a:chOff x="566" y="2639"/>
              <a:chExt cx="1966" cy="192"/>
            </a:xfrm>
          </p:grpSpPr>
          <p:grpSp>
            <p:nvGrpSpPr>
              <p:cNvPr id="19558" name="Group 68"/>
              <p:cNvGrpSpPr>
                <a:grpSpLocks/>
              </p:cNvGrpSpPr>
              <p:nvPr/>
            </p:nvGrpSpPr>
            <p:grpSpPr bwMode="auto">
              <a:xfrm>
                <a:off x="1830" y="2639"/>
                <a:ext cx="702" cy="192"/>
                <a:chOff x="1504" y="2381"/>
                <a:chExt cx="702" cy="192"/>
              </a:xfrm>
            </p:grpSpPr>
            <p:sp>
              <p:nvSpPr>
                <p:cNvPr id="19563" name="Arc 69"/>
                <p:cNvSpPr>
                  <a:spLocks/>
                </p:cNvSpPr>
                <p:nvPr/>
              </p:nvSpPr>
              <p:spPr bwMode="auto">
                <a:xfrm>
                  <a:off x="1776" y="2381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9564" name="Freeform 70"/>
                <p:cNvSpPr>
                  <a:spLocks/>
                </p:cNvSpPr>
                <p:nvPr/>
              </p:nvSpPr>
              <p:spPr bwMode="auto">
                <a:xfrm>
                  <a:off x="1504" y="2381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65" name="Line 71"/>
                <p:cNvSpPr>
                  <a:spLocks noChangeShapeType="1"/>
                </p:cNvSpPr>
                <p:nvPr/>
              </p:nvSpPr>
              <p:spPr bwMode="auto">
                <a:xfrm>
                  <a:off x="1883" y="2474"/>
                  <a:ext cx="3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9559" name="Line 72"/>
              <p:cNvSpPr>
                <a:spLocks noChangeShapeType="1"/>
              </p:cNvSpPr>
              <p:nvPr/>
            </p:nvSpPr>
            <p:spPr bwMode="auto">
              <a:xfrm flipH="1">
                <a:off x="566" y="2666"/>
                <a:ext cx="12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60" name="Line 73"/>
              <p:cNvSpPr>
                <a:spLocks noChangeShapeType="1"/>
              </p:cNvSpPr>
              <p:nvPr/>
            </p:nvSpPr>
            <p:spPr bwMode="auto">
              <a:xfrm flipH="1">
                <a:off x="651" y="2706"/>
                <a:ext cx="11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61" name="Line 74"/>
              <p:cNvSpPr>
                <a:spLocks noChangeShapeType="1"/>
              </p:cNvSpPr>
              <p:nvPr/>
            </p:nvSpPr>
            <p:spPr bwMode="auto">
              <a:xfrm flipH="1">
                <a:off x="877" y="2754"/>
                <a:ext cx="9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62" name="Line 75"/>
              <p:cNvSpPr>
                <a:spLocks noChangeShapeType="1"/>
              </p:cNvSpPr>
              <p:nvPr/>
            </p:nvSpPr>
            <p:spPr bwMode="auto">
              <a:xfrm flipH="1">
                <a:off x="1114" y="2802"/>
                <a:ext cx="7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514" name="Group 76"/>
            <p:cNvGrpSpPr>
              <a:grpSpLocks/>
            </p:cNvGrpSpPr>
            <p:nvPr/>
          </p:nvGrpSpPr>
          <p:grpSpPr bwMode="auto">
            <a:xfrm>
              <a:off x="649" y="718"/>
              <a:ext cx="640" cy="2732"/>
              <a:chOff x="323" y="460"/>
              <a:chExt cx="640" cy="2732"/>
            </a:xfrm>
          </p:grpSpPr>
          <p:grpSp>
            <p:nvGrpSpPr>
              <p:cNvPr id="19537" name="Group 77"/>
              <p:cNvGrpSpPr>
                <a:grpSpLocks/>
              </p:cNvGrpSpPr>
              <p:nvPr/>
            </p:nvGrpSpPr>
            <p:grpSpPr bwMode="auto">
              <a:xfrm>
                <a:off x="323" y="460"/>
                <a:ext cx="179" cy="2728"/>
                <a:chOff x="320" y="448"/>
                <a:chExt cx="179" cy="2728"/>
              </a:xfrm>
            </p:grpSpPr>
            <p:sp>
              <p:nvSpPr>
                <p:cNvPr id="19552" name="Freeform 78"/>
                <p:cNvSpPr>
                  <a:spLocks/>
                </p:cNvSpPr>
                <p:nvPr/>
              </p:nvSpPr>
              <p:spPr bwMode="auto">
                <a:xfrm rot="-5400000">
                  <a:off x="406" y="282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53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395" y="297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54" name="Oval 80"/>
                <p:cNvSpPr>
                  <a:spLocks noChangeArrowheads="1"/>
                </p:cNvSpPr>
                <p:nvPr/>
              </p:nvSpPr>
              <p:spPr bwMode="auto">
                <a:xfrm rot="-5400000">
                  <a:off x="425" y="280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9555" name="Line 81"/>
                <p:cNvSpPr>
                  <a:spLocks noChangeShapeType="1"/>
                </p:cNvSpPr>
                <p:nvPr/>
              </p:nvSpPr>
              <p:spPr bwMode="auto">
                <a:xfrm rot="-5400000">
                  <a:off x="-724" y="1638"/>
                  <a:ext cx="23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56" name="Line 82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302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57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320" y="448"/>
                  <a:ext cx="8" cy="2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9538" name="Group 84"/>
              <p:cNvGrpSpPr>
                <a:grpSpLocks/>
              </p:cNvGrpSpPr>
              <p:nvPr/>
            </p:nvGrpSpPr>
            <p:grpSpPr bwMode="auto">
              <a:xfrm>
                <a:off x="552" y="464"/>
                <a:ext cx="179" cy="2728"/>
                <a:chOff x="320" y="448"/>
                <a:chExt cx="179" cy="2728"/>
              </a:xfrm>
            </p:grpSpPr>
            <p:sp>
              <p:nvSpPr>
                <p:cNvPr id="19546" name="Freeform 85"/>
                <p:cNvSpPr>
                  <a:spLocks/>
                </p:cNvSpPr>
                <p:nvPr/>
              </p:nvSpPr>
              <p:spPr bwMode="auto">
                <a:xfrm rot="-5400000">
                  <a:off x="406" y="282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47" name="Line 86"/>
                <p:cNvSpPr>
                  <a:spLocks noChangeShapeType="1"/>
                </p:cNvSpPr>
                <p:nvPr/>
              </p:nvSpPr>
              <p:spPr bwMode="auto">
                <a:xfrm rot="-5400000">
                  <a:off x="395" y="297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48" name="Oval 87"/>
                <p:cNvSpPr>
                  <a:spLocks noChangeArrowheads="1"/>
                </p:cNvSpPr>
                <p:nvPr/>
              </p:nvSpPr>
              <p:spPr bwMode="auto">
                <a:xfrm rot="-5400000">
                  <a:off x="425" y="280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9549" name="Line 88"/>
                <p:cNvSpPr>
                  <a:spLocks noChangeShapeType="1"/>
                </p:cNvSpPr>
                <p:nvPr/>
              </p:nvSpPr>
              <p:spPr bwMode="auto">
                <a:xfrm rot="-5400000">
                  <a:off x="-724" y="1638"/>
                  <a:ext cx="23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50" name="Line 89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302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51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320" y="448"/>
                  <a:ext cx="8" cy="2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9539" name="Group 91"/>
              <p:cNvGrpSpPr>
                <a:grpSpLocks/>
              </p:cNvGrpSpPr>
              <p:nvPr/>
            </p:nvGrpSpPr>
            <p:grpSpPr bwMode="auto">
              <a:xfrm>
                <a:off x="784" y="464"/>
                <a:ext cx="179" cy="2728"/>
                <a:chOff x="320" y="448"/>
                <a:chExt cx="179" cy="2728"/>
              </a:xfrm>
            </p:grpSpPr>
            <p:sp>
              <p:nvSpPr>
                <p:cNvPr id="19540" name="Freeform 92"/>
                <p:cNvSpPr>
                  <a:spLocks/>
                </p:cNvSpPr>
                <p:nvPr/>
              </p:nvSpPr>
              <p:spPr bwMode="auto">
                <a:xfrm rot="-5400000">
                  <a:off x="406" y="282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41" name="Line 93"/>
                <p:cNvSpPr>
                  <a:spLocks noChangeShapeType="1"/>
                </p:cNvSpPr>
                <p:nvPr/>
              </p:nvSpPr>
              <p:spPr bwMode="auto">
                <a:xfrm rot="-5400000">
                  <a:off x="395" y="297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42" name="Oval 94"/>
                <p:cNvSpPr>
                  <a:spLocks noChangeArrowheads="1"/>
                </p:cNvSpPr>
                <p:nvPr/>
              </p:nvSpPr>
              <p:spPr bwMode="auto">
                <a:xfrm rot="-5400000">
                  <a:off x="425" y="280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9543" name="Line 95"/>
                <p:cNvSpPr>
                  <a:spLocks noChangeShapeType="1"/>
                </p:cNvSpPr>
                <p:nvPr/>
              </p:nvSpPr>
              <p:spPr bwMode="auto">
                <a:xfrm rot="-5400000">
                  <a:off x="-724" y="1638"/>
                  <a:ext cx="23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44" name="Line 96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302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45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20" y="448"/>
                  <a:ext cx="8" cy="2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19515" name="Group 98"/>
            <p:cNvGrpSpPr>
              <a:grpSpLocks/>
            </p:cNvGrpSpPr>
            <p:nvPr/>
          </p:nvGrpSpPr>
          <p:grpSpPr bwMode="auto">
            <a:xfrm>
              <a:off x="2405" y="867"/>
              <a:ext cx="1069" cy="1869"/>
              <a:chOff x="2079" y="609"/>
              <a:chExt cx="1069" cy="1869"/>
            </a:xfrm>
          </p:grpSpPr>
          <p:sp>
            <p:nvSpPr>
              <p:cNvPr id="19516" name="Line 99"/>
              <p:cNvSpPr>
                <a:spLocks noChangeShapeType="1"/>
              </p:cNvSpPr>
              <p:nvPr/>
            </p:nvSpPr>
            <p:spPr bwMode="auto">
              <a:xfrm>
                <a:off x="2085" y="1608"/>
                <a:ext cx="0" cy="1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17" name="Line 100"/>
              <p:cNvSpPr>
                <a:spLocks noChangeShapeType="1"/>
              </p:cNvSpPr>
              <p:nvPr/>
            </p:nvSpPr>
            <p:spPr bwMode="auto">
              <a:xfrm flipV="1">
                <a:off x="2085" y="1443"/>
                <a:ext cx="0" cy="1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18" name="Line 101"/>
              <p:cNvSpPr>
                <a:spLocks noChangeShapeType="1"/>
              </p:cNvSpPr>
              <p:nvPr/>
            </p:nvSpPr>
            <p:spPr bwMode="auto">
              <a:xfrm>
                <a:off x="2079" y="1545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19" name="Line 102"/>
              <p:cNvSpPr>
                <a:spLocks noChangeShapeType="1"/>
              </p:cNvSpPr>
              <p:nvPr/>
            </p:nvSpPr>
            <p:spPr bwMode="auto">
              <a:xfrm>
                <a:off x="2088" y="1611"/>
                <a:ext cx="237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9520" name="Group 103"/>
              <p:cNvGrpSpPr>
                <a:grpSpLocks/>
              </p:cNvGrpSpPr>
              <p:nvPr/>
            </p:nvGrpSpPr>
            <p:grpSpPr bwMode="auto">
              <a:xfrm>
                <a:off x="2269" y="1414"/>
                <a:ext cx="879" cy="314"/>
                <a:chOff x="3657" y="3094"/>
                <a:chExt cx="879" cy="314"/>
              </a:xfrm>
            </p:grpSpPr>
            <p:sp>
              <p:nvSpPr>
                <p:cNvPr id="19533" name="Line 104"/>
                <p:cNvSpPr>
                  <a:spLocks noChangeShapeType="1"/>
                </p:cNvSpPr>
                <p:nvPr/>
              </p:nvSpPr>
              <p:spPr bwMode="auto">
                <a:xfrm>
                  <a:off x="4198" y="3251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34" name="Arc 105"/>
                <p:cNvSpPr>
                  <a:spLocks/>
                </p:cNvSpPr>
                <p:nvPr/>
              </p:nvSpPr>
              <p:spPr bwMode="auto">
                <a:xfrm>
                  <a:off x="3683" y="3094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9535" name="Arc 106"/>
                <p:cNvSpPr>
                  <a:spLocks/>
                </p:cNvSpPr>
                <p:nvPr/>
              </p:nvSpPr>
              <p:spPr bwMode="auto">
                <a:xfrm flipV="1">
                  <a:off x="3688" y="3096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9536" name="Arc 107"/>
                <p:cNvSpPr>
                  <a:spLocks/>
                </p:cNvSpPr>
                <p:nvPr/>
              </p:nvSpPr>
              <p:spPr bwMode="auto">
                <a:xfrm>
                  <a:off x="3657" y="3101"/>
                  <a:ext cx="63" cy="304"/>
                </a:xfrm>
                <a:custGeom>
                  <a:avLst/>
                  <a:gdLst>
                    <a:gd name="T0" fmla="*/ 0 w 21600"/>
                    <a:gd name="T1" fmla="*/ 0 h 38874"/>
                    <a:gd name="T2" fmla="*/ 0 w 21600"/>
                    <a:gd name="T3" fmla="*/ 0 h 38874"/>
                    <a:gd name="T4" fmla="*/ 0 w 21600"/>
                    <a:gd name="T5" fmla="*/ 0 h 388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8874"/>
                    <a:gd name="T11" fmla="*/ 21600 w 21600"/>
                    <a:gd name="T12" fmla="*/ 38874 h 388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8874" fill="none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</a:path>
                    <a:path w="21600" h="38874" stroke="0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  <a:lnTo>
                        <a:pt x="0" y="19596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9521" name="Line 108"/>
              <p:cNvSpPr>
                <a:spLocks noChangeShapeType="1"/>
              </p:cNvSpPr>
              <p:nvPr/>
            </p:nvSpPr>
            <p:spPr bwMode="auto">
              <a:xfrm>
                <a:off x="2127" y="1203"/>
                <a:ext cx="0" cy="3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22" name="Line 109"/>
              <p:cNvSpPr>
                <a:spLocks noChangeShapeType="1"/>
              </p:cNvSpPr>
              <p:nvPr/>
            </p:nvSpPr>
            <p:spPr bwMode="auto">
              <a:xfrm>
                <a:off x="2127" y="1506"/>
                <a:ext cx="2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23" name="Line 110"/>
              <p:cNvSpPr>
                <a:spLocks noChangeShapeType="1"/>
              </p:cNvSpPr>
              <p:nvPr/>
            </p:nvSpPr>
            <p:spPr bwMode="auto">
              <a:xfrm flipV="1">
                <a:off x="2127" y="1647"/>
                <a:ext cx="0" cy="3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24" name="Line 111"/>
              <p:cNvSpPr>
                <a:spLocks noChangeShapeType="1"/>
              </p:cNvSpPr>
              <p:nvPr/>
            </p:nvSpPr>
            <p:spPr bwMode="auto">
              <a:xfrm>
                <a:off x="2127" y="1647"/>
                <a:ext cx="19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25" name="Line 112"/>
              <p:cNvSpPr>
                <a:spLocks noChangeShapeType="1"/>
              </p:cNvSpPr>
              <p:nvPr/>
            </p:nvSpPr>
            <p:spPr bwMode="auto">
              <a:xfrm>
                <a:off x="2169" y="915"/>
                <a:ext cx="0" cy="5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26" name="Line 113"/>
              <p:cNvSpPr>
                <a:spLocks noChangeShapeType="1"/>
              </p:cNvSpPr>
              <p:nvPr/>
            </p:nvSpPr>
            <p:spPr bwMode="auto">
              <a:xfrm>
                <a:off x="2169" y="1464"/>
                <a:ext cx="1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27" name="Line 114"/>
              <p:cNvSpPr>
                <a:spLocks noChangeShapeType="1"/>
              </p:cNvSpPr>
              <p:nvPr/>
            </p:nvSpPr>
            <p:spPr bwMode="auto">
              <a:xfrm flipH="1" flipV="1">
                <a:off x="2172" y="1677"/>
                <a:ext cx="3" cy="5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28" name="Line 115"/>
              <p:cNvSpPr>
                <a:spLocks noChangeShapeType="1"/>
              </p:cNvSpPr>
              <p:nvPr/>
            </p:nvSpPr>
            <p:spPr bwMode="auto">
              <a:xfrm>
                <a:off x="2172" y="1680"/>
                <a:ext cx="1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29" name="Line 116"/>
              <p:cNvSpPr>
                <a:spLocks noChangeShapeType="1"/>
              </p:cNvSpPr>
              <p:nvPr/>
            </p:nvSpPr>
            <p:spPr bwMode="auto">
              <a:xfrm>
                <a:off x="2208" y="609"/>
                <a:ext cx="0" cy="8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30" name="Line 117"/>
              <p:cNvSpPr>
                <a:spLocks noChangeShapeType="1"/>
              </p:cNvSpPr>
              <p:nvPr/>
            </p:nvSpPr>
            <p:spPr bwMode="auto">
              <a:xfrm>
                <a:off x="2208" y="1431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31" name="Line 118"/>
              <p:cNvSpPr>
                <a:spLocks noChangeShapeType="1"/>
              </p:cNvSpPr>
              <p:nvPr/>
            </p:nvSpPr>
            <p:spPr bwMode="auto">
              <a:xfrm>
                <a:off x="2208" y="1713"/>
                <a:ext cx="0" cy="7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32" name="Line 119"/>
              <p:cNvSpPr>
                <a:spLocks noChangeShapeType="1"/>
              </p:cNvSpPr>
              <p:nvPr/>
            </p:nvSpPr>
            <p:spPr bwMode="auto">
              <a:xfrm>
                <a:off x="2208" y="1716"/>
                <a:ext cx="9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19461" name="Group 120"/>
          <p:cNvGrpSpPr>
            <a:grpSpLocks/>
          </p:cNvGrpSpPr>
          <p:nvPr/>
        </p:nvGrpSpPr>
        <p:grpSpPr bwMode="auto">
          <a:xfrm>
            <a:off x="317500" y="1304925"/>
            <a:ext cx="574675" cy="3429000"/>
            <a:chOff x="260" y="456"/>
            <a:chExt cx="362" cy="2160"/>
          </a:xfrm>
        </p:grpSpPr>
        <p:sp>
          <p:nvSpPr>
            <p:cNvPr id="19498" name="Text Box 121"/>
            <p:cNvSpPr txBox="1">
              <a:spLocks noChangeArrowheads="1"/>
            </p:cNvSpPr>
            <p:nvPr/>
          </p:nvSpPr>
          <p:spPr bwMode="auto">
            <a:xfrm>
              <a:off x="264" y="456"/>
              <a:ext cx="3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9499" name="Text Box 122"/>
            <p:cNvSpPr txBox="1">
              <a:spLocks noChangeArrowheads="1"/>
            </p:cNvSpPr>
            <p:nvPr/>
          </p:nvSpPr>
          <p:spPr bwMode="auto">
            <a:xfrm>
              <a:off x="260" y="760"/>
              <a:ext cx="3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500" name="Text Box 123"/>
            <p:cNvSpPr txBox="1">
              <a:spLocks noChangeArrowheads="1"/>
            </p:cNvSpPr>
            <p:nvPr/>
          </p:nvSpPr>
          <p:spPr bwMode="auto">
            <a:xfrm>
              <a:off x="268" y="1056"/>
              <a:ext cx="3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501" name="Text Box 124"/>
            <p:cNvSpPr txBox="1">
              <a:spLocks noChangeArrowheads="1"/>
            </p:cNvSpPr>
            <p:nvPr/>
          </p:nvSpPr>
          <p:spPr bwMode="auto">
            <a:xfrm>
              <a:off x="268" y="1330"/>
              <a:ext cx="3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9502" name="Text Box 125"/>
            <p:cNvSpPr txBox="1">
              <a:spLocks noChangeArrowheads="1"/>
            </p:cNvSpPr>
            <p:nvPr/>
          </p:nvSpPr>
          <p:spPr bwMode="auto">
            <a:xfrm>
              <a:off x="270" y="1584"/>
              <a:ext cx="3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503" name="Text Box 126"/>
            <p:cNvSpPr txBox="1">
              <a:spLocks noChangeArrowheads="1"/>
            </p:cNvSpPr>
            <p:nvPr/>
          </p:nvSpPr>
          <p:spPr bwMode="auto">
            <a:xfrm>
              <a:off x="268" y="1834"/>
              <a:ext cx="3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9504" name="Text Box 127"/>
            <p:cNvSpPr txBox="1">
              <a:spLocks noChangeArrowheads="1"/>
            </p:cNvSpPr>
            <p:nvPr/>
          </p:nvSpPr>
          <p:spPr bwMode="auto">
            <a:xfrm>
              <a:off x="266" y="2090"/>
              <a:ext cx="3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9505" name="Text Box 128"/>
            <p:cNvSpPr txBox="1">
              <a:spLocks noChangeArrowheads="1"/>
            </p:cNvSpPr>
            <p:nvPr/>
          </p:nvSpPr>
          <p:spPr bwMode="auto">
            <a:xfrm>
              <a:off x="264" y="2328"/>
              <a:ext cx="3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19462" name="Group 129"/>
          <p:cNvGrpSpPr>
            <a:grpSpLocks/>
          </p:cNvGrpSpPr>
          <p:nvPr/>
        </p:nvGrpSpPr>
        <p:grpSpPr bwMode="auto">
          <a:xfrm>
            <a:off x="800100" y="5715000"/>
            <a:ext cx="1244600" cy="466725"/>
            <a:chOff x="534" y="3420"/>
            <a:chExt cx="784" cy="294"/>
          </a:xfrm>
        </p:grpSpPr>
        <p:sp>
          <p:nvSpPr>
            <p:cNvPr id="19495" name="Text Box 130"/>
            <p:cNvSpPr txBox="1">
              <a:spLocks noChangeArrowheads="1"/>
            </p:cNvSpPr>
            <p:nvPr/>
          </p:nvSpPr>
          <p:spPr bwMode="auto">
            <a:xfrm>
              <a:off x="534" y="3420"/>
              <a:ext cx="3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A</a:t>
              </a:r>
              <a:endParaRPr lang="hu-HU" baseline="-25000">
                <a:solidFill>
                  <a:schemeClr val="tx1"/>
                </a:solidFill>
              </a:endParaRPr>
            </a:p>
          </p:txBody>
        </p:sp>
        <p:sp>
          <p:nvSpPr>
            <p:cNvPr id="19496" name="Text Box 131"/>
            <p:cNvSpPr txBox="1">
              <a:spLocks noChangeArrowheads="1"/>
            </p:cNvSpPr>
            <p:nvPr/>
          </p:nvSpPr>
          <p:spPr bwMode="auto">
            <a:xfrm>
              <a:off x="738" y="3420"/>
              <a:ext cx="3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B</a:t>
              </a:r>
              <a:endParaRPr lang="hu-HU" baseline="-25000">
                <a:solidFill>
                  <a:schemeClr val="tx1"/>
                </a:solidFill>
              </a:endParaRPr>
            </a:p>
          </p:txBody>
        </p:sp>
        <p:sp>
          <p:nvSpPr>
            <p:cNvPr id="19497" name="Text Box 132"/>
            <p:cNvSpPr txBox="1">
              <a:spLocks noChangeArrowheads="1"/>
            </p:cNvSpPr>
            <p:nvPr/>
          </p:nvSpPr>
          <p:spPr bwMode="auto">
            <a:xfrm>
              <a:off x="966" y="3426"/>
              <a:ext cx="3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C</a:t>
              </a:r>
              <a:endParaRPr lang="hu-HU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19463" name="Text Box 133"/>
          <p:cNvSpPr txBox="1">
            <a:spLocks noChangeArrowheads="1"/>
          </p:cNvSpPr>
          <p:nvPr/>
        </p:nvSpPr>
        <p:spPr bwMode="auto">
          <a:xfrm>
            <a:off x="4991100" y="2714625"/>
            <a:ext cx="55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F</a:t>
            </a:r>
            <a:endParaRPr lang="hu-HU" baseline="-25000">
              <a:solidFill>
                <a:schemeClr val="tx1"/>
              </a:solidFill>
            </a:endParaRPr>
          </a:p>
        </p:txBody>
      </p:sp>
      <p:sp>
        <p:nvSpPr>
          <p:cNvPr id="19464" name="Text Box 134"/>
          <p:cNvSpPr txBox="1">
            <a:spLocks noChangeArrowheads="1"/>
          </p:cNvSpPr>
          <p:nvPr/>
        </p:nvSpPr>
        <p:spPr bwMode="auto">
          <a:xfrm>
            <a:off x="7277100" y="5229225"/>
            <a:ext cx="55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C</a:t>
            </a:r>
            <a:endParaRPr lang="hu-HU" baseline="-25000">
              <a:solidFill>
                <a:schemeClr val="tx1"/>
              </a:solidFill>
            </a:endParaRPr>
          </a:p>
        </p:txBody>
      </p:sp>
      <p:sp>
        <p:nvSpPr>
          <p:cNvPr id="19465" name="Rectangle 135"/>
          <p:cNvSpPr>
            <a:spLocks noChangeArrowheads="1"/>
          </p:cNvSpPr>
          <p:nvPr/>
        </p:nvSpPr>
        <p:spPr bwMode="auto">
          <a:xfrm>
            <a:off x="6657975" y="1085850"/>
            <a:ext cx="1047750" cy="367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9466" name="Group 136"/>
          <p:cNvGrpSpPr>
            <a:grpSpLocks/>
          </p:cNvGrpSpPr>
          <p:nvPr/>
        </p:nvGrpSpPr>
        <p:grpSpPr bwMode="auto">
          <a:xfrm>
            <a:off x="5880100" y="1200150"/>
            <a:ext cx="2441575" cy="4495800"/>
            <a:chOff x="3704" y="462"/>
            <a:chExt cx="1538" cy="2832"/>
          </a:xfrm>
        </p:grpSpPr>
        <p:grpSp>
          <p:nvGrpSpPr>
            <p:cNvPr id="19470" name="Group 137"/>
            <p:cNvGrpSpPr>
              <a:grpSpLocks/>
            </p:cNvGrpSpPr>
            <p:nvPr/>
          </p:nvGrpSpPr>
          <p:grpSpPr bwMode="auto">
            <a:xfrm>
              <a:off x="3704" y="462"/>
              <a:ext cx="362" cy="2160"/>
              <a:chOff x="260" y="456"/>
              <a:chExt cx="362" cy="2160"/>
            </a:xfrm>
          </p:grpSpPr>
          <p:sp>
            <p:nvSpPr>
              <p:cNvPr id="19487" name="Text Box 138"/>
              <p:cNvSpPr txBox="1">
                <a:spLocks noChangeArrowheads="1"/>
              </p:cNvSpPr>
              <p:nvPr/>
            </p:nvSpPr>
            <p:spPr bwMode="auto">
              <a:xfrm>
                <a:off x="264" y="456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9488" name="Text Box 139"/>
              <p:cNvSpPr txBox="1">
                <a:spLocks noChangeArrowheads="1"/>
              </p:cNvSpPr>
              <p:nvPr/>
            </p:nvSpPr>
            <p:spPr bwMode="auto">
              <a:xfrm>
                <a:off x="260" y="760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489" name="Text Box 140"/>
              <p:cNvSpPr txBox="1">
                <a:spLocks noChangeArrowheads="1"/>
              </p:cNvSpPr>
              <p:nvPr/>
            </p:nvSpPr>
            <p:spPr bwMode="auto">
              <a:xfrm>
                <a:off x="268" y="1056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490" name="Text Box 141"/>
              <p:cNvSpPr txBox="1">
                <a:spLocks noChangeArrowheads="1"/>
              </p:cNvSpPr>
              <p:nvPr/>
            </p:nvSpPr>
            <p:spPr bwMode="auto">
              <a:xfrm>
                <a:off x="268" y="1330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9491" name="Text Box 142"/>
              <p:cNvSpPr txBox="1">
                <a:spLocks noChangeArrowheads="1"/>
              </p:cNvSpPr>
              <p:nvPr/>
            </p:nvSpPr>
            <p:spPr bwMode="auto">
              <a:xfrm>
                <a:off x="270" y="1584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9492" name="Text Box 143"/>
              <p:cNvSpPr txBox="1">
                <a:spLocks noChangeArrowheads="1"/>
              </p:cNvSpPr>
              <p:nvPr/>
            </p:nvSpPr>
            <p:spPr bwMode="auto">
              <a:xfrm>
                <a:off x="268" y="1834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9493" name="Text Box 144"/>
              <p:cNvSpPr txBox="1">
                <a:spLocks noChangeArrowheads="1"/>
              </p:cNvSpPr>
              <p:nvPr/>
            </p:nvSpPr>
            <p:spPr bwMode="auto">
              <a:xfrm>
                <a:off x="266" y="2090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9494" name="Text Box 145"/>
              <p:cNvSpPr txBox="1">
                <a:spLocks noChangeArrowheads="1"/>
              </p:cNvSpPr>
              <p:nvPr/>
            </p:nvSpPr>
            <p:spPr bwMode="auto">
              <a:xfrm>
                <a:off x="264" y="2328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  <p:sp>
          <p:nvSpPr>
            <p:cNvPr id="19471" name="Line 146"/>
            <p:cNvSpPr>
              <a:spLocks noChangeShapeType="1"/>
            </p:cNvSpPr>
            <p:nvPr/>
          </p:nvSpPr>
          <p:spPr bwMode="auto">
            <a:xfrm>
              <a:off x="3996" y="606"/>
              <a:ext cx="1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2" name="Line 147"/>
            <p:cNvSpPr>
              <a:spLocks noChangeShapeType="1"/>
            </p:cNvSpPr>
            <p:nvPr/>
          </p:nvSpPr>
          <p:spPr bwMode="auto">
            <a:xfrm>
              <a:off x="4002" y="912"/>
              <a:ext cx="1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3" name="Line 148"/>
            <p:cNvSpPr>
              <a:spLocks noChangeShapeType="1"/>
            </p:cNvSpPr>
            <p:nvPr/>
          </p:nvSpPr>
          <p:spPr bwMode="auto">
            <a:xfrm>
              <a:off x="4002" y="1200"/>
              <a:ext cx="1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4" name="Line 149"/>
            <p:cNvSpPr>
              <a:spLocks noChangeShapeType="1"/>
            </p:cNvSpPr>
            <p:nvPr/>
          </p:nvSpPr>
          <p:spPr bwMode="auto">
            <a:xfrm>
              <a:off x="3996" y="1470"/>
              <a:ext cx="1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5" name="Line 150"/>
            <p:cNvSpPr>
              <a:spLocks noChangeShapeType="1"/>
            </p:cNvSpPr>
            <p:nvPr/>
          </p:nvSpPr>
          <p:spPr bwMode="auto">
            <a:xfrm>
              <a:off x="3996" y="1746"/>
              <a:ext cx="1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6" name="Line 151"/>
            <p:cNvSpPr>
              <a:spLocks noChangeShapeType="1"/>
            </p:cNvSpPr>
            <p:nvPr/>
          </p:nvSpPr>
          <p:spPr bwMode="auto">
            <a:xfrm>
              <a:off x="4002" y="1986"/>
              <a:ext cx="1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7" name="Line 152"/>
            <p:cNvSpPr>
              <a:spLocks noChangeShapeType="1"/>
            </p:cNvSpPr>
            <p:nvPr/>
          </p:nvSpPr>
          <p:spPr bwMode="auto">
            <a:xfrm>
              <a:off x="4002" y="2250"/>
              <a:ext cx="1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8" name="Line 153"/>
            <p:cNvSpPr>
              <a:spLocks noChangeShapeType="1"/>
            </p:cNvSpPr>
            <p:nvPr/>
          </p:nvSpPr>
          <p:spPr bwMode="auto">
            <a:xfrm>
              <a:off x="3996" y="2466"/>
              <a:ext cx="1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19479" name="Group 154"/>
            <p:cNvGrpSpPr>
              <a:grpSpLocks/>
            </p:cNvGrpSpPr>
            <p:nvPr/>
          </p:nvGrpSpPr>
          <p:grpSpPr bwMode="auto">
            <a:xfrm>
              <a:off x="4158" y="3006"/>
              <a:ext cx="580" cy="288"/>
              <a:chOff x="4158" y="3006"/>
              <a:chExt cx="580" cy="288"/>
            </a:xfrm>
          </p:grpSpPr>
          <p:sp>
            <p:nvSpPr>
              <p:cNvPr id="19485" name="Text Box 155"/>
              <p:cNvSpPr txBox="1">
                <a:spLocks noChangeArrowheads="1"/>
              </p:cNvSpPr>
              <p:nvPr/>
            </p:nvSpPr>
            <p:spPr bwMode="auto">
              <a:xfrm>
                <a:off x="4158" y="3006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A</a:t>
                </a:r>
                <a:endParaRPr lang="hu-HU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19486" name="Text Box 156"/>
              <p:cNvSpPr txBox="1">
                <a:spLocks noChangeArrowheads="1"/>
              </p:cNvSpPr>
              <p:nvPr/>
            </p:nvSpPr>
            <p:spPr bwMode="auto">
              <a:xfrm>
                <a:off x="4386" y="3006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B</a:t>
                </a:r>
                <a:endParaRPr lang="hu-HU" baseline="-25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480" name="Line 157"/>
            <p:cNvSpPr>
              <a:spLocks noChangeShapeType="1"/>
            </p:cNvSpPr>
            <p:nvPr/>
          </p:nvSpPr>
          <p:spPr bwMode="auto">
            <a:xfrm flipV="1">
              <a:off x="4284" y="2712"/>
              <a:ext cx="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81" name="Line 158"/>
            <p:cNvSpPr>
              <a:spLocks noChangeShapeType="1"/>
            </p:cNvSpPr>
            <p:nvPr/>
          </p:nvSpPr>
          <p:spPr bwMode="auto">
            <a:xfrm flipV="1">
              <a:off x="4494" y="2712"/>
              <a:ext cx="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82" name="Line 159"/>
            <p:cNvSpPr>
              <a:spLocks noChangeShapeType="1"/>
            </p:cNvSpPr>
            <p:nvPr/>
          </p:nvSpPr>
          <p:spPr bwMode="auto">
            <a:xfrm flipV="1">
              <a:off x="4704" y="2700"/>
              <a:ext cx="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83" name="Line 160"/>
            <p:cNvSpPr>
              <a:spLocks noChangeShapeType="1"/>
            </p:cNvSpPr>
            <p:nvPr/>
          </p:nvSpPr>
          <p:spPr bwMode="auto">
            <a:xfrm>
              <a:off x="4866" y="1608"/>
              <a:ext cx="1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84" name="Text Box 161"/>
            <p:cNvSpPr txBox="1">
              <a:spLocks noChangeArrowheads="1"/>
            </p:cNvSpPr>
            <p:nvPr/>
          </p:nvSpPr>
          <p:spPr bwMode="auto">
            <a:xfrm>
              <a:off x="4890" y="1326"/>
              <a:ext cx="3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F</a:t>
              </a:r>
              <a:endParaRPr lang="hu-HU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19467" name="Rectangle 162"/>
          <p:cNvSpPr>
            <a:spLocks noChangeArrowheads="1"/>
          </p:cNvSpPr>
          <p:nvPr/>
        </p:nvSpPr>
        <p:spPr bwMode="auto">
          <a:xfrm>
            <a:off x="5610225" y="5667375"/>
            <a:ext cx="31813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33375" indent="-333375">
              <a:spcBef>
                <a:spcPts val="800"/>
              </a:spcBef>
            </a:pPr>
            <a:r>
              <a:rPr lang="hu-HU" sz="2800">
                <a:solidFill>
                  <a:srgbClr val="000000"/>
                </a:solidFill>
              </a:rPr>
              <a:t>Sematikus rajza</a:t>
            </a:r>
          </a:p>
        </p:txBody>
      </p:sp>
      <p:sp>
        <p:nvSpPr>
          <p:cNvPr id="19468" name="Élőláb helye 16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19469" name="Dátum helye 16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F964411-E8DB-4E85-833A-3F240D55542B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5BB304-F599-4A69-A3FC-E0B99CC4D8C8}" type="slidenum">
              <a:rPr lang="en-GB" smtClean="0">
                <a:cs typeface="Arial" charset="0"/>
              </a:rPr>
              <a:pPr/>
              <a:t>19</a:t>
            </a:fld>
            <a:endParaRPr lang="en-GB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5888"/>
            <a:ext cx="9144000" cy="1417637"/>
          </a:xfrm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b="1" i="1" smtClean="0"/>
              <a:t>	n</a:t>
            </a:r>
            <a:r>
              <a:rPr lang="hu-HU" smtClean="0"/>
              <a:t> vezérlő bemenetű multiplexerrel tetszés szerinti </a:t>
            </a:r>
            <a:r>
              <a:rPr lang="hu-HU" b="1" i="1" smtClean="0"/>
              <a:t>n</a:t>
            </a:r>
            <a:r>
              <a:rPr lang="hu-HU" smtClean="0"/>
              <a:t> változós Boole-függvény megvalósítható az adatbemenetek megfelelő választásával. Pl. a 3 változós többségi függvény: </a:t>
            </a:r>
            <a:endParaRPr lang="hu-HU" b="1" i="1" smtClean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171575" y="5429250"/>
            <a:ext cx="558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hu-HU" baseline="-25000">
              <a:solidFill>
                <a:schemeClr val="tx1"/>
              </a:solidFill>
            </a:endParaRPr>
          </a:p>
        </p:txBody>
      </p:sp>
      <p:graphicFrame>
        <p:nvGraphicFramePr>
          <p:cNvPr id="181252" name="Group 4"/>
          <p:cNvGraphicFramePr>
            <a:graphicFrameLocks noGrp="1"/>
          </p:cNvGraphicFramePr>
          <p:nvPr>
            <p:ph sz="half" idx="2"/>
          </p:nvPr>
        </p:nvGraphicFramePr>
        <p:xfrm>
          <a:off x="2411413" y="2349500"/>
          <a:ext cx="2847975" cy="2974975"/>
        </p:xfrm>
        <a:graphic>
          <a:graphicData uri="http://schemas.openxmlformats.org/drawingml/2006/table">
            <a:tbl>
              <a:tblPr/>
              <a:tblGrid>
                <a:gridCol w="712787"/>
                <a:gridCol w="711200"/>
                <a:gridCol w="712788"/>
                <a:gridCol w="71120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537" name="Group 56"/>
          <p:cNvGrpSpPr>
            <a:grpSpLocks/>
          </p:cNvGrpSpPr>
          <p:nvPr/>
        </p:nvGrpSpPr>
        <p:grpSpPr bwMode="auto">
          <a:xfrm>
            <a:off x="5724525" y="2060575"/>
            <a:ext cx="3024188" cy="3803650"/>
            <a:chOff x="3528" y="1044"/>
            <a:chExt cx="1615" cy="2339"/>
          </a:xfrm>
        </p:grpSpPr>
        <p:sp>
          <p:nvSpPr>
            <p:cNvPr id="20542" name="Rectangle 57"/>
            <p:cNvSpPr>
              <a:spLocks noChangeArrowheads="1"/>
            </p:cNvSpPr>
            <p:nvPr/>
          </p:nvSpPr>
          <p:spPr bwMode="auto">
            <a:xfrm>
              <a:off x="4104" y="1050"/>
              <a:ext cx="660" cy="18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20543" name="Group 58"/>
            <p:cNvGrpSpPr>
              <a:grpSpLocks/>
            </p:cNvGrpSpPr>
            <p:nvPr/>
          </p:nvGrpSpPr>
          <p:grpSpPr bwMode="auto">
            <a:xfrm>
              <a:off x="3528" y="1044"/>
              <a:ext cx="1615" cy="2339"/>
              <a:chOff x="3528" y="1044"/>
              <a:chExt cx="1615" cy="2339"/>
            </a:xfrm>
          </p:grpSpPr>
          <p:sp>
            <p:nvSpPr>
              <p:cNvPr id="20544" name="Text Box 59"/>
              <p:cNvSpPr txBox="1">
                <a:spLocks noChangeArrowheads="1"/>
              </p:cNvSpPr>
              <p:nvPr/>
            </p:nvSpPr>
            <p:spPr bwMode="auto">
              <a:xfrm>
                <a:off x="3528" y="1188"/>
                <a:ext cx="478" cy="2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V</a:t>
                </a:r>
                <a:r>
                  <a:rPr lang="hu-HU" baseline="-25000">
                    <a:solidFill>
                      <a:schemeClr val="tx1"/>
                    </a:solidFill>
                  </a:rPr>
                  <a:t>cc</a:t>
                </a:r>
              </a:p>
            </p:txBody>
          </p:sp>
          <p:sp>
            <p:nvSpPr>
              <p:cNvPr id="20545" name="Text Box 60"/>
              <p:cNvSpPr txBox="1">
                <a:spLocks noChangeArrowheads="1"/>
              </p:cNvSpPr>
              <p:nvPr/>
            </p:nvSpPr>
            <p:spPr bwMode="auto">
              <a:xfrm>
                <a:off x="4476" y="3102"/>
                <a:ext cx="352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C</a:t>
                </a:r>
                <a:endParaRPr lang="hu-HU" baseline="-250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546" name="Group 61"/>
              <p:cNvGrpSpPr>
                <a:grpSpLocks/>
              </p:cNvGrpSpPr>
              <p:nvPr/>
            </p:nvGrpSpPr>
            <p:grpSpPr bwMode="auto">
              <a:xfrm>
                <a:off x="3729" y="1088"/>
                <a:ext cx="1414" cy="2289"/>
                <a:chOff x="3717" y="1442"/>
                <a:chExt cx="1414" cy="2289"/>
              </a:xfrm>
            </p:grpSpPr>
            <p:grpSp>
              <p:nvGrpSpPr>
                <p:cNvPr id="20553" name="Group 62"/>
                <p:cNvGrpSpPr>
                  <a:grpSpLocks/>
                </p:cNvGrpSpPr>
                <p:nvPr/>
              </p:nvGrpSpPr>
              <p:grpSpPr bwMode="auto">
                <a:xfrm>
                  <a:off x="4088" y="1442"/>
                  <a:ext cx="362" cy="1751"/>
                  <a:chOff x="260" y="456"/>
                  <a:chExt cx="362" cy="2229"/>
                </a:xfrm>
              </p:grpSpPr>
              <p:sp>
                <p:nvSpPr>
                  <p:cNvPr id="20570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" y="456"/>
                    <a:ext cx="352" cy="35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0571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" y="760"/>
                    <a:ext cx="352" cy="35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20572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" y="1056"/>
                    <a:ext cx="352" cy="35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20573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" y="1329"/>
                    <a:ext cx="352" cy="35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0574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0" y="1584"/>
                    <a:ext cx="352" cy="35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20575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" y="1835"/>
                    <a:ext cx="352" cy="35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20576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6" y="2090"/>
                    <a:ext cx="352" cy="35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20577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" y="2327"/>
                    <a:ext cx="352" cy="35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</p:grpSp>
            <p:sp>
              <p:nvSpPr>
                <p:cNvPr id="20554" name="Line 71"/>
                <p:cNvSpPr>
                  <a:spLocks noChangeShapeType="1"/>
                </p:cNvSpPr>
                <p:nvPr/>
              </p:nvSpPr>
              <p:spPr bwMode="auto">
                <a:xfrm>
                  <a:off x="3900" y="1574"/>
                  <a:ext cx="1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55" name="Line 72"/>
                <p:cNvSpPr>
                  <a:spLocks noChangeShapeType="1"/>
                </p:cNvSpPr>
                <p:nvPr/>
              </p:nvSpPr>
              <p:spPr bwMode="auto">
                <a:xfrm>
                  <a:off x="3897" y="1814"/>
                  <a:ext cx="19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56" name="Line 73"/>
                <p:cNvSpPr>
                  <a:spLocks noChangeShapeType="1"/>
                </p:cNvSpPr>
                <p:nvPr/>
              </p:nvSpPr>
              <p:spPr bwMode="auto">
                <a:xfrm>
                  <a:off x="3900" y="2041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57" name="Line 74"/>
                <p:cNvSpPr>
                  <a:spLocks noChangeShapeType="1"/>
                </p:cNvSpPr>
                <p:nvPr/>
              </p:nvSpPr>
              <p:spPr bwMode="auto">
                <a:xfrm>
                  <a:off x="3717" y="2253"/>
                  <a:ext cx="36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58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3900" y="2469"/>
                  <a:ext cx="186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59" name="Line 76"/>
                <p:cNvSpPr>
                  <a:spLocks noChangeShapeType="1"/>
                </p:cNvSpPr>
                <p:nvPr/>
              </p:nvSpPr>
              <p:spPr bwMode="auto">
                <a:xfrm>
                  <a:off x="3720" y="2658"/>
                  <a:ext cx="3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60" name="Line 77"/>
                <p:cNvSpPr>
                  <a:spLocks noChangeShapeType="1"/>
                </p:cNvSpPr>
                <p:nvPr/>
              </p:nvSpPr>
              <p:spPr bwMode="auto">
                <a:xfrm>
                  <a:off x="3723" y="2865"/>
                  <a:ext cx="36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61" name="Line 78"/>
                <p:cNvSpPr>
                  <a:spLocks noChangeShapeType="1"/>
                </p:cNvSpPr>
                <p:nvPr/>
              </p:nvSpPr>
              <p:spPr bwMode="auto">
                <a:xfrm>
                  <a:off x="3720" y="3032"/>
                  <a:ext cx="366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grpSp>
              <p:nvGrpSpPr>
                <p:cNvPr id="20562" name="Group 79"/>
                <p:cNvGrpSpPr>
                  <a:grpSpLocks/>
                </p:cNvGrpSpPr>
                <p:nvPr/>
              </p:nvGrpSpPr>
              <p:grpSpPr bwMode="auto">
                <a:xfrm>
                  <a:off x="4044" y="3450"/>
                  <a:ext cx="580" cy="281"/>
                  <a:chOff x="4158" y="3006"/>
                  <a:chExt cx="580" cy="358"/>
                </a:xfrm>
              </p:grpSpPr>
              <p:sp>
                <p:nvSpPr>
                  <p:cNvPr id="20568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8" y="3006"/>
                    <a:ext cx="352" cy="35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A</a:t>
                    </a:r>
                    <a:endParaRPr lang="hu-HU" baseline="-25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569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86" y="3006"/>
                    <a:ext cx="352" cy="35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B</a:t>
                    </a:r>
                    <a:endParaRPr lang="hu-HU" baseline="-250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0563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4176" y="3228"/>
                  <a:ext cx="0" cy="24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64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4386" y="3228"/>
                  <a:ext cx="0" cy="24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65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596" y="3219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66" name="Line 85"/>
                <p:cNvSpPr>
                  <a:spLocks noChangeShapeType="1"/>
                </p:cNvSpPr>
                <p:nvPr/>
              </p:nvSpPr>
              <p:spPr bwMode="auto">
                <a:xfrm>
                  <a:off x="4758" y="2361"/>
                  <a:ext cx="19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67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4779" y="2131"/>
                  <a:ext cx="352" cy="28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F</a:t>
                  </a:r>
                  <a:endParaRPr lang="hu-HU" baseline="-250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47" name="Line 87"/>
              <p:cNvSpPr>
                <a:spLocks noChangeShapeType="1"/>
              </p:cNvSpPr>
              <p:nvPr/>
            </p:nvSpPr>
            <p:spPr bwMode="auto">
              <a:xfrm>
                <a:off x="3912" y="1044"/>
                <a:ext cx="0" cy="18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20548" name="Group 88"/>
              <p:cNvGrpSpPr>
                <a:grpSpLocks/>
              </p:cNvGrpSpPr>
              <p:nvPr/>
            </p:nvGrpSpPr>
            <p:grpSpPr bwMode="auto">
              <a:xfrm>
                <a:off x="3816" y="2946"/>
                <a:ext cx="204" cy="90"/>
                <a:chOff x="3798" y="3606"/>
                <a:chExt cx="204" cy="90"/>
              </a:xfrm>
            </p:grpSpPr>
            <p:sp>
              <p:nvSpPr>
                <p:cNvPr id="20550" name="Line 89"/>
                <p:cNvSpPr>
                  <a:spLocks noChangeShapeType="1"/>
                </p:cNvSpPr>
                <p:nvPr/>
              </p:nvSpPr>
              <p:spPr bwMode="auto">
                <a:xfrm>
                  <a:off x="3798" y="3606"/>
                  <a:ext cx="20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51" name="Line 90"/>
                <p:cNvSpPr>
                  <a:spLocks noChangeShapeType="1"/>
                </p:cNvSpPr>
                <p:nvPr/>
              </p:nvSpPr>
              <p:spPr bwMode="auto">
                <a:xfrm>
                  <a:off x="3864" y="3648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52" name="Line 91"/>
                <p:cNvSpPr>
                  <a:spLocks noChangeShapeType="1"/>
                </p:cNvSpPr>
                <p:nvPr/>
              </p:nvSpPr>
              <p:spPr bwMode="auto">
                <a:xfrm>
                  <a:off x="3894" y="3696"/>
                  <a:ext cx="1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0549" name="Line 92"/>
              <p:cNvSpPr>
                <a:spLocks noChangeShapeType="1"/>
              </p:cNvSpPr>
              <p:nvPr/>
            </p:nvSpPr>
            <p:spPr bwMode="auto">
              <a:xfrm>
                <a:off x="3732" y="1464"/>
                <a:ext cx="0" cy="1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20538" name="Text Box 93"/>
          <p:cNvSpPr txBox="1">
            <a:spLocks noChangeArrowheads="1"/>
          </p:cNvSpPr>
          <p:nvPr/>
        </p:nvSpPr>
        <p:spPr bwMode="auto">
          <a:xfrm>
            <a:off x="0" y="2492375"/>
            <a:ext cx="2352675" cy="1160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 b="1">
                <a:solidFill>
                  <a:schemeClr val="tx1"/>
                </a:solidFill>
              </a:rPr>
              <a:t>3.12. ábra</a:t>
            </a:r>
            <a:endParaRPr lang="hu-HU" sz="2800">
              <a:solidFill>
                <a:schemeClr val="tx1"/>
              </a:solidFill>
            </a:endParaRPr>
          </a:p>
          <a:p>
            <a:pPr algn="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Igazság tábla:</a:t>
            </a:r>
          </a:p>
        </p:txBody>
      </p:sp>
      <p:sp>
        <p:nvSpPr>
          <p:cNvPr id="181342" name="Text Box 94"/>
          <p:cNvSpPr txBox="1">
            <a:spLocks noChangeArrowheads="1"/>
          </p:cNvSpPr>
          <p:nvPr/>
        </p:nvSpPr>
        <p:spPr bwMode="auto">
          <a:xfrm>
            <a:off x="228600" y="5589588"/>
            <a:ext cx="89154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Párhuzamos-soros átalakítás:</a:t>
            </a:r>
            <a:br>
              <a:rPr lang="hu-HU" sz="2800">
                <a:solidFill>
                  <a:schemeClr val="tx1"/>
                </a:solidFill>
              </a:rPr>
            </a:br>
            <a:r>
              <a:rPr lang="hu-HU" sz="2800">
                <a:solidFill>
                  <a:schemeClr val="tx1"/>
                </a:solidFill>
              </a:rPr>
              <a:t> vezérlő vonalakon rendre: 000, 001, … 111. </a:t>
            </a:r>
          </a:p>
        </p:txBody>
      </p:sp>
      <p:sp>
        <p:nvSpPr>
          <p:cNvPr id="20540" name="Élőláb helye 4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20541" name="Dátum helye 4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6BFA7B7-75A1-42A6-93C7-FB0FD58A8E92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8A4E10-C0E7-4877-9569-EA904F5DE242}" type="slidenum">
              <a:rPr lang="en-GB" smtClean="0">
                <a:cs typeface="Arial" charset="0"/>
              </a:rPr>
              <a:pPr/>
              <a:t>2</a:t>
            </a:fld>
            <a:endParaRPr lang="en-GB" smtClean="0">
              <a:cs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049962"/>
          </a:xfrm>
        </p:spPr>
        <p:txBody>
          <a:bodyPr lIns="92075" tIns="46038" rIns="92075" bIns="46038"/>
          <a:lstStyle/>
          <a:p>
            <a:pPr algn="ctr">
              <a:lnSpc>
                <a:spcPct val="80000"/>
              </a:lnSpc>
              <a:buFont typeface="Times New Roman" pitchFamily="18" charset="0"/>
              <a:buNone/>
            </a:pPr>
            <a:r>
              <a:rPr lang="hu-HU" b="1" smtClean="0"/>
              <a:t>Digitális logikai szint</a:t>
            </a:r>
            <a:endParaRPr lang="hu-HU" smtClean="0"/>
          </a:p>
          <a:p>
            <a:pPr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hu-HU" b="1" smtClean="0"/>
              <a:t>Digitális áramkör:</a:t>
            </a:r>
            <a:r>
              <a:rPr lang="hu-HU" smtClean="0"/>
              <a:t> két érték – általában 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hu-HU" smtClean="0"/>
              <a:t>	0-1 Volt között az egyik (pl. 0, hamis), 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hu-HU" smtClean="0"/>
              <a:t>	2-5 Volt között a másik (1, igaz). 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hu-HU" smtClean="0"/>
              <a:t>Más feszültségeket nem engednek meg.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hu-HU" b="1" smtClean="0"/>
              <a:t>Kapu (gate):</a:t>
            </a:r>
            <a:r>
              <a:rPr lang="hu-HU" smtClean="0"/>
              <a:t> kétértékű jelek valamilyen függvényét tudja meghatározni.</a:t>
            </a:r>
            <a:br>
              <a:rPr lang="hu-HU" smtClean="0"/>
            </a:br>
            <a:r>
              <a:rPr lang="hu-HU" smtClean="0"/>
              <a:t>Kapcsolási idő néhány ns </a:t>
            </a:r>
            <a:br>
              <a:rPr lang="hu-HU" smtClean="0"/>
            </a:br>
            <a:r>
              <a:rPr lang="hu-HU" smtClean="0"/>
              <a:t>		(nanoszekundum = 10</a:t>
            </a:r>
            <a:r>
              <a:rPr lang="hu-HU" baseline="30000" smtClean="0"/>
              <a:t>-9</a:t>
            </a:r>
            <a:r>
              <a:rPr lang="hu-HU" smtClean="0"/>
              <a:t> s)</a:t>
            </a:r>
            <a:endParaRPr lang="hu-HU" b="1" smtClean="0"/>
          </a:p>
        </p:txBody>
      </p:sp>
      <p:sp>
        <p:nvSpPr>
          <p:cNvPr id="5124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5125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71A8E94-25F9-4A0B-81FE-E93D979C2F50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33F6E1-D6E2-4BF0-AF81-32250FCB7846}" type="slidenum">
              <a:rPr lang="en-GB" smtClean="0">
                <a:cs typeface="Arial" charset="0"/>
              </a:rPr>
              <a:pPr/>
              <a:t>20</a:t>
            </a:fld>
            <a:endParaRPr lang="en-GB" smtClean="0">
              <a:cs typeface="Arial" charset="0"/>
            </a:endParaRP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469900" y="1435100"/>
            <a:ext cx="4311650" cy="4337050"/>
            <a:chOff x="554" y="718"/>
            <a:chExt cx="2920" cy="2732"/>
          </a:xfrm>
        </p:grpSpPr>
        <p:grpSp>
          <p:nvGrpSpPr>
            <p:cNvPr id="21629" name="Group 3"/>
            <p:cNvGrpSpPr>
              <a:grpSpLocks/>
            </p:cNvGrpSpPr>
            <p:nvPr/>
          </p:nvGrpSpPr>
          <p:grpSpPr bwMode="auto">
            <a:xfrm>
              <a:off x="560" y="1079"/>
              <a:ext cx="1936" cy="192"/>
              <a:chOff x="560" y="1079"/>
              <a:chExt cx="1936" cy="192"/>
            </a:xfrm>
          </p:grpSpPr>
          <p:grpSp>
            <p:nvGrpSpPr>
              <p:cNvPr id="21737" name="Group 4"/>
              <p:cNvGrpSpPr>
                <a:grpSpLocks/>
              </p:cNvGrpSpPr>
              <p:nvPr/>
            </p:nvGrpSpPr>
            <p:grpSpPr bwMode="auto">
              <a:xfrm>
                <a:off x="1806" y="1079"/>
                <a:ext cx="690" cy="192"/>
                <a:chOff x="1480" y="821"/>
                <a:chExt cx="690" cy="192"/>
              </a:xfrm>
            </p:grpSpPr>
            <p:sp>
              <p:nvSpPr>
                <p:cNvPr id="21742" name="Arc 5"/>
                <p:cNvSpPr>
                  <a:spLocks/>
                </p:cNvSpPr>
                <p:nvPr/>
              </p:nvSpPr>
              <p:spPr bwMode="auto">
                <a:xfrm>
                  <a:off x="1752" y="821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743" name="Freeform 6"/>
                <p:cNvSpPr>
                  <a:spLocks/>
                </p:cNvSpPr>
                <p:nvPr/>
              </p:nvSpPr>
              <p:spPr bwMode="auto">
                <a:xfrm>
                  <a:off x="1480" y="821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744" name="Line 7"/>
                <p:cNvSpPr>
                  <a:spLocks noChangeShapeType="1"/>
                </p:cNvSpPr>
                <p:nvPr/>
              </p:nvSpPr>
              <p:spPr bwMode="auto">
                <a:xfrm>
                  <a:off x="1859" y="914"/>
                  <a:ext cx="31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738" name="Line 8"/>
              <p:cNvSpPr>
                <a:spLocks noChangeShapeType="1"/>
              </p:cNvSpPr>
              <p:nvPr/>
            </p:nvSpPr>
            <p:spPr bwMode="auto">
              <a:xfrm flipH="1">
                <a:off x="560" y="1106"/>
                <a:ext cx="12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39" name="Line 9"/>
              <p:cNvSpPr>
                <a:spLocks noChangeShapeType="1"/>
              </p:cNvSpPr>
              <p:nvPr/>
            </p:nvSpPr>
            <p:spPr bwMode="auto">
              <a:xfrm flipH="1">
                <a:off x="771" y="1146"/>
                <a:ext cx="10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40" name="Line 10"/>
              <p:cNvSpPr>
                <a:spLocks noChangeShapeType="1"/>
              </p:cNvSpPr>
              <p:nvPr/>
            </p:nvSpPr>
            <p:spPr bwMode="auto">
              <a:xfrm flipH="1">
                <a:off x="997" y="1194"/>
                <a:ext cx="8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41" name="Line 11"/>
              <p:cNvSpPr>
                <a:spLocks noChangeShapeType="1"/>
              </p:cNvSpPr>
              <p:nvPr/>
            </p:nvSpPr>
            <p:spPr bwMode="auto">
              <a:xfrm flipH="1">
                <a:off x="1117" y="1242"/>
                <a:ext cx="6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630" name="Group 12"/>
            <p:cNvGrpSpPr>
              <a:grpSpLocks/>
            </p:cNvGrpSpPr>
            <p:nvPr/>
          </p:nvGrpSpPr>
          <p:grpSpPr bwMode="auto">
            <a:xfrm>
              <a:off x="554" y="775"/>
              <a:ext cx="1981" cy="192"/>
              <a:chOff x="554" y="775"/>
              <a:chExt cx="1981" cy="192"/>
            </a:xfrm>
          </p:grpSpPr>
          <p:grpSp>
            <p:nvGrpSpPr>
              <p:cNvPr id="21729" name="Group 13"/>
              <p:cNvGrpSpPr>
                <a:grpSpLocks/>
              </p:cNvGrpSpPr>
              <p:nvPr/>
            </p:nvGrpSpPr>
            <p:grpSpPr bwMode="auto">
              <a:xfrm>
                <a:off x="1806" y="775"/>
                <a:ext cx="729" cy="192"/>
                <a:chOff x="1480" y="517"/>
                <a:chExt cx="729" cy="192"/>
              </a:xfrm>
            </p:grpSpPr>
            <p:sp>
              <p:nvSpPr>
                <p:cNvPr id="21734" name="Arc 14"/>
                <p:cNvSpPr>
                  <a:spLocks/>
                </p:cNvSpPr>
                <p:nvPr/>
              </p:nvSpPr>
              <p:spPr bwMode="auto">
                <a:xfrm>
                  <a:off x="1752" y="517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735" name="Freeform 15"/>
                <p:cNvSpPr>
                  <a:spLocks/>
                </p:cNvSpPr>
                <p:nvPr/>
              </p:nvSpPr>
              <p:spPr bwMode="auto">
                <a:xfrm>
                  <a:off x="1480" y="517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736" name="Line 16"/>
                <p:cNvSpPr>
                  <a:spLocks noChangeShapeType="1"/>
                </p:cNvSpPr>
                <p:nvPr/>
              </p:nvSpPr>
              <p:spPr bwMode="auto">
                <a:xfrm>
                  <a:off x="1859" y="610"/>
                  <a:ext cx="35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730" name="Line 17"/>
              <p:cNvSpPr>
                <a:spLocks noChangeShapeType="1"/>
              </p:cNvSpPr>
              <p:nvPr/>
            </p:nvSpPr>
            <p:spPr bwMode="auto">
              <a:xfrm flipH="1">
                <a:off x="554" y="802"/>
                <a:ext cx="12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31" name="Line 18"/>
              <p:cNvSpPr>
                <a:spLocks noChangeShapeType="1"/>
              </p:cNvSpPr>
              <p:nvPr/>
            </p:nvSpPr>
            <p:spPr bwMode="auto">
              <a:xfrm flipH="1">
                <a:off x="765" y="842"/>
                <a:ext cx="1033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32" name="Line 19"/>
              <p:cNvSpPr>
                <a:spLocks noChangeShapeType="1"/>
              </p:cNvSpPr>
              <p:nvPr/>
            </p:nvSpPr>
            <p:spPr bwMode="auto">
              <a:xfrm flipH="1">
                <a:off x="1006" y="890"/>
                <a:ext cx="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33" name="Line 20"/>
              <p:cNvSpPr>
                <a:spLocks noChangeShapeType="1"/>
              </p:cNvSpPr>
              <p:nvPr/>
            </p:nvSpPr>
            <p:spPr bwMode="auto">
              <a:xfrm flipH="1">
                <a:off x="1231" y="938"/>
                <a:ext cx="5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631" name="Group 21"/>
            <p:cNvGrpSpPr>
              <a:grpSpLocks/>
            </p:cNvGrpSpPr>
            <p:nvPr/>
          </p:nvGrpSpPr>
          <p:grpSpPr bwMode="auto">
            <a:xfrm>
              <a:off x="567" y="1367"/>
              <a:ext cx="1885" cy="192"/>
              <a:chOff x="567" y="1367"/>
              <a:chExt cx="1885" cy="192"/>
            </a:xfrm>
          </p:grpSpPr>
          <p:grpSp>
            <p:nvGrpSpPr>
              <p:cNvPr id="21721" name="Group 22"/>
              <p:cNvGrpSpPr>
                <a:grpSpLocks/>
              </p:cNvGrpSpPr>
              <p:nvPr/>
            </p:nvGrpSpPr>
            <p:grpSpPr bwMode="auto">
              <a:xfrm>
                <a:off x="1798" y="1367"/>
                <a:ext cx="654" cy="192"/>
                <a:chOff x="1472" y="1109"/>
                <a:chExt cx="654" cy="192"/>
              </a:xfrm>
            </p:grpSpPr>
            <p:sp>
              <p:nvSpPr>
                <p:cNvPr id="21726" name="Arc 23"/>
                <p:cNvSpPr>
                  <a:spLocks/>
                </p:cNvSpPr>
                <p:nvPr/>
              </p:nvSpPr>
              <p:spPr bwMode="auto">
                <a:xfrm>
                  <a:off x="1748" y="1109"/>
                  <a:ext cx="111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727" name="Freeform 24"/>
                <p:cNvSpPr>
                  <a:spLocks/>
                </p:cNvSpPr>
                <p:nvPr/>
              </p:nvSpPr>
              <p:spPr bwMode="auto">
                <a:xfrm>
                  <a:off x="1472" y="1109"/>
                  <a:ext cx="292" cy="192"/>
                </a:xfrm>
                <a:custGeom>
                  <a:avLst/>
                  <a:gdLst>
                    <a:gd name="T0" fmla="*/ 130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8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728" name="Line 25"/>
                <p:cNvSpPr>
                  <a:spLocks noChangeShapeType="1"/>
                </p:cNvSpPr>
                <p:nvPr/>
              </p:nvSpPr>
              <p:spPr bwMode="auto">
                <a:xfrm>
                  <a:off x="1857" y="1202"/>
                  <a:ext cx="26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722" name="Line 26"/>
              <p:cNvSpPr>
                <a:spLocks noChangeShapeType="1"/>
              </p:cNvSpPr>
              <p:nvPr/>
            </p:nvSpPr>
            <p:spPr bwMode="auto">
              <a:xfrm flipH="1">
                <a:off x="567" y="1394"/>
                <a:ext cx="1219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23" name="Line 27"/>
              <p:cNvSpPr>
                <a:spLocks noChangeShapeType="1"/>
              </p:cNvSpPr>
              <p:nvPr/>
            </p:nvSpPr>
            <p:spPr bwMode="auto">
              <a:xfrm flipH="1">
                <a:off x="766" y="1434"/>
                <a:ext cx="1033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24" name="Line 28"/>
              <p:cNvSpPr>
                <a:spLocks noChangeShapeType="1"/>
              </p:cNvSpPr>
              <p:nvPr/>
            </p:nvSpPr>
            <p:spPr bwMode="auto">
              <a:xfrm flipH="1">
                <a:off x="881" y="1482"/>
                <a:ext cx="913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25" name="Line 29"/>
              <p:cNvSpPr>
                <a:spLocks noChangeShapeType="1"/>
              </p:cNvSpPr>
              <p:nvPr/>
            </p:nvSpPr>
            <p:spPr bwMode="auto">
              <a:xfrm flipH="1">
                <a:off x="1232" y="1530"/>
                <a:ext cx="566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632" name="Group 30"/>
            <p:cNvGrpSpPr>
              <a:grpSpLocks/>
            </p:cNvGrpSpPr>
            <p:nvPr/>
          </p:nvGrpSpPr>
          <p:grpSpPr bwMode="auto">
            <a:xfrm>
              <a:off x="561" y="1615"/>
              <a:ext cx="1846" cy="192"/>
              <a:chOff x="561" y="1615"/>
              <a:chExt cx="1846" cy="192"/>
            </a:xfrm>
          </p:grpSpPr>
          <p:grpSp>
            <p:nvGrpSpPr>
              <p:cNvPr id="21713" name="Group 31"/>
              <p:cNvGrpSpPr>
                <a:grpSpLocks/>
              </p:cNvGrpSpPr>
              <p:nvPr/>
            </p:nvGrpSpPr>
            <p:grpSpPr bwMode="auto">
              <a:xfrm>
                <a:off x="1798" y="1615"/>
                <a:ext cx="609" cy="192"/>
                <a:chOff x="1496" y="533"/>
                <a:chExt cx="609" cy="192"/>
              </a:xfrm>
            </p:grpSpPr>
            <p:sp>
              <p:nvSpPr>
                <p:cNvPr id="21718" name="Arc 32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719" name="Freeform 33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720" name="Line 34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714" name="Line 35"/>
              <p:cNvSpPr>
                <a:spLocks noChangeShapeType="1"/>
              </p:cNvSpPr>
              <p:nvPr/>
            </p:nvSpPr>
            <p:spPr bwMode="auto">
              <a:xfrm flipH="1" flipV="1">
                <a:off x="561" y="1639"/>
                <a:ext cx="1237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15" name="Line 36"/>
              <p:cNvSpPr>
                <a:spLocks noChangeShapeType="1"/>
              </p:cNvSpPr>
              <p:nvPr/>
            </p:nvSpPr>
            <p:spPr bwMode="auto">
              <a:xfrm flipH="1">
                <a:off x="763" y="1682"/>
                <a:ext cx="10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16" name="Line 37"/>
              <p:cNvSpPr>
                <a:spLocks noChangeShapeType="1"/>
              </p:cNvSpPr>
              <p:nvPr/>
            </p:nvSpPr>
            <p:spPr bwMode="auto">
              <a:xfrm flipH="1">
                <a:off x="884" y="1730"/>
                <a:ext cx="9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17" name="Line 38"/>
              <p:cNvSpPr>
                <a:spLocks noChangeShapeType="1"/>
              </p:cNvSpPr>
              <p:nvPr/>
            </p:nvSpPr>
            <p:spPr bwMode="auto">
              <a:xfrm flipH="1">
                <a:off x="1112" y="1778"/>
                <a:ext cx="678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633" name="Group 39"/>
            <p:cNvGrpSpPr>
              <a:grpSpLocks/>
            </p:cNvGrpSpPr>
            <p:nvPr/>
          </p:nvGrpSpPr>
          <p:grpSpPr bwMode="auto">
            <a:xfrm>
              <a:off x="569" y="1871"/>
              <a:ext cx="1846" cy="192"/>
              <a:chOff x="569" y="1871"/>
              <a:chExt cx="1846" cy="192"/>
            </a:xfrm>
          </p:grpSpPr>
          <p:grpSp>
            <p:nvGrpSpPr>
              <p:cNvPr id="21705" name="Group 40"/>
              <p:cNvGrpSpPr>
                <a:grpSpLocks/>
              </p:cNvGrpSpPr>
              <p:nvPr/>
            </p:nvGrpSpPr>
            <p:grpSpPr bwMode="auto">
              <a:xfrm>
                <a:off x="1806" y="1871"/>
                <a:ext cx="609" cy="192"/>
                <a:chOff x="1496" y="533"/>
                <a:chExt cx="609" cy="192"/>
              </a:xfrm>
            </p:grpSpPr>
            <p:sp>
              <p:nvSpPr>
                <p:cNvPr id="21710" name="Arc 41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711" name="Freeform 42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712" name="Line 43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706" name="Line 44"/>
              <p:cNvSpPr>
                <a:spLocks noChangeShapeType="1"/>
              </p:cNvSpPr>
              <p:nvPr/>
            </p:nvSpPr>
            <p:spPr bwMode="auto">
              <a:xfrm flipH="1">
                <a:off x="569" y="1898"/>
                <a:ext cx="12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07" name="Line 45"/>
              <p:cNvSpPr>
                <a:spLocks noChangeShapeType="1"/>
              </p:cNvSpPr>
              <p:nvPr/>
            </p:nvSpPr>
            <p:spPr bwMode="auto">
              <a:xfrm flipH="1">
                <a:off x="651" y="1938"/>
                <a:ext cx="11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08" name="Line 46"/>
              <p:cNvSpPr>
                <a:spLocks noChangeShapeType="1"/>
              </p:cNvSpPr>
              <p:nvPr/>
            </p:nvSpPr>
            <p:spPr bwMode="auto">
              <a:xfrm flipH="1">
                <a:off x="1003" y="1986"/>
                <a:ext cx="8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09" name="Line 47"/>
              <p:cNvSpPr>
                <a:spLocks noChangeShapeType="1"/>
              </p:cNvSpPr>
              <p:nvPr/>
            </p:nvSpPr>
            <p:spPr bwMode="auto">
              <a:xfrm flipH="1">
                <a:off x="1234" y="2034"/>
                <a:ext cx="5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634" name="Group 48"/>
            <p:cNvGrpSpPr>
              <a:grpSpLocks/>
            </p:cNvGrpSpPr>
            <p:nvPr/>
          </p:nvGrpSpPr>
          <p:grpSpPr bwMode="auto">
            <a:xfrm>
              <a:off x="574" y="2127"/>
              <a:ext cx="1879" cy="192"/>
              <a:chOff x="574" y="2127"/>
              <a:chExt cx="1879" cy="192"/>
            </a:xfrm>
          </p:grpSpPr>
          <p:grpSp>
            <p:nvGrpSpPr>
              <p:cNvPr id="21697" name="Group 49"/>
              <p:cNvGrpSpPr>
                <a:grpSpLocks/>
              </p:cNvGrpSpPr>
              <p:nvPr/>
            </p:nvGrpSpPr>
            <p:grpSpPr bwMode="auto">
              <a:xfrm>
                <a:off x="1814" y="2127"/>
                <a:ext cx="639" cy="192"/>
                <a:chOff x="1488" y="1869"/>
                <a:chExt cx="639" cy="192"/>
              </a:xfrm>
            </p:grpSpPr>
            <p:sp>
              <p:nvSpPr>
                <p:cNvPr id="21702" name="Arc 50"/>
                <p:cNvSpPr>
                  <a:spLocks/>
                </p:cNvSpPr>
                <p:nvPr/>
              </p:nvSpPr>
              <p:spPr bwMode="auto">
                <a:xfrm>
                  <a:off x="1760" y="1869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703" name="Freeform 51"/>
                <p:cNvSpPr>
                  <a:spLocks/>
                </p:cNvSpPr>
                <p:nvPr/>
              </p:nvSpPr>
              <p:spPr bwMode="auto">
                <a:xfrm>
                  <a:off x="1488" y="1869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704" name="Line 52"/>
                <p:cNvSpPr>
                  <a:spLocks noChangeShapeType="1"/>
                </p:cNvSpPr>
                <p:nvPr/>
              </p:nvSpPr>
              <p:spPr bwMode="auto">
                <a:xfrm>
                  <a:off x="1867" y="1962"/>
                  <a:ext cx="26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698" name="Line 53"/>
              <p:cNvSpPr>
                <a:spLocks noChangeShapeType="1"/>
              </p:cNvSpPr>
              <p:nvPr/>
            </p:nvSpPr>
            <p:spPr bwMode="auto">
              <a:xfrm flipH="1">
                <a:off x="574" y="2154"/>
                <a:ext cx="1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99" name="Line 54"/>
              <p:cNvSpPr>
                <a:spLocks noChangeShapeType="1"/>
              </p:cNvSpPr>
              <p:nvPr/>
            </p:nvSpPr>
            <p:spPr bwMode="auto">
              <a:xfrm flipH="1">
                <a:off x="647" y="2194"/>
                <a:ext cx="1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00" name="Line 55"/>
              <p:cNvSpPr>
                <a:spLocks noChangeShapeType="1"/>
              </p:cNvSpPr>
              <p:nvPr/>
            </p:nvSpPr>
            <p:spPr bwMode="auto">
              <a:xfrm flipH="1">
                <a:off x="999" y="2242"/>
                <a:ext cx="81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01" name="Line 56"/>
              <p:cNvSpPr>
                <a:spLocks noChangeShapeType="1"/>
              </p:cNvSpPr>
              <p:nvPr/>
            </p:nvSpPr>
            <p:spPr bwMode="auto">
              <a:xfrm flipH="1">
                <a:off x="1110" y="2290"/>
                <a:ext cx="6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635" name="Group 57"/>
            <p:cNvGrpSpPr>
              <a:grpSpLocks/>
            </p:cNvGrpSpPr>
            <p:nvPr/>
          </p:nvGrpSpPr>
          <p:grpSpPr bwMode="auto">
            <a:xfrm>
              <a:off x="570" y="2383"/>
              <a:ext cx="1927" cy="192"/>
              <a:chOff x="570" y="2383"/>
              <a:chExt cx="1927" cy="192"/>
            </a:xfrm>
          </p:grpSpPr>
          <p:grpSp>
            <p:nvGrpSpPr>
              <p:cNvPr id="21689" name="Group 58"/>
              <p:cNvGrpSpPr>
                <a:grpSpLocks/>
              </p:cNvGrpSpPr>
              <p:nvPr/>
            </p:nvGrpSpPr>
            <p:grpSpPr bwMode="auto">
              <a:xfrm>
                <a:off x="1822" y="2383"/>
                <a:ext cx="675" cy="192"/>
                <a:chOff x="1496" y="2125"/>
                <a:chExt cx="675" cy="192"/>
              </a:xfrm>
            </p:grpSpPr>
            <p:sp>
              <p:nvSpPr>
                <p:cNvPr id="21694" name="Arc 59"/>
                <p:cNvSpPr>
                  <a:spLocks/>
                </p:cNvSpPr>
                <p:nvPr/>
              </p:nvSpPr>
              <p:spPr bwMode="auto">
                <a:xfrm>
                  <a:off x="1768" y="2125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695" name="Freeform 60"/>
                <p:cNvSpPr>
                  <a:spLocks/>
                </p:cNvSpPr>
                <p:nvPr/>
              </p:nvSpPr>
              <p:spPr bwMode="auto">
                <a:xfrm>
                  <a:off x="1496" y="2125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96" name="Line 61"/>
                <p:cNvSpPr>
                  <a:spLocks noChangeShapeType="1"/>
                </p:cNvSpPr>
                <p:nvPr/>
              </p:nvSpPr>
              <p:spPr bwMode="auto">
                <a:xfrm>
                  <a:off x="1875" y="2218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690" name="Line 62"/>
              <p:cNvSpPr>
                <a:spLocks noChangeShapeType="1"/>
              </p:cNvSpPr>
              <p:nvPr/>
            </p:nvSpPr>
            <p:spPr bwMode="auto">
              <a:xfrm flipH="1">
                <a:off x="570" y="2410"/>
                <a:ext cx="12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91" name="Line 63"/>
              <p:cNvSpPr>
                <a:spLocks noChangeShapeType="1"/>
              </p:cNvSpPr>
              <p:nvPr/>
            </p:nvSpPr>
            <p:spPr bwMode="auto">
              <a:xfrm flipH="1">
                <a:off x="646" y="2450"/>
                <a:ext cx="11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92" name="Line 64"/>
              <p:cNvSpPr>
                <a:spLocks noChangeShapeType="1"/>
              </p:cNvSpPr>
              <p:nvPr/>
            </p:nvSpPr>
            <p:spPr bwMode="auto">
              <a:xfrm flipH="1">
                <a:off x="878" y="2498"/>
                <a:ext cx="9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93" name="Line 65"/>
              <p:cNvSpPr>
                <a:spLocks noChangeShapeType="1"/>
              </p:cNvSpPr>
              <p:nvPr/>
            </p:nvSpPr>
            <p:spPr bwMode="auto">
              <a:xfrm flipH="1">
                <a:off x="1235" y="2546"/>
                <a:ext cx="5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636" name="Group 66"/>
            <p:cNvGrpSpPr>
              <a:grpSpLocks/>
            </p:cNvGrpSpPr>
            <p:nvPr/>
          </p:nvGrpSpPr>
          <p:grpSpPr bwMode="auto">
            <a:xfrm>
              <a:off x="566" y="2639"/>
              <a:ext cx="1966" cy="192"/>
              <a:chOff x="566" y="2639"/>
              <a:chExt cx="1966" cy="192"/>
            </a:xfrm>
          </p:grpSpPr>
          <p:grpSp>
            <p:nvGrpSpPr>
              <p:cNvPr id="21681" name="Group 67"/>
              <p:cNvGrpSpPr>
                <a:grpSpLocks/>
              </p:cNvGrpSpPr>
              <p:nvPr/>
            </p:nvGrpSpPr>
            <p:grpSpPr bwMode="auto">
              <a:xfrm>
                <a:off x="1830" y="2639"/>
                <a:ext cx="702" cy="192"/>
                <a:chOff x="1504" y="2381"/>
                <a:chExt cx="702" cy="192"/>
              </a:xfrm>
            </p:grpSpPr>
            <p:sp>
              <p:nvSpPr>
                <p:cNvPr id="21686" name="Arc 68"/>
                <p:cNvSpPr>
                  <a:spLocks/>
                </p:cNvSpPr>
                <p:nvPr/>
              </p:nvSpPr>
              <p:spPr bwMode="auto">
                <a:xfrm>
                  <a:off x="1776" y="2381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687" name="Freeform 69"/>
                <p:cNvSpPr>
                  <a:spLocks/>
                </p:cNvSpPr>
                <p:nvPr/>
              </p:nvSpPr>
              <p:spPr bwMode="auto">
                <a:xfrm>
                  <a:off x="1504" y="2381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88" name="Line 70"/>
                <p:cNvSpPr>
                  <a:spLocks noChangeShapeType="1"/>
                </p:cNvSpPr>
                <p:nvPr/>
              </p:nvSpPr>
              <p:spPr bwMode="auto">
                <a:xfrm>
                  <a:off x="1883" y="2474"/>
                  <a:ext cx="3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682" name="Line 71"/>
              <p:cNvSpPr>
                <a:spLocks noChangeShapeType="1"/>
              </p:cNvSpPr>
              <p:nvPr/>
            </p:nvSpPr>
            <p:spPr bwMode="auto">
              <a:xfrm flipH="1">
                <a:off x="566" y="2666"/>
                <a:ext cx="12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83" name="Line 72"/>
              <p:cNvSpPr>
                <a:spLocks noChangeShapeType="1"/>
              </p:cNvSpPr>
              <p:nvPr/>
            </p:nvSpPr>
            <p:spPr bwMode="auto">
              <a:xfrm flipH="1">
                <a:off x="651" y="2706"/>
                <a:ext cx="11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84" name="Line 73"/>
              <p:cNvSpPr>
                <a:spLocks noChangeShapeType="1"/>
              </p:cNvSpPr>
              <p:nvPr/>
            </p:nvSpPr>
            <p:spPr bwMode="auto">
              <a:xfrm flipH="1">
                <a:off x="877" y="2754"/>
                <a:ext cx="9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85" name="Line 74"/>
              <p:cNvSpPr>
                <a:spLocks noChangeShapeType="1"/>
              </p:cNvSpPr>
              <p:nvPr/>
            </p:nvSpPr>
            <p:spPr bwMode="auto">
              <a:xfrm flipH="1">
                <a:off x="1114" y="2802"/>
                <a:ext cx="7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637" name="Group 75"/>
            <p:cNvGrpSpPr>
              <a:grpSpLocks/>
            </p:cNvGrpSpPr>
            <p:nvPr/>
          </p:nvGrpSpPr>
          <p:grpSpPr bwMode="auto">
            <a:xfrm>
              <a:off x="649" y="718"/>
              <a:ext cx="640" cy="2732"/>
              <a:chOff x="323" y="460"/>
              <a:chExt cx="640" cy="2732"/>
            </a:xfrm>
          </p:grpSpPr>
          <p:grpSp>
            <p:nvGrpSpPr>
              <p:cNvPr id="21660" name="Group 76"/>
              <p:cNvGrpSpPr>
                <a:grpSpLocks/>
              </p:cNvGrpSpPr>
              <p:nvPr/>
            </p:nvGrpSpPr>
            <p:grpSpPr bwMode="auto">
              <a:xfrm>
                <a:off x="323" y="460"/>
                <a:ext cx="179" cy="2728"/>
                <a:chOff x="320" y="448"/>
                <a:chExt cx="179" cy="2728"/>
              </a:xfrm>
            </p:grpSpPr>
            <p:sp>
              <p:nvSpPr>
                <p:cNvPr id="21675" name="Freeform 77"/>
                <p:cNvSpPr>
                  <a:spLocks/>
                </p:cNvSpPr>
                <p:nvPr/>
              </p:nvSpPr>
              <p:spPr bwMode="auto">
                <a:xfrm rot="-5400000">
                  <a:off x="406" y="282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76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395" y="297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77" name="Oval 79"/>
                <p:cNvSpPr>
                  <a:spLocks noChangeArrowheads="1"/>
                </p:cNvSpPr>
                <p:nvPr/>
              </p:nvSpPr>
              <p:spPr bwMode="auto">
                <a:xfrm rot="-5400000">
                  <a:off x="425" y="280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678" name="Line 80"/>
                <p:cNvSpPr>
                  <a:spLocks noChangeShapeType="1"/>
                </p:cNvSpPr>
                <p:nvPr/>
              </p:nvSpPr>
              <p:spPr bwMode="auto">
                <a:xfrm rot="-5400000">
                  <a:off x="-724" y="1638"/>
                  <a:ext cx="23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79" name="Line 81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302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80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320" y="448"/>
                  <a:ext cx="8" cy="2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1661" name="Group 83"/>
              <p:cNvGrpSpPr>
                <a:grpSpLocks/>
              </p:cNvGrpSpPr>
              <p:nvPr/>
            </p:nvGrpSpPr>
            <p:grpSpPr bwMode="auto">
              <a:xfrm>
                <a:off x="552" y="464"/>
                <a:ext cx="179" cy="2728"/>
                <a:chOff x="320" y="448"/>
                <a:chExt cx="179" cy="2728"/>
              </a:xfrm>
            </p:grpSpPr>
            <p:sp>
              <p:nvSpPr>
                <p:cNvPr id="21669" name="Freeform 84"/>
                <p:cNvSpPr>
                  <a:spLocks/>
                </p:cNvSpPr>
                <p:nvPr/>
              </p:nvSpPr>
              <p:spPr bwMode="auto">
                <a:xfrm rot="-5400000">
                  <a:off x="406" y="282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70" name="Line 85"/>
                <p:cNvSpPr>
                  <a:spLocks noChangeShapeType="1"/>
                </p:cNvSpPr>
                <p:nvPr/>
              </p:nvSpPr>
              <p:spPr bwMode="auto">
                <a:xfrm rot="-5400000">
                  <a:off x="395" y="297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71" name="Oval 86"/>
                <p:cNvSpPr>
                  <a:spLocks noChangeArrowheads="1"/>
                </p:cNvSpPr>
                <p:nvPr/>
              </p:nvSpPr>
              <p:spPr bwMode="auto">
                <a:xfrm rot="-5400000">
                  <a:off x="425" y="280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672" name="Line 87"/>
                <p:cNvSpPr>
                  <a:spLocks noChangeShapeType="1"/>
                </p:cNvSpPr>
                <p:nvPr/>
              </p:nvSpPr>
              <p:spPr bwMode="auto">
                <a:xfrm rot="-5400000">
                  <a:off x="-724" y="1638"/>
                  <a:ext cx="23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73" name="Line 88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302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74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320" y="448"/>
                  <a:ext cx="8" cy="2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1662" name="Group 90"/>
              <p:cNvGrpSpPr>
                <a:grpSpLocks/>
              </p:cNvGrpSpPr>
              <p:nvPr/>
            </p:nvGrpSpPr>
            <p:grpSpPr bwMode="auto">
              <a:xfrm>
                <a:off x="784" y="464"/>
                <a:ext cx="179" cy="2728"/>
                <a:chOff x="320" y="448"/>
                <a:chExt cx="179" cy="2728"/>
              </a:xfrm>
            </p:grpSpPr>
            <p:sp>
              <p:nvSpPr>
                <p:cNvPr id="21663" name="Freeform 91"/>
                <p:cNvSpPr>
                  <a:spLocks/>
                </p:cNvSpPr>
                <p:nvPr/>
              </p:nvSpPr>
              <p:spPr bwMode="auto">
                <a:xfrm rot="-5400000">
                  <a:off x="406" y="282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64" name="Line 92"/>
                <p:cNvSpPr>
                  <a:spLocks noChangeShapeType="1"/>
                </p:cNvSpPr>
                <p:nvPr/>
              </p:nvSpPr>
              <p:spPr bwMode="auto">
                <a:xfrm rot="-5400000">
                  <a:off x="395" y="297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65" name="Oval 93"/>
                <p:cNvSpPr>
                  <a:spLocks noChangeArrowheads="1"/>
                </p:cNvSpPr>
                <p:nvPr/>
              </p:nvSpPr>
              <p:spPr bwMode="auto">
                <a:xfrm rot="-5400000">
                  <a:off x="425" y="280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666" name="Line 94"/>
                <p:cNvSpPr>
                  <a:spLocks noChangeShapeType="1"/>
                </p:cNvSpPr>
                <p:nvPr/>
              </p:nvSpPr>
              <p:spPr bwMode="auto">
                <a:xfrm rot="-5400000">
                  <a:off x="-724" y="1638"/>
                  <a:ext cx="23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67" name="Line 95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302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68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20" y="448"/>
                  <a:ext cx="8" cy="2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21638" name="Group 97"/>
            <p:cNvGrpSpPr>
              <a:grpSpLocks/>
            </p:cNvGrpSpPr>
            <p:nvPr/>
          </p:nvGrpSpPr>
          <p:grpSpPr bwMode="auto">
            <a:xfrm>
              <a:off x="2405" y="867"/>
              <a:ext cx="1069" cy="1869"/>
              <a:chOff x="2079" y="609"/>
              <a:chExt cx="1069" cy="1869"/>
            </a:xfrm>
          </p:grpSpPr>
          <p:sp>
            <p:nvSpPr>
              <p:cNvPr id="21639" name="Line 98"/>
              <p:cNvSpPr>
                <a:spLocks noChangeShapeType="1"/>
              </p:cNvSpPr>
              <p:nvPr/>
            </p:nvSpPr>
            <p:spPr bwMode="auto">
              <a:xfrm>
                <a:off x="2085" y="1608"/>
                <a:ext cx="0" cy="1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40" name="Line 99"/>
              <p:cNvSpPr>
                <a:spLocks noChangeShapeType="1"/>
              </p:cNvSpPr>
              <p:nvPr/>
            </p:nvSpPr>
            <p:spPr bwMode="auto">
              <a:xfrm flipV="1">
                <a:off x="2085" y="1443"/>
                <a:ext cx="0" cy="1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41" name="Line 100"/>
              <p:cNvSpPr>
                <a:spLocks noChangeShapeType="1"/>
              </p:cNvSpPr>
              <p:nvPr/>
            </p:nvSpPr>
            <p:spPr bwMode="auto">
              <a:xfrm>
                <a:off x="2079" y="1545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42" name="Line 101"/>
              <p:cNvSpPr>
                <a:spLocks noChangeShapeType="1"/>
              </p:cNvSpPr>
              <p:nvPr/>
            </p:nvSpPr>
            <p:spPr bwMode="auto">
              <a:xfrm>
                <a:off x="2088" y="1611"/>
                <a:ext cx="237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21643" name="Group 102"/>
              <p:cNvGrpSpPr>
                <a:grpSpLocks/>
              </p:cNvGrpSpPr>
              <p:nvPr/>
            </p:nvGrpSpPr>
            <p:grpSpPr bwMode="auto">
              <a:xfrm>
                <a:off x="2269" y="1414"/>
                <a:ext cx="879" cy="314"/>
                <a:chOff x="3657" y="3094"/>
                <a:chExt cx="879" cy="314"/>
              </a:xfrm>
            </p:grpSpPr>
            <p:sp>
              <p:nvSpPr>
                <p:cNvPr id="21656" name="Line 103"/>
                <p:cNvSpPr>
                  <a:spLocks noChangeShapeType="1"/>
                </p:cNvSpPr>
                <p:nvPr/>
              </p:nvSpPr>
              <p:spPr bwMode="auto">
                <a:xfrm>
                  <a:off x="4198" y="3251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57" name="Arc 104"/>
                <p:cNvSpPr>
                  <a:spLocks/>
                </p:cNvSpPr>
                <p:nvPr/>
              </p:nvSpPr>
              <p:spPr bwMode="auto">
                <a:xfrm>
                  <a:off x="3683" y="3094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658" name="Arc 105"/>
                <p:cNvSpPr>
                  <a:spLocks/>
                </p:cNvSpPr>
                <p:nvPr/>
              </p:nvSpPr>
              <p:spPr bwMode="auto">
                <a:xfrm flipV="1">
                  <a:off x="3688" y="3096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659" name="Arc 106"/>
                <p:cNvSpPr>
                  <a:spLocks/>
                </p:cNvSpPr>
                <p:nvPr/>
              </p:nvSpPr>
              <p:spPr bwMode="auto">
                <a:xfrm>
                  <a:off x="3657" y="3101"/>
                  <a:ext cx="63" cy="304"/>
                </a:xfrm>
                <a:custGeom>
                  <a:avLst/>
                  <a:gdLst>
                    <a:gd name="T0" fmla="*/ 0 w 21600"/>
                    <a:gd name="T1" fmla="*/ 0 h 38874"/>
                    <a:gd name="T2" fmla="*/ 0 w 21600"/>
                    <a:gd name="T3" fmla="*/ 0 h 38874"/>
                    <a:gd name="T4" fmla="*/ 0 w 21600"/>
                    <a:gd name="T5" fmla="*/ 0 h 388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8874"/>
                    <a:gd name="T11" fmla="*/ 21600 w 21600"/>
                    <a:gd name="T12" fmla="*/ 38874 h 388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8874" fill="none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</a:path>
                    <a:path w="21600" h="38874" stroke="0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  <a:lnTo>
                        <a:pt x="0" y="19596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21644" name="Line 107"/>
              <p:cNvSpPr>
                <a:spLocks noChangeShapeType="1"/>
              </p:cNvSpPr>
              <p:nvPr/>
            </p:nvSpPr>
            <p:spPr bwMode="auto">
              <a:xfrm>
                <a:off x="2127" y="1203"/>
                <a:ext cx="0" cy="3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45" name="Line 108"/>
              <p:cNvSpPr>
                <a:spLocks noChangeShapeType="1"/>
              </p:cNvSpPr>
              <p:nvPr/>
            </p:nvSpPr>
            <p:spPr bwMode="auto">
              <a:xfrm>
                <a:off x="2127" y="1506"/>
                <a:ext cx="2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46" name="Line 109"/>
              <p:cNvSpPr>
                <a:spLocks noChangeShapeType="1"/>
              </p:cNvSpPr>
              <p:nvPr/>
            </p:nvSpPr>
            <p:spPr bwMode="auto">
              <a:xfrm flipV="1">
                <a:off x="2127" y="1647"/>
                <a:ext cx="0" cy="3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47" name="Line 110"/>
              <p:cNvSpPr>
                <a:spLocks noChangeShapeType="1"/>
              </p:cNvSpPr>
              <p:nvPr/>
            </p:nvSpPr>
            <p:spPr bwMode="auto">
              <a:xfrm>
                <a:off x="2127" y="1647"/>
                <a:ext cx="19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48" name="Line 111"/>
              <p:cNvSpPr>
                <a:spLocks noChangeShapeType="1"/>
              </p:cNvSpPr>
              <p:nvPr/>
            </p:nvSpPr>
            <p:spPr bwMode="auto">
              <a:xfrm>
                <a:off x="2169" y="915"/>
                <a:ext cx="0" cy="5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49" name="Line 112"/>
              <p:cNvSpPr>
                <a:spLocks noChangeShapeType="1"/>
              </p:cNvSpPr>
              <p:nvPr/>
            </p:nvSpPr>
            <p:spPr bwMode="auto">
              <a:xfrm>
                <a:off x="2169" y="1464"/>
                <a:ext cx="1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50" name="Line 113"/>
              <p:cNvSpPr>
                <a:spLocks noChangeShapeType="1"/>
              </p:cNvSpPr>
              <p:nvPr/>
            </p:nvSpPr>
            <p:spPr bwMode="auto">
              <a:xfrm flipH="1" flipV="1">
                <a:off x="2172" y="1677"/>
                <a:ext cx="3" cy="5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51" name="Line 114"/>
              <p:cNvSpPr>
                <a:spLocks noChangeShapeType="1"/>
              </p:cNvSpPr>
              <p:nvPr/>
            </p:nvSpPr>
            <p:spPr bwMode="auto">
              <a:xfrm>
                <a:off x="2172" y="1680"/>
                <a:ext cx="1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52" name="Line 115"/>
              <p:cNvSpPr>
                <a:spLocks noChangeShapeType="1"/>
              </p:cNvSpPr>
              <p:nvPr/>
            </p:nvSpPr>
            <p:spPr bwMode="auto">
              <a:xfrm>
                <a:off x="2208" y="609"/>
                <a:ext cx="0" cy="8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53" name="Line 116"/>
              <p:cNvSpPr>
                <a:spLocks noChangeShapeType="1"/>
              </p:cNvSpPr>
              <p:nvPr/>
            </p:nvSpPr>
            <p:spPr bwMode="auto">
              <a:xfrm>
                <a:off x="2208" y="1431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54" name="Line 117"/>
              <p:cNvSpPr>
                <a:spLocks noChangeShapeType="1"/>
              </p:cNvSpPr>
              <p:nvPr/>
            </p:nvSpPr>
            <p:spPr bwMode="auto">
              <a:xfrm>
                <a:off x="2208" y="1713"/>
                <a:ext cx="0" cy="7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55" name="Line 118"/>
              <p:cNvSpPr>
                <a:spLocks noChangeShapeType="1"/>
              </p:cNvSpPr>
              <p:nvPr/>
            </p:nvSpPr>
            <p:spPr bwMode="auto">
              <a:xfrm>
                <a:off x="2208" y="1716"/>
                <a:ext cx="9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21508" name="Group 119"/>
          <p:cNvGrpSpPr>
            <a:grpSpLocks/>
          </p:cNvGrpSpPr>
          <p:nvPr/>
        </p:nvGrpSpPr>
        <p:grpSpPr bwMode="auto">
          <a:xfrm>
            <a:off x="0" y="1390650"/>
            <a:ext cx="574675" cy="3411538"/>
            <a:chOff x="260" y="456"/>
            <a:chExt cx="362" cy="2162"/>
          </a:xfrm>
        </p:grpSpPr>
        <p:sp>
          <p:nvSpPr>
            <p:cNvPr id="21621" name="Text Box 120"/>
            <p:cNvSpPr txBox="1">
              <a:spLocks noChangeArrowheads="1"/>
            </p:cNvSpPr>
            <p:nvPr/>
          </p:nvSpPr>
          <p:spPr bwMode="auto">
            <a:xfrm>
              <a:off x="264" y="456"/>
              <a:ext cx="352" cy="2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1622" name="Text Box 121"/>
            <p:cNvSpPr txBox="1">
              <a:spLocks noChangeArrowheads="1"/>
            </p:cNvSpPr>
            <p:nvPr/>
          </p:nvSpPr>
          <p:spPr bwMode="auto">
            <a:xfrm>
              <a:off x="260" y="760"/>
              <a:ext cx="352" cy="2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623" name="Text Box 122"/>
            <p:cNvSpPr txBox="1">
              <a:spLocks noChangeArrowheads="1"/>
            </p:cNvSpPr>
            <p:nvPr/>
          </p:nvSpPr>
          <p:spPr bwMode="auto">
            <a:xfrm>
              <a:off x="268" y="1056"/>
              <a:ext cx="352" cy="28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624" name="Text Box 123"/>
            <p:cNvSpPr txBox="1">
              <a:spLocks noChangeArrowheads="1"/>
            </p:cNvSpPr>
            <p:nvPr/>
          </p:nvSpPr>
          <p:spPr bwMode="auto">
            <a:xfrm>
              <a:off x="268" y="1330"/>
              <a:ext cx="352" cy="2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625" name="Text Box 124"/>
            <p:cNvSpPr txBox="1">
              <a:spLocks noChangeArrowheads="1"/>
            </p:cNvSpPr>
            <p:nvPr/>
          </p:nvSpPr>
          <p:spPr bwMode="auto">
            <a:xfrm>
              <a:off x="270" y="1584"/>
              <a:ext cx="352" cy="2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1626" name="Text Box 125"/>
            <p:cNvSpPr txBox="1">
              <a:spLocks noChangeArrowheads="1"/>
            </p:cNvSpPr>
            <p:nvPr/>
          </p:nvSpPr>
          <p:spPr bwMode="auto">
            <a:xfrm>
              <a:off x="268" y="1834"/>
              <a:ext cx="352" cy="2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1627" name="Text Box 126"/>
            <p:cNvSpPr txBox="1">
              <a:spLocks noChangeArrowheads="1"/>
            </p:cNvSpPr>
            <p:nvPr/>
          </p:nvSpPr>
          <p:spPr bwMode="auto">
            <a:xfrm>
              <a:off x="266" y="2090"/>
              <a:ext cx="352" cy="2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628" name="Text Box 127"/>
            <p:cNvSpPr txBox="1">
              <a:spLocks noChangeArrowheads="1"/>
            </p:cNvSpPr>
            <p:nvPr/>
          </p:nvSpPr>
          <p:spPr bwMode="auto">
            <a:xfrm>
              <a:off x="264" y="2328"/>
              <a:ext cx="352" cy="2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  <a:r>
                <a:rPr lang="hu-HU" baseline="-2500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21509" name="Group 128"/>
          <p:cNvGrpSpPr>
            <a:grpSpLocks/>
          </p:cNvGrpSpPr>
          <p:nvPr/>
        </p:nvGrpSpPr>
        <p:grpSpPr bwMode="auto">
          <a:xfrm>
            <a:off x="5248275" y="1314450"/>
            <a:ext cx="3676650" cy="4400550"/>
            <a:chOff x="3306" y="828"/>
            <a:chExt cx="2316" cy="2772"/>
          </a:xfrm>
        </p:grpSpPr>
        <p:grpSp>
          <p:nvGrpSpPr>
            <p:cNvPr id="21516" name="Group 129"/>
            <p:cNvGrpSpPr>
              <a:grpSpLocks/>
            </p:cNvGrpSpPr>
            <p:nvPr/>
          </p:nvGrpSpPr>
          <p:grpSpPr bwMode="auto">
            <a:xfrm>
              <a:off x="3399" y="1229"/>
              <a:ext cx="1870" cy="192"/>
              <a:chOff x="3537" y="917"/>
              <a:chExt cx="1870" cy="192"/>
            </a:xfrm>
          </p:grpSpPr>
          <p:grpSp>
            <p:nvGrpSpPr>
              <p:cNvPr id="21613" name="Group 130"/>
              <p:cNvGrpSpPr>
                <a:grpSpLocks/>
              </p:cNvGrpSpPr>
              <p:nvPr/>
            </p:nvGrpSpPr>
            <p:grpSpPr bwMode="auto">
              <a:xfrm>
                <a:off x="4798" y="917"/>
                <a:ext cx="609" cy="192"/>
                <a:chOff x="1496" y="533"/>
                <a:chExt cx="609" cy="192"/>
              </a:xfrm>
            </p:grpSpPr>
            <p:sp>
              <p:nvSpPr>
                <p:cNvPr id="21618" name="Arc 131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619" name="Freeform 132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20" name="Line 133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614" name="Line 134"/>
              <p:cNvSpPr>
                <a:spLocks noChangeShapeType="1"/>
              </p:cNvSpPr>
              <p:nvPr/>
            </p:nvSpPr>
            <p:spPr bwMode="auto">
              <a:xfrm flipH="1">
                <a:off x="3537" y="944"/>
                <a:ext cx="1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15" name="Line 135"/>
              <p:cNvSpPr>
                <a:spLocks noChangeShapeType="1"/>
              </p:cNvSpPr>
              <p:nvPr/>
            </p:nvSpPr>
            <p:spPr bwMode="auto">
              <a:xfrm flipH="1">
                <a:off x="3763" y="984"/>
                <a:ext cx="10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16" name="Line 136"/>
              <p:cNvSpPr>
                <a:spLocks noChangeShapeType="1"/>
              </p:cNvSpPr>
              <p:nvPr/>
            </p:nvSpPr>
            <p:spPr bwMode="auto">
              <a:xfrm flipH="1">
                <a:off x="3989" y="1032"/>
                <a:ext cx="8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17" name="Line 137"/>
              <p:cNvSpPr>
                <a:spLocks noChangeShapeType="1"/>
              </p:cNvSpPr>
              <p:nvPr/>
            </p:nvSpPr>
            <p:spPr bwMode="auto">
              <a:xfrm flipH="1">
                <a:off x="4109" y="1080"/>
                <a:ext cx="6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517" name="Group 138"/>
            <p:cNvGrpSpPr>
              <a:grpSpLocks/>
            </p:cNvGrpSpPr>
            <p:nvPr/>
          </p:nvGrpSpPr>
          <p:grpSpPr bwMode="auto">
            <a:xfrm>
              <a:off x="3408" y="925"/>
              <a:ext cx="1861" cy="192"/>
              <a:chOff x="3408" y="925"/>
              <a:chExt cx="1861" cy="192"/>
            </a:xfrm>
          </p:grpSpPr>
          <p:grpSp>
            <p:nvGrpSpPr>
              <p:cNvPr id="21605" name="Group 139"/>
              <p:cNvGrpSpPr>
                <a:grpSpLocks/>
              </p:cNvGrpSpPr>
              <p:nvPr/>
            </p:nvGrpSpPr>
            <p:grpSpPr bwMode="auto">
              <a:xfrm>
                <a:off x="4660" y="925"/>
                <a:ext cx="609" cy="192"/>
                <a:chOff x="1496" y="533"/>
                <a:chExt cx="609" cy="192"/>
              </a:xfrm>
            </p:grpSpPr>
            <p:sp>
              <p:nvSpPr>
                <p:cNvPr id="21610" name="Arc 140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611" name="Freeform 141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12" name="Line 142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606" name="Line 143"/>
              <p:cNvSpPr>
                <a:spLocks noChangeShapeType="1"/>
              </p:cNvSpPr>
              <p:nvPr/>
            </p:nvSpPr>
            <p:spPr bwMode="auto">
              <a:xfrm flipH="1">
                <a:off x="3408" y="952"/>
                <a:ext cx="12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07" name="Line 144"/>
              <p:cNvSpPr>
                <a:spLocks noChangeShapeType="1"/>
              </p:cNvSpPr>
              <p:nvPr/>
            </p:nvSpPr>
            <p:spPr bwMode="auto">
              <a:xfrm flipH="1">
                <a:off x="3619" y="992"/>
                <a:ext cx="1033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08" name="Line 145"/>
              <p:cNvSpPr>
                <a:spLocks noChangeShapeType="1"/>
              </p:cNvSpPr>
              <p:nvPr/>
            </p:nvSpPr>
            <p:spPr bwMode="auto">
              <a:xfrm flipH="1">
                <a:off x="3860" y="1040"/>
                <a:ext cx="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09" name="Line 146"/>
              <p:cNvSpPr>
                <a:spLocks noChangeShapeType="1"/>
              </p:cNvSpPr>
              <p:nvPr/>
            </p:nvSpPr>
            <p:spPr bwMode="auto">
              <a:xfrm flipH="1">
                <a:off x="4091" y="1088"/>
                <a:ext cx="5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518" name="Group 147"/>
            <p:cNvGrpSpPr>
              <a:grpSpLocks/>
            </p:cNvGrpSpPr>
            <p:nvPr/>
          </p:nvGrpSpPr>
          <p:grpSpPr bwMode="auto">
            <a:xfrm>
              <a:off x="3406" y="1517"/>
              <a:ext cx="1855" cy="192"/>
              <a:chOff x="3544" y="1205"/>
              <a:chExt cx="1855" cy="192"/>
            </a:xfrm>
          </p:grpSpPr>
          <p:grpSp>
            <p:nvGrpSpPr>
              <p:cNvPr id="21597" name="Group 148"/>
              <p:cNvGrpSpPr>
                <a:grpSpLocks/>
              </p:cNvGrpSpPr>
              <p:nvPr/>
            </p:nvGrpSpPr>
            <p:grpSpPr bwMode="auto">
              <a:xfrm>
                <a:off x="4790" y="1205"/>
                <a:ext cx="609" cy="192"/>
                <a:chOff x="1496" y="533"/>
                <a:chExt cx="609" cy="192"/>
              </a:xfrm>
            </p:grpSpPr>
            <p:sp>
              <p:nvSpPr>
                <p:cNvPr id="21602" name="Arc 149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603" name="Freeform 150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604" name="Line 151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598" name="Line 152"/>
              <p:cNvSpPr>
                <a:spLocks noChangeShapeType="1"/>
              </p:cNvSpPr>
              <p:nvPr/>
            </p:nvSpPr>
            <p:spPr bwMode="auto">
              <a:xfrm flipH="1">
                <a:off x="3544" y="1232"/>
                <a:ext cx="1246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99" name="Line 153"/>
              <p:cNvSpPr>
                <a:spLocks noChangeShapeType="1"/>
              </p:cNvSpPr>
              <p:nvPr/>
            </p:nvSpPr>
            <p:spPr bwMode="auto">
              <a:xfrm flipH="1">
                <a:off x="3758" y="1272"/>
                <a:ext cx="10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00" name="Line 154"/>
              <p:cNvSpPr>
                <a:spLocks noChangeShapeType="1"/>
              </p:cNvSpPr>
              <p:nvPr/>
            </p:nvSpPr>
            <p:spPr bwMode="auto">
              <a:xfrm flipH="1">
                <a:off x="3873" y="1320"/>
                <a:ext cx="9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01" name="Line 155"/>
              <p:cNvSpPr>
                <a:spLocks noChangeShapeType="1"/>
              </p:cNvSpPr>
              <p:nvPr/>
            </p:nvSpPr>
            <p:spPr bwMode="auto">
              <a:xfrm flipH="1">
                <a:off x="4224" y="1368"/>
                <a:ext cx="55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519" name="Group 156"/>
            <p:cNvGrpSpPr>
              <a:grpSpLocks/>
            </p:cNvGrpSpPr>
            <p:nvPr/>
          </p:nvGrpSpPr>
          <p:grpSpPr bwMode="auto">
            <a:xfrm>
              <a:off x="3403" y="1765"/>
              <a:ext cx="1858" cy="192"/>
              <a:chOff x="3541" y="1453"/>
              <a:chExt cx="1858" cy="192"/>
            </a:xfrm>
          </p:grpSpPr>
          <p:grpSp>
            <p:nvGrpSpPr>
              <p:cNvPr id="21589" name="Group 157"/>
              <p:cNvGrpSpPr>
                <a:grpSpLocks/>
              </p:cNvGrpSpPr>
              <p:nvPr/>
            </p:nvGrpSpPr>
            <p:grpSpPr bwMode="auto">
              <a:xfrm>
                <a:off x="4790" y="1453"/>
                <a:ext cx="609" cy="192"/>
                <a:chOff x="1496" y="533"/>
                <a:chExt cx="609" cy="192"/>
              </a:xfrm>
            </p:grpSpPr>
            <p:sp>
              <p:nvSpPr>
                <p:cNvPr id="21594" name="Arc 158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595" name="Freeform 159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96" name="Line 160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590" name="Line 161"/>
              <p:cNvSpPr>
                <a:spLocks noChangeShapeType="1"/>
              </p:cNvSpPr>
              <p:nvPr/>
            </p:nvSpPr>
            <p:spPr bwMode="auto">
              <a:xfrm flipH="1" flipV="1">
                <a:off x="3541" y="1477"/>
                <a:ext cx="1237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91" name="Line 162"/>
              <p:cNvSpPr>
                <a:spLocks noChangeShapeType="1"/>
              </p:cNvSpPr>
              <p:nvPr/>
            </p:nvSpPr>
            <p:spPr bwMode="auto">
              <a:xfrm flipH="1">
                <a:off x="3755" y="1520"/>
                <a:ext cx="10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92" name="Line 163"/>
              <p:cNvSpPr>
                <a:spLocks noChangeShapeType="1"/>
              </p:cNvSpPr>
              <p:nvPr/>
            </p:nvSpPr>
            <p:spPr bwMode="auto">
              <a:xfrm flipH="1">
                <a:off x="3876" y="1568"/>
                <a:ext cx="9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93" name="Line 164"/>
              <p:cNvSpPr>
                <a:spLocks noChangeShapeType="1"/>
              </p:cNvSpPr>
              <p:nvPr/>
            </p:nvSpPr>
            <p:spPr bwMode="auto">
              <a:xfrm flipH="1">
                <a:off x="4104" y="1616"/>
                <a:ext cx="678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520" name="Group 165"/>
            <p:cNvGrpSpPr>
              <a:grpSpLocks/>
            </p:cNvGrpSpPr>
            <p:nvPr/>
          </p:nvGrpSpPr>
          <p:grpSpPr bwMode="auto">
            <a:xfrm>
              <a:off x="3405" y="2021"/>
              <a:ext cx="1864" cy="192"/>
              <a:chOff x="3543" y="1709"/>
              <a:chExt cx="1864" cy="192"/>
            </a:xfrm>
          </p:grpSpPr>
          <p:grpSp>
            <p:nvGrpSpPr>
              <p:cNvPr id="21581" name="Group 166"/>
              <p:cNvGrpSpPr>
                <a:grpSpLocks/>
              </p:cNvGrpSpPr>
              <p:nvPr/>
            </p:nvGrpSpPr>
            <p:grpSpPr bwMode="auto">
              <a:xfrm>
                <a:off x="4798" y="1709"/>
                <a:ext cx="609" cy="192"/>
                <a:chOff x="1496" y="533"/>
                <a:chExt cx="609" cy="192"/>
              </a:xfrm>
            </p:grpSpPr>
            <p:sp>
              <p:nvSpPr>
                <p:cNvPr id="21586" name="Arc 167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587" name="Freeform 168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88" name="Line 169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582" name="Line 170"/>
              <p:cNvSpPr>
                <a:spLocks noChangeShapeType="1"/>
              </p:cNvSpPr>
              <p:nvPr/>
            </p:nvSpPr>
            <p:spPr bwMode="auto">
              <a:xfrm flipH="1">
                <a:off x="3543" y="1736"/>
                <a:ext cx="12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83" name="Line 171"/>
              <p:cNvSpPr>
                <a:spLocks noChangeShapeType="1"/>
              </p:cNvSpPr>
              <p:nvPr/>
            </p:nvSpPr>
            <p:spPr bwMode="auto">
              <a:xfrm flipH="1">
                <a:off x="3643" y="1776"/>
                <a:ext cx="11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84" name="Line 172"/>
              <p:cNvSpPr>
                <a:spLocks noChangeShapeType="1"/>
              </p:cNvSpPr>
              <p:nvPr/>
            </p:nvSpPr>
            <p:spPr bwMode="auto">
              <a:xfrm flipH="1">
                <a:off x="3995" y="1824"/>
                <a:ext cx="8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85" name="Line 173"/>
              <p:cNvSpPr>
                <a:spLocks noChangeShapeType="1"/>
              </p:cNvSpPr>
              <p:nvPr/>
            </p:nvSpPr>
            <p:spPr bwMode="auto">
              <a:xfrm flipH="1">
                <a:off x="4226" y="1872"/>
                <a:ext cx="5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521" name="Group 174"/>
            <p:cNvGrpSpPr>
              <a:grpSpLocks/>
            </p:cNvGrpSpPr>
            <p:nvPr/>
          </p:nvGrpSpPr>
          <p:grpSpPr bwMode="auto">
            <a:xfrm>
              <a:off x="3401" y="2277"/>
              <a:ext cx="1876" cy="192"/>
              <a:chOff x="3539" y="1965"/>
              <a:chExt cx="1876" cy="192"/>
            </a:xfrm>
          </p:grpSpPr>
          <p:grpSp>
            <p:nvGrpSpPr>
              <p:cNvPr id="21573" name="Group 175"/>
              <p:cNvGrpSpPr>
                <a:grpSpLocks/>
              </p:cNvGrpSpPr>
              <p:nvPr/>
            </p:nvGrpSpPr>
            <p:grpSpPr bwMode="auto">
              <a:xfrm>
                <a:off x="4806" y="1965"/>
                <a:ext cx="609" cy="192"/>
                <a:chOff x="1496" y="533"/>
                <a:chExt cx="609" cy="192"/>
              </a:xfrm>
            </p:grpSpPr>
            <p:sp>
              <p:nvSpPr>
                <p:cNvPr id="21578" name="Arc 176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579" name="Freeform 177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80" name="Line 178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574" name="Line 179"/>
              <p:cNvSpPr>
                <a:spLocks noChangeShapeType="1"/>
              </p:cNvSpPr>
              <p:nvPr/>
            </p:nvSpPr>
            <p:spPr bwMode="auto">
              <a:xfrm flipH="1">
                <a:off x="3539" y="1992"/>
                <a:ext cx="12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75" name="Line 180"/>
              <p:cNvSpPr>
                <a:spLocks noChangeShapeType="1"/>
              </p:cNvSpPr>
              <p:nvPr/>
            </p:nvSpPr>
            <p:spPr bwMode="auto">
              <a:xfrm flipH="1">
                <a:off x="3639" y="2032"/>
                <a:ext cx="1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76" name="Line 181"/>
              <p:cNvSpPr>
                <a:spLocks noChangeShapeType="1"/>
              </p:cNvSpPr>
              <p:nvPr/>
            </p:nvSpPr>
            <p:spPr bwMode="auto">
              <a:xfrm flipH="1">
                <a:off x="3991" y="2080"/>
                <a:ext cx="81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77" name="Line 182"/>
              <p:cNvSpPr>
                <a:spLocks noChangeShapeType="1"/>
              </p:cNvSpPr>
              <p:nvPr/>
            </p:nvSpPr>
            <p:spPr bwMode="auto">
              <a:xfrm flipH="1">
                <a:off x="4102" y="2128"/>
                <a:ext cx="6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522" name="Group 183"/>
            <p:cNvGrpSpPr>
              <a:grpSpLocks/>
            </p:cNvGrpSpPr>
            <p:nvPr/>
          </p:nvGrpSpPr>
          <p:grpSpPr bwMode="auto">
            <a:xfrm>
              <a:off x="3406" y="2533"/>
              <a:ext cx="1879" cy="192"/>
              <a:chOff x="3544" y="2221"/>
              <a:chExt cx="1879" cy="192"/>
            </a:xfrm>
          </p:grpSpPr>
          <p:grpSp>
            <p:nvGrpSpPr>
              <p:cNvPr id="21565" name="Group 184"/>
              <p:cNvGrpSpPr>
                <a:grpSpLocks/>
              </p:cNvGrpSpPr>
              <p:nvPr/>
            </p:nvGrpSpPr>
            <p:grpSpPr bwMode="auto">
              <a:xfrm>
                <a:off x="4814" y="2221"/>
                <a:ext cx="609" cy="192"/>
                <a:chOff x="1496" y="533"/>
                <a:chExt cx="609" cy="192"/>
              </a:xfrm>
            </p:grpSpPr>
            <p:sp>
              <p:nvSpPr>
                <p:cNvPr id="21570" name="Arc 185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571" name="Freeform 186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72" name="Line 187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566" name="Line 188"/>
              <p:cNvSpPr>
                <a:spLocks noChangeShapeType="1"/>
              </p:cNvSpPr>
              <p:nvPr/>
            </p:nvSpPr>
            <p:spPr bwMode="auto">
              <a:xfrm flipH="1">
                <a:off x="3544" y="2248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67" name="Line 189"/>
              <p:cNvSpPr>
                <a:spLocks noChangeShapeType="1"/>
              </p:cNvSpPr>
              <p:nvPr/>
            </p:nvSpPr>
            <p:spPr bwMode="auto">
              <a:xfrm flipH="1">
                <a:off x="3638" y="2288"/>
                <a:ext cx="11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68" name="Line 190"/>
              <p:cNvSpPr>
                <a:spLocks noChangeShapeType="1"/>
              </p:cNvSpPr>
              <p:nvPr/>
            </p:nvSpPr>
            <p:spPr bwMode="auto">
              <a:xfrm flipH="1">
                <a:off x="3870" y="2336"/>
                <a:ext cx="9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69" name="Line 191"/>
              <p:cNvSpPr>
                <a:spLocks noChangeShapeType="1"/>
              </p:cNvSpPr>
              <p:nvPr/>
            </p:nvSpPr>
            <p:spPr bwMode="auto">
              <a:xfrm flipH="1">
                <a:off x="4227" y="2384"/>
                <a:ext cx="5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523" name="Group 192"/>
            <p:cNvGrpSpPr>
              <a:grpSpLocks/>
            </p:cNvGrpSpPr>
            <p:nvPr/>
          </p:nvGrpSpPr>
          <p:grpSpPr bwMode="auto">
            <a:xfrm>
              <a:off x="3402" y="2789"/>
              <a:ext cx="1891" cy="192"/>
              <a:chOff x="3540" y="2477"/>
              <a:chExt cx="1891" cy="192"/>
            </a:xfrm>
          </p:grpSpPr>
          <p:grpSp>
            <p:nvGrpSpPr>
              <p:cNvPr id="21557" name="Group 193"/>
              <p:cNvGrpSpPr>
                <a:grpSpLocks/>
              </p:cNvGrpSpPr>
              <p:nvPr/>
            </p:nvGrpSpPr>
            <p:grpSpPr bwMode="auto">
              <a:xfrm>
                <a:off x="4822" y="2477"/>
                <a:ext cx="609" cy="192"/>
                <a:chOff x="1496" y="533"/>
                <a:chExt cx="609" cy="192"/>
              </a:xfrm>
            </p:grpSpPr>
            <p:sp>
              <p:nvSpPr>
                <p:cNvPr id="21562" name="Arc 194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563" name="Freeform 195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64" name="Line 196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1558" name="Line 197"/>
              <p:cNvSpPr>
                <a:spLocks noChangeShapeType="1"/>
              </p:cNvSpPr>
              <p:nvPr/>
            </p:nvSpPr>
            <p:spPr bwMode="auto">
              <a:xfrm flipH="1">
                <a:off x="3540" y="2504"/>
                <a:ext cx="1282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59" name="Line 198"/>
              <p:cNvSpPr>
                <a:spLocks noChangeShapeType="1"/>
              </p:cNvSpPr>
              <p:nvPr/>
            </p:nvSpPr>
            <p:spPr bwMode="auto">
              <a:xfrm flipH="1">
                <a:off x="3643" y="2544"/>
                <a:ext cx="11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60" name="Line 199"/>
              <p:cNvSpPr>
                <a:spLocks noChangeShapeType="1"/>
              </p:cNvSpPr>
              <p:nvPr/>
            </p:nvSpPr>
            <p:spPr bwMode="auto">
              <a:xfrm flipH="1">
                <a:off x="3869" y="2592"/>
                <a:ext cx="9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61" name="Line 200"/>
              <p:cNvSpPr>
                <a:spLocks noChangeShapeType="1"/>
              </p:cNvSpPr>
              <p:nvPr/>
            </p:nvSpPr>
            <p:spPr bwMode="auto">
              <a:xfrm flipH="1">
                <a:off x="4106" y="2640"/>
                <a:ext cx="7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524" name="Group 201"/>
            <p:cNvGrpSpPr>
              <a:grpSpLocks/>
            </p:cNvGrpSpPr>
            <p:nvPr/>
          </p:nvGrpSpPr>
          <p:grpSpPr bwMode="auto">
            <a:xfrm>
              <a:off x="3503" y="868"/>
              <a:ext cx="640" cy="2732"/>
              <a:chOff x="323" y="460"/>
              <a:chExt cx="640" cy="2732"/>
            </a:xfrm>
          </p:grpSpPr>
          <p:grpSp>
            <p:nvGrpSpPr>
              <p:cNvPr id="21536" name="Group 202"/>
              <p:cNvGrpSpPr>
                <a:grpSpLocks/>
              </p:cNvGrpSpPr>
              <p:nvPr/>
            </p:nvGrpSpPr>
            <p:grpSpPr bwMode="auto">
              <a:xfrm>
                <a:off x="323" y="460"/>
                <a:ext cx="179" cy="2728"/>
                <a:chOff x="320" y="448"/>
                <a:chExt cx="179" cy="2728"/>
              </a:xfrm>
            </p:grpSpPr>
            <p:sp>
              <p:nvSpPr>
                <p:cNvPr id="21551" name="Freeform 203"/>
                <p:cNvSpPr>
                  <a:spLocks/>
                </p:cNvSpPr>
                <p:nvPr/>
              </p:nvSpPr>
              <p:spPr bwMode="auto">
                <a:xfrm rot="-5400000">
                  <a:off x="406" y="282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52" name="Line 204"/>
                <p:cNvSpPr>
                  <a:spLocks noChangeShapeType="1"/>
                </p:cNvSpPr>
                <p:nvPr/>
              </p:nvSpPr>
              <p:spPr bwMode="auto">
                <a:xfrm rot="-5400000">
                  <a:off x="395" y="297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53" name="Oval 205"/>
                <p:cNvSpPr>
                  <a:spLocks noChangeArrowheads="1"/>
                </p:cNvSpPr>
                <p:nvPr/>
              </p:nvSpPr>
              <p:spPr bwMode="auto">
                <a:xfrm rot="-5400000">
                  <a:off x="425" y="280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554" name="Line 206"/>
                <p:cNvSpPr>
                  <a:spLocks noChangeShapeType="1"/>
                </p:cNvSpPr>
                <p:nvPr/>
              </p:nvSpPr>
              <p:spPr bwMode="auto">
                <a:xfrm rot="-5400000">
                  <a:off x="-724" y="1638"/>
                  <a:ext cx="23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55" name="Line 207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302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56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320" y="448"/>
                  <a:ext cx="8" cy="2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1537" name="Group 209"/>
              <p:cNvGrpSpPr>
                <a:grpSpLocks/>
              </p:cNvGrpSpPr>
              <p:nvPr/>
            </p:nvGrpSpPr>
            <p:grpSpPr bwMode="auto">
              <a:xfrm>
                <a:off x="552" y="464"/>
                <a:ext cx="179" cy="2728"/>
                <a:chOff x="320" y="448"/>
                <a:chExt cx="179" cy="2728"/>
              </a:xfrm>
            </p:grpSpPr>
            <p:sp>
              <p:nvSpPr>
                <p:cNvPr id="21545" name="Freeform 210"/>
                <p:cNvSpPr>
                  <a:spLocks/>
                </p:cNvSpPr>
                <p:nvPr/>
              </p:nvSpPr>
              <p:spPr bwMode="auto">
                <a:xfrm rot="-5400000">
                  <a:off x="406" y="282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46" name="Line 211"/>
                <p:cNvSpPr>
                  <a:spLocks noChangeShapeType="1"/>
                </p:cNvSpPr>
                <p:nvPr/>
              </p:nvSpPr>
              <p:spPr bwMode="auto">
                <a:xfrm rot="-5400000">
                  <a:off x="395" y="297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47" name="Oval 212"/>
                <p:cNvSpPr>
                  <a:spLocks noChangeArrowheads="1"/>
                </p:cNvSpPr>
                <p:nvPr/>
              </p:nvSpPr>
              <p:spPr bwMode="auto">
                <a:xfrm rot="-5400000">
                  <a:off x="425" y="280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548" name="Line 213"/>
                <p:cNvSpPr>
                  <a:spLocks noChangeShapeType="1"/>
                </p:cNvSpPr>
                <p:nvPr/>
              </p:nvSpPr>
              <p:spPr bwMode="auto">
                <a:xfrm rot="-5400000">
                  <a:off x="-724" y="1638"/>
                  <a:ext cx="23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49" name="Line 214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302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50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320" y="448"/>
                  <a:ext cx="8" cy="2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1538" name="Group 216"/>
              <p:cNvGrpSpPr>
                <a:grpSpLocks/>
              </p:cNvGrpSpPr>
              <p:nvPr/>
            </p:nvGrpSpPr>
            <p:grpSpPr bwMode="auto">
              <a:xfrm>
                <a:off x="784" y="464"/>
                <a:ext cx="179" cy="2728"/>
                <a:chOff x="320" y="448"/>
                <a:chExt cx="179" cy="2728"/>
              </a:xfrm>
            </p:grpSpPr>
            <p:sp>
              <p:nvSpPr>
                <p:cNvPr id="21539" name="Freeform 217"/>
                <p:cNvSpPr>
                  <a:spLocks/>
                </p:cNvSpPr>
                <p:nvPr/>
              </p:nvSpPr>
              <p:spPr bwMode="auto">
                <a:xfrm rot="-5400000">
                  <a:off x="406" y="282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40" name="Line 218"/>
                <p:cNvSpPr>
                  <a:spLocks noChangeShapeType="1"/>
                </p:cNvSpPr>
                <p:nvPr/>
              </p:nvSpPr>
              <p:spPr bwMode="auto">
                <a:xfrm rot="-5400000">
                  <a:off x="395" y="297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41" name="Oval 219"/>
                <p:cNvSpPr>
                  <a:spLocks noChangeArrowheads="1"/>
                </p:cNvSpPr>
                <p:nvPr/>
              </p:nvSpPr>
              <p:spPr bwMode="auto">
                <a:xfrm rot="-5400000">
                  <a:off x="425" y="280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542" name="Line 220"/>
                <p:cNvSpPr>
                  <a:spLocks noChangeShapeType="1"/>
                </p:cNvSpPr>
                <p:nvPr/>
              </p:nvSpPr>
              <p:spPr bwMode="auto">
                <a:xfrm rot="-5400000">
                  <a:off x="-724" y="1638"/>
                  <a:ext cx="23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43" name="Line 221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302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44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320" y="448"/>
                  <a:ext cx="8" cy="2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21525" name="Group 223"/>
            <p:cNvGrpSpPr>
              <a:grpSpLocks/>
            </p:cNvGrpSpPr>
            <p:nvPr/>
          </p:nvGrpSpPr>
          <p:grpSpPr bwMode="auto">
            <a:xfrm>
              <a:off x="5260" y="846"/>
              <a:ext cx="362" cy="2160"/>
              <a:chOff x="260" y="456"/>
              <a:chExt cx="362" cy="2160"/>
            </a:xfrm>
          </p:grpSpPr>
          <p:sp>
            <p:nvSpPr>
              <p:cNvPr id="21528" name="Text Box 224"/>
              <p:cNvSpPr txBox="1">
                <a:spLocks noChangeArrowheads="1"/>
              </p:cNvSpPr>
              <p:nvPr/>
            </p:nvSpPr>
            <p:spPr bwMode="auto">
              <a:xfrm>
                <a:off x="264" y="456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1529" name="Text Box 225"/>
              <p:cNvSpPr txBox="1">
                <a:spLocks noChangeArrowheads="1"/>
              </p:cNvSpPr>
              <p:nvPr/>
            </p:nvSpPr>
            <p:spPr bwMode="auto">
              <a:xfrm>
                <a:off x="260" y="760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1530" name="Text Box 226"/>
              <p:cNvSpPr txBox="1">
                <a:spLocks noChangeArrowheads="1"/>
              </p:cNvSpPr>
              <p:nvPr/>
            </p:nvSpPr>
            <p:spPr bwMode="auto">
              <a:xfrm>
                <a:off x="268" y="1056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1531" name="Text Box 227"/>
              <p:cNvSpPr txBox="1">
                <a:spLocks noChangeArrowheads="1"/>
              </p:cNvSpPr>
              <p:nvPr/>
            </p:nvSpPr>
            <p:spPr bwMode="auto">
              <a:xfrm>
                <a:off x="268" y="1330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532" name="Text Box 228"/>
              <p:cNvSpPr txBox="1">
                <a:spLocks noChangeArrowheads="1"/>
              </p:cNvSpPr>
              <p:nvPr/>
            </p:nvSpPr>
            <p:spPr bwMode="auto">
              <a:xfrm>
                <a:off x="270" y="1584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1533" name="Text Box 229"/>
              <p:cNvSpPr txBox="1">
                <a:spLocks noChangeArrowheads="1"/>
              </p:cNvSpPr>
              <p:nvPr/>
            </p:nvSpPr>
            <p:spPr bwMode="auto">
              <a:xfrm>
                <a:off x="268" y="1834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1534" name="Text Box 230"/>
              <p:cNvSpPr txBox="1">
                <a:spLocks noChangeArrowheads="1"/>
              </p:cNvSpPr>
              <p:nvPr/>
            </p:nvSpPr>
            <p:spPr bwMode="auto">
              <a:xfrm>
                <a:off x="266" y="2090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1535" name="Text Box 231"/>
              <p:cNvSpPr txBox="1">
                <a:spLocks noChangeArrowheads="1"/>
              </p:cNvSpPr>
              <p:nvPr/>
            </p:nvSpPr>
            <p:spPr bwMode="auto">
              <a:xfrm>
                <a:off x="264" y="2328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  <p:sp>
          <p:nvSpPr>
            <p:cNvPr id="21526" name="Line 232"/>
            <p:cNvSpPr>
              <a:spLocks noChangeShapeType="1"/>
            </p:cNvSpPr>
            <p:nvPr/>
          </p:nvSpPr>
          <p:spPr bwMode="auto">
            <a:xfrm>
              <a:off x="3402" y="828"/>
              <a:ext cx="0" cy="20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27" name="Line 233"/>
            <p:cNvSpPr>
              <a:spLocks noChangeShapeType="1"/>
            </p:cNvSpPr>
            <p:nvPr/>
          </p:nvSpPr>
          <p:spPr bwMode="auto">
            <a:xfrm>
              <a:off x="3306" y="1398"/>
              <a:ext cx="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1510" name="Text Box 234"/>
          <p:cNvSpPr txBox="1">
            <a:spLocks noChangeArrowheads="1"/>
          </p:cNvSpPr>
          <p:nvPr/>
        </p:nvSpPr>
        <p:spPr bwMode="auto">
          <a:xfrm>
            <a:off x="190500" y="5686425"/>
            <a:ext cx="30289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multiplexer</a:t>
            </a:r>
          </a:p>
        </p:txBody>
      </p:sp>
      <p:sp>
        <p:nvSpPr>
          <p:cNvPr id="21511" name="Text Box 235"/>
          <p:cNvSpPr txBox="1">
            <a:spLocks noChangeArrowheads="1"/>
          </p:cNvSpPr>
          <p:nvPr/>
        </p:nvSpPr>
        <p:spPr bwMode="auto">
          <a:xfrm>
            <a:off x="5248275" y="5667375"/>
            <a:ext cx="30289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demultiplexer</a:t>
            </a:r>
          </a:p>
        </p:txBody>
      </p:sp>
      <p:sp>
        <p:nvSpPr>
          <p:cNvPr id="21512" name="Rectangle 236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892175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hu-HU" sz="2800" b="1" smtClean="0"/>
              <a:t>Demultiplexer:</a:t>
            </a:r>
            <a:r>
              <a:rPr lang="hu-HU" sz="2800" smtClean="0"/>
              <a:t> egy egyedi bemenetet irányít az </a:t>
            </a:r>
            <a:r>
              <a:rPr lang="hu-HU" sz="2800" b="1" i="1" smtClean="0"/>
              <a:t>n</a:t>
            </a:r>
            <a:r>
              <a:rPr lang="hu-HU" sz="2800" smtClean="0"/>
              <a:t> vezérlő </a:t>
            </a:r>
            <a:br>
              <a:rPr lang="hu-HU" sz="2800" smtClean="0"/>
            </a:br>
            <a:r>
              <a:rPr lang="hu-HU" sz="2800" smtClean="0"/>
              <a:t>bemenet értékétől függően a </a:t>
            </a:r>
            <a:r>
              <a:rPr lang="hu-HU" sz="2800" b="1" i="1" smtClean="0"/>
              <a:t>2</a:t>
            </a:r>
            <a:r>
              <a:rPr lang="hu-HU" sz="2800" b="1" i="1" baseline="30000" smtClean="0"/>
              <a:t>n</a:t>
            </a:r>
            <a:r>
              <a:rPr lang="hu-HU" sz="2800" smtClean="0"/>
              <a:t> kimenet egyikére</a:t>
            </a:r>
          </a:p>
        </p:txBody>
      </p:sp>
      <p:cxnSp>
        <p:nvCxnSpPr>
          <p:cNvPr id="240" name="Szögletes összekötő 239"/>
          <p:cNvCxnSpPr>
            <a:cxnSpLocks noChangeShapeType="1"/>
            <a:endCxn id="21527" idx="0"/>
          </p:cNvCxnSpPr>
          <p:nvPr/>
        </p:nvCxnSpPr>
        <p:spPr bwMode="auto">
          <a:xfrm rot="5400000" flipH="1" flipV="1">
            <a:off x="4519612" y="2486026"/>
            <a:ext cx="995363" cy="461962"/>
          </a:xfrm>
          <a:prstGeom prst="bentConnector3">
            <a:avLst>
              <a:gd name="adj1" fmla="val 103954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1514" name="Élőláb helye 24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21515" name="Dátum helye 24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33B7247-8D54-4C33-AB50-8A051F27C52F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AD84D6-93C7-4CB5-81A8-4548D6F87690}" type="slidenum">
              <a:rPr lang="en-GB" smtClean="0">
                <a:cs typeface="Arial" charset="0"/>
              </a:rPr>
              <a:pPr/>
              <a:t>21</a:t>
            </a:fld>
            <a:endParaRPr lang="en-GB" smtClean="0">
              <a:cs typeface="Arial" charset="0"/>
            </a:endParaRPr>
          </a:p>
        </p:txBody>
      </p:sp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5556250" y="1390650"/>
            <a:ext cx="3368675" cy="4371975"/>
            <a:chOff x="3500" y="876"/>
            <a:chExt cx="2122" cy="2754"/>
          </a:xfrm>
        </p:grpSpPr>
        <p:grpSp>
          <p:nvGrpSpPr>
            <p:cNvPr id="22643" name="Group 3"/>
            <p:cNvGrpSpPr>
              <a:grpSpLocks/>
            </p:cNvGrpSpPr>
            <p:nvPr/>
          </p:nvGrpSpPr>
          <p:grpSpPr bwMode="auto">
            <a:xfrm>
              <a:off x="3625" y="1259"/>
              <a:ext cx="1644" cy="192"/>
              <a:chOff x="3625" y="545"/>
              <a:chExt cx="1644" cy="192"/>
            </a:xfrm>
          </p:grpSpPr>
          <p:grpSp>
            <p:nvGrpSpPr>
              <p:cNvPr id="22731" name="Group 4"/>
              <p:cNvGrpSpPr>
                <a:grpSpLocks/>
              </p:cNvGrpSpPr>
              <p:nvPr/>
            </p:nvGrpSpPr>
            <p:grpSpPr bwMode="auto">
              <a:xfrm>
                <a:off x="4660" y="545"/>
                <a:ext cx="609" cy="192"/>
                <a:chOff x="1496" y="533"/>
                <a:chExt cx="609" cy="192"/>
              </a:xfrm>
            </p:grpSpPr>
            <p:sp>
              <p:nvSpPr>
                <p:cNvPr id="22735" name="Arc 5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736" name="Freeform 6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737" name="Line 7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732" name="Line 8"/>
              <p:cNvSpPr>
                <a:spLocks noChangeShapeType="1"/>
              </p:cNvSpPr>
              <p:nvPr/>
            </p:nvSpPr>
            <p:spPr bwMode="auto">
              <a:xfrm flipH="1">
                <a:off x="3625" y="612"/>
                <a:ext cx="10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733" name="Line 9"/>
              <p:cNvSpPr>
                <a:spLocks noChangeShapeType="1"/>
              </p:cNvSpPr>
              <p:nvPr/>
            </p:nvSpPr>
            <p:spPr bwMode="auto">
              <a:xfrm flipH="1">
                <a:off x="3851" y="660"/>
                <a:ext cx="8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734" name="Line 10"/>
              <p:cNvSpPr>
                <a:spLocks noChangeShapeType="1"/>
              </p:cNvSpPr>
              <p:nvPr/>
            </p:nvSpPr>
            <p:spPr bwMode="auto">
              <a:xfrm flipH="1">
                <a:off x="3971" y="708"/>
                <a:ext cx="6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644" name="Group 11"/>
            <p:cNvGrpSpPr>
              <a:grpSpLocks/>
            </p:cNvGrpSpPr>
            <p:nvPr/>
          </p:nvGrpSpPr>
          <p:grpSpPr bwMode="auto">
            <a:xfrm>
              <a:off x="3619" y="955"/>
              <a:ext cx="1650" cy="192"/>
              <a:chOff x="3619" y="955"/>
              <a:chExt cx="1650" cy="192"/>
            </a:xfrm>
          </p:grpSpPr>
          <p:grpSp>
            <p:nvGrpSpPr>
              <p:cNvPr id="22724" name="Group 12"/>
              <p:cNvGrpSpPr>
                <a:grpSpLocks/>
              </p:cNvGrpSpPr>
              <p:nvPr/>
            </p:nvGrpSpPr>
            <p:grpSpPr bwMode="auto">
              <a:xfrm>
                <a:off x="4660" y="955"/>
                <a:ext cx="609" cy="192"/>
                <a:chOff x="1496" y="533"/>
                <a:chExt cx="609" cy="192"/>
              </a:xfrm>
            </p:grpSpPr>
            <p:sp>
              <p:nvSpPr>
                <p:cNvPr id="22728" name="Arc 13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729" name="Freeform 14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730" name="Line 15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725" name="Line 16"/>
              <p:cNvSpPr>
                <a:spLocks noChangeShapeType="1"/>
              </p:cNvSpPr>
              <p:nvPr/>
            </p:nvSpPr>
            <p:spPr bwMode="auto">
              <a:xfrm flipH="1">
                <a:off x="3619" y="1022"/>
                <a:ext cx="1033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726" name="Line 17"/>
              <p:cNvSpPr>
                <a:spLocks noChangeShapeType="1"/>
              </p:cNvSpPr>
              <p:nvPr/>
            </p:nvSpPr>
            <p:spPr bwMode="auto">
              <a:xfrm flipH="1">
                <a:off x="3860" y="1070"/>
                <a:ext cx="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727" name="Line 18"/>
              <p:cNvSpPr>
                <a:spLocks noChangeShapeType="1"/>
              </p:cNvSpPr>
              <p:nvPr/>
            </p:nvSpPr>
            <p:spPr bwMode="auto">
              <a:xfrm flipH="1">
                <a:off x="4091" y="1118"/>
                <a:ext cx="5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645" name="Group 19"/>
            <p:cNvGrpSpPr>
              <a:grpSpLocks/>
            </p:cNvGrpSpPr>
            <p:nvPr/>
          </p:nvGrpSpPr>
          <p:grpSpPr bwMode="auto">
            <a:xfrm>
              <a:off x="3620" y="1547"/>
              <a:ext cx="1641" cy="192"/>
              <a:chOff x="3620" y="833"/>
              <a:chExt cx="1641" cy="192"/>
            </a:xfrm>
          </p:grpSpPr>
          <p:grpSp>
            <p:nvGrpSpPr>
              <p:cNvPr id="22717" name="Group 20"/>
              <p:cNvGrpSpPr>
                <a:grpSpLocks/>
              </p:cNvGrpSpPr>
              <p:nvPr/>
            </p:nvGrpSpPr>
            <p:grpSpPr bwMode="auto">
              <a:xfrm>
                <a:off x="4652" y="833"/>
                <a:ext cx="609" cy="192"/>
                <a:chOff x="1496" y="533"/>
                <a:chExt cx="609" cy="192"/>
              </a:xfrm>
            </p:grpSpPr>
            <p:sp>
              <p:nvSpPr>
                <p:cNvPr id="22721" name="Arc 21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722" name="Freeform 22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723" name="Line 23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718" name="Line 24"/>
              <p:cNvSpPr>
                <a:spLocks noChangeShapeType="1"/>
              </p:cNvSpPr>
              <p:nvPr/>
            </p:nvSpPr>
            <p:spPr bwMode="auto">
              <a:xfrm flipH="1">
                <a:off x="3620" y="900"/>
                <a:ext cx="10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719" name="Line 25"/>
              <p:cNvSpPr>
                <a:spLocks noChangeShapeType="1"/>
              </p:cNvSpPr>
              <p:nvPr/>
            </p:nvSpPr>
            <p:spPr bwMode="auto">
              <a:xfrm flipH="1">
                <a:off x="3735" y="948"/>
                <a:ext cx="9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720" name="Line 26"/>
              <p:cNvSpPr>
                <a:spLocks noChangeShapeType="1"/>
              </p:cNvSpPr>
              <p:nvPr/>
            </p:nvSpPr>
            <p:spPr bwMode="auto">
              <a:xfrm flipH="1">
                <a:off x="4086" y="996"/>
                <a:ext cx="55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646" name="Group 27"/>
            <p:cNvGrpSpPr>
              <a:grpSpLocks/>
            </p:cNvGrpSpPr>
            <p:nvPr/>
          </p:nvGrpSpPr>
          <p:grpSpPr bwMode="auto">
            <a:xfrm>
              <a:off x="3617" y="1795"/>
              <a:ext cx="1644" cy="192"/>
              <a:chOff x="3617" y="1081"/>
              <a:chExt cx="1644" cy="192"/>
            </a:xfrm>
          </p:grpSpPr>
          <p:grpSp>
            <p:nvGrpSpPr>
              <p:cNvPr id="22710" name="Group 28"/>
              <p:cNvGrpSpPr>
                <a:grpSpLocks/>
              </p:cNvGrpSpPr>
              <p:nvPr/>
            </p:nvGrpSpPr>
            <p:grpSpPr bwMode="auto">
              <a:xfrm>
                <a:off x="4652" y="1081"/>
                <a:ext cx="609" cy="192"/>
                <a:chOff x="1496" y="533"/>
                <a:chExt cx="609" cy="192"/>
              </a:xfrm>
            </p:grpSpPr>
            <p:sp>
              <p:nvSpPr>
                <p:cNvPr id="22714" name="Arc 29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715" name="Freeform 30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716" name="Line 31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711" name="Line 32"/>
              <p:cNvSpPr>
                <a:spLocks noChangeShapeType="1"/>
              </p:cNvSpPr>
              <p:nvPr/>
            </p:nvSpPr>
            <p:spPr bwMode="auto">
              <a:xfrm flipH="1">
                <a:off x="3617" y="1148"/>
                <a:ext cx="10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712" name="Line 33"/>
              <p:cNvSpPr>
                <a:spLocks noChangeShapeType="1"/>
              </p:cNvSpPr>
              <p:nvPr/>
            </p:nvSpPr>
            <p:spPr bwMode="auto">
              <a:xfrm flipH="1">
                <a:off x="3738" y="1196"/>
                <a:ext cx="9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713" name="Line 34"/>
              <p:cNvSpPr>
                <a:spLocks noChangeShapeType="1"/>
              </p:cNvSpPr>
              <p:nvPr/>
            </p:nvSpPr>
            <p:spPr bwMode="auto">
              <a:xfrm flipH="1">
                <a:off x="3966" y="1244"/>
                <a:ext cx="678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647" name="Group 35"/>
            <p:cNvGrpSpPr>
              <a:grpSpLocks/>
            </p:cNvGrpSpPr>
            <p:nvPr/>
          </p:nvGrpSpPr>
          <p:grpSpPr bwMode="auto">
            <a:xfrm>
              <a:off x="3505" y="2051"/>
              <a:ext cx="1764" cy="192"/>
              <a:chOff x="3505" y="1337"/>
              <a:chExt cx="1764" cy="192"/>
            </a:xfrm>
          </p:grpSpPr>
          <p:grpSp>
            <p:nvGrpSpPr>
              <p:cNvPr id="22703" name="Group 36"/>
              <p:cNvGrpSpPr>
                <a:grpSpLocks/>
              </p:cNvGrpSpPr>
              <p:nvPr/>
            </p:nvGrpSpPr>
            <p:grpSpPr bwMode="auto">
              <a:xfrm>
                <a:off x="4660" y="1337"/>
                <a:ext cx="609" cy="192"/>
                <a:chOff x="1496" y="533"/>
                <a:chExt cx="609" cy="192"/>
              </a:xfrm>
            </p:grpSpPr>
            <p:sp>
              <p:nvSpPr>
                <p:cNvPr id="22707" name="Arc 37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708" name="Freeform 38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709" name="Line 39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704" name="Line 40"/>
              <p:cNvSpPr>
                <a:spLocks noChangeShapeType="1"/>
              </p:cNvSpPr>
              <p:nvPr/>
            </p:nvSpPr>
            <p:spPr bwMode="auto">
              <a:xfrm flipH="1">
                <a:off x="3505" y="1404"/>
                <a:ext cx="11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705" name="Line 41"/>
              <p:cNvSpPr>
                <a:spLocks noChangeShapeType="1"/>
              </p:cNvSpPr>
              <p:nvPr/>
            </p:nvSpPr>
            <p:spPr bwMode="auto">
              <a:xfrm flipH="1">
                <a:off x="3857" y="1452"/>
                <a:ext cx="8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706" name="Line 42"/>
              <p:cNvSpPr>
                <a:spLocks noChangeShapeType="1"/>
              </p:cNvSpPr>
              <p:nvPr/>
            </p:nvSpPr>
            <p:spPr bwMode="auto">
              <a:xfrm flipH="1">
                <a:off x="4088" y="1500"/>
                <a:ext cx="5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648" name="Group 43"/>
            <p:cNvGrpSpPr>
              <a:grpSpLocks/>
            </p:cNvGrpSpPr>
            <p:nvPr/>
          </p:nvGrpSpPr>
          <p:grpSpPr bwMode="auto">
            <a:xfrm>
              <a:off x="3501" y="2307"/>
              <a:ext cx="1776" cy="192"/>
              <a:chOff x="3501" y="1593"/>
              <a:chExt cx="1776" cy="192"/>
            </a:xfrm>
          </p:grpSpPr>
          <p:grpSp>
            <p:nvGrpSpPr>
              <p:cNvPr id="22696" name="Group 44"/>
              <p:cNvGrpSpPr>
                <a:grpSpLocks/>
              </p:cNvGrpSpPr>
              <p:nvPr/>
            </p:nvGrpSpPr>
            <p:grpSpPr bwMode="auto">
              <a:xfrm>
                <a:off x="4668" y="1593"/>
                <a:ext cx="609" cy="192"/>
                <a:chOff x="1496" y="533"/>
                <a:chExt cx="609" cy="192"/>
              </a:xfrm>
            </p:grpSpPr>
            <p:sp>
              <p:nvSpPr>
                <p:cNvPr id="22700" name="Arc 45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701" name="Freeform 46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702" name="Line 47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697" name="Line 48"/>
              <p:cNvSpPr>
                <a:spLocks noChangeShapeType="1"/>
              </p:cNvSpPr>
              <p:nvPr/>
            </p:nvSpPr>
            <p:spPr bwMode="auto">
              <a:xfrm flipH="1">
                <a:off x="3501" y="1660"/>
                <a:ext cx="1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98" name="Line 49"/>
              <p:cNvSpPr>
                <a:spLocks noChangeShapeType="1"/>
              </p:cNvSpPr>
              <p:nvPr/>
            </p:nvSpPr>
            <p:spPr bwMode="auto">
              <a:xfrm flipH="1">
                <a:off x="3853" y="1708"/>
                <a:ext cx="81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99" name="Line 50"/>
              <p:cNvSpPr>
                <a:spLocks noChangeShapeType="1"/>
              </p:cNvSpPr>
              <p:nvPr/>
            </p:nvSpPr>
            <p:spPr bwMode="auto">
              <a:xfrm flipH="1">
                <a:off x="3964" y="1756"/>
                <a:ext cx="6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649" name="Group 51"/>
            <p:cNvGrpSpPr>
              <a:grpSpLocks/>
            </p:cNvGrpSpPr>
            <p:nvPr/>
          </p:nvGrpSpPr>
          <p:grpSpPr bwMode="auto">
            <a:xfrm>
              <a:off x="3500" y="2563"/>
              <a:ext cx="1785" cy="192"/>
              <a:chOff x="3500" y="1849"/>
              <a:chExt cx="1785" cy="192"/>
            </a:xfrm>
          </p:grpSpPr>
          <p:grpSp>
            <p:nvGrpSpPr>
              <p:cNvPr id="22689" name="Group 52"/>
              <p:cNvGrpSpPr>
                <a:grpSpLocks/>
              </p:cNvGrpSpPr>
              <p:nvPr/>
            </p:nvGrpSpPr>
            <p:grpSpPr bwMode="auto">
              <a:xfrm>
                <a:off x="4676" y="1849"/>
                <a:ext cx="609" cy="192"/>
                <a:chOff x="1496" y="533"/>
                <a:chExt cx="609" cy="192"/>
              </a:xfrm>
            </p:grpSpPr>
            <p:sp>
              <p:nvSpPr>
                <p:cNvPr id="22693" name="Arc 53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694" name="Freeform 54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95" name="Line 55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690" name="Line 56"/>
              <p:cNvSpPr>
                <a:spLocks noChangeShapeType="1"/>
              </p:cNvSpPr>
              <p:nvPr/>
            </p:nvSpPr>
            <p:spPr bwMode="auto">
              <a:xfrm flipH="1">
                <a:off x="3500" y="1916"/>
                <a:ext cx="11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91" name="Line 57"/>
              <p:cNvSpPr>
                <a:spLocks noChangeShapeType="1"/>
              </p:cNvSpPr>
              <p:nvPr/>
            </p:nvSpPr>
            <p:spPr bwMode="auto">
              <a:xfrm flipH="1">
                <a:off x="3732" y="1964"/>
                <a:ext cx="9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92" name="Line 58"/>
              <p:cNvSpPr>
                <a:spLocks noChangeShapeType="1"/>
              </p:cNvSpPr>
              <p:nvPr/>
            </p:nvSpPr>
            <p:spPr bwMode="auto">
              <a:xfrm flipH="1">
                <a:off x="4089" y="2012"/>
                <a:ext cx="5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650" name="Group 59"/>
            <p:cNvGrpSpPr>
              <a:grpSpLocks/>
            </p:cNvGrpSpPr>
            <p:nvPr/>
          </p:nvGrpSpPr>
          <p:grpSpPr bwMode="auto">
            <a:xfrm>
              <a:off x="3505" y="2819"/>
              <a:ext cx="1788" cy="192"/>
              <a:chOff x="3505" y="2105"/>
              <a:chExt cx="1788" cy="192"/>
            </a:xfrm>
          </p:grpSpPr>
          <p:grpSp>
            <p:nvGrpSpPr>
              <p:cNvPr id="22682" name="Group 60"/>
              <p:cNvGrpSpPr>
                <a:grpSpLocks/>
              </p:cNvGrpSpPr>
              <p:nvPr/>
            </p:nvGrpSpPr>
            <p:grpSpPr bwMode="auto">
              <a:xfrm>
                <a:off x="4684" y="2105"/>
                <a:ext cx="609" cy="192"/>
                <a:chOff x="1496" y="533"/>
                <a:chExt cx="609" cy="192"/>
              </a:xfrm>
            </p:grpSpPr>
            <p:sp>
              <p:nvSpPr>
                <p:cNvPr id="22686" name="Arc 61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687" name="Freeform 62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88" name="Line 63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683" name="Line 64"/>
              <p:cNvSpPr>
                <a:spLocks noChangeShapeType="1"/>
              </p:cNvSpPr>
              <p:nvPr/>
            </p:nvSpPr>
            <p:spPr bwMode="auto">
              <a:xfrm flipH="1">
                <a:off x="3505" y="2172"/>
                <a:ext cx="11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84" name="Line 65"/>
              <p:cNvSpPr>
                <a:spLocks noChangeShapeType="1"/>
              </p:cNvSpPr>
              <p:nvPr/>
            </p:nvSpPr>
            <p:spPr bwMode="auto">
              <a:xfrm flipH="1">
                <a:off x="3731" y="2220"/>
                <a:ext cx="9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85" name="Line 66"/>
              <p:cNvSpPr>
                <a:spLocks noChangeShapeType="1"/>
              </p:cNvSpPr>
              <p:nvPr/>
            </p:nvSpPr>
            <p:spPr bwMode="auto">
              <a:xfrm flipH="1">
                <a:off x="3968" y="2268"/>
                <a:ext cx="7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651" name="Group 67"/>
            <p:cNvGrpSpPr>
              <a:grpSpLocks/>
            </p:cNvGrpSpPr>
            <p:nvPr/>
          </p:nvGrpSpPr>
          <p:grpSpPr bwMode="auto">
            <a:xfrm>
              <a:off x="3503" y="898"/>
              <a:ext cx="640" cy="2732"/>
              <a:chOff x="323" y="460"/>
              <a:chExt cx="640" cy="2732"/>
            </a:xfrm>
          </p:grpSpPr>
          <p:grpSp>
            <p:nvGrpSpPr>
              <p:cNvPr id="22661" name="Group 68"/>
              <p:cNvGrpSpPr>
                <a:grpSpLocks/>
              </p:cNvGrpSpPr>
              <p:nvPr/>
            </p:nvGrpSpPr>
            <p:grpSpPr bwMode="auto">
              <a:xfrm>
                <a:off x="323" y="460"/>
                <a:ext cx="179" cy="2728"/>
                <a:chOff x="320" y="448"/>
                <a:chExt cx="179" cy="2728"/>
              </a:xfrm>
            </p:grpSpPr>
            <p:sp>
              <p:nvSpPr>
                <p:cNvPr id="22676" name="Freeform 69"/>
                <p:cNvSpPr>
                  <a:spLocks/>
                </p:cNvSpPr>
                <p:nvPr/>
              </p:nvSpPr>
              <p:spPr bwMode="auto">
                <a:xfrm rot="-5400000">
                  <a:off x="406" y="282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77" name="Line 70"/>
                <p:cNvSpPr>
                  <a:spLocks noChangeShapeType="1"/>
                </p:cNvSpPr>
                <p:nvPr/>
              </p:nvSpPr>
              <p:spPr bwMode="auto">
                <a:xfrm rot="-5400000">
                  <a:off x="395" y="297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78" name="Oval 71"/>
                <p:cNvSpPr>
                  <a:spLocks noChangeArrowheads="1"/>
                </p:cNvSpPr>
                <p:nvPr/>
              </p:nvSpPr>
              <p:spPr bwMode="auto">
                <a:xfrm rot="-5400000">
                  <a:off x="425" y="280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679" name="Line 72"/>
                <p:cNvSpPr>
                  <a:spLocks noChangeShapeType="1"/>
                </p:cNvSpPr>
                <p:nvPr/>
              </p:nvSpPr>
              <p:spPr bwMode="auto">
                <a:xfrm rot="-5400000">
                  <a:off x="-724" y="1638"/>
                  <a:ext cx="23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80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302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81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320" y="448"/>
                  <a:ext cx="8" cy="2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2662" name="Group 75"/>
              <p:cNvGrpSpPr>
                <a:grpSpLocks/>
              </p:cNvGrpSpPr>
              <p:nvPr/>
            </p:nvGrpSpPr>
            <p:grpSpPr bwMode="auto">
              <a:xfrm>
                <a:off x="552" y="464"/>
                <a:ext cx="179" cy="2728"/>
                <a:chOff x="320" y="448"/>
                <a:chExt cx="179" cy="2728"/>
              </a:xfrm>
            </p:grpSpPr>
            <p:sp>
              <p:nvSpPr>
                <p:cNvPr id="22670" name="Freeform 76"/>
                <p:cNvSpPr>
                  <a:spLocks/>
                </p:cNvSpPr>
                <p:nvPr/>
              </p:nvSpPr>
              <p:spPr bwMode="auto">
                <a:xfrm rot="-5400000">
                  <a:off x="406" y="282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71" name="Line 77"/>
                <p:cNvSpPr>
                  <a:spLocks noChangeShapeType="1"/>
                </p:cNvSpPr>
                <p:nvPr/>
              </p:nvSpPr>
              <p:spPr bwMode="auto">
                <a:xfrm rot="-5400000">
                  <a:off x="395" y="297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72" name="Oval 78"/>
                <p:cNvSpPr>
                  <a:spLocks noChangeArrowheads="1"/>
                </p:cNvSpPr>
                <p:nvPr/>
              </p:nvSpPr>
              <p:spPr bwMode="auto">
                <a:xfrm rot="-5400000">
                  <a:off x="425" y="280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673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-724" y="1638"/>
                  <a:ext cx="23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74" name="Line 80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302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75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320" y="448"/>
                  <a:ext cx="8" cy="2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2663" name="Group 82"/>
              <p:cNvGrpSpPr>
                <a:grpSpLocks/>
              </p:cNvGrpSpPr>
              <p:nvPr/>
            </p:nvGrpSpPr>
            <p:grpSpPr bwMode="auto">
              <a:xfrm>
                <a:off x="784" y="464"/>
                <a:ext cx="179" cy="2728"/>
                <a:chOff x="320" y="448"/>
                <a:chExt cx="179" cy="2728"/>
              </a:xfrm>
            </p:grpSpPr>
            <p:sp>
              <p:nvSpPr>
                <p:cNvPr id="22664" name="Freeform 83"/>
                <p:cNvSpPr>
                  <a:spLocks/>
                </p:cNvSpPr>
                <p:nvPr/>
              </p:nvSpPr>
              <p:spPr bwMode="auto">
                <a:xfrm rot="-5400000">
                  <a:off x="406" y="282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65" name="Line 84"/>
                <p:cNvSpPr>
                  <a:spLocks noChangeShapeType="1"/>
                </p:cNvSpPr>
                <p:nvPr/>
              </p:nvSpPr>
              <p:spPr bwMode="auto">
                <a:xfrm rot="-5400000">
                  <a:off x="395" y="297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66" name="Oval 85"/>
                <p:cNvSpPr>
                  <a:spLocks noChangeArrowheads="1"/>
                </p:cNvSpPr>
                <p:nvPr/>
              </p:nvSpPr>
              <p:spPr bwMode="auto">
                <a:xfrm rot="-5400000">
                  <a:off x="425" y="280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667" name="Line 86"/>
                <p:cNvSpPr>
                  <a:spLocks noChangeShapeType="1"/>
                </p:cNvSpPr>
                <p:nvPr/>
              </p:nvSpPr>
              <p:spPr bwMode="auto">
                <a:xfrm rot="-5400000">
                  <a:off x="-724" y="1638"/>
                  <a:ext cx="23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68" name="Line 87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302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6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20" y="448"/>
                  <a:ext cx="8" cy="2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22652" name="Group 89"/>
            <p:cNvGrpSpPr>
              <a:grpSpLocks/>
            </p:cNvGrpSpPr>
            <p:nvPr/>
          </p:nvGrpSpPr>
          <p:grpSpPr bwMode="auto">
            <a:xfrm>
              <a:off x="5260" y="876"/>
              <a:ext cx="362" cy="2160"/>
              <a:chOff x="260" y="456"/>
              <a:chExt cx="362" cy="2160"/>
            </a:xfrm>
          </p:grpSpPr>
          <p:sp>
            <p:nvSpPr>
              <p:cNvPr id="22653" name="Text Box 90"/>
              <p:cNvSpPr txBox="1">
                <a:spLocks noChangeArrowheads="1"/>
              </p:cNvSpPr>
              <p:nvPr/>
            </p:nvSpPr>
            <p:spPr bwMode="auto">
              <a:xfrm>
                <a:off x="264" y="456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2654" name="Text Box 91"/>
              <p:cNvSpPr txBox="1">
                <a:spLocks noChangeArrowheads="1"/>
              </p:cNvSpPr>
              <p:nvPr/>
            </p:nvSpPr>
            <p:spPr bwMode="auto">
              <a:xfrm>
                <a:off x="260" y="760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655" name="Text Box 92"/>
              <p:cNvSpPr txBox="1">
                <a:spLocks noChangeArrowheads="1"/>
              </p:cNvSpPr>
              <p:nvPr/>
            </p:nvSpPr>
            <p:spPr bwMode="auto">
              <a:xfrm>
                <a:off x="268" y="1056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2656" name="Text Box 93"/>
              <p:cNvSpPr txBox="1">
                <a:spLocks noChangeArrowheads="1"/>
              </p:cNvSpPr>
              <p:nvPr/>
            </p:nvSpPr>
            <p:spPr bwMode="auto">
              <a:xfrm>
                <a:off x="268" y="1330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2657" name="Text Box 94"/>
              <p:cNvSpPr txBox="1">
                <a:spLocks noChangeArrowheads="1"/>
              </p:cNvSpPr>
              <p:nvPr/>
            </p:nvSpPr>
            <p:spPr bwMode="auto">
              <a:xfrm>
                <a:off x="270" y="1584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658" name="Text Box 95"/>
              <p:cNvSpPr txBox="1">
                <a:spLocks noChangeArrowheads="1"/>
              </p:cNvSpPr>
              <p:nvPr/>
            </p:nvSpPr>
            <p:spPr bwMode="auto">
              <a:xfrm>
                <a:off x="268" y="1834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2659" name="Text Box 96"/>
              <p:cNvSpPr txBox="1">
                <a:spLocks noChangeArrowheads="1"/>
              </p:cNvSpPr>
              <p:nvPr/>
            </p:nvSpPr>
            <p:spPr bwMode="auto">
              <a:xfrm>
                <a:off x="266" y="2090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2660" name="Text Box 97"/>
              <p:cNvSpPr txBox="1">
                <a:spLocks noChangeArrowheads="1"/>
              </p:cNvSpPr>
              <p:nvPr/>
            </p:nvSpPr>
            <p:spPr bwMode="auto">
              <a:xfrm>
                <a:off x="264" y="2328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</p:grpSp>
      <p:sp>
        <p:nvSpPr>
          <p:cNvPr id="22532" name="Text Box 98"/>
          <p:cNvSpPr txBox="1">
            <a:spLocks noChangeArrowheads="1"/>
          </p:cNvSpPr>
          <p:nvPr/>
        </p:nvSpPr>
        <p:spPr bwMode="auto">
          <a:xfrm>
            <a:off x="5419725" y="5715000"/>
            <a:ext cx="30289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dekódoló</a:t>
            </a:r>
          </a:p>
        </p:txBody>
      </p:sp>
      <p:grpSp>
        <p:nvGrpSpPr>
          <p:cNvPr id="22533" name="Group 99"/>
          <p:cNvGrpSpPr>
            <a:grpSpLocks/>
          </p:cNvGrpSpPr>
          <p:nvPr/>
        </p:nvGrpSpPr>
        <p:grpSpPr bwMode="auto">
          <a:xfrm>
            <a:off x="419100" y="1419225"/>
            <a:ext cx="3676650" cy="4400550"/>
            <a:chOff x="264" y="894"/>
            <a:chExt cx="2316" cy="2772"/>
          </a:xfrm>
        </p:grpSpPr>
        <p:grpSp>
          <p:nvGrpSpPr>
            <p:cNvPr id="22538" name="Group 100"/>
            <p:cNvGrpSpPr>
              <a:grpSpLocks/>
            </p:cNvGrpSpPr>
            <p:nvPr/>
          </p:nvGrpSpPr>
          <p:grpSpPr bwMode="auto">
            <a:xfrm>
              <a:off x="357" y="1295"/>
              <a:ext cx="1870" cy="192"/>
              <a:chOff x="3537" y="917"/>
              <a:chExt cx="1870" cy="192"/>
            </a:xfrm>
          </p:grpSpPr>
          <p:grpSp>
            <p:nvGrpSpPr>
              <p:cNvPr id="22635" name="Group 101"/>
              <p:cNvGrpSpPr>
                <a:grpSpLocks/>
              </p:cNvGrpSpPr>
              <p:nvPr/>
            </p:nvGrpSpPr>
            <p:grpSpPr bwMode="auto">
              <a:xfrm>
                <a:off x="4798" y="917"/>
                <a:ext cx="609" cy="192"/>
                <a:chOff x="1496" y="533"/>
                <a:chExt cx="609" cy="192"/>
              </a:xfrm>
            </p:grpSpPr>
            <p:sp>
              <p:nvSpPr>
                <p:cNvPr id="22640" name="Arc 102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641" name="Freeform 103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42" name="Line 104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636" name="Line 105"/>
              <p:cNvSpPr>
                <a:spLocks noChangeShapeType="1"/>
              </p:cNvSpPr>
              <p:nvPr/>
            </p:nvSpPr>
            <p:spPr bwMode="auto">
              <a:xfrm flipH="1">
                <a:off x="3537" y="944"/>
                <a:ext cx="1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37" name="Line 106"/>
              <p:cNvSpPr>
                <a:spLocks noChangeShapeType="1"/>
              </p:cNvSpPr>
              <p:nvPr/>
            </p:nvSpPr>
            <p:spPr bwMode="auto">
              <a:xfrm flipH="1">
                <a:off x="3763" y="984"/>
                <a:ext cx="10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38" name="Line 107"/>
              <p:cNvSpPr>
                <a:spLocks noChangeShapeType="1"/>
              </p:cNvSpPr>
              <p:nvPr/>
            </p:nvSpPr>
            <p:spPr bwMode="auto">
              <a:xfrm flipH="1">
                <a:off x="3989" y="1032"/>
                <a:ext cx="8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39" name="Line 108"/>
              <p:cNvSpPr>
                <a:spLocks noChangeShapeType="1"/>
              </p:cNvSpPr>
              <p:nvPr/>
            </p:nvSpPr>
            <p:spPr bwMode="auto">
              <a:xfrm flipH="1">
                <a:off x="4109" y="1080"/>
                <a:ext cx="6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539" name="Group 109"/>
            <p:cNvGrpSpPr>
              <a:grpSpLocks/>
            </p:cNvGrpSpPr>
            <p:nvPr/>
          </p:nvGrpSpPr>
          <p:grpSpPr bwMode="auto">
            <a:xfrm>
              <a:off x="366" y="991"/>
              <a:ext cx="1861" cy="192"/>
              <a:chOff x="366" y="991"/>
              <a:chExt cx="1861" cy="192"/>
            </a:xfrm>
          </p:grpSpPr>
          <p:grpSp>
            <p:nvGrpSpPr>
              <p:cNvPr id="22627" name="Group 110"/>
              <p:cNvGrpSpPr>
                <a:grpSpLocks/>
              </p:cNvGrpSpPr>
              <p:nvPr/>
            </p:nvGrpSpPr>
            <p:grpSpPr bwMode="auto">
              <a:xfrm>
                <a:off x="1618" y="991"/>
                <a:ext cx="609" cy="192"/>
                <a:chOff x="1496" y="533"/>
                <a:chExt cx="609" cy="192"/>
              </a:xfrm>
            </p:grpSpPr>
            <p:sp>
              <p:nvSpPr>
                <p:cNvPr id="22632" name="Arc 111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633" name="Freeform 112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34" name="Line 113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628" name="Line 114"/>
              <p:cNvSpPr>
                <a:spLocks noChangeShapeType="1"/>
              </p:cNvSpPr>
              <p:nvPr/>
            </p:nvSpPr>
            <p:spPr bwMode="auto">
              <a:xfrm flipH="1">
                <a:off x="366" y="1018"/>
                <a:ext cx="12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29" name="Line 115"/>
              <p:cNvSpPr>
                <a:spLocks noChangeShapeType="1"/>
              </p:cNvSpPr>
              <p:nvPr/>
            </p:nvSpPr>
            <p:spPr bwMode="auto">
              <a:xfrm flipH="1">
                <a:off x="577" y="1058"/>
                <a:ext cx="1033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30" name="Line 116"/>
              <p:cNvSpPr>
                <a:spLocks noChangeShapeType="1"/>
              </p:cNvSpPr>
              <p:nvPr/>
            </p:nvSpPr>
            <p:spPr bwMode="auto">
              <a:xfrm flipH="1">
                <a:off x="818" y="1106"/>
                <a:ext cx="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31" name="Line 117"/>
              <p:cNvSpPr>
                <a:spLocks noChangeShapeType="1"/>
              </p:cNvSpPr>
              <p:nvPr/>
            </p:nvSpPr>
            <p:spPr bwMode="auto">
              <a:xfrm flipH="1">
                <a:off x="1049" y="1154"/>
                <a:ext cx="5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540" name="Group 118"/>
            <p:cNvGrpSpPr>
              <a:grpSpLocks/>
            </p:cNvGrpSpPr>
            <p:nvPr/>
          </p:nvGrpSpPr>
          <p:grpSpPr bwMode="auto">
            <a:xfrm>
              <a:off x="364" y="1583"/>
              <a:ext cx="1855" cy="192"/>
              <a:chOff x="3544" y="1205"/>
              <a:chExt cx="1855" cy="192"/>
            </a:xfrm>
          </p:grpSpPr>
          <p:grpSp>
            <p:nvGrpSpPr>
              <p:cNvPr id="22619" name="Group 119"/>
              <p:cNvGrpSpPr>
                <a:grpSpLocks/>
              </p:cNvGrpSpPr>
              <p:nvPr/>
            </p:nvGrpSpPr>
            <p:grpSpPr bwMode="auto">
              <a:xfrm>
                <a:off x="4790" y="1205"/>
                <a:ext cx="609" cy="192"/>
                <a:chOff x="1496" y="533"/>
                <a:chExt cx="609" cy="192"/>
              </a:xfrm>
            </p:grpSpPr>
            <p:sp>
              <p:nvSpPr>
                <p:cNvPr id="22624" name="Arc 120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625" name="Freeform 121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26" name="Line 122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620" name="Line 123"/>
              <p:cNvSpPr>
                <a:spLocks noChangeShapeType="1"/>
              </p:cNvSpPr>
              <p:nvPr/>
            </p:nvSpPr>
            <p:spPr bwMode="auto">
              <a:xfrm flipH="1">
                <a:off x="3544" y="1232"/>
                <a:ext cx="1246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21" name="Line 124"/>
              <p:cNvSpPr>
                <a:spLocks noChangeShapeType="1"/>
              </p:cNvSpPr>
              <p:nvPr/>
            </p:nvSpPr>
            <p:spPr bwMode="auto">
              <a:xfrm flipH="1">
                <a:off x="3758" y="1272"/>
                <a:ext cx="10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22" name="Line 125"/>
              <p:cNvSpPr>
                <a:spLocks noChangeShapeType="1"/>
              </p:cNvSpPr>
              <p:nvPr/>
            </p:nvSpPr>
            <p:spPr bwMode="auto">
              <a:xfrm flipH="1">
                <a:off x="3873" y="1320"/>
                <a:ext cx="9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23" name="Line 126"/>
              <p:cNvSpPr>
                <a:spLocks noChangeShapeType="1"/>
              </p:cNvSpPr>
              <p:nvPr/>
            </p:nvSpPr>
            <p:spPr bwMode="auto">
              <a:xfrm flipH="1">
                <a:off x="4224" y="1368"/>
                <a:ext cx="55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541" name="Group 127"/>
            <p:cNvGrpSpPr>
              <a:grpSpLocks/>
            </p:cNvGrpSpPr>
            <p:nvPr/>
          </p:nvGrpSpPr>
          <p:grpSpPr bwMode="auto">
            <a:xfrm>
              <a:off x="361" y="1831"/>
              <a:ext cx="1858" cy="192"/>
              <a:chOff x="3541" y="1453"/>
              <a:chExt cx="1858" cy="192"/>
            </a:xfrm>
          </p:grpSpPr>
          <p:grpSp>
            <p:nvGrpSpPr>
              <p:cNvPr id="22611" name="Group 128"/>
              <p:cNvGrpSpPr>
                <a:grpSpLocks/>
              </p:cNvGrpSpPr>
              <p:nvPr/>
            </p:nvGrpSpPr>
            <p:grpSpPr bwMode="auto">
              <a:xfrm>
                <a:off x="4790" y="1453"/>
                <a:ext cx="609" cy="192"/>
                <a:chOff x="1496" y="533"/>
                <a:chExt cx="609" cy="192"/>
              </a:xfrm>
            </p:grpSpPr>
            <p:sp>
              <p:nvSpPr>
                <p:cNvPr id="22616" name="Arc 129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617" name="Freeform 130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18" name="Line 131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612" name="Line 132"/>
              <p:cNvSpPr>
                <a:spLocks noChangeShapeType="1"/>
              </p:cNvSpPr>
              <p:nvPr/>
            </p:nvSpPr>
            <p:spPr bwMode="auto">
              <a:xfrm flipH="1" flipV="1">
                <a:off x="3541" y="1477"/>
                <a:ext cx="1237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13" name="Line 133"/>
              <p:cNvSpPr>
                <a:spLocks noChangeShapeType="1"/>
              </p:cNvSpPr>
              <p:nvPr/>
            </p:nvSpPr>
            <p:spPr bwMode="auto">
              <a:xfrm flipH="1">
                <a:off x="3755" y="1520"/>
                <a:ext cx="10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14" name="Line 134"/>
              <p:cNvSpPr>
                <a:spLocks noChangeShapeType="1"/>
              </p:cNvSpPr>
              <p:nvPr/>
            </p:nvSpPr>
            <p:spPr bwMode="auto">
              <a:xfrm flipH="1">
                <a:off x="3876" y="1568"/>
                <a:ext cx="9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15" name="Line 135"/>
              <p:cNvSpPr>
                <a:spLocks noChangeShapeType="1"/>
              </p:cNvSpPr>
              <p:nvPr/>
            </p:nvSpPr>
            <p:spPr bwMode="auto">
              <a:xfrm flipH="1">
                <a:off x="4104" y="1616"/>
                <a:ext cx="678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542" name="Group 136"/>
            <p:cNvGrpSpPr>
              <a:grpSpLocks/>
            </p:cNvGrpSpPr>
            <p:nvPr/>
          </p:nvGrpSpPr>
          <p:grpSpPr bwMode="auto">
            <a:xfrm>
              <a:off x="363" y="2087"/>
              <a:ext cx="1864" cy="192"/>
              <a:chOff x="3543" y="1709"/>
              <a:chExt cx="1864" cy="192"/>
            </a:xfrm>
          </p:grpSpPr>
          <p:grpSp>
            <p:nvGrpSpPr>
              <p:cNvPr id="22603" name="Group 137"/>
              <p:cNvGrpSpPr>
                <a:grpSpLocks/>
              </p:cNvGrpSpPr>
              <p:nvPr/>
            </p:nvGrpSpPr>
            <p:grpSpPr bwMode="auto">
              <a:xfrm>
                <a:off x="4798" y="1709"/>
                <a:ext cx="609" cy="192"/>
                <a:chOff x="1496" y="533"/>
                <a:chExt cx="609" cy="192"/>
              </a:xfrm>
            </p:grpSpPr>
            <p:sp>
              <p:nvSpPr>
                <p:cNvPr id="22608" name="Arc 138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609" name="Freeform 139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10" name="Line 140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604" name="Line 141"/>
              <p:cNvSpPr>
                <a:spLocks noChangeShapeType="1"/>
              </p:cNvSpPr>
              <p:nvPr/>
            </p:nvSpPr>
            <p:spPr bwMode="auto">
              <a:xfrm flipH="1">
                <a:off x="3543" y="1736"/>
                <a:ext cx="12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05" name="Line 142"/>
              <p:cNvSpPr>
                <a:spLocks noChangeShapeType="1"/>
              </p:cNvSpPr>
              <p:nvPr/>
            </p:nvSpPr>
            <p:spPr bwMode="auto">
              <a:xfrm flipH="1">
                <a:off x="3643" y="1776"/>
                <a:ext cx="11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06" name="Line 143"/>
              <p:cNvSpPr>
                <a:spLocks noChangeShapeType="1"/>
              </p:cNvSpPr>
              <p:nvPr/>
            </p:nvSpPr>
            <p:spPr bwMode="auto">
              <a:xfrm flipH="1">
                <a:off x="3995" y="1824"/>
                <a:ext cx="8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07" name="Line 144"/>
              <p:cNvSpPr>
                <a:spLocks noChangeShapeType="1"/>
              </p:cNvSpPr>
              <p:nvPr/>
            </p:nvSpPr>
            <p:spPr bwMode="auto">
              <a:xfrm flipH="1">
                <a:off x="4226" y="1872"/>
                <a:ext cx="5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543" name="Group 145"/>
            <p:cNvGrpSpPr>
              <a:grpSpLocks/>
            </p:cNvGrpSpPr>
            <p:nvPr/>
          </p:nvGrpSpPr>
          <p:grpSpPr bwMode="auto">
            <a:xfrm>
              <a:off x="359" y="2343"/>
              <a:ext cx="1876" cy="192"/>
              <a:chOff x="3539" y="1965"/>
              <a:chExt cx="1876" cy="192"/>
            </a:xfrm>
          </p:grpSpPr>
          <p:grpSp>
            <p:nvGrpSpPr>
              <p:cNvPr id="22595" name="Group 146"/>
              <p:cNvGrpSpPr>
                <a:grpSpLocks/>
              </p:cNvGrpSpPr>
              <p:nvPr/>
            </p:nvGrpSpPr>
            <p:grpSpPr bwMode="auto">
              <a:xfrm>
                <a:off x="4806" y="1965"/>
                <a:ext cx="609" cy="192"/>
                <a:chOff x="1496" y="533"/>
                <a:chExt cx="609" cy="192"/>
              </a:xfrm>
            </p:grpSpPr>
            <p:sp>
              <p:nvSpPr>
                <p:cNvPr id="22600" name="Arc 147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601" name="Freeform 148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602" name="Line 149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596" name="Line 150"/>
              <p:cNvSpPr>
                <a:spLocks noChangeShapeType="1"/>
              </p:cNvSpPr>
              <p:nvPr/>
            </p:nvSpPr>
            <p:spPr bwMode="auto">
              <a:xfrm flipH="1">
                <a:off x="3539" y="1992"/>
                <a:ext cx="12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597" name="Line 151"/>
              <p:cNvSpPr>
                <a:spLocks noChangeShapeType="1"/>
              </p:cNvSpPr>
              <p:nvPr/>
            </p:nvSpPr>
            <p:spPr bwMode="auto">
              <a:xfrm flipH="1">
                <a:off x="3639" y="2032"/>
                <a:ext cx="1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598" name="Line 152"/>
              <p:cNvSpPr>
                <a:spLocks noChangeShapeType="1"/>
              </p:cNvSpPr>
              <p:nvPr/>
            </p:nvSpPr>
            <p:spPr bwMode="auto">
              <a:xfrm flipH="1">
                <a:off x="3991" y="2080"/>
                <a:ext cx="81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599" name="Line 153"/>
              <p:cNvSpPr>
                <a:spLocks noChangeShapeType="1"/>
              </p:cNvSpPr>
              <p:nvPr/>
            </p:nvSpPr>
            <p:spPr bwMode="auto">
              <a:xfrm flipH="1">
                <a:off x="4102" y="2128"/>
                <a:ext cx="6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544" name="Group 154"/>
            <p:cNvGrpSpPr>
              <a:grpSpLocks/>
            </p:cNvGrpSpPr>
            <p:nvPr/>
          </p:nvGrpSpPr>
          <p:grpSpPr bwMode="auto">
            <a:xfrm>
              <a:off x="364" y="2599"/>
              <a:ext cx="1879" cy="192"/>
              <a:chOff x="3544" y="2221"/>
              <a:chExt cx="1879" cy="192"/>
            </a:xfrm>
          </p:grpSpPr>
          <p:grpSp>
            <p:nvGrpSpPr>
              <p:cNvPr id="22587" name="Group 155"/>
              <p:cNvGrpSpPr>
                <a:grpSpLocks/>
              </p:cNvGrpSpPr>
              <p:nvPr/>
            </p:nvGrpSpPr>
            <p:grpSpPr bwMode="auto">
              <a:xfrm>
                <a:off x="4814" y="2221"/>
                <a:ext cx="609" cy="192"/>
                <a:chOff x="1496" y="533"/>
                <a:chExt cx="609" cy="192"/>
              </a:xfrm>
            </p:grpSpPr>
            <p:sp>
              <p:nvSpPr>
                <p:cNvPr id="22592" name="Arc 156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593" name="Freeform 157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94" name="Line 158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588" name="Line 159"/>
              <p:cNvSpPr>
                <a:spLocks noChangeShapeType="1"/>
              </p:cNvSpPr>
              <p:nvPr/>
            </p:nvSpPr>
            <p:spPr bwMode="auto">
              <a:xfrm flipH="1">
                <a:off x="3544" y="2248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589" name="Line 160"/>
              <p:cNvSpPr>
                <a:spLocks noChangeShapeType="1"/>
              </p:cNvSpPr>
              <p:nvPr/>
            </p:nvSpPr>
            <p:spPr bwMode="auto">
              <a:xfrm flipH="1">
                <a:off x="3638" y="2288"/>
                <a:ext cx="11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590" name="Line 161"/>
              <p:cNvSpPr>
                <a:spLocks noChangeShapeType="1"/>
              </p:cNvSpPr>
              <p:nvPr/>
            </p:nvSpPr>
            <p:spPr bwMode="auto">
              <a:xfrm flipH="1">
                <a:off x="3870" y="2336"/>
                <a:ext cx="9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591" name="Line 162"/>
              <p:cNvSpPr>
                <a:spLocks noChangeShapeType="1"/>
              </p:cNvSpPr>
              <p:nvPr/>
            </p:nvSpPr>
            <p:spPr bwMode="auto">
              <a:xfrm flipH="1">
                <a:off x="4227" y="2384"/>
                <a:ext cx="5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545" name="Group 163"/>
            <p:cNvGrpSpPr>
              <a:grpSpLocks/>
            </p:cNvGrpSpPr>
            <p:nvPr/>
          </p:nvGrpSpPr>
          <p:grpSpPr bwMode="auto">
            <a:xfrm>
              <a:off x="360" y="2855"/>
              <a:ext cx="1891" cy="192"/>
              <a:chOff x="3540" y="2477"/>
              <a:chExt cx="1891" cy="192"/>
            </a:xfrm>
          </p:grpSpPr>
          <p:grpSp>
            <p:nvGrpSpPr>
              <p:cNvPr id="22579" name="Group 164"/>
              <p:cNvGrpSpPr>
                <a:grpSpLocks/>
              </p:cNvGrpSpPr>
              <p:nvPr/>
            </p:nvGrpSpPr>
            <p:grpSpPr bwMode="auto">
              <a:xfrm>
                <a:off x="4822" y="2477"/>
                <a:ext cx="609" cy="192"/>
                <a:chOff x="1496" y="533"/>
                <a:chExt cx="609" cy="192"/>
              </a:xfrm>
            </p:grpSpPr>
            <p:sp>
              <p:nvSpPr>
                <p:cNvPr id="22584" name="Arc 165"/>
                <p:cNvSpPr>
                  <a:spLocks/>
                </p:cNvSpPr>
                <p:nvPr/>
              </p:nvSpPr>
              <p:spPr bwMode="auto">
                <a:xfrm>
                  <a:off x="1768" y="533"/>
                  <a:ext cx="109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585" name="Freeform 166"/>
                <p:cNvSpPr>
                  <a:spLocks/>
                </p:cNvSpPr>
                <p:nvPr/>
              </p:nvSpPr>
              <p:spPr bwMode="auto">
                <a:xfrm>
                  <a:off x="1496" y="533"/>
                  <a:ext cx="288" cy="192"/>
                </a:xfrm>
                <a:custGeom>
                  <a:avLst/>
                  <a:gdLst>
                    <a:gd name="T0" fmla="*/ 126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133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86" name="Line 167"/>
                <p:cNvSpPr>
                  <a:spLocks noChangeShapeType="1"/>
                </p:cNvSpPr>
                <p:nvPr/>
              </p:nvSpPr>
              <p:spPr bwMode="auto">
                <a:xfrm>
                  <a:off x="1875" y="626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580" name="Line 168"/>
              <p:cNvSpPr>
                <a:spLocks noChangeShapeType="1"/>
              </p:cNvSpPr>
              <p:nvPr/>
            </p:nvSpPr>
            <p:spPr bwMode="auto">
              <a:xfrm flipH="1">
                <a:off x="3540" y="2504"/>
                <a:ext cx="1282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581" name="Line 169"/>
              <p:cNvSpPr>
                <a:spLocks noChangeShapeType="1"/>
              </p:cNvSpPr>
              <p:nvPr/>
            </p:nvSpPr>
            <p:spPr bwMode="auto">
              <a:xfrm flipH="1">
                <a:off x="3643" y="2544"/>
                <a:ext cx="11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582" name="Line 170"/>
              <p:cNvSpPr>
                <a:spLocks noChangeShapeType="1"/>
              </p:cNvSpPr>
              <p:nvPr/>
            </p:nvSpPr>
            <p:spPr bwMode="auto">
              <a:xfrm flipH="1">
                <a:off x="3869" y="2592"/>
                <a:ext cx="9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583" name="Line 171"/>
              <p:cNvSpPr>
                <a:spLocks noChangeShapeType="1"/>
              </p:cNvSpPr>
              <p:nvPr/>
            </p:nvSpPr>
            <p:spPr bwMode="auto">
              <a:xfrm flipH="1">
                <a:off x="4106" y="2640"/>
                <a:ext cx="7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546" name="Group 172"/>
            <p:cNvGrpSpPr>
              <a:grpSpLocks/>
            </p:cNvGrpSpPr>
            <p:nvPr/>
          </p:nvGrpSpPr>
          <p:grpSpPr bwMode="auto">
            <a:xfrm>
              <a:off x="461" y="934"/>
              <a:ext cx="640" cy="2732"/>
              <a:chOff x="323" y="460"/>
              <a:chExt cx="640" cy="2732"/>
            </a:xfrm>
          </p:grpSpPr>
          <p:grpSp>
            <p:nvGrpSpPr>
              <p:cNvPr id="22558" name="Group 173"/>
              <p:cNvGrpSpPr>
                <a:grpSpLocks/>
              </p:cNvGrpSpPr>
              <p:nvPr/>
            </p:nvGrpSpPr>
            <p:grpSpPr bwMode="auto">
              <a:xfrm>
                <a:off x="323" y="460"/>
                <a:ext cx="179" cy="2728"/>
                <a:chOff x="320" y="448"/>
                <a:chExt cx="179" cy="2728"/>
              </a:xfrm>
            </p:grpSpPr>
            <p:sp>
              <p:nvSpPr>
                <p:cNvPr id="22573" name="Freeform 174"/>
                <p:cNvSpPr>
                  <a:spLocks/>
                </p:cNvSpPr>
                <p:nvPr/>
              </p:nvSpPr>
              <p:spPr bwMode="auto">
                <a:xfrm rot="-5400000">
                  <a:off x="406" y="282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74" name="Line 175"/>
                <p:cNvSpPr>
                  <a:spLocks noChangeShapeType="1"/>
                </p:cNvSpPr>
                <p:nvPr/>
              </p:nvSpPr>
              <p:spPr bwMode="auto">
                <a:xfrm rot="-5400000">
                  <a:off x="395" y="297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75" name="Oval 176"/>
                <p:cNvSpPr>
                  <a:spLocks noChangeArrowheads="1"/>
                </p:cNvSpPr>
                <p:nvPr/>
              </p:nvSpPr>
              <p:spPr bwMode="auto">
                <a:xfrm rot="-5400000">
                  <a:off x="425" y="280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576" name="Line 177"/>
                <p:cNvSpPr>
                  <a:spLocks noChangeShapeType="1"/>
                </p:cNvSpPr>
                <p:nvPr/>
              </p:nvSpPr>
              <p:spPr bwMode="auto">
                <a:xfrm rot="-5400000">
                  <a:off x="-724" y="1638"/>
                  <a:ext cx="23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77" name="Line 178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302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78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320" y="448"/>
                  <a:ext cx="8" cy="2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2559" name="Group 180"/>
              <p:cNvGrpSpPr>
                <a:grpSpLocks/>
              </p:cNvGrpSpPr>
              <p:nvPr/>
            </p:nvGrpSpPr>
            <p:grpSpPr bwMode="auto">
              <a:xfrm>
                <a:off x="552" y="464"/>
                <a:ext cx="179" cy="2728"/>
                <a:chOff x="320" y="448"/>
                <a:chExt cx="179" cy="2728"/>
              </a:xfrm>
            </p:grpSpPr>
            <p:sp>
              <p:nvSpPr>
                <p:cNvPr id="22567" name="Freeform 181"/>
                <p:cNvSpPr>
                  <a:spLocks/>
                </p:cNvSpPr>
                <p:nvPr/>
              </p:nvSpPr>
              <p:spPr bwMode="auto">
                <a:xfrm rot="-5400000">
                  <a:off x="406" y="282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68" name="Line 182"/>
                <p:cNvSpPr>
                  <a:spLocks noChangeShapeType="1"/>
                </p:cNvSpPr>
                <p:nvPr/>
              </p:nvSpPr>
              <p:spPr bwMode="auto">
                <a:xfrm rot="-5400000">
                  <a:off x="395" y="297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69" name="Oval 183"/>
                <p:cNvSpPr>
                  <a:spLocks noChangeArrowheads="1"/>
                </p:cNvSpPr>
                <p:nvPr/>
              </p:nvSpPr>
              <p:spPr bwMode="auto">
                <a:xfrm rot="-5400000">
                  <a:off x="425" y="280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570" name="Line 184"/>
                <p:cNvSpPr>
                  <a:spLocks noChangeShapeType="1"/>
                </p:cNvSpPr>
                <p:nvPr/>
              </p:nvSpPr>
              <p:spPr bwMode="auto">
                <a:xfrm rot="-5400000">
                  <a:off x="-724" y="1638"/>
                  <a:ext cx="23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71" name="Line 185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302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72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320" y="448"/>
                  <a:ext cx="8" cy="2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2560" name="Group 187"/>
              <p:cNvGrpSpPr>
                <a:grpSpLocks/>
              </p:cNvGrpSpPr>
              <p:nvPr/>
            </p:nvGrpSpPr>
            <p:grpSpPr bwMode="auto">
              <a:xfrm>
                <a:off x="784" y="464"/>
                <a:ext cx="179" cy="2728"/>
                <a:chOff x="320" y="448"/>
                <a:chExt cx="179" cy="2728"/>
              </a:xfrm>
            </p:grpSpPr>
            <p:sp>
              <p:nvSpPr>
                <p:cNvPr id="22561" name="Freeform 188"/>
                <p:cNvSpPr>
                  <a:spLocks/>
                </p:cNvSpPr>
                <p:nvPr/>
              </p:nvSpPr>
              <p:spPr bwMode="auto">
                <a:xfrm rot="-5400000">
                  <a:off x="406" y="282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62" name="Line 189"/>
                <p:cNvSpPr>
                  <a:spLocks noChangeShapeType="1"/>
                </p:cNvSpPr>
                <p:nvPr/>
              </p:nvSpPr>
              <p:spPr bwMode="auto">
                <a:xfrm rot="-5400000">
                  <a:off x="395" y="297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63" name="Oval 190"/>
                <p:cNvSpPr>
                  <a:spLocks noChangeArrowheads="1"/>
                </p:cNvSpPr>
                <p:nvPr/>
              </p:nvSpPr>
              <p:spPr bwMode="auto">
                <a:xfrm rot="-5400000">
                  <a:off x="425" y="280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564" name="Line 191"/>
                <p:cNvSpPr>
                  <a:spLocks noChangeShapeType="1"/>
                </p:cNvSpPr>
                <p:nvPr/>
              </p:nvSpPr>
              <p:spPr bwMode="auto">
                <a:xfrm rot="-5400000">
                  <a:off x="-724" y="1638"/>
                  <a:ext cx="23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65" name="Line 192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302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66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320" y="448"/>
                  <a:ext cx="8" cy="2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22547" name="Group 194"/>
            <p:cNvGrpSpPr>
              <a:grpSpLocks/>
            </p:cNvGrpSpPr>
            <p:nvPr/>
          </p:nvGrpSpPr>
          <p:grpSpPr bwMode="auto">
            <a:xfrm>
              <a:off x="2218" y="912"/>
              <a:ext cx="362" cy="2160"/>
              <a:chOff x="260" y="456"/>
              <a:chExt cx="362" cy="2160"/>
            </a:xfrm>
          </p:grpSpPr>
          <p:sp>
            <p:nvSpPr>
              <p:cNvPr id="22550" name="Text Box 195"/>
              <p:cNvSpPr txBox="1">
                <a:spLocks noChangeArrowheads="1"/>
              </p:cNvSpPr>
              <p:nvPr/>
            </p:nvSpPr>
            <p:spPr bwMode="auto">
              <a:xfrm>
                <a:off x="264" y="456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2551" name="Text Box 196"/>
              <p:cNvSpPr txBox="1">
                <a:spLocks noChangeArrowheads="1"/>
              </p:cNvSpPr>
              <p:nvPr/>
            </p:nvSpPr>
            <p:spPr bwMode="auto">
              <a:xfrm>
                <a:off x="260" y="760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552" name="Text Box 197"/>
              <p:cNvSpPr txBox="1">
                <a:spLocks noChangeArrowheads="1"/>
              </p:cNvSpPr>
              <p:nvPr/>
            </p:nvSpPr>
            <p:spPr bwMode="auto">
              <a:xfrm>
                <a:off x="268" y="1056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2553" name="Text Box 198"/>
              <p:cNvSpPr txBox="1">
                <a:spLocks noChangeArrowheads="1"/>
              </p:cNvSpPr>
              <p:nvPr/>
            </p:nvSpPr>
            <p:spPr bwMode="auto">
              <a:xfrm>
                <a:off x="268" y="1330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2554" name="Text Box 199"/>
              <p:cNvSpPr txBox="1">
                <a:spLocks noChangeArrowheads="1"/>
              </p:cNvSpPr>
              <p:nvPr/>
            </p:nvSpPr>
            <p:spPr bwMode="auto">
              <a:xfrm>
                <a:off x="270" y="1584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555" name="Text Box 200"/>
              <p:cNvSpPr txBox="1">
                <a:spLocks noChangeArrowheads="1"/>
              </p:cNvSpPr>
              <p:nvPr/>
            </p:nvSpPr>
            <p:spPr bwMode="auto">
              <a:xfrm>
                <a:off x="268" y="1834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2556" name="Text Box 201"/>
              <p:cNvSpPr txBox="1">
                <a:spLocks noChangeArrowheads="1"/>
              </p:cNvSpPr>
              <p:nvPr/>
            </p:nvSpPr>
            <p:spPr bwMode="auto">
              <a:xfrm>
                <a:off x="266" y="2090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2557" name="Text Box 202"/>
              <p:cNvSpPr txBox="1">
                <a:spLocks noChangeArrowheads="1"/>
              </p:cNvSpPr>
              <p:nvPr/>
            </p:nvSpPr>
            <p:spPr bwMode="auto">
              <a:xfrm>
                <a:off x="264" y="2328"/>
                <a:ext cx="3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  <a:r>
                  <a:rPr lang="hu-HU" baseline="-2500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  <p:sp>
          <p:nvSpPr>
            <p:cNvPr id="22548" name="Line 203"/>
            <p:cNvSpPr>
              <a:spLocks noChangeShapeType="1"/>
            </p:cNvSpPr>
            <p:nvPr/>
          </p:nvSpPr>
          <p:spPr bwMode="auto">
            <a:xfrm>
              <a:off x="360" y="894"/>
              <a:ext cx="0" cy="20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49" name="Line 204"/>
            <p:cNvSpPr>
              <a:spLocks noChangeShapeType="1"/>
            </p:cNvSpPr>
            <p:nvPr/>
          </p:nvSpPr>
          <p:spPr bwMode="auto">
            <a:xfrm>
              <a:off x="264" y="1464"/>
              <a:ext cx="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2534" name="Text Box 205"/>
          <p:cNvSpPr txBox="1">
            <a:spLocks noChangeArrowheads="1"/>
          </p:cNvSpPr>
          <p:nvPr/>
        </p:nvSpPr>
        <p:spPr bwMode="auto">
          <a:xfrm>
            <a:off x="238125" y="5762625"/>
            <a:ext cx="30289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demultiplexer</a:t>
            </a:r>
          </a:p>
        </p:txBody>
      </p:sp>
      <p:sp>
        <p:nvSpPr>
          <p:cNvPr id="22535" name="Rectangle 206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1130300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hu-HU" sz="2800" b="1" smtClean="0"/>
              <a:t>Dekódoló:</a:t>
            </a:r>
            <a:r>
              <a:rPr lang="hu-HU" sz="2800" smtClean="0"/>
              <a:t> </a:t>
            </a:r>
            <a:r>
              <a:rPr lang="hu-HU" sz="2800" b="1" i="1" smtClean="0"/>
              <a:t>n</a:t>
            </a:r>
            <a:r>
              <a:rPr lang="hu-HU" sz="2800" smtClean="0"/>
              <a:t> bemenet, </a:t>
            </a:r>
            <a:r>
              <a:rPr lang="hu-HU" sz="2800" b="1" i="1" smtClean="0"/>
              <a:t>2</a:t>
            </a:r>
            <a:r>
              <a:rPr lang="hu-HU" sz="2800" b="1" i="1" baseline="30000" smtClean="0"/>
              <a:t>n</a:t>
            </a:r>
            <a:r>
              <a:rPr lang="hu-HU" sz="2800" smtClean="0"/>
              <a:t> kimenet. Pontosan egy kimeneten lesz 1 (</a:t>
            </a:r>
            <a:r>
              <a:rPr lang="hu-HU" sz="2800" b="1" smtClean="0"/>
              <a:t>3.13. ábra</a:t>
            </a:r>
            <a:r>
              <a:rPr lang="hu-HU" sz="2800" smtClean="0"/>
              <a:t>). Demultiplexerrel: a bemenetet igazra állítjuk.</a:t>
            </a:r>
          </a:p>
        </p:txBody>
      </p:sp>
      <p:sp>
        <p:nvSpPr>
          <p:cNvPr id="22536" name="Élőláb helye 20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22537" name="Dátum helye 20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727A80A-EF0C-44CD-8F04-33AE4CEA15B6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6855CA-195D-48DF-BDE0-AA344046EAC7}" type="slidenum">
              <a:rPr lang="en-GB" smtClean="0">
                <a:cs typeface="Arial" charset="0"/>
              </a:rPr>
              <a:pPr/>
              <a:t>22</a:t>
            </a:fld>
            <a:endParaRPr lang="en-GB" smtClean="0">
              <a:cs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4859338" cy="1077913"/>
          </a:xfrm>
        </p:spPr>
        <p:txBody>
          <a:bodyPr lIns="92075" tIns="46038" rIns="92075" bIns="46038"/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b="1" i="1" smtClean="0"/>
              <a:t>KIZÁRÓ VAGY </a:t>
            </a:r>
            <a:r>
              <a:rPr lang="hu-HU" smtClean="0"/>
              <a:t>kapu</a:t>
            </a:r>
          </a:p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mtClean="0"/>
              <a:t>(</a:t>
            </a:r>
            <a:r>
              <a:rPr lang="hu-HU" b="1" i="1" smtClean="0"/>
              <a:t>XOR eXclusive OR</a:t>
            </a:r>
            <a:r>
              <a:rPr lang="hu-HU" smtClean="0"/>
              <a:t>)</a:t>
            </a:r>
          </a:p>
        </p:txBody>
      </p:sp>
      <p:graphicFrame>
        <p:nvGraphicFramePr>
          <p:cNvPr id="187395" name="Group 3"/>
          <p:cNvGraphicFramePr>
            <a:graphicFrameLocks noGrp="1"/>
          </p:cNvGraphicFramePr>
          <p:nvPr>
            <p:ph sz="half" idx="2"/>
          </p:nvPr>
        </p:nvGraphicFramePr>
        <p:xfrm>
          <a:off x="323850" y="2852738"/>
          <a:ext cx="2447925" cy="1825625"/>
        </p:xfrm>
        <a:graphic>
          <a:graphicData uri="http://schemas.openxmlformats.org/drawingml/2006/table">
            <a:tbl>
              <a:tblPr/>
              <a:tblGrid>
                <a:gridCol w="815975"/>
                <a:gridCol w="815975"/>
                <a:gridCol w="81597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2" name="Text Box 29"/>
          <p:cNvSpPr txBox="1">
            <a:spLocks noChangeArrowheads="1"/>
          </p:cNvSpPr>
          <p:nvPr/>
        </p:nvSpPr>
        <p:spPr bwMode="auto">
          <a:xfrm>
            <a:off x="0" y="2133600"/>
            <a:ext cx="24590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Igazság tábla:</a:t>
            </a:r>
          </a:p>
        </p:txBody>
      </p:sp>
      <p:sp>
        <p:nvSpPr>
          <p:cNvPr id="23583" name="Text Box 30"/>
          <p:cNvSpPr txBox="1">
            <a:spLocks noChangeArrowheads="1"/>
          </p:cNvSpPr>
          <p:nvPr/>
        </p:nvSpPr>
        <p:spPr bwMode="auto">
          <a:xfrm>
            <a:off x="0" y="4724400"/>
            <a:ext cx="40671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Szimbolikus jelölése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3584" name="Group 31"/>
          <p:cNvGrpSpPr>
            <a:grpSpLocks/>
          </p:cNvGrpSpPr>
          <p:nvPr/>
        </p:nvGrpSpPr>
        <p:grpSpPr bwMode="auto">
          <a:xfrm>
            <a:off x="323850" y="5300663"/>
            <a:ext cx="2057400" cy="1265237"/>
            <a:chOff x="178" y="2841"/>
            <a:chExt cx="1296" cy="797"/>
          </a:xfrm>
        </p:grpSpPr>
        <p:grpSp>
          <p:nvGrpSpPr>
            <p:cNvPr id="23648" name="Group 32"/>
            <p:cNvGrpSpPr>
              <a:grpSpLocks/>
            </p:cNvGrpSpPr>
            <p:nvPr/>
          </p:nvGrpSpPr>
          <p:grpSpPr bwMode="auto">
            <a:xfrm>
              <a:off x="178" y="2841"/>
              <a:ext cx="1296" cy="797"/>
              <a:chOff x="178" y="2841"/>
              <a:chExt cx="1296" cy="797"/>
            </a:xfrm>
          </p:grpSpPr>
          <p:sp>
            <p:nvSpPr>
              <p:cNvPr id="23650" name="Line 33"/>
              <p:cNvSpPr>
                <a:spLocks noChangeShapeType="1"/>
              </p:cNvSpPr>
              <p:nvPr/>
            </p:nvSpPr>
            <p:spPr bwMode="auto">
              <a:xfrm>
                <a:off x="241" y="3169"/>
                <a:ext cx="33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3651" name="Line 34"/>
              <p:cNvSpPr>
                <a:spLocks noChangeShapeType="1"/>
              </p:cNvSpPr>
              <p:nvPr/>
            </p:nvSpPr>
            <p:spPr bwMode="auto">
              <a:xfrm>
                <a:off x="238" y="3307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3652" name="Line 35"/>
              <p:cNvSpPr>
                <a:spLocks noChangeShapeType="1"/>
              </p:cNvSpPr>
              <p:nvPr/>
            </p:nvSpPr>
            <p:spPr bwMode="auto">
              <a:xfrm>
                <a:off x="1066" y="3245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3653" name="Text Box 36"/>
              <p:cNvSpPr txBox="1">
                <a:spLocks noChangeArrowheads="1"/>
              </p:cNvSpPr>
              <p:nvPr/>
            </p:nvSpPr>
            <p:spPr bwMode="auto">
              <a:xfrm>
                <a:off x="178" y="2841"/>
                <a:ext cx="256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320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3654" name="Text Box 37"/>
              <p:cNvSpPr txBox="1">
                <a:spLocks noChangeArrowheads="1"/>
              </p:cNvSpPr>
              <p:nvPr/>
            </p:nvSpPr>
            <p:spPr bwMode="auto">
              <a:xfrm>
                <a:off x="186" y="3273"/>
                <a:ext cx="256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320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3655" name="Text Box 38"/>
              <p:cNvSpPr txBox="1">
                <a:spLocks noChangeArrowheads="1"/>
              </p:cNvSpPr>
              <p:nvPr/>
            </p:nvSpPr>
            <p:spPr bwMode="auto">
              <a:xfrm>
                <a:off x="1218" y="2929"/>
                <a:ext cx="256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320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23656" name="Arc 39"/>
              <p:cNvSpPr>
                <a:spLocks/>
              </p:cNvSpPr>
              <p:nvPr/>
            </p:nvSpPr>
            <p:spPr bwMode="auto">
              <a:xfrm>
                <a:off x="551" y="3088"/>
                <a:ext cx="523" cy="312"/>
              </a:xfrm>
              <a:custGeom>
                <a:avLst/>
                <a:gdLst>
                  <a:gd name="T0" fmla="*/ 0 w 18486"/>
                  <a:gd name="T1" fmla="*/ 0 h 21600"/>
                  <a:gd name="T2" fmla="*/ 0 w 18486"/>
                  <a:gd name="T3" fmla="*/ 0 h 21600"/>
                  <a:gd name="T4" fmla="*/ 0 w 1848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486"/>
                  <a:gd name="T10" fmla="*/ 0 h 21600"/>
                  <a:gd name="T11" fmla="*/ 18486 w 1848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6" h="21600" fill="none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</a:path>
                  <a:path w="18486" h="21600" stroke="0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3657" name="Arc 40"/>
              <p:cNvSpPr>
                <a:spLocks/>
              </p:cNvSpPr>
              <p:nvPr/>
            </p:nvSpPr>
            <p:spPr bwMode="auto">
              <a:xfrm flipV="1">
                <a:off x="556" y="3090"/>
                <a:ext cx="523" cy="312"/>
              </a:xfrm>
              <a:custGeom>
                <a:avLst/>
                <a:gdLst>
                  <a:gd name="T0" fmla="*/ 0 w 18486"/>
                  <a:gd name="T1" fmla="*/ 0 h 21600"/>
                  <a:gd name="T2" fmla="*/ 0 w 18486"/>
                  <a:gd name="T3" fmla="*/ 0 h 21600"/>
                  <a:gd name="T4" fmla="*/ 0 w 1848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486"/>
                  <a:gd name="T10" fmla="*/ 0 h 21600"/>
                  <a:gd name="T11" fmla="*/ 18486 w 1848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6" h="21600" fill="none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</a:path>
                  <a:path w="18486" h="21600" stroke="0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3658" name="Arc 41"/>
              <p:cNvSpPr>
                <a:spLocks/>
              </p:cNvSpPr>
              <p:nvPr/>
            </p:nvSpPr>
            <p:spPr bwMode="auto">
              <a:xfrm>
                <a:off x="525" y="3095"/>
                <a:ext cx="63" cy="304"/>
              </a:xfrm>
              <a:custGeom>
                <a:avLst/>
                <a:gdLst>
                  <a:gd name="T0" fmla="*/ 0 w 21600"/>
                  <a:gd name="T1" fmla="*/ 0 h 38874"/>
                  <a:gd name="T2" fmla="*/ 0 w 21600"/>
                  <a:gd name="T3" fmla="*/ 0 h 38874"/>
                  <a:gd name="T4" fmla="*/ 0 w 21600"/>
                  <a:gd name="T5" fmla="*/ 0 h 388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874"/>
                  <a:gd name="T11" fmla="*/ 21600 w 21600"/>
                  <a:gd name="T12" fmla="*/ 38874 h 388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874" fill="none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</a:path>
                  <a:path w="21600" h="38874" stroke="0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  <a:lnTo>
                      <a:pt x="0" y="19596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3649" name="Arc 42"/>
            <p:cNvSpPr>
              <a:spLocks/>
            </p:cNvSpPr>
            <p:nvPr/>
          </p:nvSpPr>
          <p:spPr bwMode="auto">
            <a:xfrm>
              <a:off x="471" y="3095"/>
              <a:ext cx="63" cy="304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3585" name="Rectangle 43"/>
          <p:cNvSpPr>
            <a:spLocks noChangeArrowheads="1"/>
          </p:cNvSpPr>
          <p:nvPr/>
        </p:nvSpPr>
        <p:spPr bwMode="auto">
          <a:xfrm>
            <a:off x="0" y="18891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33375" indent="-333375">
              <a:spcBef>
                <a:spcPts val="800"/>
              </a:spcBef>
              <a:buFont typeface="Times New Roman" pitchFamily="18" charset="0"/>
              <a:buChar char="•"/>
            </a:pPr>
            <a:r>
              <a:rPr lang="hu-HU" sz="2800" b="1">
                <a:solidFill>
                  <a:srgbClr val="000000"/>
                </a:solidFill>
              </a:rPr>
              <a:t>Összehasonlító (comparator):</a:t>
            </a:r>
            <a:r>
              <a:rPr lang="hu-HU" sz="2800">
                <a:solidFill>
                  <a:srgbClr val="000000"/>
                </a:solidFill>
              </a:rPr>
              <a:t> (</a:t>
            </a:r>
            <a:r>
              <a:rPr lang="hu-HU" sz="2800" b="1">
                <a:solidFill>
                  <a:srgbClr val="000000"/>
                </a:solidFill>
              </a:rPr>
              <a:t>3.14. ábra</a:t>
            </a:r>
            <a:r>
              <a:rPr lang="hu-HU" sz="28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586" name="Arc 44"/>
          <p:cNvSpPr>
            <a:spLocks/>
          </p:cNvSpPr>
          <p:nvPr/>
        </p:nvSpPr>
        <p:spPr bwMode="auto">
          <a:xfrm flipV="1">
            <a:off x="7340600" y="3081338"/>
            <a:ext cx="717550" cy="447675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1923958556 h 21600"/>
              <a:gd name="T4" fmla="*/ 0 w 18486"/>
              <a:gd name="T5" fmla="*/ 2147483647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3587" name="Group 45"/>
          <p:cNvGrpSpPr>
            <a:grpSpLocks/>
          </p:cNvGrpSpPr>
          <p:nvPr/>
        </p:nvGrpSpPr>
        <p:grpSpPr bwMode="auto">
          <a:xfrm>
            <a:off x="4922838" y="1071563"/>
            <a:ext cx="3727450" cy="4441825"/>
            <a:chOff x="2485" y="675"/>
            <a:chExt cx="2348" cy="2798"/>
          </a:xfrm>
        </p:grpSpPr>
        <p:grpSp>
          <p:nvGrpSpPr>
            <p:cNvPr id="23597" name="Group 46"/>
            <p:cNvGrpSpPr>
              <a:grpSpLocks/>
            </p:cNvGrpSpPr>
            <p:nvPr/>
          </p:nvGrpSpPr>
          <p:grpSpPr bwMode="auto">
            <a:xfrm>
              <a:off x="2488" y="675"/>
              <a:ext cx="1244" cy="701"/>
              <a:chOff x="2488" y="675"/>
              <a:chExt cx="1244" cy="701"/>
            </a:xfrm>
          </p:grpSpPr>
          <p:grpSp>
            <p:nvGrpSpPr>
              <p:cNvPr id="23638" name="Group 47"/>
              <p:cNvGrpSpPr>
                <a:grpSpLocks/>
              </p:cNvGrpSpPr>
              <p:nvPr/>
            </p:nvGrpSpPr>
            <p:grpSpPr bwMode="auto">
              <a:xfrm>
                <a:off x="2488" y="675"/>
                <a:ext cx="1244" cy="701"/>
                <a:chOff x="2488" y="675"/>
                <a:chExt cx="1244" cy="701"/>
              </a:xfrm>
            </p:grpSpPr>
            <p:sp>
              <p:nvSpPr>
                <p:cNvPr id="23640" name="Line 48"/>
                <p:cNvSpPr>
                  <a:spLocks noChangeShapeType="1"/>
                </p:cNvSpPr>
                <p:nvPr/>
              </p:nvSpPr>
              <p:spPr bwMode="auto">
                <a:xfrm>
                  <a:off x="2729" y="998"/>
                  <a:ext cx="2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641" name="Line 49"/>
                <p:cNvSpPr>
                  <a:spLocks noChangeShapeType="1"/>
                </p:cNvSpPr>
                <p:nvPr/>
              </p:nvSpPr>
              <p:spPr bwMode="auto">
                <a:xfrm>
                  <a:off x="2726" y="1123"/>
                  <a:ext cx="3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642" name="Line 50"/>
                <p:cNvSpPr>
                  <a:spLocks noChangeShapeType="1"/>
                </p:cNvSpPr>
                <p:nvPr/>
              </p:nvSpPr>
              <p:spPr bwMode="auto">
                <a:xfrm>
                  <a:off x="3440" y="1067"/>
                  <a:ext cx="2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64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488" y="675"/>
                  <a:ext cx="423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 sz="2800">
                      <a:solidFill>
                        <a:schemeClr val="tx1"/>
                      </a:solidFill>
                    </a:rPr>
                    <a:t>A</a:t>
                  </a:r>
                  <a:r>
                    <a:rPr lang="hu-HU" sz="2800" baseline="-2500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64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500" y="1049"/>
                  <a:ext cx="392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 sz="2800">
                      <a:solidFill>
                        <a:schemeClr val="tx1"/>
                      </a:solidFill>
                    </a:rPr>
                    <a:t>B</a:t>
                  </a:r>
                  <a:r>
                    <a:rPr lang="hu-HU" sz="2800" baseline="-2500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645" name="Arc 53"/>
                <p:cNvSpPr>
                  <a:spLocks/>
                </p:cNvSpPr>
                <p:nvPr/>
              </p:nvSpPr>
              <p:spPr bwMode="auto">
                <a:xfrm>
                  <a:off x="2996" y="925"/>
                  <a:ext cx="451" cy="28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3646" name="Arc 54"/>
                <p:cNvSpPr>
                  <a:spLocks/>
                </p:cNvSpPr>
                <p:nvPr/>
              </p:nvSpPr>
              <p:spPr bwMode="auto">
                <a:xfrm flipV="1">
                  <a:off x="3000" y="927"/>
                  <a:ext cx="452" cy="28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3647" name="Arc 55"/>
                <p:cNvSpPr>
                  <a:spLocks/>
                </p:cNvSpPr>
                <p:nvPr/>
              </p:nvSpPr>
              <p:spPr bwMode="auto">
                <a:xfrm>
                  <a:off x="2974" y="932"/>
                  <a:ext cx="54" cy="274"/>
                </a:xfrm>
                <a:custGeom>
                  <a:avLst/>
                  <a:gdLst>
                    <a:gd name="T0" fmla="*/ 0 w 21600"/>
                    <a:gd name="T1" fmla="*/ 0 h 38874"/>
                    <a:gd name="T2" fmla="*/ 0 w 21600"/>
                    <a:gd name="T3" fmla="*/ 0 h 38874"/>
                    <a:gd name="T4" fmla="*/ 0 w 21600"/>
                    <a:gd name="T5" fmla="*/ 0 h 388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8874"/>
                    <a:gd name="T11" fmla="*/ 21600 w 21600"/>
                    <a:gd name="T12" fmla="*/ 38874 h 388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8874" fill="none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</a:path>
                    <a:path w="21600" h="38874" stroke="0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  <a:lnTo>
                        <a:pt x="0" y="19596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23639" name="Arc 56"/>
              <p:cNvSpPr>
                <a:spLocks/>
              </p:cNvSpPr>
              <p:nvPr/>
            </p:nvSpPr>
            <p:spPr bwMode="auto">
              <a:xfrm>
                <a:off x="2927" y="932"/>
                <a:ext cx="54" cy="274"/>
              </a:xfrm>
              <a:custGeom>
                <a:avLst/>
                <a:gdLst>
                  <a:gd name="T0" fmla="*/ 0 w 21600"/>
                  <a:gd name="T1" fmla="*/ 0 h 38874"/>
                  <a:gd name="T2" fmla="*/ 0 w 21600"/>
                  <a:gd name="T3" fmla="*/ 0 h 38874"/>
                  <a:gd name="T4" fmla="*/ 0 w 21600"/>
                  <a:gd name="T5" fmla="*/ 0 h 388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874"/>
                  <a:gd name="T11" fmla="*/ 21600 w 21600"/>
                  <a:gd name="T12" fmla="*/ 38874 h 388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874" fill="none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</a:path>
                  <a:path w="21600" h="38874" stroke="0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  <a:lnTo>
                      <a:pt x="0" y="19596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23598" name="Group 57"/>
            <p:cNvGrpSpPr>
              <a:grpSpLocks/>
            </p:cNvGrpSpPr>
            <p:nvPr/>
          </p:nvGrpSpPr>
          <p:grpSpPr bwMode="auto">
            <a:xfrm>
              <a:off x="2488" y="1359"/>
              <a:ext cx="1184" cy="701"/>
              <a:chOff x="2488" y="1359"/>
              <a:chExt cx="1184" cy="701"/>
            </a:xfrm>
          </p:grpSpPr>
          <p:grpSp>
            <p:nvGrpSpPr>
              <p:cNvPr id="23628" name="Group 58"/>
              <p:cNvGrpSpPr>
                <a:grpSpLocks/>
              </p:cNvGrpSpPr>
              <p:nvPr/>
            </p:nvGrpSpPr>
            <p:grpSpPr bwMode="auto">
              <a:xfrm>
                <a:off x="2488" y="1359"/>
                <a:ext cx="1184" cy="701"/>
                <a:chOff x="2488" y="1359"/>
                <a:chExt cx="1184" cy="701"/>
              </a:xfrm>
            </p:grpSpPr>
            <p:sp>
              <p:nvSpPr>
                <p:cNvPr id="23630" name="Line 59"/>
                <p:cNvSpPr>
                  <a:spLocks noChangeShapeType="1"/>
                </p:cNvSpPr>
                <p:nvPr/>
              </p:nvSpPr>
              <p:spPr bwMode="auto">
                <a:xfrm>
                  <a:off x="2729" y="1682"/>
                  <a:ext cx="2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631" name="Line 60"/>
                <p:cNvSpPr>
                  <a:spLocks noChangeShapeType="1"/>
                </p:cNvSpPr>
                <p:nvPr/>
              </p:nvSpPr>
              <p:spPr bwMode="auto">
                <a:xfrm>
                  <a:off x="2726" y="1807"/>
                  <a:ext cx="3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632" name="Line 61"/>
                <p:cNvSpPr>
                  <a:spLocks noChangeShapeType="1"/>
                </p:cNvSpPr>
                <p:nvPr/>
              </p:nvSpPr>
              <p:spPr bwMode="auto">
                <a:xfrm>
                  <a:off x="3440" y="1751"/>
                  <a:ext cx="2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633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88" y="1359"/>
                  <a:ext cx="423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 sz="2800">
                      <a:solidFill>
                        <a:schemeClr val="tx1"/>
                      </a:solidFill>
                    </a:rPr>
                    <a:t>A</a:t>
                  </a:r>
                  <a:r>
                    <a:rPr lang="hu-HU" sz="2800" baseline="-2500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3634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500" y="1733"/>
                  <a:ext cx="392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 sz="2800">
                      <a:solidFill>
                        <a:schemeClr val="tx1"/>
                      </a:solidFill>
                    </a:rPr>
                    <a:t>B</a:t>
                  </a:r>
                  <a:r>
                    <a:rPr lang="hu-HU" sz="2800" baseline="-2500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3635" name="Arc 64"/>
                <p:cNvSpPr>
                  <a:spLocks/>
                </p:cNvSpPr>
                <p:nvPr/>
              </p:nvSpPr>
              <p:spPr bwMode="auto">
                <a:xfrm>
                  <a:off x="2996" y="1609"/>
                  <a:ext cx="451" cy="28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3636" name="Arc 65"/>
                <p:cNvSpPr>
                  <a:spLocks/>
                </p:cNvSpPr>
                <p:nvPr/>
              </p:nvSpPr>
              <p:spPr bwMode="auto">
                <a:xfrm flipV="1">
                  <a:off x="3000" y="1611"/>
                  <a:ext cx="452" cy="28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3637" name="Arc 66"/>
                <p:cNvSpPr>
                  <a:spLocks/>
                </p:cNvSpPr>
                <p:nvPr/>
              </p:nvSpPr>
              <p:spPr bwMode="auto">
                <a:xfrm>
                  <a:off x="2974" y="1616"/>
                  <a:ext cx="54" cy="274"/>
                </a:xfrm>
                <a:custGeom>
                  <a:avLst/>
                  <a:gdLst>
                    <a:gd name="T0" fmla="*/ 0 w 21600"/>
                    <a:gd name="T1" fmla="*/ 0 h 38874"/>
                    <a:gd name="T2" fmla="*/ 0 w 21600"/>
                    <a:gd name="T3" fmla="*/ 0 h 38874"/>
                    <a:gd name="T4" fmla="*/ 0 w 21600"/>
                    <a:gd name="T5" fmla="*/ 0 h 388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8874"/>
                    <a:gd name="T11" fmla="*/ 21600 w 21600"/>
                    <a:gd name="T12" fmla="*/ 38874 h 388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8874" fill="none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</a:path>
                    <a:path w="21600" h="38874" stroke="0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  <a:lnTo>
                        <a:pt x="0" y="19596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23629" name="Arc 67"/>
              <p:cNvSpPr>
                <a:spLocks/>
              </p:cNvSpPr>
              <p:nvPr/>
            </p:nvSpPr>
            <p:spPr bwMode="auto">
              <a:xfrm>
                <a:off x="2927" y="1616"/>
                <a:ext cx="54" cy="274"/>
              </a:xfrm>
              <a:custGeom>
                <a:avLst/>
                <a:gdLst>
                  <a:gd name="T0" fmla="*/ 0 w 21600"/>
                  <a:gd name="T1" fmla="*/ 0 h 38874"/>
                  <a:gd name="T2" fmla="*/ 0 w 21600"/>
                  <a:gd name="T3" fmla="*/ 0 h 38874"/>
                  <a:gd name="T4" fmla="*/ 0 w 21600"/>
                  <a:gd name="T5" fmla="*/ 0 h 388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874"/>
                  <a:gd name="T11" fmla="*/ 21600 w 21600"/>
                  <a:gd name="T12" fmla="*/ 38874 h 388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874" fill="none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</a:path>
                  <a:path w="21600" h="38874" stroke="0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  <a:lnTo>
                      <a:pt x="0" y="19596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23599" name="Group 68"/>
            <p:cNvGrpSpPr>
              <a:grpSpLocks/>
            </p:cNvGrpSpPr>
            <p:nvPr/>
          </p:nvGrpSpPr>
          <p:grpSpPr bwMode="auto">
            <a:xfrm>
              <a:off x="2488" y="2061"/>
              <a:ext cx="1175" cy="701"/>
              <a:chOff x="2488" y="2061"/>
              <a:chExt cx="1175" cy="701"/>
            </a:xfrm>
          </p:grpSpPr>
          <p:grpSp>
            <p:nvGrpSpPr>
              <p:cNvPr id="23618" name="Group 69"/>
              <p:cNvGrpSpPr>
                <a:grpSpLocks/>
              </p:cNvGrpSpPr>
              <p:nvPr/>
            </p:nvGrpSpPr>
            <p:grpSpPr bwMode="auto">
              <a:xfrm>
                <a:off x="2488" y="2061"/>
                <a:ext cx="1175" cy="701"/>
                <a:chOff x="2488" y="2061"/>
                <a:chExt cx="1175" cy="701"/>
              </a:xfrm>
            </p:grpSpPr>
            <p:sp>
              <p:nvSpPr>
                <p:cNvPr id="23620" name="Line 70"/>
                <p:cNvSpPr>
                  <a:spLocks noChangeShapeType="1"/>
                </p:cNvSpPr>
                <p:nvPr/>
              </p:nvSpPr>
              <p:spPr bwMode="auto">
                <a:xfrm>
                  <a:off x="2729" y="2384"/>
                  <a:ext cx="2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621" name="Line 71"/>
                <p:cNvSpPr>
                  <a:spLocks noChangeShapeType="1"/>
                </p:cNvSpPr>
                <p:nvPr/>
              </p:nvSpPr>
              <p:spPr bwMode="auto">
                <a:xfrm>
                  <a:off x="2726" y="2509"/>
                  <a:ext cx="3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622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3440" y="2450"/>
                  <a:ext cx="223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62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488" y="2061"/>
                  <a:ext cx="423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 sz="2800">
                      <a:solidFill>
                        <a:schemeClr val="tx1"/>
                      </a:solidFill>
                    </a:rPr>
                    <a:t>A</a:t>
                  </a:r>
                  <a:r>
                    <a:rPr lang="hu-HU" sz="2800" baseline="-2500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362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500" y="2435"/>
                  <a:ext cx="392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 sz="2800">
                      <a:solidFill>
                        <a:schemeClr val="tx1"/>
                      </a:solidFill>
                    </a:rPr>
                    <a:t>B</a:t>
                  </a:r>
                  <a:r>
                    <a:rPr lang="hu-HU" sz="2800" baseline="-2500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3625" name="Arc 75"/>
                <p:cNvSpPr>
                  <a:spLocks/>
                </p:cNvSpPr>
                <p:nvPr/>
              </p:nvSpPr>
              <p:spPr bwMode="auto">
                <a:xfrm>
                  <a:off x="2996" y="2311"/>
                  <a:ext cx="451" cy="28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3626" name="Arc 76"/>
                <p:cNvSpPr>
                  <a:spLocks/>
                </p:cNvSpPr>
                <p:nvPr/>
              </p:nvSpPr>
              <p:spPr bwMode="auto">
                <a:xfrm flipV="1">
                  <a:off x="3000" y="2313"/>
                  <a:ext cx="452" cy="28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3627" name="Arc 77"/>
                <p:cNvSpPr>
                  <a:spLocks/>
                </p:cNvSpPr>
                <p:nvPr/>
              </p:nvSpPr>
              <p:spPr bwMode="auto">
                <a:xfrm>
                  <a:off x="2974" y="2318"/>
                  <a:ext cx="54" cy="274"/>
                </a:xfrm>
                <a:custGeom>
                  <a:avLst/>
                  <a:gdLst>
                    <a:gd name="T0" fmla="*/ 0 w 21600"/>
                    <a:gd name="T1" fmla="*/ 0 h 38874"/>
                    <a:gd name="T2" fmla="*/ 0 w 21600"/>
                    <a:gd name="T3" fmla="*/ 0 h 38874"/>
                    <a:gd name="T4" fmla="*/ 0 w 21600"/>
                    <a:gd name="T5" fmla="*/ 0 h 388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8874"/>
                    <a:gd name="T11" fmla="*/ 21600 w 21600"/>
                    <a:gd name="T12" fmla="*/ 38874 h 388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8874" fill="none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</a:path>
                    <a:path w="21600" h="38874" stroke="0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  <a:lnTo>
                        <a:pt x="0" y="19596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23619" name="Arc 78"/>
              <p:cNvSpPr>
                <a:spLocks/>
              </p:cNvSpPr>
              <p:nvPr/>
            </p:nvSpPr>
            <p:spPr bwMode="auto">
              <a:xfrm>
                <a:off x="2927" y="2318"/>
                <a:ext cx="54" cy="274"/>
              </a:xfrm>
              <a:custGeom>
                <a:avLst/>
                <a:gdLst>
                  <a:gd name="T0" fmla="*/ 0 w 21600"/>
                  <a:gd name="T1" fmla="*/ 0 h 38874"/>
                  <a:gd name="T2" fmla="*/ 0 w 21600"/>
                  <a:gd name="T3" fmla="*/ 0 h 38874"/>
                  <a:gd name="T4" fmla="*/ 0 w 21600"/>
                  <a:gd name="T5" fmla="*/ 0 h 388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874"/>
                  <a:gd name="T11" fmla="*/ 21600 w 21600"/>
                  <a:gd name="T12" fmla="*/ 38874 h 388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874" fill="none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</a:path>
                  <a:path w="21600" h="38874" stroke="0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  <a:lnTo>
                      <a:pt x="0" y="19596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23600" name="Group 79"/>
            <p:cNvGrpSpPr>
              <a:grpSpLocks/>
            </p:cNvGrpSpPr>
            <p:nvPr/>
          </p:nvGrpSpPr>
          <p:grpSpPr bwMode="auto">
            <a:xfrm>
              <a:off x="2485" y="2772"/>
              <a:ext cx="1244" cy="701"/>
              <a:chOff x="2485" y="2772"/>
              <a:chExt cx="1244" cy="701"/>
            </a:xfrm>
          </p:grpSpPr>
          <p:grpSp>
            <p:nvGrpSpPr>
              <p:cNvPr id="23608" name="Group 80"/>
              <p:cNvGrpSpPr>
                <a:grpSpLocks/>
              </p:cNvGrpSpPr>
              <p:nvPr/>
            </p:nvGrpSpPr>
            <p:grpSpPr bwMode="auto">
              <a:xfrm>
                <a:off x="2485" y="2772"/>
                <a:ext cx="1244" cy="701"/>
                <a:chOff x="2485" y="2772"/>
                <a:chExt cx="1244" cy="701"/>
              </a:xfrm>
            </p:grpSpPr>
            <p:sp>
              <p:nvSpPr>
                <p:cNvPr id="23610" name="Line 81"/>
                <p:cNvSpPr>
                  <a:spLocks noChangeShapeType="1"/>
                </p:cNvSpPr>
                <p:nvPr/>
              </p:nvSpPr>
              <p:spPr bwMode="auto">
                <a:xfrm>
                  <a:off x="2726" y="3095"/>
                  <a:ext cx="2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611" name="Line 82"/>
                <p:cNvSpPr>
                  <a:spLocks noChangeShapeType="1"/>
                </p:cNvSpPr>
                <p:nvPr/>
              </p:nvSpPr>
              <p:spPr bwMode="auto">
                <a:xfrm>
                  <a:off x="2723" y="3220"/>
                  <a:ext cx="3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612" name="Line 83"/>
                <p:cNvSpPr>
                  <a:spLocks noChangeShapeType="1"/>
                </p:cNvSpPr>
                <p:nvPr/>
              </p:nvSpPr>
              <p:spPr bwMode="auto">
                <a:xfrm>
                  <a:off x="3437" y="3164"/>
                  <a:ext cx="2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613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485" y="2772"/>
                  <a:ext cx="423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 sz="2800">
                      <a:solidFill>
                        <a:schemeClr val="tx1"/>
                      </a:solidFill>
                    </a:rPr>
                    <a:t>A</a:t>
                  </a:r>
                  <a:r>
                    <a:rPr lang="hu-HU" sz="2800" baseline="-2500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3614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497" y="3146"/>
                  <a:ext cx="392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 sz="2800">
                      <a:solidFill>
                        <a:schemeClr val="tx1"/>
                      </a:solidFill>
                    </a:rPr>
                    <a:t>B</a:t>
                  </a:r>
                  <a:r>
                    <a:rPr lang="hu-HU" sz="2800" baseline="-2500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3615" name="Arc 86"/>
                <p:cNvSpPr>
                  <a:spLocks/>
                </p:cNvSpPr>
                <p:nvPr/>
              </p:nvSpPr>
              <p:spPr bwMode="auto">
                <a:xfrm>
                  <a:off x="2993" y="3022"/>
                  <a:ext cx="451" cy="28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3616" name="Arc 87"/>
                <p:cNvSpPr>
                  <a:spLocks/>
                </p:cNvSpPr>
                <p:nvPr/>
              </p:nvSpPr>
              <p:spPr bwMode="auto">
                <a:xfrm flipV="1">
                  <a:off x="2997" y="3024"/>
                  <a:ext cx="452" cy="28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3617" name="Arc 88"/>
                <p:cNvSpPr>
                  <a:spLocks/>
                </p:cNvSpPr>
                <p:nvPr/>
              </p:nvSpPr>
              <p:spPr bwMode="auto">
                <a:xfrm>
                  <a:off x="2971" y="3029"/>
                  <a:ext cx="54" cy="274"/>
                </a:xfrm>
                <a:custGeom>
                  <a:avLst/>
                  <a:gdLst>
                    <a:gd name="T0" fmla="*/ 0 w 21600"/>
                    <a:gd name="T1" fmla="*/ 0 h 38874"/>
                    <a:gd name="T2" fmla="*/ 0 w 21600"/>
                    <a:gd name="T3" fmla="*/ 0 h 38874"/>
                    <a:gd name="T4" fmla="*/ 0 w 21600"/>
                    <a:gd name="T5" fmla="*/ 0 h 388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8874"/>
                    <a:gd name="T11" fmla="*/ 21600 w 21600"/>
                    <a:gd name="T12" fmla="*/ 38874 h 388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8874" fill="none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</a:path>
                    <a:path w="21600" h="38874" stroke="0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  <a:lnTo>
                        <a:pt x="0" y="19596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23609" name="Arc 89"/>
              <p:cNvSpPr>
                <a:spLocks/>
              </p:cNvSpPr>
              <p:nvPr/>
            </p:nvSpPr>
            <p:spPr bwMode="auto">
              <a:xfrm>
                <a:off x="2924" y="3029"/>
                <a:ext cx="54" cy="274"/>
              </a:xfrm>
              <a:custGeom>
                <a:avLst/>
                <a:gdLst>
                  <a:gd name="T0" fmla="*/ 0 w 21600"/>
                  <a:gd name="T1" fmla="*/ 0 h 38874"/>
                  <a:gd name="T2" fmla="*/ 0 w 21600"/>
                  <a:gd name="T3" fmla="*/ 0 h 38874"/>
                  <a:gd name="T4" fmla="*/ 0 w 21600"/>
                  <a:gd name="T5" fmla="*/ 0 h 388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874"/>
                  <a:gd name="T11" fmla="*/ 21600 w 21600"/>
                  <a:gd name="T12" fmla="*/ 38874 h 388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874" fill="none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</a:path>
                  <a:path w="21600" h="38874" stroke="0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  <a:lnTo>
                      <a:pt x="0" y="19596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3601" name="Line 90"/>
            <p:cNvSpPr>
              <a:spLocks noChangeShapeType="1"/>
            </p:cNvSpPr>
            <p:nvPr/>
          </p:nvSpPr>
          <p:spPr bwMode="auto">
            <a:xfrm>
              <a:off x="3737" y="2012"/>
              <a:ext cx="2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602" name="Line 91"/>
            <p:cNvSpPr>
              <a:spLocks noChangeShapeType="1"/>
            </p:cNvSpPr>
            <p:nvPr/>
          </p:nvSpPr>
          <p:spPr bwMode="auto">
            <a:xfrm>
              <a:off x="3728" y="2137"/>
              <a:ext cx="3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603" name="Line 92"/>
            <p:cNvSpPr>
              <a:spLocks noChangeShapeType="1"/>
            </p:cNvSpPr>
            <p:nvPr/>
          </p:nvSpPr>
          <p:spPr bwMode="auto">
            <a:xfrm>
              <a:off x="4541" y="2081"/>
              <a:ext cx="2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604" name="Arc 93"/>
            <p:cNvSpPr>
              <a:spLocks/>
            </p:cNvSpPr>
            <p:nvPr/>
          </p:nvSpPr>
          <p:spPr bwMode="auto">
            <a:xfrm>
              <a:off x="4004" y="1939"/>
              <a:ext cx="451" cy="282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3605" name="Arc 94"/>
            <p:cNvSpPr>
              <a:spLocks/>
            </p:cNvSpPr>
            <p:nvPr/>
          </p:nvSpPr>
          <p:spPr bwMode="auto">
            <a:xfrm>
              <a:off x="3982" y="1946"/>
              <a:ext cx="54" cy="274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3606" name="Line 95"/>
            <p:cNvSpPr>
              <a:spLocks noChangeShapeType="1"/>
            </p:cNvSpPr>
            <p:nvPr/>
          </p:nvSpPr>
          <p:spPr bwMode="auto">
            <a:xfrm>
              <a:off x="3732" y="1062"/>
              <a:ext cx="0" cy="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607" name="Oval 96"/>
            <p:cNvSpPr>
              <a:spLocks noChangeArrowheads="1"/>
            </p:cNvSpPr>
            <p:nvPr/>
          </p:nvSpPr>
          <p:spPr bwMode="auto">
            <a:xfrm>
              <a:off x="4459" y="2040"/>
              <a:ext cx="78" cy="8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3588" name="Text Box 97"/>
          <p:cNvSpPr txBox="1">
            <a:spLocks noChangeArrowheads="1"/>
          </p:cNvSpPr>
          <p:nvPr/>
        </p:nvSpPr>
        <p:spPr bwMode="auto">
          <a:xfrm>
            <a:off x="7596188" y="2563813"/>
            <a:ext cx="1547812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A =</a:t>
            </a:r>
            <a:r>
              <a:rPr lang="hu-HU" sz="320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hu-HU" sz="32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3589" name="Text Box 98"/>
          <p:cNvSpPr txBox="1">
            <a:spLocks noChangeArrowheads="1"/>
          </p:cNvSpPr>
          <p:nvPr/>
        </p:nvSpPr>
        <p:spPr bwMode="auto">
          <a:xfrm>
            <a:off x="5060950" y="5613400"/>
            <a:ext cx="3765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4 bites összehasonlító </a:t>
            </a:r>
          </a:p>
        </p:txBody>
      </p:sp>
      <p:sp>
        <p:nvSpPr>
          <p:cNvPr id="23590" name="Line 99"/>
          <p:cNvSpPr>
            <a:spLocks noChangeShapeType="1"/>
          </p:cNvSpPr>
          <p:nvPr/>
        </p:nvSpPr>
        <p:spPr bwMode="auto">
          <a:xfrm>
            <a:off x="6892925" y="3395663"/>
            <a:ext cx="0" cy="162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3591" name="Line 100"/>
          <p:cNvSpPr>
            <a:spLocks noChangeShapeType="1"/>
          </p:cNvSpPr>
          <p:nvPr/>
        </p:nvSpPr>
        <p:spPr bwMode="auto">
          <a:xfrm>
            <a:off x="6797675" y="2771775"/>
            <a:ext cx="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3592" name="Line 101"/>
          <p:cNvSpPr>
            <a:spLocks noChangeShapeType="1"/>
          </p:cNvSpPr>
          <p:nvPr/>
        </p:nvSpPr>
        <p:spPr bwMode="auto">
          <a:xfrm>
            <a:off x="6797675" y="3257550"/>
            <a:ext cx="581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3593" name="Line 102"/>
          <p:cNvSpPr>
            <a:spLocks noChangeShapeType="1"/>
          </p:cNvSpPr>
          <p:nvPr/>
        </p:nvSpPr>
        <p:spPr bwMode="auto">
          <a:xfrm flipV="1">
            <a:off x="6788150" y="3328988"/>
            <a:ext cx="0" cy="557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3594" name="Line 103"/>
          <p:cNvSpPr>
            <a:spLocks noChangeShapeType="1"/>
          </p:cNvSpPr>
          <p:nvPr/>
        </p:nvSpPr>
        <p:spPr bwMode="auto">
          <a:xfrm>
            <a:off x="6797675" y="3333750"/>
            <a:ext cx="581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3595" name="Élőláb helye 8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23596" name="Dátum helye 8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34AD259-3E8B-464A-9759-86C9801EA73E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5E2D7E-02AE-403C-9577-57D602533C41}" type="slidenum">
              <a:rPr lang="en-GB" smtClean="0">
                <a:cs typeface="Arial" charset="0"/>
              </a:rPr>
              <a:pPr/>
              <a:t>23</a:t>
            </a:fld>
            <a:endParaRPr lang="en-GB" smtClean="0">
              <a:cs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720725"/>
          </a:xfrm>
        </p:spPr>
        <p:txBody>
          <a:bodyPr lIns="92075" tIns="46038" rIns="92075" bIns="46038"/>
          <a:lstStyle/>
          <a:p>
            <a:r>
              <a:rPr lang="hu-HU" sz="2400" b="1" smtClean="0"/>
              <a:t>Programozható logikai tömbök:</a:t>
            </a:r>
            <a:r>
              <a:rPr lang="hu-HU" sz="2400" smtClean="0"/>
              <a:t> </a:t>
            </a:r>
            <a:r>
              <a:rPr lang="hu-HU" sz="2400" b="1" smtClean="0"/>
              <a:t>PLA</a:t>
            </a:r>
            <a:r>
              <a:rPr lang="hu-HU" sz="2400" smtClean="0"/>
              <a:t> (</a:t>
            </a:r>
            <a:r>
              <a:rPr lang="hu-HU" sz="2400" b="1" smtClean="0"/>
              <a:t>3.15. ábra</a:t>
            </a:r>
            <a:r>
              <a:rPr lang="hu-HU" sz="2400" smtClean="0"/>
              <a:t>)</a:t>
            </a:r>
            <a:r>
              <a:rPr lang="hu-HU" sz="2800" smtClean="0"/>
              <a:t> </a:t>
            </a:r>
            <a:br>
              <a:rPr lang="hu-HU" sz="2800" smtClean="0"/>
            </a:br>
            <a:r>
              <a:rPr lang="hu-HU" sz="2800" smtClean="0"/>
              <a:t>(Programmable Logic Array). </a:t>
            </a:r>
          </a:p>
          <a:p>
            <a:pPr algn="ctr">
              <a:buFont typeface="Times New Roman" pitchFamily="18" charset="0"/>
              <a:buNone/>
            </a:pPr>
            <a:endParaRPr lang="hu-HU" sz="2800" b="1" smtClean="0"/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1543050" y="1081088"/>
            <a:ext cx="6075363" cy="4265612"/>
            <a:chOff x="288" y="993"/>
            <a:chExt cx="3827" cy="2687"/>
          </a:xfrm>
        </p:grpSpPr>
        <p:grpSp>
          <p:nvGrpSpPr>
            <p:cNvPr id="24592" name="Group 4"/>
            <p:cNvGrpSpPr>
              <a:grpSpLocks/>
            </p:cNvGrpSpPr>
            <p:nvPr/>
          </p:nvGrpSpPr>
          <p:grpSpPr bwMode="auto">
            <a:xfrm>
              <a:off x="288" y="1983"/>
              <a:ext cx="3827" cy="1697"/>
              <a:chOff x="288" y="1983"/>
              <a:chExt cx="3827" cy="1697"/>
            </a:xfrm>
          </p:grpSpPr>
          <p:grpSp>
            <p:nvGrpSpPr>
              <p:cNvPr id="24632" name="Group 5"/>
              <p:cNvGrpSpPr>
                <a:grpSpLocks/>
              </p:cNvGrpSpPr>
              <p:nvPr/>
            </p:nvGrpSpPr>
            <p:grpSpPr bwMode="auto">
              <a:xfrm>
                <a:off x="289" y="1983"/>
                <a:ext cx="183" cy="1691"/>
                <a:chOff x="295" y="1815"/>
                <a:chExt cx="183" cy="1691"/>
              </a:xfrm>
            </p:grpSpPr>
            <p:sp>
              <p:nvSpPr>
                <p:cNvPr id="24701" name="Freeform 6"/>
                <p:cNvSpPr>
                  <a:spLocks/>
                </p:cNvSpPr>
                <p:nvPr/>
              </p:nvSpPr>
              <p:spPr bwMode="auto">
                <a:xfrm rot="-5400000">
                  <a:off x="385" y="315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702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374" y="330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703" name="Oval 8"/>
                <p:cNvSpPr>
                  <a:spLocks noChangeArrowheads="1"/>
                </p:cNvSpPr>
                <p:nvPr/>
              </p:nvSpPr>
              <p:spPr bwMode="auto">
                <a:xfrm rot="-5400000">
                  <a:off x="404" y="313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704" name="Line 9"/>
                <p:cNvSpPr>
                  <a:spLocks noChangeShapeType="1"/>
                </p:cNvSpPr>
                <p:nvPr/>
              </p:nvSpPr>
              <p:spPr bwMode="auto">
                <a:xfrm rot="-5400000">
                  <a:off x="-238" y="2475"/>
                  <a:ext cx="13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705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299" y="335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706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295" y="1822"/>
                  <a:ext cx="4" cy="16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4633" name="Group 12"/>
              <p:cNvGrpSpPr>
                <a:grpSpLocks/>
              </p:cNvGrpSpPr>
              <p:nvPr/>
            </p:nvGrpSpPr>
            <p:grpSpPr bwMode="auto">
              <a:xfrm>
                <a:off x="649" y="1989"/>
                <a:ext cx="183" cy="1691"/>
                <a:chOff x="295" y="1815"/>
                <a:chExt cx="183" cy="1691"/>
              </a:xfrm>
            </p:grpSpPr>
            <p:sp>
              <p:nvSpPr>
                <p:cNvPr id="24695" name="Freeform 13"/>
                <p:cNvSpPr>
                  <a:spLocks/>
                </p:cNvSpPr>
                <p:nvPr/>
              </p:nvSpPr>
              <p:spPr bwMode="auto">
                <a:xfrm rot="-5400000">
                  <a:off x="385" y="315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96" name="Line 14"/>
                <p:cNvSpPr>
                  <a:spLocks noChangeShapeType="1"/>
                </p:cNvSpPr>
                <p:nvPr/>
              </p:nvSpPr>
              <p:spPr bwMode="auto">
                <a:xfrm rot="-5400000">
                  <a:off x="374" y="330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97" name="Oval 15"/>
                <p:cNvSpPr>
                  <a:spLocks noChangeArrowheads="1"/>
                </p:cNvSpPr>
                <p:nvPr/>
              </p:nvSpPr>
              <p:spPr bwMode="auto">
                <a:xfrm rot="-5400000">
                  <a:off x="404" y="313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98" name="Line 16"/>
                <p:cNvSpPr>
                  <a:spLocks noChangeShapeType="1"/>
                </p:cNvSpPr>
                <p:nvPr/>
              </p:nvSpPr>
              <p:spPr bwMode="auto">
                <a:xfrm rot="-5400000">
                  <a:off x="-238" y="2475"/>
                  <a:ext cx="13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99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299" y="335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700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295" y="1822"/>
                  <a:ext cx="4" cy="16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4634" name="Group 19"/>
              <p:cNvGrpSpPr>
                <a:grpSpLocks/>
              </p:cNvGrpSpPr>
              <p:nvPr/>
            </p:nvGrpSpPr>
            <p:grpSpPr bwMode="auto">
              <a:xfrm>
                <a:off x="1153" y="1989"/>
                <a:ext cx="183" cy="1691"/>
                <a:chOff x="295" y="1815"/>
                <a:chExt cx="183" cy="1691"/>
              </a:xfrm>
            </p:grpSpPr>
            <p:sp>
              <p:nvSpPr>
                <p:cNvPr id="24689" name="Freeform 20"/>
                <p:cNvSpPr>
                  <a:spLocks/>
                </p:cNvSpPr>
                <p:nvPr/>
              </p:nvSpPr>
              <p:spPr bwMode="auto">
                <a:xfrm rot="-5400000">
                  <a:off x="385" y="3159"/>
                  <a:ext cx="78" cy="10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4 h 228"/>
                    <a:gd name="T4" fmla="*/ 14 w 185"/>
                    <a:gd name="T5" fmla="*/ 11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90" name="Line 21"/>
                <p:cNvSpPr>
                  <a:spLocks noChangeShapeType="1"/>
                </p:cNvSpPr>
                <p:nvPr/>
              </p:nvSpPr>
              <p:spPr bwMode="auto">
                <a:xfrm rot="-5400000">
                  <a:off x="374" y="3307"/>
                  <a:ext cx="10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91" name="Oval 22"/>
                <p:cNvSpPr>
                  <a:spLocks noChangeArrowheads="1"/>
                </p:cNvSpPr>
                <p:nvPr/>
              </p:nvSpPr>
              <p:spPr bwMode="auto">
                <a:xfrm rot="-5400000">
                  <a:off x="404" y="3134"/>
                  <a:ext cx="33" cy="4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92" name="Line 23"/>
                <p:cNvSpPr>
                  <a:spLocks noChangeShapeType="1"/>
                </p:cNvSpPr>
                <p:nvPr/>
              </p:nvSpPr>
              <p:spPr bwMode="auto">
                <a:xfrm rot="-5400000">
                  <a:off x="-238" y="2475"/>
                  <a:ext cx="13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93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299" y="3354"/>
                  <a:ext cx="1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94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295" y="1822"/>
                  <a:ext cx="4" cy="16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4635" name="Group 26"/>
              <p:cNvGrpSpPr>
                <a:grpSpLocks/>
              </p:cNvGrpSpPr>
              <p:nvPr/>
            </p:nvGrpSpPr>
            <p:grpSpPr bwMode="auto">
              <a:xfrm>
                <a:off x="288" y="1983"/>
                <a:ext cx="3782" cy="250"/>
                <a:chOff x="288" y="1983"/>
                <a:chExt cx="3782" cy="250"/>
              </a:xfrm>
            </p:grpSpPr>
            <p:grpSp>
              <p:nvGrpSpPr>
                <p:cNvPr id="24672" name="Group 27"/>
                <p:cNvGrpSpPr>
                  <a:grpSpLocks/>
                </p:cNvGrpSpPr>
                <p:nvPr/>
              </p:nvGrpSpPr>
              <p:grpSpPr bwMode="auto">
                <a:xfrm>
                  <a:off x="1457" y="2017"/>
                  <a:ext cx="2613" cy="192"/>
                  <a:chOff x="1457" y="2017"/>
                  <a:chExt cx="2613" cy="192"/>
                </a:xfrm>
              </p:grpSpPr>
              <p:sp>
                <p:nvSpPr>
                  <p:cNvPr id="24686" name="Arc 28"/>
                  <p:cNvSpPr>
                    <a:spLocks/>
                  </p:cNvSpPr>
                  <p:nvPr/>
                </p:nvSpPr>
                <p:spPr bwMode="auto">
                  <a:xfrm>
                    <a:off x="1729" y="2017"/>
                    <a:ext cx="109" cy="192"/>
                  </a:xfrm>
                  <a:custGeom>
                    <a:avLst/>
                    <a:gdLst>
                      <a:gd name="T0" fmla="*/ 0 w 21600"/>
                      <a:gd name="T1" fmla="*/ 0 h 43087"/>
                      <a:gd name="T2" fmla="*/ 0 w 21600"/>
                      <a:gd name="T3" fmla="*/ 0 h 43087"/>
                      <a:gd name="T4" fmla="*/ 0 w 21600"/>
                      <a:gd name="T5" fmla="*/ 0 h 4308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3087"/>
                      <a:gd name="T11" fmla="*/ 21600 w 21600"/>
                      <a:gd name="T12" fmla="*/ 43087 h 4308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308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</a:path>
                      <a:path w="21600" h="4308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4687" name="Freeform 29"/>
                  <p:cNvSpPr>
                    <a:spLocks/>
                  </p:cNvSpPr>
                  <p:nvPr/>
                </p:nvSpPr>
                <p:spPr bwMode="auto">
                  <a:xfrm>
                    <a:off x="1457" y="2017"/>
                    <a:ext cx="288" cy="192"/>
                  </a:xfrm>
                  <a:custGeom>
                    <a:avLst/>
                    <a:gdLst>
                      <a:gd name="T0" fmla="*/ 126 w 424"/>
                      <a:gd name="T1" fmla="*/ 0 h 336"/>
                      <a:gd name="T2" fmla="*/ 0 w 424"/>
                      <a:gd name="T3" fmla="*/ 0 h 336"/>
                      <a:gd name="T4" fmla="*/ 0 w 424"/>
                      <a:gd name="T5" fmla="*/ 63 h 336"/>
                      <a:gd name="T6" fmla="*/ 133 w 424"/>
                      <a:gd name="T7" fmla="*/ 63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24"/>
                      <a:gd name="T13" fmla="*/ 0 h 336"/>
                      <a:gd name="T14" fmla="*/ 424 w 424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24" h="336">
                        <a:moveTo>
                          <a:pt x="400" y="0"/>
                        </a:moveTo>
                        <a:lnTo>
                          <a:pt x="0" y="0"/>
                        </a:lnTo>
                        <a:lnTo>
                          <a:pt x="0" y="336"/>
                        </a:lnTo>
                        <a:lnTo>
                          <a:pt x="424" y="336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468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836" y="2110"/>
                    <a:ext cx="22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467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412" y="2051"/>
                  <a:ext cx="104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74" name="Rectangle 32"/>
                <p:cNvSpPr>
                  <a:spLocks noChangeArrowheads="1"/>
                </p:cNvSpPr>
                <p:nvPr/>
              </p:nvSpPr>
              <p:spPr bwMode="auto">
                <a:xfrm>
                  <a:off x="447" y="2034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7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88" y="2024"/>
                  <a:ext cx="116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76" name="Rectangle 34"/>
                <p:cNvSpPr>
                  <a:spLocks noChangeArrowheads="1"/>
                </p:cNvSpPr>
                <p:nvPr/>
              </p:nvSpPr>
              <p:spPr bwMode="auto">
                <a:xfrm>
                  <a:off x="323" y="2007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7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649" y="2079"/>
                  <a:ext cx="80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78" name="Rectangle 36"/>
                <p:cNvSpPr>
                  <a:spLocks noChangeArrowheads="1"/>
                </p:cNvSpPr>
                <p:nvPr/>
              </p:nvSpPr>
              <p:spPr bwMode="auto">
                <a:xfrm>
                  <a:off x="684" y="2062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7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776" y="2107"/>
                  <a:ext cx="67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80" name="Rectangle 38"/>
                <p:cNvSpPr>
                  <a:spLocks noChangeArrowheads="1"/>
                </p:cNvSpPr>
                <p:nvPr/>
              </p:nvSpPr>
              <p:spPr bwMode="auto">
                <a:xfrm>
                  <a:off x="811" y="2090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8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153" y="2168"/>
                  <a:ext cx="302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82" name="Rectangle 40"/>
                <p:cNvSpPr>
                  <a:spLocks noChangeArrowheads="1"/>
                </p:cNvSpPr>
                <p:nvPr/>
              </p:nvSpPr>
              <p:spPr bwMode="auto">
                <a:xfrm>
                  <a:off x="1188" y="2152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8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279" y="2197"/>
                  <a:ext cx="17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84" name="Rectangle 42"/>
                <p:cNvSpPr>
                  <a:spLocks noChangeArrowheads="1"/>
                </p:cNvSpPr>
                <p:nvPr/>
              </p:nvSpPr>
              <p:spPr bwMode="auto">
                <a:xfrm>
                  <a:off x="1314" y="2180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8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464" y="1983"/>
                  <a:ext cx="210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 sz="200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4636" name="Group 44"/>
              <p:cNvGrpSpPr>
                <a:grpSpLocks/>
              </p:cNvGrpSpPr>
              <p:nvPr/>
            </p:nvGrpSpPr>
            <p:grpSpPr bwMode="auto">
              <a:xfrm>
                <a:off x="288" y="2229"/>
                <a:ext cx="3788" cy="250"/>
                <a:chOff x="288" y="2229"/>
                <a:chExt cx="3788" cy="250"/>
              </a:xfrm>
            </p:grpSpPr>
            <p:grpSp>
              <p:nvGrpSpPr>
                <p:cNvPr id="24655" name="Group 45"/>
                <p:cNvGrpSpPr>
                  <a:grpSpLocks/>
                </p:cNvGrpSpPr>
                <p:nvPr/>
              </p:nvGrpSpPr>
              <p:grpSpPr bwMode="auto">
                <a:xfrm>
                  <a:off x="1457" y="2263"/>
                  <a:ext cx="2619" cy="192"/>
                  <a:chOff x="1457" y="2263"/>
                  <a:chExt cx="2619" cy="192"/>
                </a:xfrm>
              </p:grpSpPr>
              <p:sp>
                <p:nvSpPr>
                  <p:cNvPr id="24669" name="Arc 46"/>
                  <p:cNvSpPr>
                    <a:spLocks/>
                  </p:cNvSpPr>
                  <p:nvPr/>
                </p:nvSpPr>
                <p:spPr bwMode="auto">
                  <a:xfrm>
                    <a:off x="1729" y="2263"/>
                    <a:ext cx="109" cy="192"/>
                  </a:xfrm>
                  <a:custGeom>
                    <a:avLst/>
                    <a:gdLst>
                      <a:gd name="T0" fmla="*/ 0 w 21600"/>
                      <a:gd name="T1" fmla="*/ 0 h 43087"/>
                      <a:gd name="T2" fmla="*/ 0 w 21600"/>
                      <a:gd name="T3" fmla="*/ 0 h 43087"/>
                      <a:gd name="T4" fmla="*/ 0 w 21600"/>
                      <a:gd name="T5" fmla="*/ 0 h 4308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3087"/>
                      <a:gd name="T11" fmla="*/ 21600 w 21600"/>
                      <a:gd name="T12" fmla="*/ 43087 h 4308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308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</a:path>
                      <a:path w="21600" h="4308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4670" name="Freeform 47"/>
                  <p:cNvSpPr>
                    <a:spLocks/>
                  </p:cNvSpPr>
                  <p:nvPr/>
                </p:nvSpPr>
                <p:spPr bwMode="auto">
                  <a:xfrm>
                    <a:off x="1457" y="2263"/>
                    <a:ext cx="288" cy="192"/>
                  </a:xfrm>
                  <a:custGeom>
                    <a:avLst/>
                    <a:gdLst>
                      <a:gd name="T0" fmla="*/ 126 w 424"/>
                      <a:gd name="T1" fmla="*/ 0 h 336"/>
                      <a:gd name="T2" fmla="*/ 0 w 424"/>
                      <a:gd name="T3" fmla="*/ 0 h 336"/>
                      <a:gd name="T4" fmla="*/ 0 w 424"/>
                      <a:gd name="T5" fmla="*/ 63 h 336"/>
                      <a:gd name="T6" fmla="*/ 133 w 424"/>
                      <a:gd name="T7" fmla="*/ 63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24"/>
                      <a:gd name="T13" fmla="*/ 0 h 336"/>
                      <a:gd name="T14" fmla="*/ 424 w 424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24" h="336">
                        <a:moveTo>
                          <a:pt x="400" y="0"/>
                        </a:moveTo>
                        <a:lnTo>
                          <a:pt x="0" y="0"/>
                        </a:lnTo>
                        <a:lnTo>
                          <a:pt x="0" y="336"/>
                        </a:lnTo>
                        <a:lnTo>
                          <a:pt x="424" y="336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467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836" y="2356"/>
                    <a:ext cx="224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4656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412" y="2297"/>
                  <a:ext cx="104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57" name="Rectangle 50"/>
                <p:cNvSpPr>
                  <a:spLocks noChangeArrowheads="1"/>
                </p:cNvSpPr>
                <p:nvPr/>
              </p:nvSpPr>
              <p:spPr bwMode="auto">
                <a:xfrm>
                  <a:off x="447" y="2280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58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288" y="2270"/>
                  <a:ext cx="116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59" name="Rectangle 52"/>
                <p:cNvSpPr>
                  <a:spLocks noChangeArrowheads="1"/>
                </p:cNvSpPr>
                <p:nvPr/>
              </p:nvSpPr>
              <p:spPr bwMode="auto">
                <a:xfrm>
                  <a:off x="323" y="225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60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649" y="2325"/>
                  <a:ext cx="80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61" name="Rectangle 54"/>
                <p:cNvSpPr>
                  <a:spLocks noChangeArrowheads="1"/>
                </p:cNvSpPr>
                <p:nvPr/>
              </p:nvSpPr>
              <p:spPr bwMode="auto">
                <a:xfrm>
                  <a:off x="684" y="2308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62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776" y="2353"/>
                  <a:ext cx="67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63" name="Rectangle 56"/>
                <p:cNvSpPr>
                  <a:spLocks noChangeArrowheads="1"/>
                </p:cNvSpPr>
                <p:nvPr/>
              </p:nvSpPr>
              <p:spPr bwMode="auto">
                <a:xfrm>
                  <a:off x="811" y="233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64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153" y="2414"/>
                  <a:ext cx="302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65" name="Rectangle 58"/>
                <p:cNvSpPr>
                  <a:spLocks noChangeArrowheads="1"/>
                </p:cNvSpPr>
                <p:nvPr/>
              </p:nvSpPr>
              <p:spPr bwMode="auto">
                <a:xfrm>
                  <a:off x="1188" y="2398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66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279" y="2443"/>
                  <a:ext cx="17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67" name="Rectangle 60"/>
                <p:cNvSpPr>
                  <a:spLocks noChangeArrowheads="1"/>
                </p:cNvSpPr>
                <p:nvPr/>
              </p:nvSpPr>
              <p:spPr bwMode="auto">
                <a:xfrm>
                  <a:off x="1314" y="242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6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464" y="2229"/>
                  <a:ext cx="210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 sz="200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24637" name="Group 62"/>
              <p:cNvGrpSpPr>
                <a:grpSpLocks/>
              </p:cNvGrpSpPr>
              <p:nvPr/>
            </p:nvGrpSpPr>
            <p:grpSpPr bwMode="auto">
              <a:xfrm>
                <a:off x="291" y="2739"/>
                <a:ext cx="3824" cy="250"/>
                <a:chOff x="291" y="2739"/>
                <a:chExt cx="3824" cy="250"/>
              </a:xfrm>
            </p:grpSpPr>
            <p:grpSp>
              <p:nvGrpSpPr>
                <p:cNvPr id="24638" name="Group 63"/>
                <p:cNvGrpSpPr>
                  <a:grpSpLocks/>
                </p:cNvGrpSpPr>
                <p:nvPr/>
              </p:nvGrpSpPr>
              <p:grpSpPr bwMode="auto">
                <a:xfrm>
                  <a:off x="1460" y="2773"/>
                  <a:ext cx="2655" cy="192"/>
                  <a:chOff x="1460" y="2773"/>
                  <a:chExt cx="2655" cy="192"/>
                </a:xfrm>
              </p:grpSpPr>
              <p:sp>
                <p:nvSpPr>
                  <p:cNvPr id="24652" name="Arc 64"/>
                  <p:cNvSpPr>
                    <a:spLocks/>
                  </p:cNvSpPr>
                  <p:nvPr/>
                </p:nvSpPr>
                <p:spPr bwMode="auto">
                  <a:xfrm>
                    <a:off x="1732" y="2773"/>
                    <a:ext cx="109" cy="192"/>
                  </a:xfrm>
                  <a:custGeom>
                    <a:avLst/>
                    <a:gdLst>
                      <a:gd name="T0" fmla="*/ 0 w 21600"/>
                      <a:gd name="T1" fmla="*/ 0 h 43087"/>
                      <a:gd name="T2" fmla="*/ 0 w 21600"/>
                      <a:gd name="T3" fmla="*/ 0 h 43087"/>
                      <a:gd name="T4" fmla="*/ 0 w 21600"/>
                      <a:gd name="T5" fmla="*/ 0 h 4308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3087"/>
                      <a:gd name="T11" fmla="*/ 21600 w 21600"/>
                      <a:gd name="T12" fmla="*/ 43087 h 4308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308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</a:path>
                      <a:path w="21600" h="4308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4653" name="Freeform 65"/>
                  <p:cNvSpPr>
                    <a:spLocks/>
                  </p:cNvSpPr>
                  <p:nvPr/>
                </p:nvSpPr>
                <p:spPr bwMode="auto">
                  <a:xfrm>
                    <a:off x="1460" y="2773"/>
                    <a:ext cx="288" cy="192"/>
                  </a:xfrm>
                  <a:custGeom>
                    <a:avLst/>
                    <a:gdLst>
                      <a:gd name="T0" fmla="*/ 126 w 424"/>
                      <a:gd name="T1" fmla="*/ 0 h 336"/>
                      <a:gd name="T2" fmla="*/ 0 w 424"/>
                      <a:gd name="T3" fmla="*/ 0 h 336"/>
                      <a:gd name="T4" fmla="*/ 0 w 424"/>
                      <a:gd name="T5" fmla="*/ 63 h 336"/>
                      <a:gd name="T6" fmla="*/ 133 w 424"/>
                      <a:gd name="T7" fmla="*/ 63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24"/>
                      <a:gd name="T13" fmla="*/ 0 h 336"/>
                      <a:gd name="T14" fmla="*/ 424 w 424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24" h="336">
                        <a:moveTo>
                          <a:pt x="400" y="0"/>
                        </a:moveTo>
                        <a:lnTo>
                          <a:pt x="0" y="0"/>
                        </a:lnTo>
                        <a:lnTo>
                          <a:pt x="0" y="336"/>
                        </a:lnTo>
                        <a:lnTo>
                          <a:pt x="424" y="336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465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839" y="2866"/>
                    <a:ext cx="22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463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415" y="2807"/>
                  <a:ext cx="1043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40" name="Rectangle 68"/>
                <p:cNvSpPr>
                  <a:spLocks noChangeArrowheads="1"/>
                </p:cNvSpPr>
                <p:nvPr/>
              </p:nvSpPr>
              <p:spPr bwMode="auto">
                <a:xfrm>
                  <a:off x="450" y="2790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41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1" y="2780"/>
                  <a:ext cx="1163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42" name="Rectangle 70"/>
                <p:cNvSpPr>
                  <a:spLocks noChangeArrowheads="1"/>
                </p:cNvSpPr>
                <p:nvPr/>
              </p:nvSpPr>
              <p:spPr bwMode="auto">
                <a:xfrm>
                  <a:off x="326" y="276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43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652" y="2835"/>
                  <a:ext cx="806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44" name="Rectangle 72"/>
                <p:cNvSpPr>
                  <a:spLocks noChangeArrowheads="1"/>
                </p:cNvSpPr>
                <p:nvPr/>
              </p:nvSpPr>
              <p:spPr bwMode="auto">
                <a:xfrm>
                  <a:off x="687" y="2818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45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779" y="2863"/>
                  <a:ext cx="677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46" name="Rectangle 74"/>
                <p:cNvSpPr>
                  <a:spLocks noChangeArrowheads="1"/>
                </p:cNvSpPr>
                <p:nvPr/>
              </p:nvSpPr>
              <p:spPr bwMode="auto">
                <a:xfrm>
                  <a:off x="814" y="284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47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156" y="2924"/>
                  <a:ext cx="302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48" name="Rectangle 76"/>
                <p:cNvSpPr>
                  <a:spLocks noChangeArrowheads="1"/>
                </p:cNvSpPr>
                <p:nvPr/>
              </p:nvSpPr>
              <p:spPr bwMode="auto">
                <a:xfrm>
                  <a:off x="1191" y="2908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4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1282" y="2953"/>
                  <a:ext cx="178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5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17" y="293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51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1467" y="2739"/>
                  <a:ext cx="288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 sz="2000">
                      <a:solidFill>
                        <a:schemeClr val="tx1"/>
                      </a:solidFill>
                    </a:rPr>
                    <a:t>49</a:t>
                  </a:r>
                </a:p>
              </p:txBody>
            </p:sp>
          </p:grpSp>
        </p:grpSp>
        <p:grpSp>
          <p:nvGrpSpPr>
            <p:cNvPr id="24593" name="Group 80"/>
            <p:cNvGrpSpPr>
              <a:grpSpLocks/>
            </p:cNvGrpSpPr>
            <p:nvPr/>
          </p:nvGrpSpPr>
          <p:grpSpPr bwMode="auto">
            <a:xfrm>
              <a:off x="2128" y="993"/>
              <a:ext cx="314" cy="1869"/>
              <a:chOff x="2128" y="993"/>
              <a:chExt cx="314" cy="1869"/>
            </a:xfrm>
          </p:grpSpPr>
          <p:grpSp>
            <p:nvGrpSpPr>
              <p:cNvPr id="24621" name="Group 81"/>
              <p:cNvGrpSpPr>
                <a:grpSpLocks/>
              </p:cNvGrpSpPr>
              <p:nvPr/>
            </p:nvGrpSpPr>
            <p:grpSpPr bwMode="auto">
              <a:xfrm rot="-5400000">
                <a:off x="1845" y="1276"/>
                <a:ext cx="879" cy="314"/>
                <a:chOff x="3657" y="3094"/>
                <a:chExt cx="879" cy="314"/>
              </a:xfrm>
            </p:grpSpPr>
            <p:sp>
              <p:nvSpPr>
                <p:cNvPr id="24628" name="Line 82"/>
                <p:cNvSpPr>
                  <a:spLocks noChangeShapeType="1"/>
                </p:cNvSpPr>
                <p:nvPr/>
              </p:nvSpPr>
              <p:spPr bwMode="auto">
                <a:xfrm>
                  <a:off x="4198" y="3251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29" name="Arc 83"/>
                <p:cNvSpPr>
                  <a:spLocks/>
                </p:cNvSpPr>
                <p:nvPr/>
              </p:nvSpPr>
              <p:spPr bwMode="auto">
                <a:xfrm>
                  <a:off x="3683" y="3094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30" name="Arc 84"/>
                <p:cNvSpPr>
                  <a:spLocks/>
                </p:cNvSpPr>
                <p:nvPr/>
              </p:nvSpPr>
              <p:spPr bwMode="auto">
                <a:xfrm flipV="1">
                  <a:off x="3688" y="3096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31" name="Arc 85"/>
                <p:cNvSpPr>
                  <a:spLocks/>
                </p:cNvSpPr>
                <p:nvPr/>
              </p:nvSpPr>
              <p:spPr bwMode="auto">
                <a:xfrm>
                  <a:off x="3657" y="3101"/>
                  <a:ext cx="63" cy="304"/>
                </a:xfrm>
                <a:custGeom>
                  <a:avLst/>
                  <a:gdLst>
                    <a:gd name="T0" fmla="*/ 0 w 21600"/>
                    <a:gd name="T1" fmla="*/ 0 h 38874"/>
                    <a:gd name="T2" fmla="*/ 0 w 21600"/>
                    <a:gd name="T3" fmla="*/ 0 h 38874"/>
                    <a:gd name="T4" fmla="*/ 0 w 21600"/>
                    <a:gd name="T5" fmla="*/ 0 h 388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8874"/>
                    <a:gd name="T11" fmla="*/ 21600 w 21600"/>
                    <a:gd name="T12" fmla="*/ 38874 h 388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8874" fill="none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</a:path>
                    <a:path w="21600" h="38874" stroke="0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  <a:lnTo>
                        <a:pt x="0" y="19596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24622" name="Line 86"/>
              <p:cNvSpPr>
                <a:spLocks noChangeShapeType="1"/>
              </p:cNvSpPr>
              <p:nvPr/>
            </p:nvSpPr>
            <p:spPr bwMode="auto">
              <a:xfrm rot="16200000" flipH="1">
                <a:off x="2041" y="1969"/>
                <a:ext cx="2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623" name="Rectangle 87"/>
              <p:cNvSpPr>
                <a:spLocks noChangeArrowheads="1"/>
              </p:cNvSpPr>
              <p:nvPr/>
            </p:nvSpPr>
            <p:spPr bwMode="auto">
              <a:xfrm rot="-5400000">
                <a:off x="2162" y="2040"/>
                <a:ext cx="32" cy="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4624" name="Line 88"/>
              <p:cNvSpPr>
                <a:spLocks noChangeShapeType="1"/>
              </p:cNvSpPr>
              <p:nvPr/>
            </p:nvSpPr>
            <p:spPr bwMode="auto">
              <a:xfrm rot="16200000" flipH="1">
                <a:off x="1962" y="2084"/>
                <a:ext cx="5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625" name="Rectangle 89"/>
              <p:cNvSpPr>
                <a:spLocks noChangeArrowheads="1"/>
              </p:cNvSpPr>
              <p:nvPr/>
            </p:nvSpPr>
            <p:spPr bwMode="auto">
              <a:xfrm rot="-5400000">
                <a:off x="2216" y="2280"/>
                <a:ext cx="32" cy="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4626" name="Line 90"/>
              <p:cNvSpPr>
                <a:spLocks noChangeShapeType="1"/>
              </p:cNvSpPr>
              <p:nvPr/>
            </p:nvSpPr>
            <p:spPr bwMode="auto">
              <a:xfrm rot="16200000" flipH="1">
                <a:off x="1875" y="2342"/>
                <a:ext cx="10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627" name="Rectangle 91"/>
              <p:cNvSpPr>
                <a:spLocks noChangeArrowheads="1"/>
              </p:cNvSpPr>
              <p:nvPr/>
            </p:nvSpPr>
            <p:spPr bwMode="auto">
              <a:xfrm rot="-5400000">
                <a:off x="2378" y="2796"/>
                <a:ext cx="32" cy="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24594" name="Group 92"/>
            <p:cNvGrpSpPr>
              <a:grpSpLocks/>
            </p:cNvGrpSpPr>
            <p:nvPr/>
          </p:nvGrpSpPr>
          <p:grpSpPr bwMode="auto">
            <a:xfrm>
              <a:off x="2527" y="996"/>
              <a:ext cx="314" cy="1869"/>
              <a:chOff x="2128" y="993"/>
              <a:chExt cx="314" cy="1869"/>
            </a:xfrm>
          </p:grpSpPr>
          <p:grpSp>
            <p:nvGrpSpPr>
              <p:cNvPr id="24610" name="Group 93"/>
              <p:cNvGrpSpPr>
                <a:grpSpLocks/>
              </p:cNvGrpSpPr>
              <p:nvPr/>
            </p:nvGrpSpPr>
            <p:grpSpPr bwMode="auto">
              <a:xfrm rot="-5400000">
                <a:off x="1845" y="1276"/>
                <a:ext cx="879" cy="314"/>
                <a:chOff x="3657" y="3094"/>
                <a:chExt cx="879" cy="314"/>
              </a:xfrm>
            </p:grpSpPr>
            <p:sp>
              <p:nvSpPr>
                <p:cNvPr id="24617" name="Line 94"/>
                <p:cNvSpPr>
                  <a:spLocks noChangeShapeType="1"/>
                </p:cNvSpPr>
                <p:nvPr/>
              </p:nvSpPr>
              <p:spPr bwMode="auto">
                <a:xfrm>
                  <a:off x="4198" y="3251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18" name="Arc 95"/>
                <p:cNvSpPr>
                  <a:spLocks/>
                </p:cNvSpPr>
                <p:nvPr/>
              </p:nvSpPr>
              <p:spPr bwMode="auto">
                <a:xfrm>
                  <a:off x="3683" y="3094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19" name="Arc 96"/>
                <p:cNvSpPr>
                  <a:spLocks/>
                </p:cNvSpPr>
                <p:nvPr/>
              </p:nvSpPr>
              <p:spPr bwMode="auto">
                <a:xfrm flipV="1">
                  <a:off x="3688" y="3096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20" name="Arc 97"/>
                <p:cNvSpPr>
                  <a:spLocks/>
                </p:cNvSpPr>
                <p:nvPr/>
              </p:nvSpPr>
              <p:spPr bwMode="auto">
                <a:xfrm>
                  <a:off x="3657" y="3101"/>
                  <a:ext cx="63" cy="304"/>
                </a:xfrm>
                <a:custGeom>
                  <a:avLst/>
                  <a:gdLst>
                    <a:gd name="T0" fmla="*/ 0 w 21600"/>
                    <a:gd name="T1" fmla="*/ 0 h 38874"/>
                    <a:gd name="T2" fmla="*/ 0 w 21600"/>
                    <a:gd name="T3" fmla="*/ 0 h 38874"/>
                    <a:gd name="T4" fmla="*/ 0 w 21600"/>
                    <a:gd name="T5" fmla="*/ 0 h 388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8874"/>
                    <a:gd name="T11" fmla="*/ 21600 w 21600"/>
                    <a:gd name="T12" fmla="*/ 38874 h 388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8874" fill="none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</a:path>
                    <a:path w="21600" h="38874" stroke="0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  <a:lnTo>
                        <a:pt x="0" y="19596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24611" name="Line 98"/>
              <p:cNvSpPr>
                <a:spLocks noChangeShapeType="1"/>
              </p:cNvSpPr>
              <p:nvPr/>
            </p:nvSpPr>
            <p:spPr bwMode="auto">
              <a:xfrm rot="16200000" flipH="1">
                <a:off x="2041" y="1969"/>
                <a:ext cx="2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612" name="Rectangle 99"/>
              <p:cNvSpPr>
                <a:spLocks noChangeArrowheads="1"/>
              </p:cNvSpPr>
              <p:nvPr/>
            </p:nvSpPr>
            <p:spPr bwMode="auto">
              <a:xfrm rot="-5400000">
                <a:off x="2162" y="2040"/>
                <a:ext cx="32" cy="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4613" name="Line 100"/>
              <p:cNvSpPr>
                <a:spLocks noChangeShapeType="1"/>
              </p:cNvSpPr>
              <p:nvPr/>
            </p:nvSpPr>
            <p:spPr bwMode="auto">
              <a:xfrm rot="16200000" flipH="1">
                <a:off x="1962" y="2084"/>
                <a:ext cx="5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614" name="Rectangle 101"/>
              <p:cNvSpPr>
                <a:spLocks noChangeArrowheads="1"/>
              </p:cNvSpPr>
              <p:nvPr/>
            </p:nvSpPr>
            <p:spPr bwMode="auto">
              <a:xfrm rot="-5400000">
                <a:off x="2216" y="2280"/>
                <a:ext cx="32" cy="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4615" name="Line 102"/>
              <p:cNvSpPr>
                <a:spLocks noChangeShapeType="1"/>
              </p:cNvSpPr>
              <p:nvPr/>
            </p:nvSpPr>
            <p:spPr bwMode="auto">
              <a:xfrm rot="16200000" flipH="1">
                <a:off x="1875" y="2342"/>
                <a:ext cx="10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616" name="Rectangle 103"/>
              <p:cNvSpPr>
                <a:spLocks noChangeArrowheads="1"/>
              </p:cNvSpPr>
              <p:nvPr/>
            </p:nvSpPr>
            <p:spPr bwMode="auto">
              <a:xfrm rot="-5400000">
                <a:off x="2378" y="2796"/>
                <a:ext cx="32" cy="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24595" name="Group 104"/>
            <p:cNvGrpSpPr>
              <a:grpSpLocks/>
            </p:cNvGrpSpPr>
            <p:nvPr/>
          </p:nvGrpSpPr>
          <p:grpSpPr bwMode="auto">
            <a:xfrm>
              <a:off x="3583" y="996"/>
              <a:ext cx="314" cy="1869"/>
              <a:chOff x="2128" y="993"/>
              <a:chExt cx="314" cy="1869"/>
            </a:xfrm>
          </p:grpSpPr>
          <p:grpSp>
            <p:nvGrpSpPr>
              <p:cNvPr id="24599" name="Group 105"/>
              <p:cNvGrpSpPr>
                <a:grpSpLocks/>
              </p:cNvGrpSpPr>
              <p:nvPr/>
            </p:nvGrpSpPr>
            <p:grpSpPr bwMode="auto">
              <a:xfrm rot="-5400000">
                <a:off x="1845" y="1276"/>
                <a:ext cx="879" cy="314"/>
                <a:chOff x="3657" y="3094"/>
                <a:chExt cx="879" cy="314"/>
              </a:xfrm>
            </p:grpSpPr>
            <p:sp>
              <p:nvSpPr>
                <p:cNvPr id="24606" name="Line 106"/>
                <p:cNvSpPr>
                  <a:spLocks noChangeShapeType="1"/>
                </p:cNvSpPr>
                <p:nvPr/>
              </p:nvSpPr>
              <p:spPr bwMode="auto">
                <a:xfrm>
                  <a:off x="4198" y="3251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607" name="Arc 107"/>
                <p:cNvSpPr>
                  <a:spLocks/>
                </p:cNvSpPr>
                <p:nvPr/>
              </p:nvSpPr>
              <p:spPr bwMode="auto">
                <a:xfrm>
                  <a:off x="3683" y="3094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08" name="Arc 108"/>
                <p:cNvSpPr>
                  <a:spLocks/>
                </p:cNvSpPr>
                <p:nvPr/>
              </p:nvSpPr>
              <p:spPr bwMode="auto">
                <a:xfrm flipV="1">
                  <a:off x="3688" y="3096"/>
                  <a:ext cx="523" cy="312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609" name="Arc 109"/>
                <p:cNvSpPr>
                  <a:spLocks/>
                </p:cNvSpPr>
                <p:nvPr/>
              </p:nvSpPr>
              <p:spPr bwMode="auto">
                <a:xfrm>
                  <a:off x="3657" y="3101"/>
                  <a:ext cx="63" cy="304"/>
                </a:xfrm>
                <a:custGeom>
                  <a:avLst/>
                  <a:gdLst>
                    <a:gd name="T0" fmla="*/ 0 w 21600"/>
                    <a:gd name="T1" fmla="*/ 0 h 38874"/>
                    <a:gd name="T2" fmla="*/ 0 w 21600"/>
                    <a:gd name="T3" fmla="*/ 0 h 38874"/>
                    <a:gd name="T4" fmla="*/ 0 w 21600"/>
                    <a:gd name="T5" fmla="*/ 0 h 388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8874"/>
                    <a:gd name="T11" fmla="*/ 21600 w 21600"/>
                    <a:gd name="T12" fmla="*/ 38874 h 388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8874" fill="none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</a:path>
                    <a:path w="21600" h="38874" stroke="0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  <a:lnTo>
                        <a:pt x="0" y="19596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24600" name="Line 110"/>
              <p:cNvSpPr>
                <a:spLocks noChangeShapeType="1"/>
              </p:cNvSpPr>
              <p:nvPr/>
            </p:nvSpPr>
            <p:spPr bwMode="auto">
              <a:xfrm rot="16200000" flipH="1">
                <a:off x="2041" y="1969"/>
                <a:ext cx="2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601" name="Rectangle 111"/>
              <p:cNvSpPr>
                <a:spLocks noChangeArrowheads="1"/>
              </p:cNvSpPr>
              <p:nvPr/>
            </p:nvSpPr>
            <p:spPr bwMode="auto">
              <a:xfrm rot="-5400000">
                <a:off x="2162" y="2040"/>
                <a:ext cx="32" cy="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4602" name="Line 112"/>
              <p:cNvSpPr>
                <a:spLocks noChangeShapeType="1"/>
              </p:cNvSpPr>
              <p:nvPr/>
            </p:nvSpPr>
            <p:spPr bwMode="auto">
              <a:xfrm rot="16200000" flipH="1">
                <a:off x="1962" y="2084"/>
                <a:ext cx="5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603" name="Rectangle 113"/>
              <p:cNvSpPr>
                <a:spLocks noChangeArrowheads="1"/>
              </p:cNvSpPr>
              <p:nvPr/>
            </p:nvSpPr>
            <p:spPr bwMode="auto">
              <a:xfrm rot="-5400000">
                <a:off x="2216" y="2280"/>
                <a:ext cx="32" cy="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4604" name="Line 114"/>
              <p:cNvSpPr>
                <a:spLocks noChangeShapeType="1"/>
              </p:cNvSpPr>
              <p:nvPr/>
            </p:nvSpPr>
            <p:spPr bwMode="auto">
              <a:xfrm rot="16200000" flipH="1">
                <a:off x="1875" y="2342"/>
                <a:ext cx="10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605" name="Rectangle 115"/>
              <p:cNvSpPr>
                <a:spLocks noChangeArrowheads="1"/>
              </p:cNvSpPr>
              <p:nvPr/>
            </p:nvSpPr>
            <p:spPr bwMode="auto">
              <a:xfrm rot="-5400000">
                <a:off x="2378" y="2796"/>
                <a:ext cx="32" cy="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4596" name="Text Box 116"/>
            <p:cNvSpPr txBox="1">
              <a:spLocks noChangeArrowheads="1"/>
            </p:cNvSpPr>
            <p:nvPr/>
          </p:nvSpPr>
          <p:spPr bwMode="auto">
            <a:xfrm>
              <a:off x="2121" y="1485"/>
              <a:ext cx="32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597" name="Text Box 117"/>
            <p:cNvSpPr txBox="1">
              <a:spLocks noChangeArrowheads="1"/>
            </p:cNvSpPr>
            <p:nvPr/>
          </p:nvSpPr>
          <p:spPr bwMode="auto">
            <a:xfrm>
              <a:off x="2520" y="1488"/>
              <a:ext cx="32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598" name="Text Box 118"/>
            <p:cNvSpPr txBox="1">
              <a:spLocks noChangeArrowheads="1"/>
            </p:cNvSpPr>
            <p:nvPr/>
          </p:nvSpPr>
          <p:spPr bwMode="auto">
            <a:xfrm>
              <a:off x="3579" y="1497"/>
              <a:ext cx="32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24581" name="Text Box 119"/>
          <p:cNvSpPr txBox="1">
            <a:spLocks noChangeArrowheads="1"/>
          </p:cNvSpPr>
          <p:nvPr/>
        </p:nvSpPr>
        <p:spPr bwMode="auto">
          <a:xfrm>
            <a:off x="1371600" y="5324475"/>
            <a:ext cx="2695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A      B          L</a:t>
            </a:r>
          </a:p>
        </p:txBody>
      </p:sp>
      <p:sp>
        <p:nvSpPr>
          <p:cNvPr id="24582" name="Text Box 120"/>
          <p:cNvSpPr txBox="1">
            <a:spLocks noChangeArrowheads="1"/>
          </p:cNvSpPr>
          <p:nvPr/>
        </p:nvSpPr>
        <p:spPr bwMode="auto">
          <a:xfrm>
            <a:off x="1257300" y="5686425"/>
            <a:ext cx="29543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12 bemenő jel</a:t>
            </a:r>
          </a:p>
        </p:txBody>
      </p:sp>
      <p:sp>
        <p:nvSpPr>
          <p:cNvPr id="24583" name="Text Box 121"/>
          <p:cNvSpPr txBox="1">
            <a:spLocks noChangeArrowheads="1"/>
          </p:cNvSpPr>
          <p:nvPr/>
        </p:nvSpPr>
        <p:spPr bwMode="auto">
          <a:xfrm>
            <a:off x="152400" y="1123950"/>
            <a:ext cx="44196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Ha ezt a biztosítékot kiégetjük, akkor nem jelenik meg B# az 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1-es </a:t>
            </a:r>
            <a:r>
              <a:rPr lang="hu-HU" b="1" i="1">
                <a:solidFill>
                  <a:schemeClr val="tx1"/>
                </a:solidFill>
              </a:rPr>
              <a:t>ÉS</a:t>
            </a:r>
            <a:r>
              <a:rPr lang="hu-HU">
                <a:solidFill>
                  <a:schemeClr val="tx1"/>
                </a:solidFill>
              </a:rPr>
              <a:t> kapu bemenetén</a:t>
            </a:r>
          </a:p>
        </p:txBody>
      </p:sp>
      <p:sp>
        <p:nvSpPr>
          <p:cNvPr id="24584" name="Freeform 122"/>
          <p:cNvSpPr>
            <a:spLocks/>
          </p:cNvSpPr>
          <p:nvPr/>
        </p:nvSpPr>
        <p:spPr bwMode="auto">
          <a:xfrm>
            <a:off x="533400" y="2314575"/>
            <a:ext cx="1866900" cy="1360488"/>
          </a:xfrm>
          <a:custGeom>
            <a:avLst/>
            <a:gdLst>
              <a:gd name="T0" fmla="*/ 0 w 1176"/>
              <a:gd name="T1" fmla="*/ 0 h 857"/>
              <a:gd name="T2" fmla="*/ 2147483647 w 1176"/>
              <a:gd name="T3" fmla="*/ 2147483647 h 857"/>
              <a:gd name="T4" fmla="*/ 2147483647 w 1176"/>
              <a:gd name="T5" fmla="*/ 2147483647 h 857"/>
              <a:gd name="T6" fmla="*/ 0 60000 65536"/>
              <a:gd name="T7" fmla="*/ 0 60000 65536"/>
              <a:gd name="T8" fmla="*/ 0 60000 65536"/>
              <a:gd name="T9" fmla="*/ 0 w 1176"/>
              <a:gd name="T10" fmla="*/ 0 h 857"/>
              <a:gd name="T11" fmla="*/ 1176 w 1176"/>
              <a:gd name="T12" fmla="*/ 857 h 8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6" h="857">
                <a:moveTo>
                  <a:pt x="0" y="0"/>
                </a:moveTo>
                <a:cubicBezTo>
                  <a:pt x="175" y="327"/>
                  <a:pt x="350" y="655"/>
                  <a:pt x="546" y="756"/>
                </a:cubicBezTo>
                <a:cubicBezTo>
                  <a:pt x="742" y="857"/>
                  <a:pt x="959" y="731"/>
                  <a:pt x="1176" y="60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4585" name="Text Box 123"/>
          <p:cNvSpPr txBox="1">
            <a:spLocks noChangeArrowheads="1"/>
          </p:cNvSpPr>
          <p:nvPr/>
        </p:nvSpPr>
        <p:spPr bwMode="auto">
          <a:xfrm>
            <a:off x="5572125" y="4248150"/>
            <a:ext cx="3543300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Ha ezt a biztosítékot kiégetjük, akkor az 1-es </a:t>
            </a:r>
            <a:r>
              <a:rPr lang="hu-HU" b="1" i="1">
                <a:solidFill>
                  <a:schemeClr val="tx1"/>
                </a:solidFill>
              </a:rPr>
              <a:t>ÉS</a:t>
            </a:r>
            <a:r>
              <a:rPr lang="hu-HU">
                <a:solidFill>
                  <a:schemeClr val="tx1"/>
                </a:solidFill>
              </a:rPr>
              <a:t> kapu kimenete nem jelenik meg az 5-ös </a:t>
            </a:r>
            <a:r>
              <a:rPr lang="hu-HU" b="1" i="1">
                <a:solidFill>
                  <a:schemeClr val="tx1"/>
                </a:solidFill>
              </a:rPr>
              <a:t>VAGY</a:t>
            </a:r>
            <a:r>
              <a:rPr lang="hu-HU">
                <a:solidFill>
                  <a:schemeClr val="tx1"/>
                </a:solidFill>
              </a:rPr>
              <a:t> kapu bemenetén</a:t>
            </a:r>
          </a:p>
        </p:txBody>
      </p:sp>
      <p:sp>
        <p:nvSpPr>
          <p:cNvPr id="24586" name="Text Box 124"/>
          <p:cNvSpPr txBox="1">
            <a:spLocks noChangeArrowheads="1"/>
          </p:cNvSpPr>
          <p:nvPr/>
        </p:nvSpPr>
        <p:spPr bwMode="auto">
          <a:xfrm>
            <a:off x="9525" y="4038600"/>
            <a:ext cx="152400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24 bemenő vonal</a:t>
            </a:r>
          </a:p>
        </p:txBody>
      </p:sp>
      <p:sp>
        <p:nvSpPr>
          <p:cNvPr id="24587" name="Text Box 125"/>
          <p:cNvSpPr txBox="1">
            <a:spLocks noChangeArrowheads="1"/>
          </p:cNvSpPr>
          <p:nvPr/>
        </p:nvSpPr>
        <p:spPr bwMode="auto">
          <a:xfrm>
            <a:off x="7410450" y="2105025"/>
            <a:ext cx="15906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50 bemenő vonal</a:t>
            </a:r>
          </a:p>
        </p:txBody>
      </p:sp>
      <p:sp>
        <p:nvSpPr>
          <p:cNvPr id="24588" name="Text Box 126"/>
          <p:cNvSpPr txBox="1">
            <a:spLocks noChangeArrowheads="1"/>
          </p:cNvSpPr>
          <p:nvPr/>
        </p:nvSpPr>
        <p:spPr bwMode="auto">
          <a:xfrm>
            <a:off x="4933950" y="695325"/>
            <a:ext cx="2266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6 kimenet</a:t>
            </a:r>
          </a:p>
        </p:txBody>
      </p:sp>
      <p:sp>
        <p:nvSpPr>
          <p:cNvPr id="24589" name="Line 127"/>
          <p:cNvSpPr>
            <a:spLocks noChangeShapeType="1"/>
          </p:cNvSpPr>
          <p:nvPr/>
        </p:nvSpPr>
        <p:spPr bwMode="auto">
          <a:xfrm flipV="1">
            <a:off x="6629400" y="3162300"/>
            <a:ext cx="247650" cy="118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4590" name="Élőláb helye 12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24591" name="Dátum helye 13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C404639-8D3F-4AB6-BD6B-63F6169FF815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13F927-918F-49C2-89AA-9A54D32044E4}" type="slidenum">
              <a:rPr lang="en-GB" smtClean="0">
                <a:cs typeface="Arial" charset="0"/>
              </a:rPr>
              <a:pPr/>
              <a:t>24</a:t>
            </a:fld>
            <a:endParaRPr lang="en-GB" smtClean="0">
              <a:cs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6059487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hu-HU" b="1" u="sng" smtClean="0"/>
              <a:t>Aritmetikai áramkörök</a:t>
            </a:r>
          </a:p>
          <a:p>
            <a:pPr>
              <a:buFont typeface="Times New Roman" pitchFamily="18" charset="0"/>
              <a:buNone/>
            </a:pPr>
            <a:r>
              <a:rPr lang="hu-HU" smtClean="0"/>
              <a:t>	A kombinációs áramkörökön belül külön csoportot alkotnak.</a:t>
            </a:r>
          </a:p>
          <a:p>
            <a:pPr algn="just">
              <a:buFont typeface="Times New Roman" pitchFamily="18" charset="0"/>
              <a:buNone/>
            </a:pPr>
            <a:r>
              <a:rPr lang="hu-HU" b="1" smtClean="0"/>
              <a:t>Léptető (shifter):</a:t>
            </a:r>
            <a:r>
              <a:rPr lang="hu-HU" smtClean="0"/>
              <a:t> </a:t>
            </a:r>
            <a:r>
              <a:rPr lang="hu-HU" b="1" smtClean="0"/>
              <a:t>3.16. ábra</a:t>
            </a:r>
            <a:r>
              <a:rPr lang="hu-HU" smtClean="0"/>
              <a:t>, C=1: jobbra léptet. </a:t>
            </a:r>
          </a:p>
          <a:p>
            <a:pPr algn="just">
              <a:buFont typeface="Times New Roman" pitchFamily="18" charset="0"/>
              <a:buNone/>
            </a:pPr>
            <a:r>
              <a:rPr lang="hu-HU" sz="2400" smtClean="0"/>
              <a:t>(</a:t>
            </a:r>
            <a:r>
              <a:rPr lang="hu-HU" sz="2400" smtClean="0">
                <a:solidFill>
                  <a:srgbClr val="CC0000"/>
                </a:solidFill>
              </a:rPr>
              <a:t>Igaz</a:t>
            </a:r>
            <a:r>
              <a:rPr lang="hu-HU" sz="2400" smtClean="0">
                <a:solidFill>
                  <a:schemeClr val="tx1"/>
                </a:solidFill>
              </a:rPr>
              <a:t>, </a:t>
            </a:r>
            <a:r>
              <a:rPr lang="hu-HU" sz="2400" smtClean="0">
                <a:solidFill>
                  <a:srgbClr val="00FF00"/>
                </a:solidFill>
              </a:rPr>
              <a:t>Hamis</a:t>
            </a:r>
            <a:r>
              <a:rPr lang="hu-HU" sz="2400" smtClean="0">
                <a:solidFill>
                  <a:schemeClr val="tx1"/>
                </a:solidFill>
              </a:rPr>
              <a:t>, </a:t>
            </a:r>
            <a:r>
              <a:rPr lang="hu-HU" sz="2400" smtClean="0">
                <a:solidFill>
                  <a:schemeClr val="accent2"/>
                </a:solidFill>
              </a:rPr>
              <a:t>Adat</a:t>
            </a:r>
            <a:r>
              <a:rPr lang="hu-HU" sz="2400" smtClean="0">
                <a:solidFill>
                  <a:schemeClr val="tx1"/>
                </a:solidFill>
              </a:rPr>
              <a:t>)</a:t>
            </a:r>
            <a:endParaRPr lang="hu-HU" sz="2400" smtClean="0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914400" y="2676525"/>
            <a:ext cx="819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C=1</a:t>
            </a:r>
          </a:p>
        </p:txBody>
      </p:sp>
      <p:sp>
        <p:nvSpPr>
          <p:cNvPr id="25605" name="Arc 4"/>
          <p:cNvSpPr>
            <a:spLocks/>
          </p:cNvSpPr>
          <p:nvPr/>
        </p:nvSpPr>
        <p:spPr bwMode="auto">
          <a:xfrm rot="5400000">
            <a:off x="7442994" y="3923506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 rot="5400000">
            <a:off x="7215981" y="3313907"/>
            <a:ext cx="715963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 rot="5400000">
            <a:off x="7336632" y="3559969"/>
            <a:ext cx="2206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 rot="5400000">
            <a:off x="7375525" y="4260850"/>
            <a:ext cx="2730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09" name="Freeform 8"/>
          <p:cNvSpPr>
            <a:spLocks/>
          </p:cNvSpPr>
          <p:nvPr/>
        </p:nvSpPr>
        <p:spPr bwMode="auto">
          <a:xfrm>
            <a:off x="1863725" y="3330575"/>
            <a:ext cx="233363" cy="234950"/>
          </a:xfrm>
          <a:custGeom>
            <a:avLst/>
            <a:gdLst>
              <a:gd name="T0" fmla="*/ 0 w 185"/>
              <a:gd name="T1" fmla="*/ 0 h 228"/>
              <a:gd name="T2" fmla="*/ 0 w 185"/>
              <a:gd name="T3" fmla="*/ 2147483647 h 228"/>
              <a:gd name="T4" fmla="*/ 2147483647 w 185"/>
              <a:gd name="T5" fmla="*/ 2147483647 h 228"/>
              <a:gd name="T6" fmla="*/ 0 w 185"/>
              <a:gd name="T7" fmla="*/ 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228"/>
              <a:gd name="T14" fmla="*/ 185 w 185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228">
                <a:moveTo>
                  <a:pt x="0" y="0"/>
                </a:moveTo>
                <a:lnTo>
                  <a:pt x="0" y="228"/>
                </a:lnTo>
                <a:lnTo>
                  <a:pt x="185" y="107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1541463" y="3455988"/>
            <a:ext cx="3143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11" name="Oval 10"/>
          <p:cNvSpPr>
            <a:spLocks noChangeArrowheads="1"/>
          </p:cNvSpPr>
          <p:nvPr/>
        </p:nvSpPr>
        <p:spPr bwMode="auto">
          <a:xfrm>
            <a:off x="2106613" y="3397250"/>
            <a:ext cx="98425" cy="873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>
            <a:off x="2212975" y="3443288"/>
            <a:ext cx="58293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 flipV="1">
            <a:off x="1541463" y="3184525"/>
            <a:ext cx="0" cy="266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14" name="Line 13"/>
          <p:cNvSpPr>
            <a:spLocks noChangeShapeType="1"/>
          </p:cNvSpPr>
          <p:nvPr/>
        </p:nvSpPr>
        <p:spPr bwMode="auto">
          <a:xfrm flipV="1">
            <a:off x="1009650" y="3175000"/>
            <a:ext cx="7015163" cy="47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15" name="Arc 14"/>
          <p:cNvSpPr>
            <a:spLocks/>
          </p:cNvSpPr>
          <p:nvPr/>
        </p:nvSpPr>
        <p:spPr bwMode="auto">
          <a:xfrm rot="5400000">
            <a:off x="2337594" y="3923506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16" name="Freeform 15"/>
          <p:cNvSpPr>
            <a:spLocks/>
          </p:cNvSpPr>
          <p:nvPr/>
        </p:nvSpPr>
        <p:spPr bwMode="auto">
          <a:xfrm rot="5400000">
            <a:off x="2230438" y="3706812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17" name="Line 16"/>
          <p:cNvSpPr>
            <a:spLocks noChangeShapeType="1"/>
          </p:cNvSpPr>
          <p:nvPr/>
        </p:nvSpPr>
        <p:spPr bwMode="auto">
          <a:xfrm rot="5400000">
            <a:off x="2220119" y="3423444"/>
            <a:ext cx="49688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18" name="Line 17"/>
          <p:cNvSpPr>
            <a:spLocks noChangeShapeType="1"/>
          </p:cNvSpPr>
          <p:nvPr/>
        </p:nvSpPr>
        <p:spPr bwMode="auto">
          <a:xfrm rot="5400000">
            <a:off x="1993107" y="3321844"/>
            <a:ext cx="696912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19" name="Line 18"/>
          <p:cNvSpPr>
            <a:spLocks noChangeShapeType="1"/>
          </p:cNvSpPr>
          <p:nvPr/>
        </p:nvSpPr>
        <p:spPr bwMode="auto">
          <a:xfrm rot="5400000">
            <a:off x="2270125" y="4260850"/>
            <a:ext cx="2730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20" name="Arc 19"/>
          <p:cNvSpPr>
            <a:spLocks/>
          </p:cNvSpPr>
          <p:nvPr/>
        </p:nvSpPr>
        <p:spPr bwMode="auto">
          <a:xfrm rot="5400000">
            <a:off x="2770982" y="3933031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21" name="Freeform 20"/>
          <p:cNvSpPr>
            <a:spLocks/>
          </p:cNvSpPr>
          <p:nvPr/>
        </p:nvSpPr>
        <p:spPr bwMode="auto">
          <a:xfrm rot="5400000">
            <a:off x="2663826" y="3716337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22" name="Line 21"/>
          <p:cNvSpPr>
            <a:spLocks noChangeShapeType="1"/>
          </p:cNvSpPr>
          <p:nvPr/>
        </p:nvSpPr>
        <p:spPr bwMode="auto">
          <a:xfrm rot="5400000">
            <a:off x="2827337" y="3606801"/>
            <a:ext cx="14922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23" name="Line 22"/>
          <p:cNvSpPr>
            <a:spLocks noChangeShapeType="1"/>
          </p:cNvSpPr>
          <p:nvPr/>
        </p:nvSpPr>
        <p:spPr bwMode="auto">
          <a:xfrm rot="5400000">
            <a:off x="2659856" y="3564732"/>
            <a:ext cx="23018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24" name="Line 23"/>
          <p:cNvSpPr>
            <a:spLocks noChangeShapeType="1"/>
          </p:cNvSpPr>
          <p:nvPr/>
        </p:nvSpPr>
        <p:spPr bwMode="auto">
          <a:xfrm rot="5400000">
            <a:off x="2703513" y="4270375"/>
            <a:ext cx="2730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25" name="Arc 24"/>
          <p:cNvSpPr>
            <a:spLocks/>
          </p:cNvSpPr>
          <p:nvPr/>
        </p:nvSpPr>
        <p:spPr bwMode="auto">
          <a:xfrm rot="5400000">
            <a:off x="3113882" y="3933031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26" name="Freeform 25"/>
          <p:cNvSpPr>
            <a:spLocks/>
          </p:cNvSpPr>
          <p:nvPr/>
        </p:nvSpPr>
        <p:spPr bwMode="auto">
          <a:xfrm rot="5400000">
            <a:off x="3006726" y="3716337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27" name="Line 26"/>
          <p:cNvSpPr>
            <a:spLocks noChangeShapeType="1"/>
          </p:cNvSpPr>
          <p:nvPr/>
        </p:nvSpPr>
        <p:spPr bwMode="auto">
          <a:xfrm rot="5400000">
            <a:off x="2991643" y="3428207"/>
            <a:ext cx="50641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28" name="Line 27"/>
          <p:cNvSpPr>
            <a:spLocks noChangeShapeType="1"/>
          </p:cNvSpPr>
          <p:nvPr/>
        </p:nvSpPr>
        <p:spPr bwMode="auto">
          <a:xfrm rot="5400000">
            <a:off x="3043237" y="3605213"/>
            <a:ext cx="14922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29" name="Line 28"/>
          <p:cNvSpPr>
            <a:spLocks noChangeShapeType="1"/>
          </p:cNvSpPr>
          <p:nvPr/>
        </p:nvSpPr>
        <p:spPr bwMode="auto">
          <a:xfrm rot="5400000">
            <a:off x="3046413" y="4270375"/>
            <a:ext cx="2730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30" name="Line 29"/>
          <p:cNvSpPr>
            <a:spLocks noChangeShapeType="1"/>
          </p:cNvSpPr>
          <p:nvPr/>
        </p:nvSpPr>
        <p:spPr bwMode="auto">
          <a:xfrm flipV="1">
            <a:off x="2900363" y="3533775"/>
            <a:ext cx="21907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31" name="Line 30"/>
          <p:cNvSpPr>
            <a:spLocks noChangeShapeType="1"/>
          </p:cNvSpPr>
          <p:nvPr/>
        </p:nvSpPr>
        <p:spPr bwMode="auto">
          <a:xfrm flipV="1">
            <a:off x="3014663" y="2943225"/>
            <a:ext cx="0" cy="585788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32" name="Arc 31"/>
          <p:cNvSpPr>
            <a:spLocks/>
          </p:cNvSpPr>
          <p:nvPr/>
        </p:nvSpPr>
        <p:spPr bwMode="auto">
          <a:xfrm rot="5400000">
            <a:off x="3571082" y="3933031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33" name="Freeform 32"/>
          <p:cNvSpPr>
            <a:spLocks/>
          </p:cNvSpPr>
          <p:nvPr/>
        </p:nvSpPr>
        <p:spPr bwMode="auto">
          <a:xfrm rot="5400000">
            <a:off x="3463926" y="3716337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34" name="Line 33"/>
          <p:cNvSpPr>
            <a:spLocks noChangeShapeType="1"/>
          </p:cNvSpPr>
          <p:nvPr/>
        </p:nvSpPr>
        <p:spPr bwMode="auto">
          <a:xfrm rot="5400000">
            <a:off x="3627437" y="3606801"/>
            <a:ext cx="14922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35" name="Line 34"/>
          <p:cNvSpPr>
            <a:spLocks noChangeShapeType="1"/>
          </p:cNvSpPr>
          <p:nvPr/>
        </p:nvSpPr>
        <p:spPr bwMode="auto">
          <a:xfrm rot="5400000">
            <a:off x="3459956" y="3564732"/>
            <a:ext cx="23018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36" name="Line 35"/>
          <p:cNvSpPr>
            <a:spLocks noChangeShapeType="1"/>
          </p:cNvSpPr>
          <p:nvPr/>
        </p:nvSpPr>
        <p:spPr bwMode="auto">
          <a:xfrm rot="5400000">
            <a:off x="3503613" y="4270375"/>
            <a:ext cx="2730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37" name="Arc 36"/>
          <p:cNvSpPr>
            <a:spLocks/>
          </p:cNvSpPr>
          <p:nvPr/>
        </p:nvSpPr>
        <p:spPr bwMode="auto">
          <a:xfrm rot="5400000">
            <a:off x="3913982" y="3933031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38" name="Freeform 37"/>
          <p:cNvSpPr>
            <a:spLocks/>
          </p:cNvSpPr>
          <p:nvPr/>
        </p:nvSpPr>
        <p:spPr bwMode="auto">
          <a:xfrm rot="5400000">
            <a:off x="3806826" y="3716337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39" name="Line 38"/>
          <p:cNvSpPr>
            <a:spLocks noChangeShapeType="1"/>
          </p:cNvSpPr>
          <p:nvPr/>
        </p:nvSpPr>
        <p:spPr bwMode="auto">
          <a:xfrm rot="5400000">
            <a:off x="3796506" y="3432969"/>
            <a:ext cx="49688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40" name="Line 39"/>
          <p:cNvSpPr>
            <a:spLocks noChangeShapeType="1"/>
          </p:cNvSpPr>
          <p:nvPr/>
        </p:nvSpPr>
        <p:spPr bwMode="auto">
          <a:xfrm rot="5400000">
            <a:off x="3843337" y="3605213"/>
            <a:ext cx="14922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41" name="Line 40"/>
          <p:cNvSpPr>
            <a:spLocks noChangeShapeType="1"/>
          </p:cNvSpPr>
          <p:nvPr/>
        </p:nvSpPr>
        <p:spPr bwMode="auto">
          <a:xfrm rot="5400000">
            <a:off x="3846513" y="4270375"/>
            <a:ext cx="2730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42" name="Line 41"/>
          <p:cNvSpPr>
            <a:spLocks noChangeShapeType="1"/>
          </p:cNvSpPr>
          <p:nvPr/>
        </p:nvSpPr>
        <p:spPr bwMode="auto">
          <a:xfrm flipV="1">
            <a:off x="3700463" y="3533775"/>
            <a:ext cx="21907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43" name="Line 42"/>
          <p:cNvSpPr>
            <a:spLocks noChangeShapeType="1"/>
          </p:cNvSpPr>
          <p:nvPr/>
        </p:nvSpPr>
        <p:spPr bwMode="auto">
          <a:xfrm flipV="1">
            <a:off x="3814763" y="2943225"/>
            <a:ext cx="0" cy="585788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44" name="Arc 43"/>
          <p:cNvSpPr>
            <a:spLocks/>
          </p:cNvSpPr>
          <p:nvPr/>
        </p:nvSpPr>
        <p:spPr bwMode="auto">
          <a:xfrm rot="5400000">
            <a:off x="4356894" y="3933031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45" name="Freeform 44"/>
          <p:cNvSpPr>
            <a:spLocks/>
          </p:cNvSpPr>
          <p:nvPr/>
        </p:nvSpPr>
        <p:spPr bwMode="auto">
          <a:xfrm rot="5400000">
            <a:off x="4249738" y="3716337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46" name="Line 45"/>
          <p:cNvSpPr>
            <a:spLocks noChangeShapeType="1"/>
          </p:cNvSpPr>
          <p:nvPr/>
        </p:nvSpPr>
        <p:spPr bwMode="auto">
          <a:xfrm rot="5400000">
            <a:off x="4413250" y="3606801"/>
            <a:ext cx="14922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47" name="Line 46"/>
          <p:cNvSpPr>
            <a:spLocks noChangeShapeType="1"/>
          </p:cNvSpPr>
          <p:nvPr/>
        </p:nvSpPr>
        <p:spPr bwMode="auto">
          <a:xfrm rot="5400000">
            <a:off x="4245769" y="3564732"/>
            <a:ext cx="23018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48" name="Line 47"/>
          <p:cNvSpPr>
            <a:spLocks noChangeShapeType="1"/>
          </p:cNvSpPr>
          <p:nvPr/>
        </p:nvSpPr>
        <p:spPr bwMode="auto">
          <a:xfrm rot="5400000">
            <a:off x="4289425" y="4270375"/>
            <a:ext cx="2730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49" name="Arc 48"/>
          <p:cNvSpPr>
            <a:spLocks/>
          </p:cNvSpPr>
          <p:nvPr/>
        </p:nvSpPr>
        <p:spPr bwMode="auto">
          <a:xfrm rot="5400000">
            <a:off x="4699794" y="3933031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50" name="Freeform 49"/>
          <p:cNvSpPr>
            <a:spLocks/>
          </p:cNvSpPr>
          <p:nvPr/>
        </p:nvSpPr>
        <p:spPr bwMode="auto">
          <a:xfrm rot="5400000">
            <a:off x="4592638" y="3716337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51" name="Line 50"/>
          <p:cNvSpPr>
            <a:spLocks noChangeShapeType="1"/>
          </p:cNvSpPr>
          <p:nvPr/>
        </p:nvSpPr>
        <p:spPr bwMode="auto">
          <a:xfrm rot="5400000">
            <a:off x="4582319" y="3432969"/>
            <a:ext cx="49688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52" name="Line 51"/>
          <p:cNvSpPr>
            <a:spLocks noChangeShapeType="1"/>
          </p:cNvSpPr>
          <p:nvPr/>
        </p:nvSpPr>
        <p:spPr bwMode="auto">
          <a:xfrm rot="5400000">
            <a:off x="4629150" y="3605213"/>
            <a:ext cx="14922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53" name="Line 52"/>
          <p:cNvSpPr>
            <a:spLocks noChangeShapeType="1"/>
          </p:cNvSpPr>
          <p:nvPr/>
        </p:nvSpPr>
        <p:spPr bwMode="auto">
          <a:xfrm rot="5400000">
            <a:off x="4632325" y="4270375"/>
            <a:ext cx="2730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54" name="Line 53"/>
          <p:cNvSpPr>
            <a:spLocks noChangeShapeType="1"/>
          </p:cNvSpPr>
          <p:nvPr/>
        </p:nvSpPr>
        <p:spPr bwMode="auto">
          <a:xfrm flipV="1">
            <a:off x="4486275" y="3533775"/>
            <a:ext cx="21907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55" name="Line 54"/>
          <p:cNvSpPr>
            <a:spLocks noChangeShapeType="1"/>
          </p:cNvSpPr>
          <p:nvPr/>
        </p:nvSpPr>
        <p:spPr bwMode="auto">
          <a:xfrm flipV="1">
            <a:off x="4600575" y="2943225"/>
            <a:ext cx="0" cy="585788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56" name="Arc 55"/>
          <p:cNvSpPr>
            <a:spLocks/>
          </p:cNvSpPr>
          <p:nvPr/>
        </p:nvSpPr>
        <p:spPr bwMode="auto">
          <a:xfrm rot="5400000">
            <a:off x="5118894" y="3928269"/>
            <a:ext cx="128587" cy="276225"/>
          </a:xfrm>
          <a:custGeom>
            <a:avLst/>
            <a:gdLst>
              <a:gd name="T0" fmla="*/ 0 w 21600"/>
              <a:gd name="T1" fmla="*/ 0 h 43087"/>
              <a:gd name="T2" fmla="*/ 2774306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57" name="Freeform 56"/>
          <p:cNvSpPr>
            <a:spLocks/>
          </p:cNvSpPr>
          <p:nvPr/>
        </p:nvSpPr>
        <p:spPr bwMode="auto">
          <a:xfrm rot="5400000">
            <a:off x="5011738" y="3711575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58" name="Line 57"/>
          <p:cNvSpPr>
            <a:spLocks noChangeShapeType="1"/>
          </p:cNvSpPr>
          <p:nvPr/>
        </p:nvSpPr>
        <p:spPr bwMode="auto">
          <a:xfrm rot="5400000">
            <a:off x="5175250" y="3602038"/>
            <a:ext cx="14922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59" name="Line 58"/>
          <p:cNvSpPr>
            <a:spLocks noChangeShapeType="1"/>
          </p:cNvSpPr>
          <p:nvPr/>
        </p:nvSpPr>
        <p:spPr bwMode="auto">
          <a:xfrm rot="5400000">
            <a:off x="5007769" y="3559969"/>
            <a:ext cx="23018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60" name="Line 59"/>
          <p:cNvSpPr>
            <a:spLocks noChangeShapeType="1"/>
          </p:cNvSpPr>
          <p:nvPr/>
        </p:nvSpPr>
        <p:spPr bwMode="auto">
          <a:xfrm rot="5400000">
            <a:off x="5051425" y="4265613"/>
            <a:ext cx="2730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61" name="Arc 60"/>
          <p:cNvSpPr>
            <a:spLocks/>
          </p:cNvSpPr>
          <p:nvPr/>
        </p:nvSpPr>
        <p:spPr bwMode="auto">
          <a:xfrm rot="5400000">
            <a:off x="5461794" y="3928269"/>
            <a:ext cx="128587" cy="276225"/>
          </a:xfrm>
          <a:custGeom>
            <a:avLst/>
            <a:gdLst>
              <a:gd name="T0" fmla="*/ 0 w 21600"/>
              <a:gd name="T1" fmla="*/ 0 h 43087"/>
              <a:gd name="T2" fmla="*/ 2774306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62" name="Freeform 61"/>
          <p:cNvSpPr>
            <a:spLocks/>
          </p:cNvSpPr>
          <p:nvPr/>
        </p:nvSpPr>
        <p:spPr bwMode="auto">
          <a:xfrm rot="5400000">
            <a:off x="5354638" y="3711575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63" name="Line 62"/>
          <p:cNvSpPr>
            <a:spLocks noChangeShapeType="1"/>
          </p:cNvSpPr>
          <p:nvPr/>
        </p:nvSpPr>
        <p:spPr bwMode="auto">
          <a:xfrm rot="5400000">
            <a:off x="5344319" y="3428207"/>
            <a:ext cx="49688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64" name="Line 63"/>
          <p:cNvSpPr>
            <a:spLocks noChangeShapeType="1"/>
          </p:cNvSpPr>
          <p:nvPr/>
        </p:nvSpPr>
        <p:spPr bwMode="auto">
          <a:xfrm rot="5400000">
            <a:off x="5391150" y="3600451"/>
            <a:ext cx="14922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65" name="Line 64"/>
          <p:cNvSpPr>
            <a:spLocks noChangeShapeType="1"/>
          </p:cNvSpPr>
          <p:nvPr/>
        </p:nvSpPr>
        <p:spPr bwMode="auto">
          <a:xfrm rot="5400000">
            <a:off x="5394325" y="4265613"/>
            <a:ext cx="2730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66" name="Line 65"/>
          <p:cNvSpPr>
            <a:spLocks noChangeShapeType="1"/>
          </p:cNvSpPr>
          <p:nvPr/>
        </p:nvSpPr>
        <p:spPr bwMode="auto">
          <a:xfrm flipV="1">
            <a:off x="5248275" y="3529013"/>
            <a:ext cx="21907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67" name="Line 66"/>
          <p:cNvSpPr>
            <a:spLocks noChangeShapeType="1"/>
          </p:cNvSpPr>
          <p:nvPr/>
        </p:nvSpPr>
        <p:spPr bwMode="auto">
          <a:xfrm flipV="1">
            <a:off x="5362575" y="2938463"/>
            <a:ext cx="0" cy="585787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68" name="Arc 67"/>
          <p:cNvSpPr>
            <a:spLocks/>
          </p:cNvSpPr>
          <p:nvPr/>
        </p:nvSpPr>
        <p:spPr bwMode="auto">
          <a:xfrm rot="5400000">
            <a:off x="5885657" y="3933031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69" name="Freeform 68"/>
          <p:cNvSpPr>
            <a:spLocks/>
          </p:cNvSpPr>
          <p:nvPr/>
        </p:nvSpPr>
        <p:spPr bwMode="auto">
          <a:xfrm rot="5400000">
            <a:off x="5778501" y="3716337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70" name="Line 69"/>
          <p:cNvSpPr>
            <a:spLocks noChangeShapeType="1"/>
          </p:cNvSpPr>
          <p:nvPr/>
        </p:nvSpPr>
        <p:spPr bwMode="auto">
          <a:xfrm rot="5400000">
            <a:off x="5942012" y="3606801"/>
            <a:ext cx="14922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71" name="Line 70"/>
          <p:cNvSpPr>
            <a:spLocks noChangeShapeType="1"/>
          </p:cNvSpPr>
          <p:nvPr/>
        </p:nvSpPr>
        <p:spPr bwMode="auto">
          <a:xfrm rot="5400000">
            <a:off x="5774531" y="3564732"/>
            <a:ext cx="23018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72" name="Line 71"/>
          <p:cNvSpPr>
            <a:spLocks noChangeShapeType="1"/>
          </p:cNvSpPr>
          <p:nvPr/>
        </p:nvSpPr>
        <p:spPr bwMode="auto">
          <a:xfrm rot="5400000">
            <a:off x="5818188" y="4270375"/>
            <a:ext cx="2730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73" name="Arc 72"/>
          <p:cNvSpPr>
            <a:spLocks/>
          </p:cNvSpPr>
          <p:nvPr/>
        </p:nvSpPr>
        <p:spPr bwMode="auto">
          <a:xfrm rot="5400000">
            <a:off x="6228557" y="3933031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74" name="Freeform 73"/>
          <p:cNvSpPr>
            <a:spLocks/>
          </p:cNvSpPr>
          <p:nvPr/>
        </p:nvSpPr>
        <p:spPr bwMode="auto">
          <a:xfrm rot="5400000">
            <a:off x="6121401" y="3716337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75" name="Line 74"/>
          <p:cNvSpPr>
            <a:spLocks noChangeShapeType="1"/>
          </p:cNvSpPr>
          <p:nvPr/>
        </p:nvSpPr>
        <p:spPr bwMode="auto">
          <a:xfrm rot="5400000">
            <a:off x="6106318" y="3428207"/>
            <a:ext cx="50641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76" name="Line 75"/>
          <p:cNvSpPr>
            <a:spLocks noChangeShapeType="1"/>
          </p:cNvSpPr>
          <p:nvPr/>
        </p:nvSpPr>
        <p:spPr bwMode="auto">
          <a:xfrm rot="5400000">
            <a:off x="6157912" y="3605213"/>
            <a:ext cx="14922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77" name="Line 76"/>
          <p:cNvSpPr>
            <a:spLocks noChangeShapeType="1"/>
          </p:cNvSpPr>
          <p:nvPr/>
        </p:nvSpPr>
        <p:spPr bwMode="auto">
          <a:xfrm rot="5400000">
            <a:off x="6161088" y="4270375"/>
            <a:ext cx="2730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78" name="Line 77"/>
          <p:cNvSpPr>
            <a:spLocks noChangeShapeType="1"/>
          </p:cNvSpPr>
          <p:nvPr/>
        </p:nvSpPr>
        <p:spPr bwMode="auto">
          <a:xfrm flipV="1">
            <a:off x="6015038" y="3533775"/>
            <a:ext cx="21907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79" name="Line 78"/>
          <p:cNvSpPr>
            <a:spLocks noChangeShapeType="1"/>
          </p:cNvSpPr>
          <p:nvPr/>
        </p:nvSpPr>
        <p:spPr bwMode="auto">
          <a:xfrm flipV="1">
            <a:off x="6129338" y="2943225"/>
            <a:ext cx="0" cy="585788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80" name="Arc 79"/>
          <p:cNvSpPr>
            <a:spLocks/>
          </p:cNvSpPr>
          <p:nvPr/>
        </p:nvSpPr>
        <p:spPr bwMode="auto">
          <a:xfrm rot="5400000">
            <a:off x="6666707" y="3937794"/>
            <a:ext cx="128587" cy="276225"/>
          </a:xfrm>
          <a:custGeom>
            <a:avLst/>
            <a:gdLst>
              <a:gd name="T0" fmla="*/ 0 w 21600"/>
              <a:gd name="T1" fmla="*/ 0 h 43087"/>
              <a:gd name="T2" fmla="*/ 2774306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81" name="Freeform 80"/>
          <p:cNvSpPr>
            <a:spLocks/>
          </p:cNvSpPr>
          <p:nvPr/>
        </p:nvSpPr>
        <p:spPr bwMode="auto">
          <a:xfrm rot="5400000">
            <a:off x="6559551" y="3721100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82" name="Line 81"/>
          <p:cNvSpPr>
            <a:spLocks noChangeShapeType="1"/>
          </p:cNvSpPr>
          <p:nvPr/>
        </p:nvSpPr>
        <p:spPr bwMode="auto">
          <a:xfrm rot="5400000">
            <a:off x="6723062" y="3611563"/>
            <a:ext cx="14922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83" name="Line 82"/>
          <p:cNvSpPr>
            <a:spLocks noChangeShapeType="1"/>
          </p:cNvSpPr>
          <p:nvPr/>
        </p:nvSpPr>
        <p:spPr bwMode="auto">
          <a:xfrm rot="5400000">
            <a:off x="6555581" y="3569494"/>
            <a:ext cx="23018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84" name="Line 83"/>
          <p:cNvSpPr>
            <a:spLocks noChangeShapeType="1"/>
          </p:cNvSpPr>
          <p:nvPr/>
        </p:nvSpPr>
        <p:spPr bwMode="auto">
          <a:xfrm rot="5400000">
            <a:off x="6599238" y="4275138"/>
            <a:ext cx="2730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85" name="Arc 84"/>
          <p:cNvSpPr>
            <a:spLocks/>
          </p:cNvSpPr>
          <p:nvPr/>
        </p:nvSpPr>
        <p:spPr bwMode="auto">
          <a:xfrm rot="5400000">
            <a:off x="7009607" y="3937794"/>
            <a:ext cx="128587" cy="276225"/>
          </a:xfrm>
          <a:custGeom>
            <a:avLst/>
            <a:gdLst>
              <a:gd name="T0" fmla="*/ 0 w 21600"/>
              <a:gd name="T1" fmla="*/ 0 h 43087"/>
              <a:gd name="T2" fmla="*/ 2774306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86" name="Freeform 85"/>
          <p:cNvSpPr>
            <a:spLocks/>
          </p:cNvSpPr>
          <p:nvPr/>
        </p:nvSpPr>
        <p:spPr bwMode="auto">
          <a:xfrm rot="5400000">
            <a:off x="6902451" y="3721100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87" name="Line 86"/>
          <p:cNvSpPr>
            <a:spLocks noChangeShapeType="1"/>
          </p:cNvSpPr>
          <p:nvPr/>
        </p:nvSpPr>
        <p:spPr bwMode="auto">
          <a:xfrm rot="5400000">
            <a:off x="6892131" y="3437732"/>
            <a:ext cx="49688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88" name="Line 87"/>
          <p:cNvSpPr>
            <a:spLocks noChangeShapeType="1"/>
          </p:cNvSpPr>
          <p:nvPr/>
        </p:nvSpPr>
        <p:spPr bwMode="auto">
          <a:xfrm rot="5400000">
            <a:off x="6938962" y="3609976"/>
            <a:ext cx="14922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89" name="Line 88"/>
          <p:cNvSpPr>
            <a:spLocks noChangeShapeType="1"/>
          </p:cNvSpPr>
          <p:nvPr/>
        </p:nvSpPr>
        <p:spPr bwMode="auto">
          <a:xfrm rot="5400000">
            <a:off x="6942138" y="4275138"/>
            <a:ext cx="2730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90" name="Line 89"/>
          <p:cNvSpPr>
            <a:spLocks noChangeShapeType="1"/>
          </p:cNvSpPr>
          <p:nvPr/>
        </p:nvSpPr>
        <p:spPr bwMode="auto">
          <a:xfrm flipV="1">
            <a:off x="6796088" y="3538538"/>
            <a:ext cx="219075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91" name="Line 90"/>
          <p:cNvSpPr>
            <a:spLocks noChangeShapeType="1"/>
          </p:cNvSpPr>
          <p:nvPr/>
        </p:nvSpPr>
        <p:spPr bwMode="auto">
          <a:xfrm flipV="1">
            <a:off x="6910388" y="2947988"/>
            <a:ext cx="0" cy="585787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92" name="Freeform 91"/>
          <p:cNvSpPr>
            <a:spLocks/>
          </p:cNvSpPr>
          <p:nvPr/>
        </p:nvSpPr>
        <p:spPr bwMode="auto">
          <a:xfrm rot="5400000">
            <a:off x="7335838" y="3706812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93" name="Line 92"/>
          <p:cNvSpPr>
            <a:spLocks noChangeShapeType="1"/>
          </p:cNvSpPr>
          <p:nvPr/>
        </p:nvSpPr>
        <p:spPr bwMode="auto">
          <a:xfrm rot="5400000">
            <a:off x="2928938" y="4806950"/>
            <a:ext cx="2794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94" name="Line 93"/>
          <p:cNvSpPr>
            <a:spLocks noChangeShapeType="1"/>
          </p:cNvSpPr>
          <p:nvPr/>
        </p:nvSpPr>
        <p:spPr bwMode="auto">
          <a:xfrm rot="5400000">
            <a:off x="2796381" y="4807744"/>
            <a:ext cx="287338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95" name="Line 94"/>
          <p:cNvSpPr>
            <a:spLocks noChangeShapeType="1"/>
          </p:cNvSpPr>
          <p:nvPr/>
        </p:nvSpPr>
        <p:spPr bwMode="auto">
          <a:xfrm rot="5400000">
            <a:off x="2857500" y="5489575"/>
            <a:ext cx="2794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696" name="Arc 95"/>
          <p:cNvSpPr>
            <a:spLocks/>
          </p:cNvSpPr>
          <p:nvPr/>
        </p:nvSpPr>
        <p:spPr bwMode="auto">
          <a:xfrm rot="5400000">
            <a:off x="2782094" y="4993482"/>
            <a:ext cx="433387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97" name="Arc 96"/>
          <p:cNvSpPr>
            <a:spLocks/>
          </p:cNvSpPr>
          <p:nvPr/>
        </p:nvSpPr>
        <p:spPr bwMode="auto">
          <a:xfrm rot="5400000" flipV="1">
            <a:off x="2780506" y="4998244"/>
            <a:ext cx="433388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98" name="Arc 97"/>
          <p:cNvSpPr>
            <a:spLocks/>
          </p:cNvSpPr>
          <p:nvPr/>
        </p:nvSpPr>
        <p:spPr bwMode="auto">
          <a:xfrm rot="5400000">
            <a:off x="2968625" y="4786313"/>
            <a:ext cx="52388" cy="284162"/>
          </a:xfrm>
          <a:custGeom>
            <a:avLst/>
            <a:gdLst>
              <a:gd name="T0" fmla="*/ 314362 w 21600"/>
              <a:gd name="T1" fmla="*/ 0 h 38874"/>
              <a:gd name="T2" fmla="*/ 337134 w 21600"/>
              <a:gd name="T3" fmla="*/ 110990618 h 38874"/>
              <a:gd name="T4" fmla="*/ 0 w 21600"/>
              <a:gd name="T5" fmla="*/ 55949161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99" name="Line 98"/>
          <p:cNvSpPr>
            <a:spLocks noChangeShapeType="1"/>
          </p:cNvSpPr>
          <p:nvPr/>
        </p:nvSpPr>
        <p:spPr bwMode="auto">
          <a:xfrm rot="5400000">
            <a:off x="3729038" y="4806950"/>
            <a:ext cx="2794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00" name="Line 99"/>
          <p:cNvSpPr>
            <a:spLocks noChangeShapeType="1"/>
          </p:cNvSpPr>
          <p:nvPr/>
        </p:nvSpPr>
        <p:spPr bwMode="auto">
          <a:xfrm rot="5400000">
            <a:off x="3596481" y="4807744"/>
            <a:ext cx="287338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01" name="Line 100"/>
          <p:cNvSpPr>
            <a:spLocks noChangeShapeType="1"/>
          </p:cNvSpPr>
          <p:nvPr/>
        </p:nvSpPr>
        <p:spPr bwMode="auto">
          <a:xfrm rot="5400000">
            <a:off x="3657600" y="5489575"/>
            <a:ext cx="2794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02" name="Arc 101"/>
          <p:cNvSpPr>
            <a:spLocks/>
          </p:cNvSpPr>
          <p:nvPr/>
        </p:nvSpPr>
        <p:spPr bwMode="auto">
          <a:xfrm rot="5400000">
            <a:off x="3582194" y="4993482"/>
            <a:ext cx="433387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703" name="Arc 102"/>
          <p:cNvSpPr>
            <a:spLocks/>
          </p:cNvSpPr>
          <p:nvPr/>
        </p:nvSpPr>
        <p:spPr bwMode="auto">
          <a:xfrm rot="5400000" flipV="1">
            <a:off x="3580606" y="4998244"/>
            <a:ext cx="433388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704" name="Arc 103"/>
          <p:cNvSpPr>
            <a:spLocks/>
          </p:cNvSpPr>
          <p:nvPr/>
        </p:nvSpPr>
        <p:spPr bwMode="auto">
          <a:xfrm rot="5400000">
            <a:off x="3768725" y="4786313"/>
            <a:ext cx="52388" cy="284162"/>
          </a:xfrm>
          <a:custGeom>
            <a:avLst/>
            <a:gdLst>
              <a:gd name="T0" fmla="*/ 314362 w 21600"/>
              <a:gd name="T1" fmla="*/ 0 h 38874"/>
              <a:gd name="T2" fmla="*/ 337134 w 21600"/>
              <a:gd name="T3" fmla="*/ 110990618 h 38874"/>
              <a:gd name="T4" fmla="*/ 0 w 21600"/>
              <a:gd name="T5" fmla="*/ 55949161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705" name="Line 104"/>
          <p:cNvSpPr>
            <a:spLocks noChangeShapeType="1"/>
          </p:cNvSpPr>
          <p:nvPr/>
        </p:nvSpPr>
        <p:spPr bwMode="auto">
          <a:xfrm rot="5400000">
            <a:off x="4529138" y="4806950"/>
            <a:ext cx="2794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06" name="Line 105"/>
          <p:cNvSpPr>
            <a:spLocks noChangeShapeType="1"/>
          </p:cNvSpPr>
          <p:nvPr/>
        </p:nvSpPr>
        <p:spPr bwMode="auto">
          <a:xfrm rot="5400000">
            <a:off x="4396581" y="4807744"/>
            <a:ext cx="287338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07" name="Line 106"/>
          <p:cNvSpPr>
            <a:spLocks noChangeShapeType="1"/>
          </p:cNvSpPr>
          <p:nvPr/>
        </p:nvSpPr>
        <p:spPr bwMode="auto">
          <a:xfrm rot="5400000">
            <a:off x="4457700" y="5489575"/>
            <a:ext cx="2794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08" name="Arc 107"/>
          <p:cNvSpPr>
            <a:spLocks/>
          </p:cNvSpPr>
          <p:nvPr/>
        </p:nvSpPr>
        <p:spPr bwMode="auto">
          <a:xfrm rot="5400000">
            <a:off x="4382294" y="4993482"/>
            <a:ext cx="433387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709" name="Arc 108"/>
          <p:cNvSpPr>
            <a:spLocks/>
          </p:cNvSpPr>
          <p:nvPr/>
        </p:nvSpPr>
        <p:spPr bwMode="auto">
          <a:xfrm rot="5400000" flipV="1">
            <a:off x="4380706" y="4998244"/>
            <a:ext cx="433388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710" name="Arc 109"/>
          <p:cNvSpPr>
            <a:spLocks/>
          </p:cNvSpPr>
          <p:nvPr/>
        </p:nvSpPr>
        <p:spPr bwMode="auto">
          <a:xfrm rot="5400000">
            <a:off x="4568825" y="4786313"/>
            <a:ext cx="52388" cy="284162"/>
          </a:xfrm>
          <a:custGeom>
            <a:avLst/>
            <a:gdLst>
              <a:gd name="T0" fmla="*/ 314362 w 21600"/>
              <a:gd name="T1" fmla="*/ 0 h 38874"/>
              <a:gd name="T2" fmla="*/ 337134 w 21600"/>
              <a:gd name="T3" fmla="*/ 110990618 h 38874"/>
              <a:gd name="T4" fmla="*/ 0 w 21600"/>
              <a:gd name="T5" fmla="*/ 55949161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711" name="Line 110"/>
          <p:cNvSpPr>
            <a:spLocks noChangeShapeType="1"/>
          </p:cNvSpPr>
          <p:nvPr/>
        </p:nvSpPr>
        <p:spPr bwMode="auto">
          <a:xfrm rot="5400000">
            <a:off x="5295900" y="4811713"/>
            <a:ext cx="2794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12" name="Line 111"/>
          <p:cNvSpPr>
            <a:spLocks noChangeShapeType="1"/>
          </p:cNvSpPr>
          <p:nvPr/>
        </p:nvSpPr>
        <p:spPr bwMode="auto">
          <a:xfrm rot="5400000">
            <a:off x="5163344" y="4812507"/>
            <a:ext cx="287337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13" name="Line 112"/>
          <p:cNvSpPr>
            <a:spLocks noChangeShapeType="1"/>
          </p:cNvSpPr>
          <p:nvPr/>
        </p:nvSpPr>
        <p:spPr bwMode="auto">
          <a:xfrm rot="5400000">
            <a:off x="5224463" y="5494338"/>
            <a:ext cx="2794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14" name="Arc 113"/>
          <p:cNvSpPr>
            <a:spLocks/>
          </p:cNvSpPr>
          <p:nvPr/>
        </p:nvSpPr>
        <p:spPr bwMode="auto">
          <a:xfrm rot="5400000">
            <a:off x="5149056" y="4998244"/>
            <a:ext cx="433388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715" name="Arc 114"/>
          <p:cNvSpPr>
            <a:spLocks/>
          </p:cNvSpPr>
          <p:nvPr/>
        </p:nvSpPr>
        <p:spPr bwMode="auto">
          <a:xfrm rot="5400000" flipV="1">
            <a:off x="5147469" y="5003007"/>
            <a:ext cx="433387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716" name="Arc 115"/>
          <p:cNvSpPr>
            <a:spLocks/>
          </p:cNvSpPr>
          <p:nvPr/>
        </p:nvSpPr>
        <p:spPr bwMode="auto">
          <a:xfrm rot="5400000">
            <a:off x="5335588" y="4791075"/>
            <a:ext cx="52387" cy="284163"/>
          </a:xfrm>
          <a:custGeom>
            <a:avLst/>
            <a:gdLst>
              <a:gd name="T0" fmla="*/ 314344 w 21600"/>
              <a:gd name="T1" fmla="*/ 0 h 38874"/>
              <a:gd name="T2" fmla="*/ 337108 w 21600"/>
              <a:gd name="T3" fmla="*/ 110992120 h 38874"/>
              <a:gd name="T4" fmla="*/ 0 w 21600"/>
              <a:gd name="T5" fmla="*/ 55950147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717" name="Line 116"/>
          <p:cNvSpPr>
            <a:spLocks noChangeShapeType="1"/>
          </p:cNvSpPr>
          <p:nvPr/>
        </p:nvSpPr>
        <p:spPr bwMode="auto">
          <a:xfrm rot="5400000">
            <a:off x="6076950" y="4806950"/>
            <a:ext cx="2794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18" name="Line 117"/>
          <p:cNvSpPr>
            <a:spLocks noChangeShapeType="1"/>
          </p:cNvSpPr>
          <p:nvPr/>
        </p:nvSpPr>
        <p:spPr bwMode="auto">
          <a:xfrm rot="5400000">
            <a:off x="5944394" y="4807744"/>
            <a:ext cx="287338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19" name="Line 118"/>
          <p:cNvSpPr>
            <a:spLocks noChangeShapeType="1"/>
          </p:cNvSpPr>
          <p:nvPr/>
        </p:nvSpPr>
        <p:spPr bwMode="auto">
          <a:xfrm rot="5400000">
            <a:off x="6005513" y="5489575"/>
            <a:ext cx="2794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20" name="Arc 119"/>
          <p:cNvSpPr>
            <a:spLocks/>
          </p:cNvSpPr>
          <p:nvPr/>
        </p:nvSpPr>
        <p:spPr bwMode="auto">
          <a:xfrm rot="5400000">
            <a:off x="5930106" y="4993482"/>
            <a:ext cx="433387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721" name="Arc 120"/>
          <p:cNvSpPr>
            <a:spLocks/>
          </p:cNvSpPr>
          <p:nvPr/>
        </p:nvSpPr>
        <p:spPr bwMode="auto">
          <a:xfrm rot="5400000" flipV="1">
            <a:off x="5928519" y="4998244"/>
            <a:ext cx="433388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722" name="Arc 121"/>
          <p:cNvSpPr>
            <a:spLocks/>
          </p:cNvSpPr>
          <p:nvPr/>
        </p:nvSpPr>
        <p:spPr bwMode="auto">
          <a:xfrm rot="5400000">
            <a:off x="6116638" y="4786312"/>
            <a:ext cx="52388" cy="284163"/>
          </a:xfrm>
          <a:custGeom>
            <a:avLst/>
            <a:gdLst>
              <a:gd name="T0" fmla="*/ 314362 w 21600"/>
              <a:gd name="T1" fmla="*/ 0 h 38874"/>
              <a:gd name="T2" fmla="*/ 337134 w 21600"/>
              <a:gd name="T3" fmla="*/ 110992120 h 38874"/>
              <a:gd name="T4" fmla="*/ 0 w 21600"/>
              <a:gd name="T5" fmla="*/ 55950147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723" name="Line 122"/>
          <p:cNvSpPr>
            <a:spLocks noChangeShapeType="1"/>
          </p:cNvSpPr>
          <p:nvPr/>
        </p:nvSpPr>
        <p:spPr bwMode="auto">
          <a:xfrm rot="5400000">
            <a:off x="6853238" y="4802188"/>
            <a:ext cx="2794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24" name="Line 123"/>
          <p:cNvSpPr>
            <a:spLocks noChangeShapeType="1"/>
          </p:cNvSpPr>
          <p:nvPr/>
        </p:nvSpPr>
        <p:spPr bwMode="auto">
          <a:xfrm rot="5400000">
            <a:off x="6720681" y="4802982"/>
            <a:ext cx="287337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25" name="Line 124"/>
          <p:cNvSpPr>
            <a:spLocks noChangeShapeType="1"/>
          </p:cNvSpPr>
          <p:nvPr/>
        </p:nvSpPr>
        <p:spPr bwMode="auto">
          <a:xfrm rot="5400000">
            <a:off x="6781800" y="5484813"/>
            <a:ext cx="2794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26" name="Arc 125"/>
          <p:cNvSpPr>
            <a:spLocks/>
          </p:cNvSpPr>
          <p:nvPr/>
        </p:nvSpPr>
        <p:spPr bwMode="auto">
          <a:xfrm rot="5400000">
            <a:off x="6706394" y="4988719"/>
            <a:ext cx="433388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727" name="Arc 126"/>
          <p:cNvSpPr>
            <a:spLocks/>
          </p:cNvSpPr>
          <p:nvPr/>
        </p:nvSpPr>
        <p:spPr bwMode="auto">
          <a:xfrm rot="5400000" flipV="1">
            <a:off x="6704806" y="4993482"/>
            <a:ext cx="433387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728" name="Arc 127"/>
          <p:cNvSpPr>
            <a:spLocks/>
          </p:cNvSpPr>
          <p:nvPr/>
        </p:nvSpPr>
        <p:spPr bwMode="auto">
          <a:xfrm rot="5400000">
            <a:off x="6892925" y="4781551"/>
            <a:ext cx="52387" cy="284162"/>
          </a:xfrm>
          <a:custGeom>
            <a:avLst/>
            <a:gdLst>
              <a:gd name="T0" fmla="*/ 314344 w 21600"/>
              <a:gd name="T1" fmla="*/ 0 h 38874"/>
              <a:gd name="T2" fmla="*/ 337108 w 21600"/>
              <a:gd name="T3" fmla="*/ 110990618 h 38874"/>
              <a:gd name="T4" fmla="*/ 0 w 21600"/>
              <a:gd name="T5" fmla="*/ 55949161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729" name="Line 128"/>
          <p:cNvSpPr>
            <a:spLocks noChangeShapeType="1"/>
          </p:cNvSpPr>
          <p:nvPr/>
        </p:nvSpPr>
        <p:spPr bwMode="auto">
          <a:xfrm>
            <a:off x="2405063" y="4386263"/>
            <a:ext cx="533400" cy="28575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30" name="Line 129"/>
          <p:cNvSpPr>
            <a:spLocks noChangeShapeType="1"/>
          </p:cNvSpPr>
          <p:nvPr/>
        </p:nvSpPr>
        <p:spPr bwMode="auto">
          <a:xfrm>
            <a:off x="3181350" y="4400550"/>
            <a:ext cx="552450" cy="2667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31" name="Line 130"/>
          <p:cNvSpPr>
            <a:spLocks noChangeShapeType="1"/>
          </p:cNvSpPr>
          <p:nvPr/>
        </p:nvSpPr>
        <p:spPr bwMode="auto">
          <a:xfrm>
            <a:off x="3986213" y="4405313"/>
            <a:ext cx="552450" cy="261937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32" name="Line 131"/>
          <p:cNvSpPr>
            <a:spLocks noChangeShapeType="1"/>
          </p:cNvSpPr>
          <p:nvPr/>
        </p:nvSpPr>
        <p:spPr bwMode="auto">
          <a:xfrm>
            <a:off x="4762500" y="4405313"/>
            <a:ext cx="542925" cy="2667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33" name="Line 132"/>
          <p:cNvSpPr>
            <a:spLocks noChangeShapeType="1"/>
          </p:cNvSpPr>
          <p:nvPr/>
        </p:nvSpPr>
        <p:spPr bwMode="auto">
          <a:xfrm>
            <a:off x="5524500" y="4391025"/>
            <a:ext cx="552450" cy="271463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34" name="Line 133"/>
          <p:cNvSpPr>
            <a:spLocks noChangeShapeType="1"/>
          </p:cNvSpPr>
          <p:nvPr/>
        </p:nvSpPr>
        <p:spPr bwMode="auto">
          <a:xfrm>
            <a:off x="6305550" y="4405313"/>
            <a:ext cx="552450" cy="261937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35" name="Line 134"/>
          <p:cNvSpPr>
            <a:spLocks noChangeShapeType="1"/>
          </p:cNvSpPr>
          <p:nvPr/>
        </p:nvSpPr>
        <p:spPr bwMode="auto">
          <a:xfrm>
            <a:off x="7081838" y="4414838"/>
            <a:ext cx="533400" cy="28575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36" name="Line 135"/>
          <p:cNvSpPr>
            <a:spLocks noChangeShapeType="1"/>
          </p:cNvSpPr>
          <p:nvPr/>
        </p:nvSpPr>
        <p:spPr bwMode="auto">
          <a:xfrm flipH="1">
            <a:off x="3062288" y="4400550"/>
            <a:ext cx="576262" cy="2762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37" name="Line 136"/>
          <p:cNvSpPr>
            <a:spLocks noChangeShapeType="1"/>
          </p:cNvSpPr>
          <p:nvPr/>
        </p:nvSpPr>
        <p:spPr bwMode="auto">
          <a:xfrm flipH="1">
            <a:off x="2262188" y="4410075"/>
            <a:ext cx="576262" cy="2762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38" name="Line 137"/>
          <p:cNvSpPr>
            <a:spLocks noChangeShapeType="1"/>
          </p:cNvSpPr>
          <p:nvPr/>
        </p:nvSpPr>
        <p:spPr bwMode="auto">
          <a:xfrm flipH="1">
            <a:off x="3857625" y="4400550"/>
            <a:ext cx="566738" cy="2762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39" name="Line 138"/>
          <p:cNvSpPr>
            <a:spLocks noChangeShapeType="1"/>
          </p:cNvSpPr>
          <p:nvPr/>
        </p:nvSpPr>
        <p:spPr bwMode="auto">
          <a:xfrm flipH="1">
            <a:off x="4672013" y="4400550"/>
            <a:ext cx="514350" cy="2762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40" name="Line 139"/>
          <p:cNvSpPr>
            <a:spLocks noChangeShapeType="1"/>
          </p:cNvSpPr>
          <p:nvPr/>
        </p:nvSpPr>
        <p:spPr bwMode="auto">
          <a:xfrm flipH="1">
            <a:off x="5429250" y="4400550"/>
            <a:ext cx="514350" cy="2762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41" name="Line 140"/>
          <p:cNvSpPr>
            <a:spLocks noChangeShapeType="1"/>
          </p:cNvSpPr>
          <p:nvPr/>
        </p:nvSpPr>
        <p:spPr bwMode="auto">
          <a:xfrm flipH="1">
            <a:off x="6215063" y="4410075"/>
            <a:ext cx="514350" cy="25241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42" name="Line 141"/>
          <p:cNvSpPr>
            <a:spLocks noChangeShapeType="1"/>
          </p:cNvSpPr>
          <p:nvPr/>
        </p:nvSpPr>
        <p:spPr bwMode="auto">
          <a:xfrm flipH="1">
            <a:off x="6991350" y="4395788"/>
            <a:ext cx="514350" cy="2619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43" name="Line 142"/>
          <p:cNvSpPr>
            <a:spLocks noChangeShapeType="1"/>
          </p:cNvSpPr>
          <p:nvPr/>
        </p:nvSpPr>
        <p:spPr bwMode="auto">
          <a:xfrm>
            <a:off x="2262188" y="4686300"/>
            <a:ext cx="0" cy="93821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44" name="Line 143"/>
          <p:cNvSpPr>
            <a:spLocks noChangeShapeType="1"/>
          </p:cNvSpPr>
          <p:nvPr/>
        </p:nvSpPr>
        <p:spPr bwMode="auto">
          <a:xfrm>
            <a:off x="7610475" y="4695825"/>
            <a:ext cx="4763" cy="90487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5745" name="Text Box 144"/>
          <p:cNvSpPr txBox="1">
            <a:spLocks noChangeArrowheads="1"/>
          </p:cNvSpPr>
          <p:nvPr/>
        </p:nvSpPr>
        <p:spPr bwMode="auto">
          <a:xfrm>
            <a:off x="2133600" y="2466975"/>
            <a:ext cx="6686550" cy="46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D</a:t>
            </a:r>
            <a:r>
              <a:rPr lang="hu-HU" baseline="-25000">
                <a:solidFill>
                  <a:schemeClr val="tx1"/>
                </a:solidFill>
              </a:rPr>
              <a:t>0</a:t>
            </a:r>
            <a:r>
              <a:rPr lang="hu-HU">
                <a:solidFill>
                  <a:schemeClr val="tx1"/>
                </a:solidFill>
              </a:rPr>
              <a:t>     D</a:t>
            </a:r>
            <a:r>
              <a:rPr lang="hu-HU" baseline="-25000">
                <a:solidFill>
                  <a:schemeClr val="tx1"/>
                </a:solidFill>
              </a:rPr>
              <a:t>1</a:t>
            </a:r>
            <a:r>
              <a:rPr lang="hu-HU">
                <a:solidFill>
                  <a:schemeClr val="tx1"/>
                </a:solidFill>
              </a:rPr>
              <a:t>       D</a:t>
            </a:r>
            <a:r>
              <a:rPr lang="hu-HU" baseline="-25000">
                <a:solidFill>
                  <a:schemeClr val="tx1"/>
                </a:solidFill>
              </a:rPr>
              <a:t>2</a:t>
            </a:r>
            <a:r>
              <a:rPr lang="hu-HU">
                <a:solidFill>
                  <a:schemeClr val="tx1"/>
                </a:solidFill>
              </a:rPr>
              <a:t>      D</a:t>
            </a:r>
            <a:r>
              <a:rPr lang="hu-HU" baseline="-25000">
                <a:solidFill>
                  <a:schemeClr val="tx1"/>
                </a:solidFill>
              </a:rPr>
              <a:t>3</a:t>
            </a:r>
            <a:r>
              <a:rPr lang="hu-HU">
                <a:solidFill>
                  <a:schemeClr val="tx1"/>
                </a:solidFill>
              </a:rPr>
              <a:t>     D</a:t>
            </a:r>
            <a:r>
              <a:rPr lang="hu-HU" baseline="-25000">
                <a:solidFill>
                  <a:schemeClr val="tx1"/>
                </a:solidFill>
              </a:rPr>
              <a:t>4</a:t>
            </a:r>
            <a:r>
              <a:rPr lang="hu-HU">
                <a:solidFill>
                  <a:schemeClr val="tx1"/>
                </a:solidFill>
              </a:rPr>
              <a:t>      D</a:t>
            </a:r>
            <a:r>
              <a:rPr lang="hu-HU" baseline="-25000">
                <a:solidFill>
                  <a:schemeClr val="tx1"/>
                </a:solidFill>
              </a:rPr>
              <a:t>5</a:t>
            </a:r>
            <a:r>
              <a:rPr lang="hu-HU">
                <a:solidFill>
                  <a:schemeClr val="tx1"/>
                </a:solidFill>
              </a:rPr>
              <a:t>      D</a:t>
            </a:r>
            <a:r>
              <a:rPr lang="hu-HU" baseline="-25000">
                <a:solidFill>
                  <a:schemeClr val="tx1"/>
                </a:solidFill>
              </a:rPr>
              <a:t>6</a:t>
            </a:r>
            <a:r>
              <a:rPr lang="hu-HU">
                <a:solidFill>
                  <a:schemeClr val="tx1"/>
                </a:solidFill>
              </a:rPr>
              <a:t>     D</a:t>
            </a:r>
            <a:r>
              <a:rPr lang="hu-HU" baseline="-250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746" name="Text Box 145"/>
          <p:cNvSpPr txBox="1">
            <a:spLocks noChangeArrowheads="1"/>
          </p:cNvSpPr>
          <p:nvPr/>
        </p:nvSpPr>
        <p:spPr bwMode="auto">
          <a:xfrm>
            <a:off x="2000250" y="5610225"/>
            <a:ext cx="6819900" cy="46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 </a:t>
            </a:r>
            <a:r>
              <a:rPr lang="hu-HU">
                <a:solidFill>
                  <a:schemeClr val="tx1"/>
                </a:solidFill>
              </a:rPr>
              <a:t>S</a:t>
            </a:r>
            <a:r>
              <a:rPr lang="hu-HU" baseline="-25000">
                <a:solidFill>
                  <a:schemeClr val="tx1"/>
                </a:solidFill>
              </a:rPr>
              <a:t>0</a:t>
            </a:r>
            <a:r>
              <a:rPr lang="hu-HU">
                <a:solidFill>
                  <a:schemeClr val="tx1"/>
                </a:solidFill>
              </a:rPr>
              <a:t>      S</a:t>
            </a:r>
            <a:r>
              <a:rPr lang="hu-HU" baseline="-25000">
                <a:solidFill>
                  <a:schemeClr val="tx1"/>
                </a:solidFill>
              </a:rPr>
              <a:t>1</a:t>
            </a:r>
            <a:r>
              <a:rPr lang="hu-HU">
                <a:solidFill>
                  <a:schemeClr val="tx1"/>
                </a:solidFill>
              </a:rPr>
              <a:t>       S</a:t>
            </a:r>
            <a:r>
              <a:rPr lang="hu-HU" baseline="-25000">
                <a:solidFill>
                  <a:schemeClr val="tx1"/>
                </a:solidFill>
              </a:rPr>
              <a:t>2</a:t>
            </a:r>
            <a:r>
              <a:rPr lang="hu-HU">
                <a:solidFill>
                  <a:schemeClr val="tx1"/>
                </a:solidFill>
              </a:rPr>
              <a:t>       S</a:t>
            </a:r>
            <a:r>
              <a:rPr lang="hu-HU" baseline="-25000">
                <a:solidFill>
                  <a:schemeClr val="tx1"/>
                </a:solidFill>
              </a:rPr>
              <a:t>3</a:t>
            </a:r>
            <a:r>
              <a:rPr lang="hu-HU">
                <a:solidFill>
                  <a:schemeClr val="tx1"/>
                </a:solidFill>
              </a:rPr>
              <a:t>       S</a:t>
            </a:r>
            <a:r>
              <a:rPr lang="hu-HU" baseline="-25000">
                <a:solidFill>
                  <a:schemeClr val="tx1"/>
                </a:solidFill>
              </a:rPr>
              <a:t>4</a:t>
            </a:r>
            <a:r>
              <a:rPr lang="hu-HU">
                <a:solidFill>
                  <a:schemeClr val="tx1"/>
                </a:solidFill>
              </a:rPr>
              <a:t>      S</a:t>
            </a:r>
            <a:r>
              <a:rPr lang="hu-HU" baseline="-25000">
                <a:solidFill>
                  <a:schemeClr val="tx1"/>
                </a:solidFill>
              </a:rPr>
              <a:t>5</a:t>
            </a:r>
            <a:r>
              <a:rPr lang="hu-HU">
                <a:solidFill>
                  <a:schemeClr val="tx1"/>
                </a:solidFill>
              </a:rPr>
              <a:t>       S</a:t>
            </a:r>
            <a:r>
              <a:rPr lang="hu-HU" baseline="-25000">
                <a:solidFill>
                  <a:schemeClr val="tx1"/>
                </a:solidFill>
              </a:rPr>
              <a:t>6</a:t>
            </a:r>
            <a:r>
              <a:rPr lang="hu-HU">
                <a:solidFill>
                  <a:schemeClr val="tx1"/>
                </a:solidFill>
              </a:rPr>
              <a:t>      S</a:t>
            </a:r>
            <a:r>
              <a:rPr lang="hu-HU" baseline="-250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747" name="Élőláb helye 14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25748" name="Dátum helye 14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A67F52F-FCBB-42FC-856E-AB8054BE3CE3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CABDA2-EABC-4198-A6C2-9F83C68A2EB4}" type="slidenum">
              <a:rPr lang="en-GB" smtClean="0">
                <a:cs typeface="Arial" charset="0"/>
              </a:rPr>
              <a:pPr/>
              <a:t>25</a:t>
            </a:fld>
            <a:endParaRPr lang="en-GB" smtClean="0">
              <a:cs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6059487"/>
          </a:xfrm>
        </p:spPr>
        <p:txBody>
          <a:bodyPr/>
          <a:lstStyle/>
          <a:p>
            <a:pPr algn="just">
              <a:buFont typeface="Times New Roman" pitchFamily="18" charset="0"/>
              <a:buNone/>
            </a:pPr>
            <a:r>
              <a:rPr lang="hu-HU" b="1" smtClean="0"/>
              <a:t>Léptető (shifter):</a:t>
            </a:r>
            <a:r>
              <a:rPr lang="hu-HU" smtClean="0"/>
              <a:t> </a:t>
            </a:r>
            <a:r>
              <a:rPr lang="hu-HU" b="1" smtClean="0"/>
              <a:t>3.16. ábra</a:t>
            </a:r>
            <a:r>
              <a:rPr lang="hu-HU" smtClean="0"/>
              <a:t>, C=0: balra léptet.</a:t>
            </a:r>
          </a:p>
          <a:p>
            <a:pPr algn="just">
              <a:buFont typeface="Times New Roman" pitchFamily="18" charset="0"/>
              <a:buNone/>
            </a:pPr>
            <a:endParaRPr lang="hu-HU" sz="2400" smtClean="0"/>
          </a:p>
          <a:p>
            <a:pPr algn="just">
              <a:buFont typeface="Times New Roman" pitchFamily="18" charset="0"/>
              <a:buNone/>
            </a:pPr>
            <a:r>
              <a:rPr lang="hu-HU" sz="2400" smtClean="0"/>
              <a:t>(</a:t>
            </a:r>
            <a:r>
              <a:rPr lang="hu-HU" sz="2400" smtClean="0">
                <a:solidFill>
                  <a:srgbClr val="CC0000"/>
                </a:solidFill>
              </a:rPr>
              <a:t>Igaz</a:t>
            </a:r>
            <a:r>
              <a:rPr lang="hu-HU" sz="2400" smtClean="0">
                <a:solidFill>
                  <a:schemeClr val="tx1"/>
                </a:solidFill>
              </a:rPr>
              <a:t>, </a:t>
            </a:r>
            <a:r>
              <a:rPr lang="hu-HU" sz="2400" smtClean="0">
                <a:solidFill>
                  <a:srgbClr val="00FF00"/>
                </a:solidFill>
              </a:rPr>
              <a:t>Hamis</a:t>
            </a:r>
            <a:r>
              <a:rPr lang="hu-HU" sz="2400" smtClean="0">
                <a:solidFill>
                  <a:schemeClr val="tx1"/>
                </a:solidFill>
              </a:rPr>
              <a:t>, </a:t>
            </a:r>
            <a:r>
              <a:rPr lang="hu-HU" sz="2400" smtClean="0">
                <a:solidFill>
                  <a:schemeClr val="accent2"/>
                </a:solidFill>
              </a:rPr>
              <a:t>Adat</a:t>
            </a:r>
            <a:r>
              <a:rPr lang="hu-HU" sz="2400" smtClean="0">
                <a:solidFill>
                  <a:schemeClr val="tx1"/>
                </a:solidFill>
              </a:rPr>
              <a:t>)</a:t>
            </a:r>
            <a:endParaRPr lang="hu-HU" sz="2400" smtClean="0"/>
          </a:p>
          <a:p>
            <a:pPr algn="just">
              <a:buFont typeface="Times New Roman" pitchFamily="18" charset="0"/>
              <a:buNone/>
            </a:pPr>
            <a:r>
              <a:rPr lang="hu-HU" smtClean="0"/>
              <a:t> 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755650" y="2133600"/>
            <a:ext cx="781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C=0</a:t>
            </a:r>
          </a:p>
        </p:txBody>
      </p:sp>
      <p:sp>
        <p:nvSpPr>
          <p:cNvPr id="26629" name="Arc 4"/>
          <p:cNvSpPr>
            <a:spLocks/>
          </p:cNvSpPr>
          <p:nvPr/>
        </p:nvSpPr>
        <p:spPr bwMode="auto">
          <a:xfrm rot="5400000">
            <a:off x="7284244" y="3380581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30" name="Freeform 5"/>
          <p:cNvSpPr>
            <a:spLocks/>
          </p:cNvSpPr>
          <p:nvPr/>
        </p:nvSpPr>
        <p:spPr bwMode="auto">
          <a:xfrm>
            <a:off x="1704975" y="2787650"/>
            <a:ext cx="233363" cy="234950"/>
          </a:xfrm>
          <a:custGeom>
            <a:avLst/>
            <a:gdLst>
              <a:gd name="T0" fmla="*/ 0 w 185"/>
              <a:gd name="T1" fmla="*/ 0 h 228"/>
              <a:gd name="T2" fmla="*/ 0 w 185"/>
              <a:gd name="T3" fmla="*/ 2147483647 h 228"/>
              <a:gd name="T4" fmla="*/ 2147483647 w 185"/>
              <a:gd name="T5" fmla="*/ 2147483647 h 228"/>
              <a:gd name="T6" fmla="*/ 0 w 185"/>
              <a:gd name="T7" fmla="*/ 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228"/>
              <a:gd name="T14" fmla="*/ 185 w 185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228">
                <a:moveTo>
                  <a:pt x="0" y="0"/>
                </a:moveTo>
                <a:lnTo>
                  <a:pt x="0" y="228"/>
                </a:lnTo>
                <a:lnTo>
                  <a:pt x="185" y="107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6631" name="Oval 6"/>
          <p:cNvSpPr>
            <a:spLocks noChangeArrowheads="1"/>
          </p:cNvSpPr>
          <p:nvPr/>
        </p:nvSpPr>
        <p:spPr bwMode="auto">
          <a:xfrm>
            <a:off x="1947863" y="2854325"/>
            <a:ext cx="98425" cy="873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32" name="Arc 7"/>
          <p:cNvSpPr>
            <a:spLocks/>
          </p:cNvSpPr>
          <p:nvPr/>
        </p:nvSpPr>
        <p:spPr bwMode="auto">
          <a:xfrm rot="5400000">
            <a:off x="2178844" y="3380581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33" name="Freeform 8"/>
          <p:cNvSpPr>
            <a:spLocks/>
          </p:cNvSpPr>
          <p:nvPr/>
        </p:nvSpPr>
        <p:spPr bwMode="auto">
          <a:xfrm rot="5400000">
            <a:off x="2071688" y="3163887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6634" name="Arc 9"/>
          <p:cNvSpPr>
            <a:spLocks/>
          </p:cNvSpPr>
          <p:nvPr/>
        </p:nvSpPr>
        <p:spPr bwMode="auto">
          <a:xfrm rot="5400000">
            <a:off x="2612232" y="3390106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35" name="Freeform 10"/>
          <p:cNvSpPr>
            <a:spLocks/>
          </p:cNvSpPr>
          <p:nvPr/>
        </p:nvSpPr>
        <p:spPr bwMode="auto">
          <a:xfrm rot="5400000">
            <a:off x="2505076" y="3173412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6636" name="Arc 11"/>
          <p:cNvSpPr>
            <a:spLocks/>
          </p:cNvSpPr>
          <p:nvPr/>
        </p:nvSpPr>
        <p:spPr bwMode="auto">
          <a:xfrm rot="5400000">
            <a:off x="2955132" y="3390106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37" name="Freeform 12"/>
          <p:cNvSpPr>
            <a:spLocks/>
          </p:cNvSpPr>
          <p:nvPr/>
        </p:nvSpPr>
        <p:spPr bwMode="auto">
          <a:xfrm rot="5400000">
            <a:off x="2847976" y="3173412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6638" name="Arc 13"/>
          <p:cNvSpPr>
            <a:spLocks/>
          </p:cNvSpPr>
          <p:nvPr/>
        </p:nvSpPr>
        <p:spPr bwMode="auto">
          <a:xfrm rot="5400000">
            <a:off x="3412332" y="3390106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39" name="Freeform 14"/>
          <p:cNvSpPr>
            <a:spLocks/>
          </p:cNvSpPr>
          <p:nvPr/>
        </p:nvSpPr>
        <p:spPr bwMode="auto">
          <a:xfrm rot="5400000">
            <a:off x="3305176" y="3173412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6640" name="Arc 15"/>
          <p:cNvSpPr>
            <a:spLocks/>
          </p:cNvSpPr>
          <p:nvPr/>
        </p:nvSpPr>
        <p:spPr bwMode="auto">
          <a:xfrm rot="5400000">
            <a:off x="3755232" y="3390106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41" name="Freeform 16"/>
          <p:cNvSpPr>
            <a:spLocks/>
          </p:cNvSpPr>
          <p:nvPr/>
        </p:nvSpPr>
        <p:spPr bwMode="auto">
          <a:xfrm rot="5400000">
            <a:off x="3648076" y="3173412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6642" name="Arc 17"/>
          <p:cNvSpPr>
            <a:spLocks/>
          </p:cNvSpPr>
          <p:nvPr/>
        </p:nvSpPr>
        <p:spPr bwMode="auto">
          <a:xfrm rot="5400000">
            <a:off x="4198144" y="3390106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43" name="Freeform 18"/>
          <p:cNvSpPr>
            <a:spLocks/>
          </p:cNvSpPr>
          <p:nvPr/>
        </p:nvSpPr>
        <p:spPr bwMode="auto">
          <a:xfrm rot="5400000">
            <a:off x="4090988" y="3173412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6644" name="Arc 19"/>
          <p:cNvSpPr>
            <a:spLocks/>
          </p:cNvSpPr>
          <p:nvPr/>
        </p:nvSpPr>
        <p:spPr bwMode="auto">
          <a:xfrm rot="5400000">
            <a:off x="4541044" y="3390106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45" name="Freeform 20"/>
          <p:cNvSpPr>
            <a:spLocks/>
          </p:cNvSpPr>
          <p:nvPr/>
        </p:nvSpPr>
        <p:spPr bwMode="auto">
          <a:xfrm rot="5400000">
            <a:off x="4433888" y="3173412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6646" name="Arc 21"/>
          <p:cNvSpPr>
            <a:spLocks/>
          </p:cNvSpPr>
          <p:nvPr/>
        </p:nvSpPr>
        <p:spPr bwMode="auto">
          <a:xfrm rot="5400000">
            <a:off x="4960144" y="3385344"/>
            <a:ext cx="128587" cy="276225"/>
          </a:xfrm>
          <a:custGeom>
            <a:avLst/>
            <a:gdLst>
              <a:gd name="T0" fmla="*/ 0 w 21600"/>
              <a:gd name="T1" fmla="*/ 0 h 43087"/>
              <a:gd name="T2" fmla="*/ 2774306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47" name="Freeform 22"/>
          <p:cNvSpPr>
            <a:spLocks/>
          </p:cNvSpPr>
          <p:nvPr/>
        </p:nvSpPr>
        <p:spPr bwMode="auto">
          <a:xfrm rot="5400000">
            <a:off x="4852988" y="3168650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6648" name="Arc 23"/>
          <p:cNvSpPr>
            <a:spLocks/>
          </p:cNvSpPr>
          <p:nvPr/>
        </p:nvSpPr>
        <p:spPr bwMode="auto">
          <a:xfrm rot="5400000">
            <a:off x="5303044" y="3385344"/>
            <a:ext cx="128587" cy="276225"/>
          </a:xfrm>
          <a:custGeom>
            <a:avLst/>
            <a:gdLst>
              <a:gd name="T0" fmla="*/ 0 w 21600"/>
              <a:gd name="T1" fmla="*/ 0 h 43087"/>
              <a:gd name="T2" fmla="*/ 2774306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49" name="Freeform 24"/>
          <p:cNvSpPr>
            <a:spLocks/>
          </p:cNvSpPr>
          <p:nvPr/>
        </p:nvSpPr>
        <p:spPr bwMode="auto">
          <a:xfrm rot="5400000">
            <a:off x="5195888" y="3168650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6650" name="Arc 25"/>
          <p:cNvSpPr>
            <a:spLocks/>
          </p:cNvSpPr>
          <p:nvPr/>
        </p:nvSpPr>
        <p:spPr bwMode="auto">
          <a:xfrm rot="5400000">
            <a:off x="5726907" y="3390106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51" name="Freeform 26"/>
          <p:cNvSpPr>
            <a:spLocks/>
          </p:cNvSpPr>
          <p:nvPr/>
        </p:nvSpPr>
        <p:spPr bwMode="auto">
          <a:xfrm rot="5400000">
            <a:off x="5619751" y="3173412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6652" name="Arc 27"/>
          <p:cNvSpPr>
            <a:spLocks/>
          </p:cNvSpPr>
          <p:nvPr/>
        </p:nvSpPr>
        <p:spPr bwMode="auto">
          <a:xfrm rot="5400000">
            <a:off x="6069807" y="3390106"/>
            <a:ext cx="128588" cy="276225"/>
          </a:xfrm>
          <a:custGeom>
            <a:avLst/>
            <a:gdLst>
              <a:gd name="T0" fmla="*/ 0 w 21600"/>
              <a:gd name="T1" fmla="*/ 0 h 43087"/>
              <a:gd name="T2" fmla="*/ 2774595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53" name="Freeform 28"/>
          <p:cNvSpPr>
            <a:spLocks/>
          </p:cNvSpPr>
          <p:nvPr/>
        </p:nvSpPr>
        <p:spPr bwMode="auto">
          <a:xfrm rot="5400000">
            <a:off x="5962651" y="3173412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6654" name="Arc 29"/>
          <p:cNvSpPr>
            <a:spLocks/>
          </p:cNvSpPr>
          <p:nvPr/>
        </p:nvSpPr>
        <p:spPr bwMode="auto">
          <a:xfrm rot="5400000">
            <a:off x="6507957" y="3394869"/>
            <a:ext cx="128587" cy="276225"/>
          </a:xfrm>
          <a:custGeom>
            <a:avLst/>
            <a:gdLst>
              <a:gd name="T0" fmla="*/ 0 w 21600"/>
              <a:gd name="T1" fmla="*/ 0 h 43087"/>
              <a:gd name="T2" fmla="*/ 2774306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55" name="Freeform 30"/>
          <p:cNvSpPr>
            <a:spLocks/>
          </p:cNvSpPr>
          <p:nvPr/>
        </p:nvSpPr>
        <p:spPr bwMode="auto">
          <a:xfrm rot="5400000">
            <a:off x="6400801" y="3178175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grpSp>
        <p:nvGrpSpPr>
          <p:cNvPr id="26656" name="Group 31"/>
          <p:cNvGrpSpPr>
            <a:grpSpLocks/>
          </p:cNvGrpSpPr>
          <p:nvPr/>
        </p:nvGrpSpPr>
        <p:grpSpPr bwMode="auto">
          <a:xfrm>
            <a:off x="2054225" y="2900363"/>
            <a:ext cx="5829300" cy="241300"/>
            <a:chOff x="1290" y="1273"/>
            <a:chExt cx="3672" cy="152"/>
          </a:xfrm>
        </p:grpSpPr>
        <p:sp>
          <p:nvSpPr>
            <p:cNvPr id="26768" name="Line 32"/>
            <p:cNvSpPr>
              <a:spLocks noChangeShapeType="1"/>
            </p:cNvSpPr>
            <p:nvPr/>
          </p:nvSpPr>
          <p:spPr bwMode="auto">
            <a:xfrm rot="5400000">
              <a:off x="4517" y="1347"/>
              <a:ext cx="139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9" name="Line 33"/>
            <p:cNvSpPr>
              <a:spLocks noChangeShapeType="1"/>
            </p:cNvSpPr>
            <p:nvPr/>
          </p:nvSpPr>
          <p:spPr bwMode="auto">
            <a:xfrm>
              <a:off x="1290" y="1273"/>
              <a:ext cx="36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0" name="Line 34"/>
            <p:cNvSpPr>
              <a:spLocks noChangeShapeType="1"/>
            </p:cNvSpPr>
            <p:nvPr/>
          </p:nvSpPr>
          <p:spPr bwMode="auto">
            <a:xfrm rot="5400000">
              <a:off x="1571" y="1350"/>
              <a:ext cx="14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1" name="Line 35"/>
            <p:cNvSpPr>
              <a:spLocks noChangeShapeType="1"/>
            </p:cNvSpPr>
            <p:nvPr/>
          </p:nvSpPr>
          <p:spPr bwMode="auto">
            <a:xfrm rot="5400000">
              <a:off x="2075" y="1350"/>
              <a:ext cx="14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2" name="Line 36"/>
            <p:cNvSpPr>
              <a:spLocks noChangeShapeType="1"/>
            </p:cNvSpPr>
            <p:nvPr/>
          </p:nvSpPr>
          <p:spPr bwMode="auto">
            <a:xfrm rot="5400000">
              <a:off x="2570" y="1350"/>
              <a:ext cx="14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3" name="Line 37"/>
            <p:cNvSpPr>
              <a:spLocks noChangeShapeType="1"/>
            </p:cNvSpPr>
            <p:nvPr/>
          </p:nvSpPr>
          <p:spPr bwMode="auto">
            <a:xfrm rot="5400000">
              <a:off x="3050" y="1347"/>
              <a:ext cx="14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4" name="Line 38"/>
            <p:cNvSpPr>
              <a:spLocks noChangeShapeType="1"/>
            </p:cNvSpPr>
            <p:nvPr/>
          </p:nvSpPr>
          <p:spPr bwMode="auto">
            <a:xfrm rot="5400000">
              <a:off x="3533" y="1350"/>
              <a:ext cx="14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5" name="Line 39"/>
            <p:cNvSpPr>
              <a:spLocks noChangeShapeType="1"/>
            </p:cNvSpPr>
            <p:nvPr/>
          </p:nvSpPr>
          <p:spPr bwMode="auto">
            <a:xfrm rot="5400000">
              <a:off x="4025" y="1353"/>
              <a:ext cx="14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657" name="Arc 40"/>
          <p:cNvSpPr>
            <a:spLocks/>
          </p:cNvSpPr>
          <p:nvPr/>
        </p:nvSpPr>
        <p:spPr bwMode="auto">
          <a:xfrm rot="5400000">
            <a:off x="6850857" y="3394869"/>
            <a:ext cx="128587" cy="276225"/>
          </a:xfrm>
          <a:custGeom>
            <a:avLst/>
            <a:gdLst>
              <a:gd name="T0" fmla="*/ 0 w 21600"/>
              <a:gd name="T1" fmla="*/ 0 h 43087"/>
              <a:gd name="T2" fmla="*/ 2774306 w 21600"/>
              <a:gd name="T3" fmla="*/ 72780155 h 43087"/>
              <a:gd name="T4" fmla="*/ 0 w 21600"/>
              <a:gd name="T5" fmla="*/ 36485599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58" name="Freeform 41"/>
          <p:cNvSpPr>
            <a:spLocks/>
          </p:cNvSpPr>
          <p:nvPr/>
        </p:nvSpPr>
        <p:spPr bwMode="auto">
          <a:xfrm rot="5400000">
            <a:off x="6743701" y="3178175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6659" name="Freeform 42"/>
          <p:cNvSpPr>
            <a:spLocks/>
          </p:cNvSpPr>
          <p:nvPr/>
        </p:nvSpPr>
        <p:spPr bwMode="auto">
          <a:xfrm rot="5400000">
            <a:off x="7177088" y="3163887"/>
            <a:ext cx="342900" cy="2762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6660" name="Arc 43"/>
          <p:cNvSpPr>
            <a:spLocks/>
          </p:cNvSpPr>
          <p:nvPr/>
        </p:nvSpPr>
        <p:spPr bwMode="auto">
          <a:xfrm rot="5400000">
            <a:off x="2623344" y="4450557"/>
            <a:ext cx="433387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61" name="Arc 44"/>
          <p:cNvSpPr>
            <a:spLocks/>
          </p:cNvSpPr>
          <p:nvPr/>
        </p:nvSpPr>
        <p:spPr bwMode="auto">
          <a:xfrm rot="5400000" flipV="1">
            <a:off x="2621756" y="4455319"/>
            <a:ext cx="433388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62" name="Arc 45"/>
          <p:cNvSpPr>
            <a:spLocks/>
          </p:cNvSpPr>
          <p:nvPr/>
        </p:nvSpPr>
        <p:spPr bwMode="auto">
          <a:xfrm rot="5400000">
            <a:off x="2809875" y="4243388"/>
            <a:ext cx="52388" cy="284162"/>
          </a:xfrm>
          <a:custGeom>
            <a:avLst/>
            <a:gdLst>
              <a:gd name="T0" fmla="*/ 314362 w 21600"/>
              <a:gd name="T1" fmla="*/ 0 h 38874"/>
              <a:gd name="T2" fmla="*/ 337134 w 21600"/>
              <a:gd name="T3" fmla="*/ 110990618 h 38874"/>
              <a:gd name="T4" fmla="*/ 0 w 21600"/>
              <a:gd name="T5" fmla="*/ 55949161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63" name="Arc 46"/>
          <p:cNvSpPr>
            <a:spLocks/>
          </p:cNvSpPr>
          <p:nvPr/>
        </p:nvSpPr>
        <p:spPr bwMode="auto">
          <a:xfrm rot="5400000">
            <a:off x="3423444" y="4450557"/>
            <a:ext cx="433387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64" name="Arc 47"/>
          <p:cNvSpPr>
            <a:spLocks/>
          </p:cNvSpPr>
          <p:nvPr/>
        </p:nvSpPr>
        <p:spPr bwMode="auto">
          <a:xfrm rot="5400000" flipV="1">
            <a:off x="3421856" y="4455319"/>
            <a:ext cx="433388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65" name="Arc 48"/>
          <p:cNvSpPr>
            <a:spLocks/>
          </p:cNvSpPr>
          <p:nvPr/>
        </p:nvSpPr>
        <p:spPr bwMode="auto">
          <a:xfrm rot="5400000">
            <a:off x="3609975" y="4243388"/>
            <a:ext cx="52388" cy="284162"/>
          </a:xfrm>
          <a:custGeom>
            <a:avLst/>
            <a:gdLst>
              <a:gd name="T0" fmla="*/ 314362 w 21600"/>
              <a:gd name="T1" fmla="*/ 0 h 38874"/>
              <a:gd name="T2" fmla="*/ 337134 w 21600"/>
              <a:gd name="T3" fmla="*/ 110990618 h 38874"/>
              <a:gd name="T4" fmla="*/ 0 w 21600"/>
              <a:gd name="T5" fmla="*/ 55949161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66" name="Arc 49"/>
          <p:cNvSpPr>
            <a:spLocks/>
          </p:cNvSpPr>
          <p:nvPr/>
        </p:nvSpPr>
        <p:spPr bwMode="auto">
          <a:xfrm rot="5400000">
            <a:off x="4223544" y="4450557"/>
            <a:ext cx="433387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67" name="Arc 50"/>
          <p:cNvSpPr>
            <a:spLocks/>
          </p:cNvSpPr>
          <p:nvPr/>
        </p:nvSpPr>
        <p:spPr bwMode="auto">
          <a:xfrm rot="5400000" flipV="1">
            <a:off x="4221956" y="4455319"/>
            <a:ext cx="433388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68" name="Arc 51"/>
          <p:cNvSpPr>
            <a:spLocks/>
          </p:cNvSpPr>
          <p:nvPr/>
        </p:nvSpPr>
        <p:spPr bwMode="auto">
          <a:xfrm rot="5400000">
            <a:off x="4410075" y="4243388"/>
            <a:ext cx="52388" cy="284162"/>
          </a:xfrm>
          <a:custGeom>
            <a:avLst/>
            <a:gdLst>
              <a:gd name="T0" fmla="*/ 314362 w 21600"/>
              <a:gd name="T1" fmla="*/ 0 h 38874"/>
              <a:gd name="T2" fmla="*/ 337134 w 21600"/>
              <a:gd name="T3" fmla="*/ 110990618 h 38874"/>
              <a:gd name="T4" fmla="*/ 0 w 21600"/>
              <a:gd name="T5" fmla="*/ 55949161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69" name="Arc 52"/>
          <p:cNvSpPr>
            <a:spLocks/>
          </p:cNvSpPr>
          <p:nvPr/>
        </p:nvSpPr>
        <p:spPr bwMode="auto">
          <a:xfrm rot="5400000">
            <a:off x="4990306" y="4455319"/>
            <a:ext cx="433388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70" name="Arc 53"/>
          <p:cNvSpPr>
            <a:spLocks/>
          </p:cNvSpPr>
          <p:nvPr/>
        </p:nvSpPr>
        <p:spPr bwMode="auto">
          <a:xfrm rot="5400000" flipV="1">
            <a:off x="4988719" y="4460082"/>
            <a:ext cx="433387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71" name="Arc 54"/>
          <p:cNvSpPr>
            <a:spLocks/>
          </p:cNvSpPr>
          <p:nvPr/>
        </p:nvSpPr>
        <p:spPr bwMode="auto">
          <a:xfrm rot="5400000">
            <a:off x="5176838" y="4248150"/>
            <a:ext cx="52387" cy="284163"/>
          </a:xfrm>
          <a:custGeom>
            <a:avLst/>
            <a:gdLst>
              <a:gd name="T0" fmla="*/ 314344 w 21600"/>
              <a:gd name="T1" fmla="*/ 0 h 38874"/>
              <a:gd name="T2" fmla="*/ 337108 w 21600"/>
              <a:gd name="T3" fmla="*/ 110992120 h 38874"/>
              <a:gd name="T4" fmla="*/ 0 w 21600"/>
              <a:gd name="T5" fmla="*/ 55950147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72" name="Arc 55"/>
          <p:cNvSpPr>
            <a:spLocks/>
          </p:cNvSpPr>
          <p:nvPr/>
        </p:nvSpPr>
        <p:spPr bwMode="auto">
          <a:xfrm rot="5400000">
            <a:off x="5771356" y="4450557"/>
            <a:ext cx="433387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73" name="Arc 56"/>
          <p:cNvSpPr>
            <a:spLocks/>
          </p:cNvSpPr>
          <p:nvPr/>
        </p:nvSpPr>
        <p:spPr bwMode="auto">
          <a:xfrm rot="5400000" flipV="1">
            <a:off x="5769769" y="4455319"/>
            <a:ext cx="433388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74" name="Arc 57"/>
          <p:cNvSpPr>
            <a:spLocks/>
          </p:cNvSpPr>
          <p:nvPr/>
        </p:nvSpPr>
        <p:spPr bwMode="auto">
          <a:xfrm rot="5400000">
            <a:off x="5957888" y="4243387"/>
            <a:ext cx="52388" cy="284163"/>
          </a:xfrm>
          <a:custGeom>
            <a:avLst/>
            <a:gdLst>
              <a:gd name="T0" fmla="*/ 314362 w 21600"/>
              <a:gd name="T1" fmla="*/ 0 h 38874"/>
              <a:gd name="T2" fmla="*/ 337134 w 21600"/>
              <a:gd name="T3" fmla="*/ 110992120 h 38874"/>
              <a:gd name="T4" fmla="*/ 0 w 21600"/>
              <a:gd name="T5" fmla="*/ 55950147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75" name="Arc 58"/>
          <p:cNvSpPr>
            <a:spLocks/>
          </p:cNvSpPr>
          <p:nvPr/>
        </p:nvSpPr>
        <p:spPr bwMode="auto">
          <a:xfrm rot="5400000">
            <a:off x="6547644" y="4445794"/>
            <a:ext cx="433388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76" name="Arc 59"/>
          <p:cNvSpPr>
            <a:spLocks/>
          </p:cNvSpPr>
          <p:nvPr/>
        </p:nvSpPr>
        <p:spPr bwMode="auto">
          <a:xfrm rot="5400000" flipV="1">
            <a:off x="6546056" y="4450557"/>
            <a:ext cx="433387" cy="292100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348715237 h 21600"/>
              <a:gd name="T4" fmla="*/ 0 w 18486"/>
              <a:gd name="T5" fmla="*/ 722378401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77" name="Arc 60"/>
          <p:cNvSpPr>
            <a:spLocks/>
          </p:cNvSpPr>
          <p:nvPr/>
        </p:nvSpPr>
        <p:spPr bwMode="auto">
          <a:xfrm rot="5400000">
            <a:off x="6734175" y="4238626"/>
            <a:ext cx="52387" cy="284162"/>
          </a:xfrm>
          <a:custGeom>
            <a:avLst/>
            <a:gdLst>
              <a:gd name="T0" fmla="*/ 314344 w 21600"/>
              <a:gd name="T1" fmla="*/ 0 h 38874"/>
              <a:gd name="T2" fmla="*/ 337108 w 21600"/>
              <a:gd name="T3" fmla="*/ 110990618 h 38874"/>
              <a:gd name="T4" fmla="*/ 0 w 21600"/>
              <a:gd name="T5" fmla="*/ 55949161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6678" name="Group 61"/>
          <p:cNvGrpSpPr>
            <a:grpSpLocks/>
          </p:cNvGrpSpPr>
          <p:nvPr/>
        </p:nvGrpSpPr>
        <p:grpSpPr bwMode="auto">
          <a:xfrm>
            <a:off x="2103438" y="2395538"/>
            <a:ext cx="5311775" cy="2695575"/>
            <a:chOff x="1321" y="955"/>
            <a:chExt cx="3346" cy="1698"/>
          </a:xfrm>
        </p:grpSpPr>
        <p:sp>
          <p:nvSpPr>
            <p:cNvPr id="26715" name="Line 62"/>
            <p:cNvSpPr>
              <a:spLocks noChangeShapeType="1"/>
            </p:cNvSpPr>
            <p:nvPr/>
          </p:nvSpPr>
          <p:spPr bwMode="auto">
            <a:xfrm rot="5400000">
              <a:off x="4441" y="1192"/>
              <a:ext cx="451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6" name="Line 63"/>
            <p:cNvSpPr>
              <a:spLocks noChangeShapeType="1"/>
            </p:cNvSpPr>
            <p:nvPr/>
          </p:nvSpPr>
          <p:spPr bwMode="auto">
            <a:xfrm rot="5400000">
              <a:off x="4542" y="1788"/>
              <a:ext cx="172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7" name="Line 64"/>
            <p:cNvSpPr>
              <a:spLocks noChangeShapeType="1"/>
            </p:cNvSpPr>
            <p:nvPr/>
          </p:nvSpPr>
          <p:spPr bwMode="auto">
            <a:xfrm rot="5400000">
              <a:off x="1151" y="1197"/>
              <a:ext cx="439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8" name="Line 65"/>
            <p:cNvSpPr>
              <a:spLocks noChangeShapeType="1"/>
            </p:cNvSpPr>
            <p:nvPr/>
          </p:nvSpPr>
          <p:spPr bwMode="auto">
            <a:xfrm rot="5400000">
              <a:off x="1677" y="1376"/>
              <a:ext cx="94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9" name="Line 66"/>
            <p:cNvSpPr>
              <a:spLocks noChangeShapeType="1"/>
            </p:cNvSpPr>
            <p:nvPr/>
          </p:nvSpPr>
          <p:spPr bwMode="auto">
            <a:xfrm rot="5400000">
              <a:off x="1599" y="1794"/>
              <a:ext cx="172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0" name="Line 67"/>
            <p:cNvSpPr>
              <a:spLocks noChangeShapeType="1"/>
            </p:cNvSpPr>
            <p:nvPr/>
          </p:nvSpPr>
          <p:spPr bwMode="auto">
            <a:xfrm rot="5400000">
              <a:off x="1813" y="1375"/>
              <a:ext cx="94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1" name="Line 68"/>
            <p:cNvSpPr>
              <a:spLocks noChangeShapeType="1"/>
            </p:cNvSpPr>
            <p:nvPr/>
          </p:nvSpPr>
          <p:spPr bwMode="auto">
            <a:xfrm flipV="1">
              <a:off x="1723" y="1330"/>
              <a:ext cx="138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2" name="Line 69"/>
            <p:cNvSpPr>
              <a:spLocks noChangeShapeType="1"/>
            </p:cNvSpPr>
            <p:nvPr/>
          </p:nvSpPr>
          <p:spPr bwMode="auto">
            <a:xfrm flipV="1">
              <a:off x="1795" y="958"/>
              <a:ext cx="0" cy="369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3" name="Line 70"/>
            <p:cNvSpPr>
              <a:spLocks noChangeShapeType="1"/>
            </p:cNvSpPr>
            <p:nvPr/>
          </p:nvSpPr>
          <p:spPr bwMode="auto">
            <a:xfrm rot="5400000">
              <a:off x="2181" y="1376"/>
              <a:ext cx="94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4" name="Line 71"/>
            <p:cNvSpPr>
              <a:spLocks noChangeShapeType="1"/>
            </p:cNvSpPr>
            <p:nvPr/>
          </p:nvSpPr>
          <p:spPr bwMode="auto">
            <a:xfrm rot="5400000">
              <a:off x="2103" y="1794"/>
              <a:ext cx="172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5" name="Line 72"/>
            <p:cNvSpPr>
              <a:spLocks noChangeShapeType="1"/>
            </p:cNvSpPr>
            <p:nvPr/>
          </p:nvSpPr>
          <p:spPr bwMode="auto">
            <a:xfrm rot="5400000">
              <a:off x="2317" y="1375"/>
              <a:ext cx="94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6" name="Line 73"/>
            <p:cNvSpPr>
              <a:spLocks noChangeShapeType="1"/>
            </p:cNvSpPr>
            <p:nvPr/>
          </p:nvSpPr>
          <p:spPr bwMode="auto">
            <a:xfrm flipV="1">
              <a:off x="2227" y="1330"/>
              <a:ext cx="138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7" name="Line 74"/>
            <p:cNvSpPr>
              <a:spLocks noChangeShapeType="1"/>
            </p:cNvSpPr>
            <p:nvPr/>
          </p:nvSpPr>
          <p:spPr bwMode="auto">
            <a:xfrm flipV="1">
              <a:off x="2299" y="958"/>
              <a:ext cx="0" cy="369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8" name="Line 75"/>
            <p:cNvSpPr>
              <a:spLocks noChangeShapeType="1"/>
            </p:cNvSpPr>
            <p:nvPr/>
          </p:nvSpPr>
          <p:spPr bwMode="auto">
            <a:xfrm rot="5400000">
              <a:off x="2676" y="1376"/>
              <a:ext cx="94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9" name="Line 76"/>
            <p:cNvSpPr>
              <a:spLocks noChangeShapeType="1"/>
            </p:cNvSpPr>
            <p:nvPr/>
          </p:nvSpPr>
          <p:spPr bwMode="auto">
            <a:xfrm rot="5400000">
              <a:off x="2598" y="1794"/>
              <a:ext cx="172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0" name="Line 77"/>
            <p:cNvSpPr>
              <a:spLocks noChangeShapeType="1"/>
            </p:cNvSpPr>
            <p:nvPr/>
          </p:nvSpPr>
          <p:spPr bwMode="auto">
            <a:xfrm rot="5400000">
              <a:off x="2812" y="1375"/>
              <a:ext cx="94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1" name="Line 78"/>
            <p:cNvSpPr>
              <a:spLocks noChangeShapeType="1"/>
            </p:cNvSpPr>
            <p:nvPr/>
          </p:nvSpPr>
          <p:spPr bwMode="auto">
            <a:xfrm flipV="1">
              <a:off x="2722" y="1330"/>
              <a:ext cx="138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2" name="Line 79"/>
            <p:cNvSpPr>
              <a:spLocks noChangeShapeType="1"/>
            </p:cNvSpPr>
            <p:nvPr/>
          </p:nvSpPr>
          <p:spPr bwMode="auto">
            <a:xfrm flipV="1">
              <a:off x="2794" y="958"/>
              <a:ext cx="0" cy="369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3" name="Line 80"/>
            <p:cNvSpPr>
              <a:spLocks noChangeShapeType="1"/>
            </p:cNvSpPr>
            <p:nvPr/>
          </p:nvSpPr>
          <p:spPr bwMode="auto">
            <a:xfrm rot="5400000">
              <a:off x="3156" y="1373"/>
              <a:ext cx="94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4" name="Line 81"/>
            <p:cNvSpPr>
              <a:spLocks noChangeShapeType="1"/>
            </p:cNvSpPr>
            <p:nvPr/>
          </p:nvSpPr>
          <p:spPr bwMode="auto">
            <a:xfrm rot="5400000">
              <a:off x="3078" y="1791"/>
              <a:ext cx="172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5" name="Line 82"/>
            <p:cNvSpPr>
              <a:spLocks noChangeShapeType="1"/>
            </p:cNvSpPr>
            <p:nvPr/>
          </p:nvSpPr>
          <p:spPr bwMode="auto">
            <a:xfrm rot="5400000">
              <a:off x="3292" y="1372"/>
              <a:ext cx="94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6" name="Line 83"/>
            <p:cNvSpPr>
              <a:spLocks noChangeShapeType="1"/>
            </p:cNvSpPr>
            <p:nvPr/>
          </p:nvSpPr>
          <p:spPr bwMode="auto">
            <a:xfrm flipV="1">
              <a:off x="3202" y="1327"/>
              <a:ext cx="138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7" name="Line 84"/>
            <p:cNvSpPr>
              <a:spLocks noChangeShapeType="1"/>
            </p:cNvSpPr>
            <p:nvPr/>
          </p:nvSpPr>
          <p:spPr bwMode="auto">
            <a:xfrm flipV="1">
              <a:off x="3274" y="955"/>
              <a:ext cx="0" cy="369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8" name="Line 85"/>
            <p:cNvSpPr>
              <a:spLocks noChangeShapeType="1"/>
            </p:cNvSpPr>
            <p:nvPr/>
          </p:nvSpPr>
          <p:spPr bwMode="auto">
            <a:xfrm rot="5400000">
              <a:off x="3639" y="1376"/>
              <a:ext cx="94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9" name="Line 86"/>
            <p:cNvSpPr>
              <a:spLocks noChangeShapeType="1"/>
            </p:cNvSpPr>
            <p:nvPr/>
          </p:nvSpPr>
          <p:spPr bwMode="auto">
            <a:xfrm rot="5400000">
              <a:off x="3561" y="1794"/>
              <a:ext cx="172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0" name="Line 87"/>
            <p:cNvSpPr>
              <a:spLocks noChangeShapeType="1"/>
            </p:cNvSpPr>
            <p:nvPr/>
          </p:nvSpPr>
          <p:spPr bwMode="auto">
            <a:xfrm rot="5400000">
              <a:off x="3775" y="1375"/>
              <a:ext cx="94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1" name="Line 88"/>
            <p:cNvSpPr>
              <a:spLocks noChangeShapeType="1"/>
            </p:cNvSpPr>
            <p:nvPr/>
          </p:nvSpPr>
          <p:spPr bwMode="auto">
            <a:xfrm flipV="1">
              <a:off x="3685" y="1330"/>
              <a:ext cx="138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2" name="Line 89"/>
            <p:cNvSpPr>
              <a:spLocks noChangeShapeType="1"/>
            </p:cNvSpPr>
            <p:nvPr/>
          </p:nvSpPr>
          <p:spPr bwMode="auto">
            <a:xfrm flipV="1">
              <a:off x="3757" y="958"/>
              <a:ext cx="0" cy="369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3" name="Line 90"/>
            <p:cNvSpPr>
              <a:spLocks noChangeShapeType="1"/>
            </p:cNvSpPr>
            <p:nvPr/>
          </p:nvSpPr>
          <p:spPr bwMode="auto">
            <a:xfrm rot="5400000">
              <a:off x="4131" y="1379"/>
              <a:ext cx="94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4" name="Line 91"/>
            <p:cNvSpPr>
              <a:spLocks noChangeShapeType="1"/>
            </p:cNvSpPr>
            <p:nvPr/>
          </p:nvSpPr>
          <p:spPr bwMode="auto">
            <a:xfrm rot="5400000">
              <a:off x="4053" y="1797"/>
              <a:ext cx="172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5" name="Line 92"/>
            <p:cNvSpPr>
              <a:spLocks noChangeShapeType="1"/>
            </p:cNvSpPr>
            <p:nvPr/>
          </p:nvSpPr>
          <p:spPr bwMode="auto">
            <a:xfrm rot="5400000">
              <a:off x="4267" y="1378"/>
              <a:ext cx="94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6" name="Line 93"/>
            <p:cNvSpPr>
              <a:spLocks noChangeShapeType="1"/>
            </p:cNvSpPr>
            <p:nvPr/>
          </p:nvSpPr>
          <p:spPr bwMode="auto">
            <a:xfrm flipV="1">
              <a:off x="4177" y="1333"/>
              <a:ext cx="138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7" name="Line 94"/>
            <p:cNvSpPr>
              <a:spLocks noChangeShapeType="1"/>
            </p:cNvSpPr>
            <p:nvPr/>
          </p:nvSpPr>
          <p:spPr bwMode="auto">
            <a:xfrm flipV="1">
              <a:off x="4249" y="961"/>
              <a:ext cx="0" cy="369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8" name="Line 95"/>
            <p:cNvSpPr>
              <a:spLocks noChangeShapeType="1"/>
            </p:cNvSpPr>
            <p:nvPr/>
          </p:nvSpPr>
          <p:spPr bwMode="auto">
            <a:xfrm rot="5400000">
              <a:off x="1741" y="2132"/>
              <a:ext cx="176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9" name="Line 96"/>
            <p:cNvSpPr>
              <a:spLocks noChangeShapeType="1"/>
            </p:cNvSpPr>
            <p:nvPr/>
          </p:nvSpPr>
          <p:spPr bwMode="auto">
            <a:xfrm rot="5400000">
              <a:off x="1696" y="2562"/>
              <a:ext cx="176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0" name="Line 97"/>
            <p:cNvSpPr>
              <a:spLocks noChangeShapeType="1"/>
            </p:cNvSpPr>
            <p:nvPr/>
          </p:nvSpPr>
          <p:spPr bwMode="auto">
            <a:xfrm rot="5400000">
              <a:off x="2245" y="2132"/>
              <a:ext cx="176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1" name="Line 98"/>
            <p:cNvSpPr>
              <a:spLocks noChangeShapeType="1"/>
            </p:cNvSpPr>
            <p:nvPr/>
          </p:nvSpPr>
          <p:spPr bwMode="auto">
            <a:xfrm rot="5400000">
              <a:off x="2200" y="2562"/>
              <a:ext cx="176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2" name="Line 99"/>
            <p:cNvSpPr>
              <a:spLocks noChangeShapeType="1"/>
            </p:cNvSpPr>
            <p:nvPr/>
          </p:nvSpPr>
          <p:spPr bwMode="auto">
            <a:xfrm rot="5400000">
              <a:off x="2749" y="2132"/>
              <a:ext cx="176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3" name="Line 100"/>
            <p:cNvSpPr>
              <a:spLocks noChangeShapeType="1"/>
            </p:cNvSpPr>
            <p:nvPr/>
          </p:nvSpPr>
          <p:spPr bwMode="auto">
            <a:xfrm rot="5400000">
              <a:off x="2704" y="2562"/>
              <a:ext cx="176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4" name="Line 101"/>
            <p:cNvSpPr>
              <a:spLocks noChangeShapeType="1"/>
            </p:cNvSpPr>
            <p:nvPr/>
          </p:nvSpPr>
          <p:spPr bwMode="auto">
            <a:xfrm rot="5400000">
              <a:off x="3232" y="2135"/>
              <a:ext cx="176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5" name="Line 102"/>
            <p:cNvSpPr>
              <a:spLocks noChangeShapeType="1"/>
            </p:cNvSpPr>
            <p:nvPr/>
          </p:nvSpPr>
          <p:spPr bwMode="auto">
            <a:xfrm rot="5400000">
              <a:off x="3187" y="2565"/>
              <a:ext cx="176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6" name="Line 103"/>
            <p:cNvSpPr>
              <a:spLocks noChangeShapeType="1"/>
            </p:cNvSpPr>
            <p:nvPr/>
          </p:nvSpPr>
          <p:spPr bwMode="auto">
            <a:xfrm rot="5400000">
              <a:off x="3724" y="2132"/>
              <a:ext cx="176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7" name="Line 104"/>
            <p:cNvSpPr>
              <a:spLocks noChangeShapeType="1"/>
            </p:cNvSpPr>
            <p:nvPr/>
          </p:nvSpPr>
          <p:spPr bwMode="auto">
            <a:xfrm rot="5400000">
              <a:off x="3679" y="2562"/>
              <a:ext cx="176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8" name="Line 105"/>
            <p:cNvSpPr>
              <a:spLocks noChangeShapeType="1"/>
            </p:cNvSpPr>
            <p:nvPr/>
          </p:nvSpPr>
          <p:spPr bwMode="auto">
            <a:xfrm rot="5400000">
              <a:off x="4213" y="2129"/>
              <a:ext cx="176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9" name="Line 106"/>
            <p:cNvSpPr>
              <a:spLocks noChangeShapeType="1"/>
            </p:cNvSpPr>
            <p:nvPr/>
          </p:nvSpPr>
          <p:spPr bwMode="auto">
            <a:xfrm rot="5400000">
              <a:off x="4168" y="2559"/>
              <a:ext cx="176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0" name="Line 107"/>
            <p:cNvSpPr>
              <a:spLocks noChangeShapeType="1"/>
            </p:cNvSpPr>
            <p:nvPr/>
          </p:nvSpPr>
          <p:spPr bwMode="auto">
            <a:xfrm flipH="1">
              <a:off x="1825" y="1876"/>
              <a:ext cx="363" cy="174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1" name="Line 108"/>
            <p:cNvSpPr>
              <a:spLocks noChangeShapeType="1"/>
            </p:cNvSpPr>
            <p:nvPr/>
          </p:nvSpPr>
          <p:spPr bwMode="auto">
            <a:xfrm flipH="1">
              <a:off x="1321" y="1882"/>
              <a:ext cx="363" cy="174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2" name="Line 109"/>
            <p:cNvSpPr>
              <a:spLocks noChangeShapeType="1"/>
            </p:cNvSpPr>
            <p:nvPr/>
          </p:nvSpPr>
          <p:spPr bwMode="auto">
            <a:xfrm flipH="1">
              <a:off x="2326" y="1876"/>
              <a:ext cx="357" cy="174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3" name="Line 110"/>
            <p:cNvSpPr>
              <a:spLocks noChangeShapeType="1"/>
            </p:cNvSpPr>
            <p:nvPr/>
          </p:nvSpPr>
          <p:spPr bwMode="auto">
            <a:xfrm flipH="1">
              <a:off x="2839" y="1876"/>
              <a:ext cx="324" cy="174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4" name="Line 111"/>
            <p:cNvSpPr>
              <a:spLocks noChangeShapeType="1"/>
            </p:cNvSpPr>
            <p:nvPr/>
          </p:nvSpPr>
          <p:spPr bwMode="auto">
            <a:xfrm flipH="1">
              <a:off x="3316" y="1876"/>
              <a:ext cx="324" cy="174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5" name="Line 112"/>
            <p:cNvSpPr>
              <a:spLocks noChangeShapeType="1"/>
            </p:cNvSpPr>
            <p:nvPr/>
          </p:nvSpPr>
          <p:spPr bwMode="auto">
            <a:xfrm flipH="1">
              <a:off x="3811" y="1882"/>
              <a:ext cx="324" cy="159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6" name="Line 113"/>
            <p:cNvSpPr>
              <a:spLocks noChangeShapeType="1"/>
            </p:cNvSpPr>
            <p:nvPr/>
          </p:nvSpPr>
          <p:spPr bwMode="auto">
            <a:xfrm flipH="1">
              <a:off x="4300" y="1873"/>
              <a:ext cx="324" cy="165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7" name="Line 114"/>
            <p:cNvSpPr>
              <a:spLocks noChangeShapeType="1"/>
            </p:cNvSpPr>
            <p:nvPr/>
          </p:nvSpPr>
          <p:spPr bwMode="auto">
            <a:xfrm>
              <a:off x="1321" y="2056"/>
              <a:ext cx="0" cy="591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6679" name="Group 115"/>
          <p:cNvGrpSpPr>
            <a:grpSpLocks/>
          </p:cNvGrpSpPr>
          <p:nvPr/>
        </p:nvGrpSpPr>
        <p:grpSpPr bwMode="auto">
          <a:xfrm>
            <a:off x="812800" y="2632075"/>
            <a:ext cx="7053263" cy="2425700"/>
            <a:chOff x="508" y="1104"/>
            <a:chExt cx="4443" cy="1528"/>
          </a:xfrm>
        </p:grpSpPr>
        <p:sp>
          <p:nvSpPr>
            <p:cNvPr id="26684" name="Line 116"/>
            <p:cNvSpPr>
              <a:spLocks noChangeShapeType="1"/>
            </p:cNvSpPr>
            <p:nvPr/>
          </p:nvSpPr>
          <p:spPr bwMode="auto">
            <a:xfrm>
              <a:off x="867" y="1281"/>
              <a:ext cx="198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85" name="Line 117"/>
            <p:cNvSpPr>
              <a:spLocks noChangeShapeType="1"/>
            </p:cNvSpPr>
            <p:nvPr/>
          </p:nvSpPr>
          <p:spPr bwMode="auto">
            <a:xfrm flipV="1">
              <a:off x="867" y="1110"/>
              <a:ext cx="0" cy="16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86" name="Line 118"/>
            <p:cNvSpPr>
              <a:spLocks noChangeShapeType="1"/>
            </p:cNvSpPr>
            <p:nvPr/>
          </p:nvSpPr>
          <p:spPr bwMode="auto">
            <a:xfrm flipV="1">
              <a:off x="508" y="1104"/>
              <a:ext cx="4443" cy="3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87" name="Line 119"/>
            <p:cNvSpPr>
              <a:spLocks noChangeShapeType="1"/>
            </p:cNvSpPr>
            <p:nvPr/>
          </p:nvSpPr>
          <p:spPr bwMode="auto">
            <a:xfrm rot="5400000">
              <a:off x="1294" y="1261"/>
              <a:ext cx="313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88" name="Line 120"/>
            <p:cNvSpPr>
              <a:spLocks noChangeShapeType="1"/>
            </p:cNvSpPr>
            <p:nvPr/>
          </p:nvSpPr>
          <p:spPr bwMode="auto">
            <a:xfrm rot="5400000">
              <a:off x="1326" y="1788"/>
              <a:ext cx="17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89" name="Line 121"/>
            <p:cNvSpPr>
              <a:spLocks noChangeShapeType="1"/>
            </p:cNvSpPr>
            <p:nvPr/>
          </p:nvSpPr>
          <p:spPr bwMode="auto">
            <a:xfrm rot="5400000">
              <a:off x="1780" y="1264"/>
              <a:ext cx="319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0" name="Line 122"/>
            <p:cNvSpPr>
              <a:spLocks noChangeShapeType="1"/>
            </p:cNvSpPr>
            <p:nvPr/>
          </p:nvSpPr>
          <p:spPr bwMode="auto">
            <a:xfrm rot="5400000">
              <a:off x="1815" y="1794"/>
              <a:ext cx="17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1" name="Line 123"/>
            <p:cNvSpPr>
              <a:spLocks noChangeShapeType="1"/>
            </p:cNvSpPr>
            <p:nvPr/>
          </p:nvSpPr>
          <p:spPr bwMode="auto">
            <a:xfrm rot="5400000">
              <a:off x="2287" y="1267"/>
              <a:ext cx="313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2" name="Line 124"/>
            <p:cNvSpPr>
              <a:spLocks noChangeShapeType="1"/>
            </p:cNvSpPr>
            <p:nvPr/>
          </p:nvSpPr>
          <p:spPr bwMode="auto">
            <a:xfrm rot="5400000">
              <a:off x="2319" y="1794"/>
              <a:ext cx="17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3" name="Line 125"/>
            <p:cNvSpPr>
              <a:spLocks noChangeShapeType="1"/>
            </p:cNvSpPr>
            <p:nvPr/>
          </p:nvSpPr>
          <p:spPr bwMode="auto">
            <a:xfrm rot="5400000">
              <a:off x="2782" y="1267"/>
              <a:ext cx="313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4" name="Line 126"/>
            <p:cNvSpPr>
              <a:spLocks noChangeShapeType="1"/>
            </p:cNvSpPr>
            <p:nvPr/>
          </p:nvSpPr>
          <p:spPr bwMode="auto">
            <a:xfrm rot="5400000">
              <a:off x="2814" y="1794"/>
              <a:ext cx="17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5" name="Line 127"/>
            <p:cNvSpPr>
              <a:spLocks noChangeShapeType="1"/>
            </p:cNvSpPr>
            <p:nvPr/>
          </p:nvSpPr>
          <p:spPr bwMode="auto">
            <a:xfrm rot="5400000">
              <a:off x="3262" y="1264"/>
              <a:ext cx="313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6" name="Line 128"/>
            <p:cNvSpPr>
              <a:spLocks noChangeShapeType="1"/>
            </p:cNvSpPr>
            <p:nvPr/>
          </p:nvSpPr>
          <p:spPr bwMode="auto">
            <a:xfrm rot="5400000">
              <a:off x="3294" y="1791"/>
              <a:ext cx="17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7" name="Line 129"/>
            <p:cNvSpPr>
              <a:spLocks noChangeShapeType="1"/>
            </p:cNvSpPr>
            <p:nvPr/>
          </p:nvSpPr>
          <p:spPr bwMode="auto">
            <a:xfrm rot="5400000">
              <a:off x="3742" y="1264"/>
              <a:ext cx="319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8" name="Line 130"/>
            <p:cNvSpPr>
              <a:spLocks noChangeShapeType="1"/>
            </p:cNvSpPr>
            <p:nvPr/>
          </p:nvSpPr>
          <p:spPr bwMode="auto">
            <a:xfrm rot="5400000">
              <a:off x="3777" y="1794"/>
              <a:ext cx="17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9" name="Line 131"/>
            <p:cNvSpPr>
              <a:spLocks noChangeShapeType="1"/>
            </p:cNvSpPr>
            <p:nvPr/>
          </p:nvSpPr>
          <p:spPr bwMode="auto">
            <a:xfrm rot="5400000">
              <a:off x="4237" y="1270"/>
              <a:ext cx="313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0" name="Line 132"/>
            <p:cNvSpPr>
              <a:spLocks noChangeShapeType="1"/>
            </p:cNvSpPr>
            <p:nvPr/>
          </p:nvSpPr>
          <p:spPr bwMode="auto">
            <a:xfrm rot="5400000">
              <a:off x="4269" y="1797"/>
              <a:ext cx="17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1" name="Line 133"/>
            <p:cNvSpPr>
              <a:spLocks noChangeShapeType="1"/>
            </p:cNvSpPr>
            <p:nvPr/>
          </p:nvSpPr>
          <p:spPr bwMode="auto">
            <a:xfrm rot="5400000">
              <a:off x="1657" y="2133"/>
              <a:ext cx="181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2" name="Line 134"/>
            <p:cNvSpPr>
              <a:spLocks noChangeShapeType="1"/>
            </p:cNvSpPr>
            <p:nvPr/>
          </p:nvSpPr>
          <p:spPr bwMode="auto">
            <a:xfrm rot="5400000">
              <a:off x="2161" y="2133"/>
              <a:ext cx="181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3" name="Line 135"/>
            <p:cNvSpPr>
              <a:spLocks noChangeShapeType="1"/>
            </p:cNvSpPr>
            <p:nvPr/>
          </p:nvSpPr>
          <p:spPr bwMode="auto">
            <a:xfrm rot="5400000">
              <a:off x="2665" y="2133"/>
              <a:ext cx="181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4" name="Line 136"/>
            <p:cNvSpPr>
              <a:spLocks noChangeShapeType="1"/>
            </p:cNvSpPr>
            <p:nvPr/>
          </p:nvSpPr>
          <p:spPr bwMode="auto">
            <a:xfrm rot="5400000">
              <a:off x="3148" y="2136"/>
              <a:ext cx="181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5" name="Line 137"/>
            <p:cNvSpPr>
              <a:spLocks noChangeShapeType="1"/>
            </p:cNvSpPr>
            <p:nvPr/>
          </p:nvSpPr>
          <p:spPr bwMode="auto">
            <a:xfrm rot="5400000">
              <a:off x="3640" y="2133"/>
              <a:ext cx="181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6" name="Line 138"/>
            <p:cNvSpPr>
              <a:spLocks noChangeShapeType="1"/>
            </p:cNvSpPr>
            <p:nvPr/>
          </p:nvSpPr>
          <p:spPr bwMode="auto">
            <a:xfrm rot="5400000">
              <a:off x="4129" y="2130"/>
              <a:ext cx="181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7" name="Line 139"/>
            <p:cNvSpPr>
              <a:spLocks noChangeShapeType="1"/>
            </p:cNvSpPr>
            <p:nvPr/>
          </p:nvSpPr>
          <p:spPr bwMode="auto">
            <a:xfrm>
              <a:off x="1411" y="1867"/>
              <a:ext cx="336" cy="1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8" name="Line 140"/>
            <p:cNvSpPr>
              <a:spLocks noChangeShapeType="1"/>
            </p:cNvSpPr>
            <p:nvPr/>
          </p:nvSpPr>
          <p:spPr bwMode="auto">
            <a:xfrm>
              <a:off x="1900" y="1876"/>
              <a:ext cx="348" cy="16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9" name="Line 141"/>
            <p:cNvSpPr>
              <a:spLocks noChangeShapeType="1"/>
            </p:cNvSpPr>
            <p:nvPr/>
          </p:nvSpPr>
          <p:spPr bwMode="auto">
            <a:xfrm>
              <a:off x="2407" y="1879"/>
              <a:ext cx="348" cy="16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0" name="Line 142"/>
            <p:cNvSpPr>
              <a:spLocks noChangeShapeType="1"/>
            </p:cNvSpPr>
            <p:nvPr/>
          </p:nvSpPr>
          <p:spPr bwMode="auto">
            <a:xfrm>
              <a:off x="2896" y="1879"/>
              <a:ext cx="342" cy="16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1" name="Line 143"/>
            <p:cNvSpPr>
              <a:spLocks noChangeShapeType="1"/>
            </p:cNvSpPr>
            <p:nvPr/>
          </p:nvSpPr>
          <p:spPr bwMode="auto">
            <a:xfrm>
              <a:off x="3376" y="1870"/>
              <a:ext cx="348" cy="17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2" name="Line 144"/>
            <p:cNvSpPr>
              <a:spLocks noChangeShapeType="1"/>
            </p:cNvSpPr>
            <p:nvPr/>
          </p:nvSpPr>
          <p:spPr bwMode="auto">
            <a:xfrm>
              <a:off x="3868" y="1879"/>
              <a:ext cx="348" cy="16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3" name="Line 145"/>
            <p:cNvSpPr>
              <a:spLocks noChangeShapeType="1"/>
            </p:cNvSpPr>
            <p:nvPr/>
          </p:nvSpPr>
          <p:spPr bwMode="auto">
            <a:xfrm>
              <a:off x="4357" y="1885"/>
              <a:ext cx="336" cy="1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4" name="Line 146"/>
            <p:cNvSpPr>
              <a:spLocks noChangeShapeType="1"/>
            </p:cNvSpPr>
            <p:nvPr/>
          </p:nvSpPr>
          <p:spPr bwMode="auto">
            <a:xfrm>
              <a:off x="4690" y="2062"/>
              <a:ext cx="3" cy="57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680" name="Text Box 147"/>
          <p:cNvSpPr txBox="1">
            <a:spLocks noChangeArrowheads="1"/>
          </p:cNvSpPr>
          <p:nvPr/>
        </p:nvSpPr>
        <p:spPr bwMode="auto">
          <a:xfrm>
            <a:off x="1974850" y="1924050"/>
            <a:ext cx="6342063" cy="46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D</a:t>
            </a:r>
            <a:r>
              <a:rPr lang="hu-HU" baseline="-25000">
                <a:solidFill>
                  <a:schemeClr val="tx1"/>
                </a:solidFill>
              </a:rPr>
              <a:t>0</a:t>
            </a:r>
            <a:r>
              <a:rPr lang="hu-HU">
                <a:solidFill>
                  <a:schemeClr val="tx1"/>
                </a:solidFill>
              </a:rPr>
              <a:t>     D</a:t>
            </a:r>
            <a:r>
              <a:rPr lang="hu-HU" baseline="-25000">
                <a:solidFill>
                  <a:schemeClr val="tx1"/>
                </a:solidFill>
              </a:rPr>
              <a:t>1</a:t>
            </a:r>
            <a:r>
              <a:rPr lang="hu-HU">
                <a:solidFill>
                  <a:schemeClr val="tx1"/>
                </a:solidFill>
              </a:rPr>
              <a:t>       D</a:t>
            </a:r>
            <a:r>
              <a:rPr lang="hu-HU" baseline="-25000">
                <a:solidFill>
                  <a:schemeClr val="tx1"/>
                </a:solidFill>
              </a:rPr>
              <a:t>2</a:t>
            </a:r>
            <a:r>
              <a:rPr lang="hu-HU">
                <a:solidFill>
                  <a:schemeClr val="tx1"/>
                </a:solidFill>
              </a:rPr>
              <a:t>      D</a:t>
            </a:r>
            <a:r>
              <a:rPr lang="hu-HU" baseline="-25000">
                <a:solidFill>
                  <a:schemeClr val="tx1"/>
                </a:solidFill>
              </a:rPr>
              <a:t>3</a:t>
            </a:r>
            <a:r>
              <a:rPr lang="hu-HU">
                <a:solidFill>
                  <a:schemeClr val="tx1"/>
                </a:solidFill>
              </a:rPr>
              <a:t>     D</a:t>
            </a:r>
            <a:r>
              <a:rPr lang="hu-HU" baseline="-25000">
                <a:solidFill>
                  <a:schemeClr val="tx1"/>
                </a:solidFill>
              </a:rPr>
              <a:t>4</a:t>
            </a:r>
            <a:r>
              <a:rPr lang="hu-HU">
                <a:solidFill>
                  <a:schemeClr val="tx1"/>
                </a:solidFill>
              </a:rPr>
              <a:t>      D</a:t>
            </a:r>
            <a:r>
              <a:rPr lang="hu-HU" baseline="-25000">
                <a:solidFill>
                  <a:schemeClr val="tx1"/>
                </a:solidFill>
              </a:rPr>
              <a:t>5</a:t>
            </a:r>
            <a:r>
              <a:rPr lang="hu-HU">
                <a:solidFill>
                  <a:schemeClr val="tx1"/>
                </a:solidFill>
              </a:rPr>
              <a:t>      D</a:t>
            </a:r>
            <a:r>
              <a:rPr lang="hu-HU" baseline="-25000">
                <a:solidFill>
                  <a:schemeClr val="tx1"/>
                </a:solidFill>
              </a:rPr>
              <a:t>6</a:t>
            </a:r>
            <a:r>
              <a:rPr lang="hu-HU">
                <a:solidFill>
                  <a:schemeClr val="tx1"/>
                </a:solidFill>
              </a:rPr>
              <a:t>     D</a:t>
            </a:r>
            <a:r>
              <a:rPr lang="hu-HU" baseline="-250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6681" name="Text Box 148"/>
          <p:cNvSpPr txBox="1">
            <a:spLocks noChangeArrowheads="1"/>
          </p:cNvSpPr>
          <p:nvPr/>
        </p:nvSpPr>
        <p:spPr bwMode="auto">
          <a:xfrm>
            <a:off x="1841500" y="5245100"/>
            <a:ext cx="633095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 S</a:t>
            </a:r>
            <a:r>
              <a:rPr lang="hu-HU" sz="2800" baseline="-25000">
                <a:solidFill>
                  <a:schemeClr val="tx1"/>
                </a:solidFill>
              </a:rPr>
              <a:t>0</a:t>
            </a:r>
            <a:r>
              <a:rPr lang="hu-HU" sz="2800">
                <a:solidFill>
                  <a:schemeClr val="tx1"/>
                </a:solidFill>
              </a:rPr>
              <a:t>    S</a:t>
            </a:r>
            <a:r>
              <a:rPr lang="hu-HU" sz="2800" baseline="-25000">
                <a:solidFill>
                  <a:schemeClr val="tx1"/>
                </a:solidFill>
              </a:rPr>
              <a:t>1</a:t>
            </a:r>
            <a:r>
              <a:rPr lang="hu-HU" sz="2800">
                <a:solidFill>
                  <a:schemeClr val="tx1"/>
                </a:solidFill>
              </a:rPr>
              <a:t>      S</a:t>
            </a:r>
            <a:r>
              <a:rPr lang="hu-HU" sz="2800" baseline="-25000">
                <a:solidFill>
                  <a:schemeClr val="tx1"/>
                </a:solidFill>
              </a:rPr>
              <a:t>2</a:t>
            </a:r>
            <a:r>
              <a:rPr lang="hu-HU" sz="2800">
                <a:solidFill>
                  <a:schemeClr val="tx1"/>
                </a:solidFill>
              </a:rPr>
              <a:t>      S</a:t>
            </a:r>
            <a:r>
              <a:rPr lang="hu-HU" sz="2800" baseline="-25000">
                <a:solidFill>
                  <a:schemeClr val="tx1"/>
                </a:solidFill>
              </a:rPr>
              <a:t>3</a:t>
            </a:r>
            <a:r>
              <a:rPr lang="hu-HU" sz="2800">
                <a:solidFill>
                  <a:schemeClr val="tx1"/>
                </a:solidFill>
              </a:rPr>
              <a:t>     S</a:t>
            </a:r>
            <a:r>
              <a:rPr lang="hu-HU" sz="2800" baseline="-25000">
                <a:solidFill>
                  <a:schemeClr val="tx1"/>
                </a:solidFill>
              </a:rPr>
              <a:t>4</a:t>
            </a:r>
            <a:r>
              <a:rPr lang="hu-HU" sz="2800">
                <a:solidFill>
                  <a:schemeClr val="tx1"/>
                </a:solidFill>
              </a:rPr>
              <a:t>     S</a:t>
            </a:r>
            <a:r>
              <a:rPr lang="hu-HU" sz="2800" baseline="-25000">
                <a:solidFill>
                  <a:schemeClr val="tx1"/>
                </a:solidFill>
              </a:rPr>
              <a:t>5</a:t>
            </a:r>
            <a:r>
              <a:rPr lang="hu-HU" sz="2800">
                <a:solidFill>
                  <a:schemeClr val="tx1"/>
                </a:solidFill>
              </a:rPr>
              <a:t>     S</a:t>
            </a:r>
            <a:r>
              <a:rPr lang="hu-HU" sz="2800" baseline="-25000">
                <a:solidFill>
                  <a:schemeClr val="tx1"/>
                </a:solidFill>
              </a:rPr>
              <a:t>6</a:t>
            </a:r>
            <a:r>
              <a:rPr lang="hu-HU" sz="2800">
                <a:solidFill>
                  <a:schemeClr val="tx1"/>
                </a:solidFill>
              </a:rPr>
              <a:t>     S</a:t>
            </a:r>
            <a:r>
              <a:rPr lang="hu-HU" sz="2800" baseline="-250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6682" name="Élőláb helye 15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26683" name="Dátum helye 15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FA44FB4-B68B-4236-9797-D9279AD32902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69BEF6-3DA2-4449-BDA4-34303E0B8F74}" type="slidenum">
              <a:rPr lang="en-GB" smtClean="0">
                <a:cs typeface="Arial" charset="0"/>
              </a:rPr>
              <a:pPr/>
              <a:t>26</a:t>
            </a:fld>
            <a:endParaRPr lang="en-GB" smtClean="0">
              <a:cs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65100"/>
            <a:ext cx="8964612" cy="835025"/>
          </a:xfrm>
        </p:spPr>
        <p:txBody>
          <a:bodyPr/>
          <a:lstStyle/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hu-HU" b="1" smtClean="0"/>
              <a:t>Összeadók:</a:t>
            </a:r>
            <a:endParaRPr lang="hu-HU" smtClean="0"/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1109663" y="1282700"/>
            <a:ext cx="1738312" cy="1271588"/>
            <a:chOff x="789" y="1774"/>
            <a:chExt cx="1095" cy="801"/>
          </a:xfrm>
        </p:grpSpPr>
        <p:grpSp>
          <p:nvGrpSpPr>
            <p:cNvPr id="27704" name="Group 4"/>
            <p:cNvGrpSpPr>
              <a:grpSpLocks/>
            </p:cNvGrpSpPr>
            <p:nvPr/>
          </p:nvGrpSpPr>
          <p:grpSpPr bwMode="auto">
            <a:xfrm>
              <a:off x="931" y="1834"/>
              <a:ext cx="198" cy="741"/>
              <a:chOff x="931" y="1834"/>
              <a:chExt cx="198" cy="741"/>
            </a:xfrm>
          </p:grpSpPr>
          <p:sp>
            <p:nvSpPr>
              <p:cNvPr id="27714" name="Arc 5"/>
              <p:cNvSpPr>
                <a:spLocks/>
              </p:cNvSpPr>
              <p:nvPr/>
            </p:nvSpPr>
            <p:spPr bwMode="auto">
              <a:xfrm rot="5400000">
                <a:off x="979" y="2214"/>
                <a:ext cx="101" cy="198"/>
              </a:xfrm>
              <a:custGeom>
                <a:avLst/>
                <a:gdLst>
                  <a:gd name="T0" fmla="*/ 0 w 21600"/>
                  <a:gd name="T1" fmla="*/ 0 h 43087"/>
                  <a:gd name="T2" fmla="*/ 0 w 21600"/>
                  <a:gd name="T3" fmla="*/ 0 h 43087"/>
                  <a:gd name="T4" fmla="*/ 0 w 21600"/>
                  <a:gd name="T5" fmla="*/ 0 h 430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87"/>
                  <a:gd name="T11" fmla="*/ 21600 w 21600"/>
                  <a:gd name="T12" fmla="*/ 43087 h 430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8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</a:path>
                  <a:path w="21600" h="4308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7715" name="Freeform 6"/>
              <p:cNvSpPr>
                <a:spLocks/>
              </p:cNvSpPr>
              <p:nvPr/>
            </p:nvSpPr>
            <p:spPr bwMode="auto">
              <a:xfrm rot="5400000">
                <a:off x="896" y="2044"/>
                <a:ext cx="268" cy="198"/>
              </a:xfrm>
              <a:custGeom>
                <a:avLst/>
                <a:gdLst>
                  <a:gd name="T0" fmla="*/ 101 w 424"/>
                  <a:gd name="T1" fmla="*/ 0 h 336"/>
                  <a:gd name="T2" fmla="*/ 0 w 424"/>
                  <a:gd name="T3" fmla="*/ 0 h 336"/>
                  <a:gd name="T4" fmla="*/ 0 w 424"/>
                  <a:gd name="T5" fmla="*/ 69 h 336"/>
                  <a:gd name="T6" fmla="*/ 107 w 424"/>
                  <a:gd name="T7" fmla="*/ 69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4"/>
                  <a:gd name="T13" fmla="*/ 0 h 336"/>
                  <a:gd name="T14" fmla="*/ 424 w 42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4" h="336">
                    <a:moveTo>
                      <a:pt x="400" y="0"/>
                    </a:moveTo>
                    <a:lnTo>
                      <a:pt x="0" y="0"/>
                    </a:lnTo>
                    <a:lnTo>
                      <a:pt x="0" y="336"/>
                    </a:lnTo>
                    <a:lnTo>
                      <a:pt x="424" y="33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716" name="Line 7"/>
              <p:cNvSpPr>
                <a:spLocks noChangeShapeType="1"/>
              </p:cNvSpPr>
              <p:nvPr/>
            </p:nvSpPr>
            <p:spPr bwMode="auto">
              <a:xfrm rot="5400000">
                <a:off x="1038" y="1968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oval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717" name="Line 8"/>
              <p:cNvSpPr>
                <a:spLocks noChangeShapeType="1"/>
              </p:cNvSpPr>
              <p:nvPr/>
            </p:nvSpPr>
            <p:spPr bwMode="auto">
              <a:xfrm rot="5400000">
                <a:off x="901" y="1920"/>
                <a:ext cx="1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oval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718" name="Line 9"/>
              <p:cNvSpPr>
                <a:spLocks noChangeShapeType="1"/>
              </p:cNvSpPr>
              <p:nvPr/>
            </p:nvSpPr>
            <p:spPr bwMode="auto">
              <a:xfrm rot="5400000">
                <a:off x="926" y="2468"/>
                <a:ext cx="2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7705" name="Group 10"/>
            <p:cNvGrpSpPr>
              <a:grpSpLocks/>
            </p:cNvGrpSpPr>
            <p:nvPr/>
          </p:nvGrpSpPr>
          <p:grpSpPr bwMode="auto">
            <a:xfrm>
              <a:off x="789" y="1774"/>
              <a:ext cx="1095" cy="224"/>
              <a:chOff x="789" y="1774"/>
              <a:chExt cx="1095" cy="224"/>
            </a:xfrm>
          </p:grpSpPr>
          <p:grpSp>
            <p:nvGrpSpPr>
              <p:cNvPr id="27706" name="Group 11"/>
              <p:cNvGrpSpPr>
                <a:grpSpLocks/>
              </p:cNvGrpSpPr>
              <p:nvPr/>
            </p:nvGrpSpPr>
            <p:grpSpPr bwMode="auto">
              <a:xfrm>
                <a:off x="789" y="1774"/>
                <a:ext cx="1095" cy="224"/>
                <a:chOff x="789" y="1774"/>
                <a:chExt cx="1095" cy="224"/>
              </a:xfrm>
            </p:grpSpPr>
            <p:sp>
              <p:nvSpPr>
                <p:cNvPr id="27708" name="Line 12"/>
                <p:cNvSpPr>
                  <a:spLocks noChangeShapeType="1"/>
                </p:cNvSpPr>
                <p:nvPr/>
              </p:nvSpPr>
              <p:spPr bwMode="auto">
                <a:xfrm>
                  <a:off x="789" y="1832"/>
                  <a:ext cx="54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7709" name="Line 13"/>
                <p:cNvSpPr>
                  <a:spLocks noChangeShapeType="1"/>
                </p:cNvSpPr>
                <p:nvPr/>
              </p:nvSpPr>
              <p:spPr bwMode="auto">
                <a:xfrm>
                  <a:off x="790" y="1927"/>
                  <a:ext cx="54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7710" name="Line 14"/>
                <p:cNvSpPr>
                  <a:spLocks noChangeShapeType="1"/>
                </p:cNvSpPr>
                <p:nvPr/>
              </p:nvSpPr>
              <p:spPr bwMode="auto">
                <a:xfrm>
                  <a:off x="1657" y="1886"/>
                  <a:ext cx="22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7711" name="Arc 15"/>
                <p:cNvSpPr>
                  <a:spLocks/>
                </p:cNvSpPr>
                <p:nvPr/>
              </p:nvSpPr>
              <p:spPr bwMode="auto">
                <a:xfrm>
                  <a:off x="1312" y="1774"/>
                  <a:ext cx="351" cy="223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7712" name="Arc 16"/>
                <p:cNvSpPr>
                  <a:spLocks/>
                </p:cNvSpPr>
                <p:nvPr/>
              </p:nvSpPr>
              <p:spPr bwMode="auto">
                <a:xfrm flipV="1">
                  <a:off x="1315" y="1775"/>
                  <a:ext cx="351" cy="223"/>
                </a:xfrm>
                <a:custGeom>
                  <a:avLst/>
                  <a:gdLst>
                    <a:gd name="T0" fmla="*/ 0 w 18486"/>
                    <a:gd name="T1" fmla="*/ 0 h 21600"/>
                    <a:gd name="T2" fmla="*/ 0 w 18486"/>
                    <a:gd name="T3" fmla="*/ 0 h 21600"/>
                    <a:gd name="T4" fmla="*/ 0 w 18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86"/>
                    <a:gd name="T10" fmla="*/ 0 h 21600"/>
                    <a:gd name="T11" fmla="*/ 18486 w 18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6" h="21600" fill="none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</a:path>
                    <a:path w="18486" h="21600" stroke="0" extrusionOk="0">
                      <a:moveTo>
                        <a:pt x="-1" y="0"/>
                      </a:moveTo>
                      <a:cubicBezTo>
                        <a:pt x="7562" y="0"/>
                        <a:pt x="14574" y="3954"/>
                        <a:pt x="18485" y="104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7713" name="Arc 17"/>
                <p:cNvSpPr>
                  <a:spLocks/>
                </p:cNvSpPr>
                <p:nvPr/>
              </p:nvSpPr>
              <p:spPr bwMode="auto">
                <a:xfrm>
                  <a:off x="1294" y="1779"/>
                  <a:ext cx="43" cy="217"/>
                </a:xfrm>
                <a:custGeom>
                  <a:avLst/>
                  <a:gdLst>
                    <a:gd name="T0" fmla="*/ 0 w 21600"/>
                    <a:gd name="T1" fmla="*/ 0 h 38874"/>
                    <a:gd name="T2" fmla="*/ 0 w 21600"/>
                    <a:gd name="T3" fmla="*/ 0 h 38874"/>
                    <a:gd name="T4" fmla="*/ 0 w 21600"/>
                    <a:gd name="T5" fmla="*/ 0 h 388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8874"/>
                    <a:gd name="T11" fmla="*/ 21600 w 21600"/>
                    <a:gd name="T12" fmla="*/ 38874 h 388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8874" fill="none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</a:path>
                    <a:path w="21600" h="38874" stroke="0" extrusionOk="0">
                      <a:moveTo>
                        <a:pt x="9085" y="-1"/>
                      </a:moveTo>
                      <a:cubicBezTo>
                        <a:pt x="16716" y="3537"/>
                        <a:pt x="21600" y="11184"/>
                        <a:pt x="21600" y="19596"/>
                      </a:cubicBezTo>
                      <a:cubicBezTo>
                        <a:pt x="21600" y="27743"/>
                        <a:pt x="17014" y="35198"/>
                        <a:pt x="9742" y="38873"/>
                      </a:cubicBezTo>
                      <a:lnTo>
                        <a:pt x="0" y="19596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27707" name="Arc 18"/>
              <p:cNvSpPr>
                <a:spLocks/>
              </p:cNvSpPr>
              <p:nvPr/>
            </p:nvSpPr>
            <p:spPr bwMode="auto">
              <a:xfrm>
                <a:off x="1258" y="1779"/>
                <a:ext cx="43" cy="217"/>
              </a:xfrm>
              <a:custGeom>
                <a:avLst/>
                <a:gdLst>
                  <a:gd name="T0" fmla="*/ 0 w 21600"/>
                  <a:gd name="T1" fmla="*/ 0 h 38874"/>
                  <a:gd name="T2" fmla="*/ 0 w 21600"/>
                  <a:gd name="T3" fmla="*/ 0 h 38874"/>
                  <a:gd name="T4" fmla="*/ 0 w 21600"/>
                  <a:gd name="T5" fmla="*/ 0 h 388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874"/>
                  <a:gd name="T11" fmla="*/ 21600 w 21600"/>
                  <a:gd name="T12" fmla="*/ 38874 h 388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874" fill="none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</a:path>
                  <a:path w="21600" h="38874" stroke="0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  <a:lnTo>
                      <a:pt x="0" y="19596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27653" name="Text Box 19"/>
          <p:cNvSpPr txBox="1">
            <a:spLocks noChangeArrowheads="1"/>
          </p:cNvSpPr>
          <p:nvPr/>
        </p:nvSpPr>
        <p:spPr bwMode="auto">
          <a:xfrm>
            <a:off x="0" y="3581400"/>
            <a:ext cx="366712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Fél-összeadó </a:t>
            </a:r>
            <a:br>
              <a:rPr lang="hu-HU" sz="2800">
                <a:solidFill>
                  <a:schemeClr val="tx1"/>
                </a:solidFill>
              </a:rPr>
            </a:br>
            <a:r>
              <a:rPr lang="hu-HU" sz="2800">
                <a:solidFill>
                  <a:schemeClr val="tx1"/>
                </a:solidFill>
              </a:rPr>
              <a:t>(half adder, </a:t>
            </a:r>
            <a:r>
              <a:rPr lang="hu-HU" sz="2800" b="1">
                <a:solidFill>
                  <a:schemeClr val="tx1"/>
                </a:solidFill>
              </a:rPr>
              <a:t>3.17. ábra</a:t>
            </a:r>
            <a:r>
              <a:rPr lang="hu-HU" sz="28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654" name="Text Box 20"/>
          <p:cNvSpPr txBox="1">
            <a:spLocks noChangeArrowheads="1"/>
          </p:cNvSpPr>
          <p:nvPr/>
        </p:nvSpPr>
        <p:spPr bwMode="auto">
          <a:xfrm>
            <a:off x="4133850" y="5057775"/>
            <a:ext cx="433387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Teljes-összeadó </a:t>
            </a:r>
            <a:br>
              <a:rPr lang="hu-HU" sz="2800">
                <a:solidFill>
                  <a:schemeClr val="tx1"/>
                </a:solidFill>
              </a:rPr>
            </a:br>
            <a:r>
              <a:rPr lang="hu-HU" sz="2800">
                <a:solidFill>
                  <a:schemeClr val="tx1"/>
                </a:solidFill>
              </a:rPr>
              <a:t>(full adder, </a:t>
            </a:r>
            <a:r>
              <a:rPr lang="hu-HU" sz="2800" b="1">
                <a:solidFill>
                  <a:schemeClr val="tx1"/>
                </a:solidFill>
              </a:rPr>
              <a:t>3.18. ábra</a:t>
            </a:r>
            <a:r>
              <a:rPr lang="hu-HU" sz="28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655" name="Text Box 21"/>
          <p:cNvSpPr txBox="1">
            <a:spLocks noChangeArrowheads="1"/>
          </p:cNvSpPr>
          <p:nvPr/>
        </p:nvSpPr>
        <p:spPr bwMode="auto">
          <a:xfrm>
            <a:off x="5924550" y="876300"/>
            <a:ext cx="1924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átvitel be</a:t>
            </a:r>
          </a:p>
        </p:txBody>
      </p:sp>
      <p:sp>
        <p:nvSpPr>
          <p:cNvPr id="27656" name="Text Box 22"/>
          <p:cNvSpPr txBox="1">
            <a:spLocks noChangeArrowheads="1"/>
          </p:cNvSpPr>
          <p:nvPr/>
        </p:nvSpPr>
        <p:spPr bwMode="auto">
          <a:xfrm>
            <a:off x="2476500" y="942975"/>
            <a:ext cx="1162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összeg</a:t>
            </a:r>
          </a:p>
        </p:txBody>
      </p:sp>
      <p:sp>
        <p:nvSpPr>
          <p:cNvPr id="27657" name="Text Box 23"/>
          <p:cNvSpPr txBox="1">
            <a:spLocks noChangeArrowheads="1"/>
          </p:cNvSpPr>
          <p:nvPr/>
        </p:nvSpPr>
        <p:spPr bwMode="auto">
          <a:xfrm>
            <a:off x="7791450" y="1847850"/>
            <a:ext cx="1162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összeg</a:t>
            </a:r>
          </a:p>
        </p:txBody>
      </p:sp>
      <p:grpSp>
        <p:nvGrpSpPr>
          <p:cNvPr id="27658" name="Group 24"/>
          <p:cNvGrpSpPr>
            <a:grpSpLocks/>
          </p:cNvGrpSpPr>
          <p:nvPr/>
        </p:nvGrpSpPr>
        <p:grpSpPr bwMode="auto">
          <a:xfrm>
            <a:off x="4691063" y="1270000"/>
            <a:ext cx="3471862" cy="2949575"/>
            <a:chOff x="2955" y="800"/>
            <a:chExt cx="2187" cy="1858"/>
          </a:xfrm>
        </p:grpSpPr>
        <p:grpSp>
          <p:nvGrpSpPr>
            <p:cNvPr id="27663" name="Group 25"/>
            <p:cNvGrpSpPr>
              <a:grpSpLocks/>
            </p:cNvGrpSpPr>
            <p:nvPr/>
          </p:nvGrpSpPr>
          <p:grpSpPr bwMode="auto">
            <a:xfrm rot="5400000">
              <a:off x="3376" y="2152"/>
              <a:ext cx="782" cy="230"/>
              <a:chOff x="1204" y="2950"/>
              <a:chExt cx="1166" cy="314"/>
            </a:xfrm>
          </p:grpSpPr>
          <p:sp>
            <p:nvSpPr>
              <p:cNvPr id="27698" name="Line 26"/>
              <p:cNvSpPr>
                <a:spLocks noChangeShapeType="1"/>
              </p:cNvSpPr>
              <p:nvPr/>
            </p:nvSpPr>
            <p:spPr bwMode="auto">
              <a:xfrm>
                <a:off x="1207" y="3031"/>
                <a:ext cx="33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699" name="Line 27"/>
              <p:cNvSpPr>
                <a:spLocks noChangeShapeType="1"/>
              </p:cNvSpPr>
              <p:nvPr/>
            </p:nvSpPr>
            <p:spPr bwMode="auto">
              <a:xfrm>
                <a:off x="1204" y="3169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700" name="Line 28"/>
              <p:cNvSpPr>
                <a:spLocks noChangeShapeType="1"/>
              </p:cNvSpPr>
              <p:nvPr/>
            </p:nvSpPr>
            <p:spPr bwMode="auto">
              <a:xfrm>
                <a:off x="2032" y="3107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701" name="Arc 29"/>
              <p:cNvSpPr>
                <a:spLocks/>
              </p:cNvSpPr>
              <p:nvPr/>
            </p:nvSpPr>
            <p:spPr bwMode="auto">
              <a:xfrm>
                <a:off x="1517" y="2950"/>
                <a:ext cx="523" cy="312"/>
              </a:xfrm>
              <a:custGeom>
                <a:avLst/>
                <a:gdLst>
                  <a:gd name="T0" fmla="*/ 0 w 18486"/>
                  <a:gd name="T1" fmla="*/ 0 h 21600"/>
                  <a:gd name="T2" fmla="*/ 0 w 18486"/>
                  <a:gd name="T3" fmla="*/ 0 h 21600"/>
                  <a:gd name="T4" fmla="*/ 0 w 1848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486"/>
                  <a:gd name="T10" fmla="*/ 0 h 21600"/>
                  <a:gd name="T11" fmla="*/ 18486 w 1848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6" h="21600" fill="none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</a:path>
                  <a:path w="18486" h="21600" stroke="0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7702" name="Arc 30"/>
              <p:cNvSpPr>
                <a:spLocks/>
              </p:cNvSpPr>
              <p:nvPr/>
            </p:nvSpPr>
            <p:spPr bwMode="auto">
              <a:xfrm flipV="1">
                <a:off x="1522" y="2952"/>
                <a:ext cx="523" cy="312"/>
              </a:xfrm>
              <a:custGeom>
                <a:avLst/>
                <a:gdLst>
                  <a:gd name="T0" fmla="*/ 0 w 18486"/>
                  <a:gd name="T1" fmla="*/ 0 h 21600"/>
                  <a:gd name="T2" fmla="*/ 0 w 18486"/>
                  <a:gd name="T3" fmla="*/ 0 h 21600"/>
                  <a:gd name="T4" fmla="*/ 0 w 1848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486"/>
                  <a:gd name="T10" fmla="*/ 0 h 21600"/>
                  <a:gd name="T11" fmla="*/ 18486 w 1848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6" h="21600" fill="none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</a:path>
                  <a:path w="18486" h="21600" stroke="0" extrusionOk="0">
                    <a:moveTo>
                      <a:pt x="-1" y="0"/>
                    </a:moveTo>
                    <a:cubicBezTo>
                      <a:pt x="7562" y="0"/>
                      <a:pt x="14574" y="3954"/>
                      <a:pt x="18485" y="1042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7703" name="Arc 31"/>
              <p:cNvSpPr>
                <a:spLocks/>
              </p:cNvSpPr>
              <p:nvPr/>
            </p:nvSpPr>
            <p:spPr bwMode="auto">
              <a:xfrm>
                <a:off x="1491" y="2957"/>
                <a:ext cx="63" cy="304"/>
              </a:xfrm>
              <a:custGeom>
                <a:avLst/>
                <a:gdLst>
                  <a:gd name="T0" fmla="*/ 0 w 21600"/>
                  <a:gd name="T1" fmla="*/ 0 h 38874"/>
                  <a:gd name="T2" fmla="*/ 0 w 21600"/>
                  <a:gd name="T3" fmla="*/ 0 h 38874"/>
                  <a:gd name="T4" fmla="*/ 0 w 21600"/>
                  <a:gd name="T5" fmla="*/ 0 h 388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874"/>
                  <a:gd name="T11" fmla="*/ 21600 w 21600"/>
                  <a:gd name="T12" fmla="*/ 38874 h 388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874" fill="none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</a:path>
                  <a:path w="21600" h="38874" stroke="0" extrusionOk="0">
                    <a:moveTo>
                      <a:pt x="9085" y="-1"/>
                    </a:moveTo>
                    <a:cubicBezTo>
                      <a:pt x="16716" y="3537"/>
                      <a:pt x="21600" y="11184"/>
                      <a:pt x="21600" y="19596"/>
                    </a:cubicBezTo>
                    <a:cubicBezTo>
                      <a:pt x="21600" y="27743"/>
                      <a:pt x="17014" y="35198"/>
                      <a:pt x="9742" y="38873"/>
                    </a:cubicBezTo>
                    <a:lnTo>
                      <a:pt x="0" y="19596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27664" name="Group 32"/>
            <p:cNvGrpSpPr>
              <a:grpSpLocks/>
            </p:cNvGrpSpPr>
            <p:nvPr/>
          </p:nvGrpSpPr>
          <p:grpSpPr bwMode="auto">
            <a:xfrm>
              <a:off x="2955" y="800"/>
              <a:ext cx="2187" cy="1073"/>
              <a:chOff x="2955" y="800"/>
              <a:chExt cx="2187" cy="1073"/>
            </a:xfrm>
          </p:grpSpPr>
          <p:grpSp>
            <p:nvGrpSpPr>
              <p:cNvPr id="27667" name="Group 33"/>
              <p:cNvGrpSpPr>
                <a:grpSpLocks/>
              </p:cNvGrpSpPr>
              <p:nvPr/>
            </p:nvGrpSpPr>
            <p:grpSpPr bwMode="auto">
              <a:xfrm>
                <a:off x="2955" y="1072"/>
                <a:ext cx="1629" cy="801"/>
                <a:chOff x="2955" y="1408"/>
                <a:chExt cx="1629" cy="801"/>
              </a:xfrm>
            </p:grpSpPr>
            <p:grpSp>
              <p:nvGrpSpPr>
                <p:cNvPr id="27683" name="Group 34"/>
                <p:cNvGrpSpPr>
                  <a:grpSpLocks/>
                </p:cNvGrpSpPr>
                <p:nvPr/>
              </p:nvGrpSpPr>
              <p:grpSpPr bwMode="auto">
                <a:xfrm>
                  <a:off x="3097" y="1468"/>
                  <a:ext cx="198" cy="741"/>
                  <a:chOff x="931" y="1834"/>
                  <a:chExt cx="198" cy="741"/>
                </a:xfrm>
              </p:grpSpPr>
              <p:sp>
                <p:nvSpPr>
                  <p:cNvPr id="27693" name="Arc 35"/>
                  <p:cNvSpPr>
                    <a:spLocks/>
                  </p:cNvSpPr>
                  <p:nvPr/>
                </p:nvSpPr>
                <p:spPr bwMode="auto">
                  <a:xfrm rot="5400000">
                    <a:off x="979" y="2214"/>
                    <a:ext cx="101" cy="198"/>
                  </a:xfrm>
                  <a:custGeom>
                    <a:avLst/>
                    <a:gdLst>
                      <a:gd name="T0" fmla="*/ 0 w 21600"/>
                      <a:gd name="T1" fmla="*/ 0 h 43087"/>
                      <a:gd name="T2" fmla="*/ 0 w 21600"/>
                      <a:gd name="T3" fmla="*/ 0 h 43087"/>
                      <a:gd name="T4" fmla="*/ 0 w 21600"/>
                      <a:gd name="T5" fmla="*/ 0 h 4308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3087"/>
                      <a:gd name="T11" fmla="*/ 21600 w 21600"/>
                      <a:gd name="T12" fmla="*/ 43087 h 4308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308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</a:path>
                      <a:path w="21600" h="4308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7694" name="Freeform 36"/>
                  <p:cNvSpPr>
                    <a:spLocks/>
                  </p:cNvSpPr>
                  <p:nvPr/>
                </p:nvSpPr>
                <p:spPr bwMode="auto">
                  <a:xfrm rot="5400000">
                    <a:off x="896" y="2044"/>
                    <a:ext cx="268" cy="198"/>
                  </a:xfrm>
                  <a:custGeom>
                    <a:avLst/>
                    <a:gdLst>
                      <a:gd name="T0" fmla="*/ 101 w 424"/>
                      <a:gd name="T1" fmla="*/ 0 h 336"/>
                      <a:gd name="T2" fmla="*/ 0 w 424"/>
                      <a:gd name="T3" fmla="*/ 0 h 336"/>
                      <a:gd name="T4" fmla="*/ 0 w 424"/>
                      <a:gd name="T5" fmla="*/ 69 h 336"/>
                      <a:gd name="T6" fmla="*/ 107 w 424"/>
                      <a:gd name="T7" fmla="*/ 69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24"/>
                      <a:gd name="T13" fmla="*/ 0 h 336"/>
                      <a:gd name="T14" fmla="*/ 424 w 424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24" h="336">
                        <a:moveTo>
                          <a:pt x="400" y="0"/>
                        </a:moveTo>
                        <a:lnTo>
                          <a:pt x="0" y="0"/>
                        </a:lnTo>
                        <a:lnTo>
                          <a:pt x="0" y="336"/>
                        </a:lnTo>
                        <a:lnTo>
                          <a:pt x="424" y="336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7695" name="Line 3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038" y="1968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oval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7696" name="Line 3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901" y="1920"/>
                    <a:ext cx="1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oval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7697" name="Line 3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926" y="2468"/>
                    <a:ext cx="21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7684" name="Group 40"/>
                <p:cNvGrpSpPr>
                  <a:grpSpLocks/>
                </p:cNvGrpSpPr>
                <p:nvPr/>
              </p:nvGrpSpPr>
              <p:grpSpPr bwMode="auto">
                <a:xfrm>
                  <a:off x="2955" y="1408"/>
                  <a:ext cx="1629" cy="224"/>
                  <a:chOff x="2955" y="1408"/>
                  <a:chExt cx="1629" cy="224"/>
                </a:xfrm>
              </p:grpSpPr>
              <p:grpSp>
                <p:nvGrpSpPr>
                  <p:cNvPr id="27685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2955" y="1408"/>
                    <a:ext cx="1629" cy="224"/>
                    <a:chOff x="2955" y="1408"/>
                    <a:chExt cx="1629" cy="224"/>
                  </a:xfrm>
                </p:grpSpPr>
                <p:sp>
                  <p:nvSpPr>
                    <p:cNvPr id="27687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5" y="1466"/>
                      <a:ext cx="54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7688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6" y="1561"/>
                      <a:ext cx="545" cy="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7689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23" y="1520"/>
                      <a:ext cx="761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7690" name="Arc 45"/>
                    <p:cNvSpPr>
                      <a:spLocks/>
                    </p:cNvSpPr>
                    <p:nvPr/>
                  </p:nvSpPr>
                  <p:spPr bwMode="auto">
                    <a:xfrm>
                      <a:off x="3478" y="1408"/>
                      <a:ext cx="351" cy="223"/>
                    </a:xfrm>
                    <a:custGeom>
                      <a:avLst/>
                      <a:gdLst>
                        <a:gd name="T0" fmla="*/ 0 w 18486"/>
                        <a:gd name="T1" fmla="*/ 0 h 21600"/>
                        <a:gd name="T2" fmla="*/ 0 w 18486"/>
                        <a:gd name="T3" fmla="*/ 0 h 21600"/>
                        <a:gd name="T4" fmla="*/ 0 w 1848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8486"/>
                        <a:gd name="T10" fmla="*/ 0 h 21600"/>
                        <a:gd name="T11" fmla="*/ 18486 w 1848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8486" h="21600" fill="none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</a:path>
                        <a:path w="18486" h="21600" stroke="0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7691" name="Arc 46"/>
                    <p:cNvSpPr>
                      <a:spLocks/>
                    </p:cNvSpPr>
                    <p:nvPr/>
                  </p:nvSpPr>
                  <p:spPr bwMode="auto">
                    <a:xfrm flipV="1">
                      <a:off x="3481" y="1409"/>
                      <a:ext cx="351" cy="223"/>
                    </a:xfrm>
                    <a:custGeom>
                      <a:avLst/>
                      <a:gdLst>
                        <a:gd name="T0" fmla="*/ 0 w 18486"/>
                        <a:gd name="T1" fmla="*/ 0 h 21600"/>
                        <a:gd name="T2" fmla="*/ 0 w 18486"/>
                        <a:gd name="T3" fmla="*/ 0 h 21600"/>
                        <a:gd name="T4" fmla="*/ 0 w 1848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8486"/>
                        <a:gd name="T10" fmla="*/ 0 h 21600"/>
                        <a:gd name="T11" fmla="*/ 18486 w 1848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8486" h="21600" fill="none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</a:path>
                        <a:path w="18486" h="21600" stroke="0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7692" name="Arc 47"/>
                    <p:cNvSpPr>
                      <a:spLocks/>
                    </p:cNvSpPr>
                    <p:nvPr/>
                  </p:nvSpPr>
                  <p:spPr bwMode="auto">
                    <a:xfrm>
                      <a:off x="3460" y="1413"/>
                      <a:ext cx="43" cy="217"/>
                    </a:xfrm>
                    <a:custGeom>
                      <a:avLst/>
                      <a:gdLst>
                        <a:gd name="T0" fmla="*/ 0 w 21600"/>
                        <a:gd name="T1" fmla="*/ 0 h 38874"/>
                        <a:gd name="T2" fmla="*/ 0 w 21600"/>
                        <a:gd name="T3" fmla="*/ 0 h 38874"/>
                        <a:gd name="T4" fmla="*/ 0 w 21600"/>
                        <a:gd name="T5" fmla="*/ 0 h 38874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38874"/>
                        <a:gd name="T11" fmla="*/ 21600 w 21600"/>
                        <a:gd name="T12" fmla="*/ 38874 h 3887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38874" fill="none" extrusionOk="0">
                          <a:moveTo>
                            <a:pt x="9085" y="-1"/>
                          </a:moveTo>
                          <a:cubicBezTo>
                            <a:pt x="16716" y="3537"/>
                            <a:pt x="21600" y="11184"/>
                            <a:pt x="21600" y="19596"/>
                          </a:cubicBezTo>
                          <a:cubicBezTo>
                            <a:pt x="21600" y="27743"/>
                            <a:pt x="17014" y="35198"/>
                            <a:pt x="9742" y="38873"/>
                          </a:cubicBezTo>
                        </a:path>
                        <a:path w="21600" h="38874" stroke="0" extrusionOk="0">
                          <a:moveTo>
                            <a:pt x="9085" y="-1"/>
                          </a:moveTo>
                          <a:cubicBezTo>
                            <a:pt x="16716" y="3537"/>
                            <a:pt x="21600" y="11184"/>
                            <a:pt x="21600" y="19596"/>
                          </a:cubicBezTo>
                          <a:cubicBezTo>
                            <a:pt x="21600" y="27743"/>
                            <a:pt x="17014" y="35198"/>
                            <a:pt x="9742" y="38873"/>
                          </a:cubicBezTo>
                          <a:lnTo>
                            <a:pt x="0" y="19596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27686" name="Arc 48"/>
                  <p:cNvSpPr>
                    <a:spLocks/>
                  </p:cNvSpPr>
                  <p:nvPr/>
                </p:nvSpPr>
                <p:spPr bwMode="auto">
                  <a:xfrm>
                    <a:off x="3424" y="1413"/>
                    <a:ext cx="43" cy="217"/>
                  </a:xfrm>
                  <a:custGeom>
                    <a:avLst/>
                    <a:gdLst>
                      <a:gd name="T0" fmla="*/ 0 w 21600"/>
                      <a:gd name="T1" fmla="*/ 0 h 38874"/>
                      <a:gd name="T2" fmla="*/ 0 w 21600"/>
                      <a:gd name="T3" fmla="*/ 0 h 38874"/>
                      <a:gd name="T4" fmla="*/ 0 w 21600"/>
                      <a:gd name="T5" fmla="*/ 0 h 38874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38874"/>
                      <a:gd name="T11" fmla="*/ 21600 w 21600"/>
                      <a:gd name="T12" fmla="*/ 38874 h 388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38874" fill="none" extrusionOk="0">
                        <a:moveTo>
                          <a:pt x="9085" y="-1"/>
                        </a:moveTo>
                        <a:cubicBezTo>
                          <a:pt x="16716" y="3537"/>
                          <a:pt x="21600" y="11184"/>
                          <a:pt x="21600" y="19596"/>
                        </a:cubicBezTo>
                        <a:cubicBezTo>
                          <a:pt x="21600" y="27743"/>
                          <a:pt x="17014" y="35198"/>
                          <a:pt x="9742" y="38873"/>
                        </a:cubicBezTo>
                      </a:path>
                      <a:path w="21600" h="38874" stroke="0" extrusionOk="0">
                        <a:moveTo>
                          <a:pt x="9085" y="-1"/>
                        </a:moveTo>
                        <a:cubicBezTo>
                          <a:pt x="16716" y="3537"/>
                          <a:pt x="21600" y="11184"/>
                          <a:pt x="21600" y="19596"/>
                        </a:cubicBezTo>
                        <a:cubicBezTo>
                          <a:pt x="21600" y="27743"/>
                          <a:pt x="17014" y="35198"/>
                          <a:pt x="9742" y="38873"/>
                        </a:cubicBezTo>
                        <a:lnTo>
                          <a:pt x="0" y="1959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</p:grpSp>
          <p:grpSp>
            <p:nvGrpSpPr>
              <p:cNvPr id="27668" name="Group 49"/>
              <p:cNvGrpSpPr>
                <a:grpSpLocks/>
              </p:cNvGrpSpPr>
              <p:nvPr/>
            </p:nvGrpSpPr>
            <p:grpSpPr bwMode="auto">
              <a:xfrm>
                <a:off x="4189" y="800"/>
                <a:ext cx="953" cy="1073"/>
                <a:chOff x="4189" y="800"/>
                <a:chExt cx="953" cy="1073"/>
              </a:xfrm>
            </p:grpSpPr>
            <p:grpSp>
              <p:nvGrpSpPr>
                <p:cNvPr id="27669" name="Group 50"/>
                <p:cNvGrpSpPr>
                  <a:grpSpLocks/>
                </p:cNvGrpSpPr>
                <p:nvPr/>
              </p:nvGrpSpPr>
              <p:grpSpPr bwMode="auto">
                <a:xfrm>
                  <a:off x="4189" y="800"/>
                  <a:ext cx="198" cy="1073"/>
                  <a:chOff x="4189" y="800"/>
                  <a:chExt cx="198" cy="1073"/>
                </a:xfrm>
              </p:grpSpPr>
              <p:sp>
                <p:nvSpPr>
                  <p:cNvPr id="27678" name="Arc 51"/>
                  <p:cNvSpPr>
                    <a:spLocks/>
                  </p:cNvSpPr>
                  <p:nvPr/>
                </p:nvSpPr>
                <p:spPr bwMode="auto">
                  <a:xfrm rot="5400000">
                    <a:off x="4237" y="1470"/>
                    <a:ext cx="101" cy="198"/>
                  </a:xfrm>
                  <a:custGeom>
                    <a:avLst/>
                    <a:gdLst>
                      <a:gd name="T0" fmla="*/ 0 w 21600"/>
                      <a:gd name="T1" fmla="*/ 0 h 43087"/>
                      <a:gd name="T2" fmla="*/ 0 w 21600"/>
                      <a:gd name="T3" fmla="*/ 0 h 43087"/>
                      <a:gd name="T4" fmla="*/ 0 w 21600"/>
                      <a:gd name="T5" fmla="*/ 0 h 4308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3087"/>
                      <a:gd name="T11" fmla="*/ 21600 w 21600"/>
                      <a:gd name="T12" fmla="*/ 43087 h 4308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308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</a:path>
                      <a:path w="21600" h="4308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7679" name="Freeform 52"/>
                  <p:cNvSpPr>
                    <a:spLocks/>
                  </p:cNvSpPr>
                  <p:nvPr/>
                </p:nvSpPr>
                <p:spPr bwMode="auto">
                  <a:xfrm rot="5400000">
                    <a:off x="4154" y="1300"/>
                    <a:ext cx="268" cy="198"/>
                  </a:xfrm>
                  <a:custGeom>
                    <a:avLst/>
                    <a:gdLst>
                      <a:gd name="T0" fmla="*/ 101 w 424"/>
                      <a:gd name="T1" fmla="*/ 0 h 336"/>
                      <a:gd name="T2" fmla="*/ 0 w 424"/>
                      <a:gd name="T3" fmla="*/ 0 h 336"/>
                      <a:gd name="T4" fmla="*/ 0 w 424"/>
                      <a:gd name="T5" fmla="*/ 69 h 336"/>
                      <a:gd name="T6" fmla="*/ 107 w 424"/>
                      <a:gd name="T7" fmla="*/ 69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24"/>
                      <a:gd name="T13" fmla="*/ 0 h 336"/>
                      <a:gd name="T14" fmla="*/ 424 w 424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24" h="336">
                        <a:moveTo>
                          <a:pt x="400" y="0"/>
                        </a:moveTo>
                        <a:lnTo>
                          <a:pt x="0" y="0"/>
                        </a:lnTo>
                        <a:lnTo>
                          <a:pt x="0" y="336"/>
                        </a:lnTo>
                        <a:lnTo>
                          <a:pt x="424" y="336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7680" name="Line 53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4104" y="1032"/>
                    <a:ext cx="46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7681" name="Line 5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4207" y="1224"/>
                    <a:ext cx="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oval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7682" name="Line 5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4163" y="1745"/>
                    <a:ext cx="25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7670" name="Group 56"/>
                <p:cNvGrpSpPr>
                  <a:grpSpLocks/>
                </p:cNvGrpSpPr>
                <p:nvPr/>
              </p:nvGrpSpPr>
              <p:grpSpPr bwMode="auto">
                <a:xfrm>
                  <a:off x="4335" y="1030"/>
                  <a:ext cx="807" cy="224"/>
                  <a:chOff x="4335" y="1366"/>
                  <a:chExt cx="807" cy="224"/>
                </a:xfrm>
              </p:grpSpPr>
              <p:grpSp>
                <p:nvGrpSpPr>
                  <p:cNvPr id="27671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4335" y="1366"/>
                    <a:ext cx="807" cy="224"/>
                    <a:chOff x="4335" y="1366"/>
                    <a:chExt cx="807" cy="224"/>
                  </a:xfrm>
                </p:grpSpPr>
                <p:sp>
                  <p:nvSpPr>
                    <p:cNvPr id="27673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35" y="1424"/>
                      <a:ext cx="25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oval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7674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15" y="1478"/>
                      <a:ext cx="22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7675" name="Arc 60"/>
                    <p:cNvSpPr>
                      <a:spLocks/>
                    </p:cNvSpPr>
                    <p:nvPr/>
                  </p:nvSpPr>
                  <p:spPr bwMode="auto">
                    <a:xfrm>
                      <a:off x="4570" y="1366"/>
                      <a:ext cx="351" cy="223"/>
                    </a:xfrm>
                    <a:custGeom>
                      <a:avLst/>
                      <a:gdLst>
                        <a:gd name="T0" fmla="*/ 0 w 18486"/>
                        <a:gd name="T1" fmla="*/ 0 h 21600"/>
                        <a:gd name="T2" fmla="*/ 0 w 18486"/>
                        <a:gd name="T3" fmla="*/ 0 h 21600"/>
                        <a:gd name="T4" fmla="*/ 0 w 1848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8486"/>
                        <a:gd name="T10" fmla="*/ 0 h 21600"/>
                        <a:gd name="T11" fmla="*/ 18486 w 1848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8486" h="21600" fill="none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</a:path>
                        <a:path w="18486" h="21600" stroke="0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7676" name="Arc 61"/>
                    <p:cNvSpPr>
                      <a:spLocks/>
                    </p:cNvSpPr>
                    <p:nvPr/>
                  </p:nvSpPr>
                  <p:spPr bwMode="auto">
                    <a:xfrm flipV="1">
                      <a:off x="4573" y="1367"/>
                      <a:ext cx="351" cy="223"/>
                    </a:xfrm>
                    <a:custGeom>
                      <a:avLst/>
                      <a:gdLst>
                        <a:gd name="T0" fmla="*/ 0 w 18486"/>
                        <a:gd name="T1" fmla="*/ 0 h 21600"/>
                        <a:gd name="T2" fmla="*/ 0 w 18486"/>
                        <a:gd name="T3" fmla="*/ 0 h 21600"/>
                        <a:gd name="T4" fmla="*/ 0 w 1848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8486"/>
                        <a:gd name="T10" fmla="*/ 0 h 21600"/>
                        <a:gd name="T11" fmla="*/ 18486 w 1848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8486" h="21600" fill="none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</a:path>
                        <a:path w="18486" h="21600" stroke="0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7677" name="Arc 62"/>
                    <p:cNvSpPr>
                      <a:spLocks/>
                    </p:cNvSpPr>
                    <p:nvPr/>
                  </p:nvSpPr>
                  <p:spPr bwMode="auto">
                    <a:xfrm>
                      <a:off x="4552" y="1371"/>
                      <a:ext cx="43" cy="217"/>
                    </a:xfrm>
                    <a:custGeom>
                      <a:avLst/>
                      <a:gdLst>
                        <a:gd name="T0" fmla="*/ 0 w 21600"/>
                        <a:gd name="T1" fmla="*/ 0 h 38874"/>
                        <a:gd name="T2" fmla="*/ 0 w 21600"/>
                        <a:gd name="T3" fmla="*/ 0 h 38874"/>
                        <a:gd name="T4" fmla="*/ 0 w 21600"/>
                        <a:gd name="T5" fmla="*/ 0 h 38874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38874"/>
                        <a:gd name="T11" fmla="*/ 21600 w 21600"/>
                        <a:gd name="T12" fmla="*/ 38874 h 3887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38874" fill="none" extrusionOk="0">
                          <a:moveTo>
                            <a:pt x="9085" y="-1"/>
                          </a:moveTo>
                          <a:cubicBezTo>
                            <a:pt x="16716" y="3537"/>
                            <a:pt x="21600" y="11184"/>
                            <a:pt x="21600" y="19596"/>
                          </a:cubicBezTo>
                          <a:cubicBezTo>
                            <a:pt x="21600" y="27743"/>
                            <a:pt x="17014" y="35198"/>
                            <a:pt x="9742" y="38873"/>
                          </a:cubicBezTo>
                        </a:path>
                        <a:path w="21600" h="38874" stroke="0" extrusionOk="0">
                          <a:moveTo>
                            <a:pt x="9085" y="-1"/>
                          </a:moveTo>
                          <a:cubicBezTo>
                            <a:pt x="16716" y="3537"/>
                            <a:pt x="21600" y="11184"/>
                            <a:pt x="21600" y="19596"/>
                          </a:cubicBezTo>
                          <a:cubicBezTo>
                            <a:pt x="21600" y="27743"/>
                            <a:pt x="17014" y="35198"/>
                            <a:pt x="9742" y="38873"/>
                          </a:cubicBezTo>
                          <a:lnTo>
                            <a:pt x="0" y="19596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27672" name="Arc 63"/>
                  <p:cNvSpPr>
                    <a:spLocks/>
                  </p:cNvSpPr>
                  <p:nvPr/>
                </p:nvSpPr>
                <p:spPr bwMode="auto">
                  <a:xfrm>
                    <a:off x="4516" y="1371"/>
                    <a:ext cx="43" cy="217"/>
                  </a:xfrm>
                  <a:custGeom>
                    <a:avLst/>
                    <a:gdLst>
                      <a:gd name="T0" fmla="*/ 0 w 21600"/>
                      <a:gd name="T1" fmla="*/ 0 h 38874"/>
                      <a:gd name="T2" fmla="*/ 0 w 21600"/>
                      <a:gd name="T3" fmla="*/ 0 h 38874"/>
                      <a:gd name="T4" fmla="*/ 0 w 21600"/>
                      <a:gd name="T5" fmla="*/ 0 h 38874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38874"/>
                      <a:gd name="T11" fmla="*/ 21600 w 21600"/>
                      <a:gd name="T12" fmla="*/ 38874 h 388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38874" fill="none" extrusionOk="0">
                        <a:moveTo>
                          <a:pt x="9085" y="-1"/>
                        </a:moveTo>
                        <a:cubicBezTo>
                          <a:pt x="16716" y="3537"/>
                          <a:pt x="21600" y="11184"/>
                          <a:pt x="21600" y="19596"/>
                        </a:cubicBezTo>
                        <a:cubicBezTo>
                          <a:pt x="21600" y="27743"/>
                          <a:pt x="17014" y="35198"/>
                          <a:pt x="9742" y="38873"/>
                        </a:cubicBezTo>
                      </a:path>
                      <a:path w="21600" h="38874" stroke="0" extrusionOk="0">
                        <a:moveTo>
                          <a:pt x="9085" y="-1"/>
                        </a:moveTo>
                        <a:cubicBezTo>
                          <a:pt x="16716" y="3537"/>
                          <a:pt x="21600" y="11184"/>
                          <a:pt x="21600" y="19596"/>
                        </a:cubicBezTo>
                        <a:cubicBezTo>
                          <a:pt x="21600" y="27743"/>
                          <a:pt x="17014" y="35198"/>
                          <a:pt x="9742" y="38873"/>
                        </a:cubicBezTo>
                        <a:lnTo>
                          <a:pt x="0" y="1959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</p:grpSp>
        </p:grpSp>
        <p:sp>
          <p:nvSpPr>
            <p:cNvPr id="27665" name="Line 64"/>
            <p:cNvSpPr>
              <a:spLocks noChangeShapeType="1"/>
            </p:cNvSpPr>
            <p:nvPr/>
          </p:nvSpPr>
          <p:spPr bwMode="auto">
            <a:xfrm>
              <a:off x="3198" y="1872"/>
              <a:ext cx="5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66" name="Line 65"/>
            <p:cNvSpPr>
              <a:spLocks noChangeShapeType="1"/>
            </p:cNvSpPr>
            <p:nvPr/>
          </p:nvSpPr>
          <p:spPr bwMode="auto">
            <a:xfrm>
              <a:off x="3822" y="1878"/>
              <a:ext cx="4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7659" name="Text Box 66"/>
          <p:cNvSpPr txBox="1">
            <a:spLocks noChangeArrowheads="1"/>
          </p:cNvSpPr>
          <p:nvPr/>
        </p:nvSpPr>
        <p:spPr bwMode="auto">
          <a:xfrm>
            <a:off x="5029200" y="4276725"/>
            <a:ext cx="1924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átvitel ki</a:t>
            </a:r>
          </a:p>
        </p:txBody>
      </p:sp>
      <p:sp>
        <p:nvSpPr>
          <p:cNvPr id="27660" name="Text Box 67"/>
          <p:cNvSpPr txBox="1">
            <a:spLocks noChangeArrowheads="1"/>
          </p:cNvSpPr>
          <p:nvPr/>
        </p:nvSpPr>
        <p:spPr bwMode="auto">
          <a:xfrm>
            <a:off x="542925" y="2581275"/>
            <a:ext cx="1924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átvitel</a:t>
            </a:r>
          </a:p>
        </p:txBody>
      </p:sp>
      <p:sp>
        <p:nvSpPr>
          <p:cNvPr id="27661" name="Élőláb helye 6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27662" name="Dátum helye 7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887D3C7-3847-4AFB-8F33-0E04F065393A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01CE71-C393-43F3-ABD8-D4BF00CE681D}" type="slidenum">
              <a:rPr lang="en-GB" smtClean="0">
                <a:cs typeface="Arial" charset="0"/>
              </a:rPr>
              <a:pPr/>
              <a:t>27</a:t>
            </a:fld>
            <a:endParaRPr lang="en-GB" smtClean="0"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6059487"/>
          </a:xfrm>
        </p:spPr>
        <p:txBody>
          <a:bodyPr/>
          <a:lstStyle/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hu-HU" sz="2400" b="1" smtClean="0"/>
              <a:t>Aritmetikai-logikai egység:</a:t>
            </a:r>
            <a:r>
              <a:rPr lang="hu-HU" sz="2400" smtClean="0"/>
              <a:t> bitszelet</a:t>
            </a:r>
            <a:r>
              <a:rPr lang="hu-HU" sz="2400" b="1" smtClean="0"/>
              <a:t> </a:t>
            </a:r>
            <a:r>
              <a:rPr lang="hu-HU" sz="2400" smtClean="0"/>
              <a:t>(bit slice, </a:t>
            </a:r>
            <a:r>
              <a:rPr lang="hu-HU" sz="2400" b="1" smtClean="0"/>
              <a:t>3.19. ábra</a:t>
            </a:r>
            <a:r>
              <a:rPr lang="hu-HU" sz="2400" smtClean="0"/>
              <a:t>), </a:t>
            </a:r>
            <a:br>
              <a:rPr lang="hu-HU" sz="2400" smtClean="0"/>
            </a:br>
            <a:r>
              <a:rPr lang="hu-HU" sz="2400" smtClean="0"/>
              <a:t> </a:t>
            </a:r>
            <a:r>
              <a:rPr lang="hu-HU" sz="2400" b="1" smtClean="0"/>
              <a:t>F0</a:t>
            </a:r>
            <a:r>
              <a:rPr lang="hu-HU" sz="2400" smtClean="0"/>
              <a:t>, </a:t>
            </a:r>
            <a:r>
              <a:rPr lang="hu-HU" sz="2400" b="1" smtClean="0"/>
              <a:t>F1</a:t>
            </a:r>
            <a:r>
              <a:rPr lang="hu-HU" sz="2400" smtClean="0"/>
              <a:t> -től függően </a:t>
            </a:r>
            <a:r>
              <a:rPr lang="hu-HU" sz="2400" b="1" i="1" smtClean="0"/>
              <a:t>ÉS</a:t>
            </a:r>
            <a:r>
              <a:rPr lang="hu-HU" sz="2400" smtClean="0"/>
              <a:t>, </a:t>
            </a:r>
            <a:r>
              <a:rPr lang="hu-HU" sz="2400" b="1" i="1" smtClean="0"/>
              <a:t>VAGY</a:t>
            </a:r>
            <a:r>
              <a:rPr lang="hu-HU" sz="2400" smtClean="0"/>
              <a:t>, </a:t>
            </a:r>
            <a:r>
              <a:rPr lang="hu-HU" sz="2400" b="1" i="1" smtClean="0"/>
              <a:t>NEGÁCIÓ</a:t>
            </a:r>
            <a:r>
              <a:rPr lang="hu-HU" sz="2400" smtClean="0"/>
              <a:t> vagy +</a:t>
            </a:r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3689350" y="2443163"/>
            <a:ext cx="0" cy="2300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3775075" y="3109913"/>
            <a:ext cx="4763" cy="1776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>
            <a:off x="3870325" y="3709988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 flipH="1">
            <a:off x="4951413" y="2371725"/>
            <a:ext cx="4762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 flipV="1">
            <a:off x="4951413" y="3103563"/>
            <a:ext cx="0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 flipH="1">
            <a:off x="2755900" y="3038475"/>
            <a:ext cx="300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 flipH="1">
            <a:off x="2751138" y="3614738"/>
            <a:ext cx="242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5351463" y="3186113"/>
            <a:ext cx="604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8684" name="Text Box 11"/>
          <p:cNvSpPr txBox="1">
            <a:spLocks noChangeArrowheads="1"/>
          </p:cNvSpPr>
          <p:nvPr/>
        </p:nvSpPr>
        <p:spPr bwMode="auto">
          <a:xfrm>
            <a:off x="365125" y="3595688"/>
            <a:ext cx="8096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ENB</a:t>
            </a:r>
            <a:endParaRPr lang="hu-HU" baseline="-25000">
              <a:solidFill>
                <a:schemeClr val="tx1"/>
              </a:solidFill>
            </a:endParaRPr>
          </a:p>
        </p:txBody>
      </p:sp>
      <p:sp>
        <p:nvSpPr>
          <p:cNvPr id="28685" name="Text Box 12"/>
          <p:cNvSpPr txBox="1">
            <a:spLocks noChangeArrowheads="1"/>
          </p:cNvSpPr>
          <p:nvPr/>
        </p:nvSpPr>
        <p:spPr bwMode="auto">
          <a:xfrm>
            <a:off x="374650" y="2919413"/>
            <a:ext cx="8858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ENA</a:t>
            </a:r>
            <a:endParaRPr lang="hu-HU" baseline="-25000">
              <a:solidFill>
                <a:schemeClr val="tx1"/>
              </a:solidFill>
            </a:endParaRPr>
          </a:p>
        </p:txBody>
      </p:sp>
      <p:sp>
        <p:nvSpPr>
          <p:cNvPr id="28686" name="Text Box 13"/>
          <p:cNvSpPr txBox="1">
            <a:spLocks noChangeArrowheads="1"/>
          </p:cNvSpPr>
          <p:nvPr/>
        </p:nvSpPr>
        <p:spPr bwMode="auto">
          <a:xfrm>
            <a:off x="250825" y="2133600"/>
            <a:ext cx="971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INVA</a:t>
            </a:r>
            <a:endParaRPr lang="hu-HU" baseline="-25000">
              <a:solidFill>
                <a:schemeClr val="tx1"/>
              </a:solidFill>
            </a:endParaRPr>
          </a:p>
        </p:txBody>
      </p:sp>
      <p:sp>
        <p:nvSpPr>
          <p:cNvPr id="28687" name="Text Box 14"/>
          <p:cNvSpPr txBox="1">
            <a:spLocks noChangeArrowheads="1"/>
          </p:cNvSpPr>
          <p:nvPr/>
        </p:nvSpPr>
        <p:spPr bwMode="auto">
          <a:xfrm>
            <a:off x="5148263" y="1268413"/>
            <a:ext cx="13906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átvitel be</a:t>
            </a:r>
            <a:endParaRPr lang="hu-HU" baseline="-25000">
              <a:solidFill>
                <a:schemeClr val="tx1"/>
              </a:solidFill>
            </a:endParaRPr>
          </a:p>
        </p:txBody>
      </p:sp>
      <p:sp>
        <p:nvSpPr>
          <p:cNvPr id="28688" name="Text Box 15"/>
          <p:cNvSpPr txBox="1">
            <a:spLocks noChangeArrowheads="1"/>
          </p:cNvSpPr>
          <p:nvPr/>
        </p:nvSpPr>
        <p:spPr bwMode="auto">
          <a:xfrm>
            <a:off x="784225" y="3262313"/>
            <a:ext cx="4857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B</a:t>
            </a:r>
            <a:endParaRPr lang="hu-HU" baseline="-25000">
              <a:solidFill>
                <a:schemeClr val="tx1"/>
              </a:solidFill>
            </a:endParaRPr>
          </a:p>
        </p:txBody>
      </p:sp>
      <p:sp>
        <p:nvSpPr>
          <p:cNvPr id="28689" name="Text Box 16"/>
          <p:cNvSpPr txBox="1">
            <a:spLocks noChangeArrowheads="1"/>
          </p:cNvSpPr>
          <p:nvPr/>
        </p:nvSpPr>
        <p:spPr bwMode="auto">
          <a:xfrm>
            <a:off x="7380288" y="2708275"/>
            <a:ext cx="1343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Kimenet</a:t>
            </a:r>
            <a:endParaRPr lang="hu-HU" baseline="-25000">
              <a:solidFill>
                <a:schemeClr val="tx1"/>
              </a:solidFill>
            </a:endParaRPr>
          </a:p>
        </p:txBody>
      </p:sp>
      <p:grpSp>
        <p:nvGrpSpPr>
          <p:cNvPr id="28690" name="Group 17"/>
          <p:cNvGrpSpPr>
            <a:grpSpLocks/>
          </p:cNvGrpSpPr>
          <p:nvPr/>
        </p:nvGrpSpPr>
        <p:grpSpPr bwMode="auto">
          <a:xfrm>
            <a:off x="755650" y="1700213"/>
            <a:ext cx="6700838" cy="4429125"/>
            <a:chOff x="492" y="840"/>
            <a:chExt cx="4221" cy="2790"/>
          </a:xfrm>
        </p:grpSpPr>
        <p:grpSp>
          <p:nvGrpSpPr>
            <p:cNvPr id="28700" name="Group 18"/>
            <p:cNvGrpSpPr>
              <a:grpSpLocks/>
            </p:cNvGrpSpPr>
            <p:nvPr/>
          </p:nvGrpSpPr>
          <p:grpSpPr bwMode="auto">
            <a:xfrm>
              <a:off x="492" y="840"/>
              <a:ext cx="4221" cy="2790"/>
              <a:chOff x="114" y="834"/>
              <a:chExt cx="4221" cy="2790"/>
            </a:xfrm>
          </p:grpSpPr>
          <p:grpSp>
            <p:nvGrpSpPr>
              <p:cNvPr id="28703" name="Group 19"/>
              <p:cNvGrpSpPr>
                <a:grpSpLocks/>
              </p:cNvGrpSpPr>
              <p:nvPr/>
            </p:nvGrpSpPr>
            <p:grpSpPr bwMode="auto">
              <a:xfrm>
                <a:off x="114" y="834"/>
                <a:ext cx="4221" cy="2790"/>
                <a:chOff x="108" y="834"/>
                <a:chExt cx="4221" cy="2790"/>
              </a:xfrm>
            </p:grpSpPr>
            <p:sp>
              <p:nvSpPr>
                <p:cNvPr id="28710" name="Rectangle 20"/>
                <p:cNvSpPr>
                  <a:spLocks noChangeArrowheads="1"/>
                </p:cNvSpPr>
                <p:nvPr/>
              </p:nvSpPr>
              <p:spPr bwMode="auto">
                <a:xfrm>
                  <a:off x="528" y="897"/>
                  <a:ext cx="3690" cy="260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871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688" y="2724"/>
                  <a:ext cx="1026" cy="7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162000" tIns="190800" rIns="162000" bIns="190800">
                  <a:spAutoFit/>
                </a:bodyPr>
                <a:lstStyle/>
                <a:p>
                  <a:pPr algn="ctr"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teljes összeadó</a:t>
                  </a:r>
                </a:p>
              </p:txBody>
            </p:sp>
            <p:sp>
              <p:nvSpPr>
                <p:cNvPr id="28712" name="Rectangle 22"/>
                <p:cNvSpPr>
                  <a:spLocks noChangeArrowheads="1"/>
                </p:cNvSpPr>
                <p:nvPr/>
              </p:nvSpPr>
              <p:spPr bwMode="auto">
                <a:xfrm>
                  <a:off x="1614" y="1020"/>
                  <a:ext cx="1482" cy="128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grpSp>
              <p:nvGrpSpPr>
                <p:cNvPr id="28713" name="Group 23"/>
                <p:cNvGrpSpPr>
                  <a:grpSpLocks/>
                </p:cNvGrpSpPr>
                <p:nvPr/>
              </p:nvGrpSpPr>
              <p:grpSpPr bwMode="auto">
                <a:xfrm>
                  <a:off x="3134" y="1568"/>
                  <a:ext cx="1195" cy="243"/>
                  <a:chOff x="3134" y="1568"/>
                  <a:chExt cx="1195" cy="243"/>
                </a:xfrm>
              </p:grpSpPr>
              <p:sp>
                <p:nvSpPr>
                  <p:cNvPr id="2879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134" y="1626"/>
                    <a:ext cx="64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9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138" y="1727"/>
                    <a:ext cx="64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9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102" y="1688"/>
                    <a:ext cx="22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98" name="Arc 27"/>
                  <p:cNvSpPr>
                    <a:spLocks/>
                  </p:cNvSpPr>
                  <p:nvPr/>
                </p:nvSpPr>
                <p:spPr bwMode="auto">
                  <a:xfrm>
                    <a:off x="3760" y="1582"/>
                    <a:ext cx="351" cy="229"/>
                  </a:xfrm>
                  <a:custGeom>
                    <a:avLst/>
                    <a:gdLst>
                      <a:gd name="T0" fmla="*/ 0 w 18486"/>
                      <a:gd name="T1" fmla="*/ 0 h 21600"/>
                      <a:gd name="T2" fmla="*/ 0 w 18486"/>
                      <a:gd name="T3" fmla="*/ 0 h 21600"/>
                      <a:gd name="T4" fmla="*/ 0 w 1848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8486"/>
                      <a:gd name="T10" fmla="*/ 0 h 21600"/>
                      <a:gd name="T11" fmla="*/ 18486 w 1848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486" h="21600" fill="none" extrusionOk="0">
                        <a:moveTo>
                          <a:pt x="-1" y="0"/>
                        </a:moveTo>
                        <a:cubicBezTo>
                          <a:pt x="7562" y="0"/>
                          <a:pt x="14574" y="3954"/>
                          <a:pt x="18485" y="10427"/>
                        </a:cubicBezTo>
                      </a:path>
                      <a:path w="18486" h="21600" stroke="0" extrusionOk="0">
                        <a:moveTo>
                          <a:pt x="-1" y="0"/>
                        </a:moveTo>
                        <a:cubicBezTo>
                          <a:pt x="7562" y="0"/>
                          <a:pt x="14574" y="3954"/>
                          <a:pt x="18485" y="1042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799" name="Arc 28"/>
                  <p:cNvSpPr>
                    <a:spLocks/>
                  </p:cNvSpPr>
                  <p:nvPr/>
                </p:nvSpPr>
                <p:spPr bwMode="auto">
                  <a:xfrm flipV="1">
                    <a:off x="3760" y="1568"/>
                    <a:ext cx="351" cy="229"/>
                  </a:xfrm>
                  <a:custGeom>
                    <a:avLst/>
                    <a:gdLst>
                      <a:gd name="T0" fmla="*/ 0 w 18486"/>
                      <a:gd name="T1" fmla="*/ 0 h 21600"/>
                      <a:gd name="T2" fmla="*/ 0 w 18486"/>
                      <a:gd name="T3" fmla="*/ 0 h 21600"/>
                      <a:gd name="T4" fmla="*/ 0 w 1848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8486"/>
                      <a:gd name="T10" fmla="*/ 0 h 21600"/>
                      <a:gd name="T11" fmla="*/ 18486 w 1848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486" h="21600" fill="none" extrusionOk="0">
                        <a:moveTo>
                          <a:pt x="-1" y="0"/>
                        </a:moveTo>
                        <a:cubicBezTo>
                          <a:pt x="7562" y="0"/>
                          <a:pt x="14574" y="3954"/>
                          <a:pt x="18485" y="10427"/>
                        </a:cubicBezTo>
                      </a:path>
                      <a:path w="18486" h="21600" stroke="0" extrusionOk="0">
                        <a:moveTo>
                          <a:pt x="-1" y="0"/>
                        </a:moveTo>
                        <a:cubicBezTo>
                          <a:pt x="7562" y="0"/>
                          <a:pt x="14574" y="3954"/>
                          <a:pt x="18485" y="1042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800" name="Arc 29"/>
                  <p:cNvSpPr>
                    <a:spLocks/>
                  </p:cNvSpPr>
                  <p:nvPr/>
                </p:nvSpPr>
                <p:spPr bwMode="auto">
                  <a:xfrm>
                    <a:off x="3739" y="1578"/>
                    <a:ext cx="43" cy="223"/>
                  </a:xfrm>
                  <a:custGeom>
                    <a:avLst/>
                    <a:gdLst>
                      <a:gd name="T0" fmla="*/ 0 w 21600"/>
                      <a:gd name="T1" fmla="*/ 0 h 38874"/>
                      <a:gd name="T2" fmla="*/ 0 w 21600"/>
                      <a:gd name="T3" fmla="*/ 0 h 38874"/>
                      <a:gd name="T4" fmla="*/ 0 w 21600"/>
                      <a:gd name="T5" fmla="*/ 0 h 38874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38874"/>
                      <a:gd name="T11" fmla="*/ 21600 w 21600"/>
                      <a:gd name="T12" fmla="*/ 38874 h 388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38874" fill="none" extrusionOk="0">
                        <a:moveTo>
                          <a:pt x="9085" y="-1"/>
                        </a:moveTo>
                        <a:cubicBezTo>
                          <a:pt x="16716" y="3537"/>
                          <a:pt x="21600" y="11184"/>
                          <a:pt x="21600" y="19596"/>
                        </a:cubicBezTo>
                        <a:cubicBezTo>
                          <a:pt x="21600" y="27743"/>
                          <a:pt x="17014" y="35198"/>
                          <a:pt x="9742" y="38873"/>
                        </a:cubicBezTo>
                      </a:path>
                      <a:path w="21600" h="38874" stroke="0" extrusionOk="0">
                        <a:moveTo>
                          <a:pt x="9085" y="-1"/>
                        </a:moveTo>
                        <a:cubicBezTo>
                          <a:pt x="16716" y="3537"/>
                          <a:pt x="21600" y="11184"/>
                          <a:pt x="21600" y="19596"/>
                        </a:cubicBezTo>
                        <a:cubicBezTo>
                          <a:pt x="21600" y="27743"/>
                          <a:pt x="17014" y="35198"/>
                          <a:pt x="9742" y="38873"/>
                        </a:cubicBezTo>
                        <a:lnTo>
                          <a:pt x="0" y="1959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8714" name="Group 30"/>
                <p:cNvGrpSpPr>
                  <a:grpSpLocks/>
                </p:cNvGrpSpPr>
                <p:nvPr/>
              </p:nvGrpSpPr>
              <p:grpSpPr bwMode="auto">
                <a:xfrm>
                  <a:off x="1704" y="1528"/>
                  <a:ext cx="819" cy="230"/>
                  <a:chOff x="1704" y="1528"/>
                  <a:chExt cx="819" cy="230"/>
                </a:xfrm>
              </p:grpSpPr>
              <p:sp>
                <p:nvSpPr>
                  <p:cNvPr id="2879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704" y="1587"/>
                    <a:ext cx="23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oval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9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263" y="1643"/>
                    <a:ext cx="26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92" name="Arc 33"/>
                  <p:cNvSpPr>
                    <a:spLocks/>
                  </p:cNvSpPr>
                  <p:nvPr/>
                </p:nvSpPr>
                <p:spPr bwMode="auto">
                  <a:xfrm>
                    <a:off x="1918" y="1528"/>
                    <a:ext cx="351" cy="229"/>
                  </a:xfrm>
                  <a:custGeom>
                    <a:avLst/>
                    <a:gdLst>
                      <a:gd name="T0" fmla="*/ 0 w 18486"/>
                      <a:gd name="T1" fmla="*/ 0 h 21600"/>
                      <a:gd name="T2" fmla="*/ 0 w 18486"/>
                      <a:gd name="T3" fmla="*/ 0 h 21600"/>
                      <a:gd name="T4" fmla="*/ 0 w 1848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8486"/>
                      <a:gd name="T10" fmla="*/ 0 h 21600"/>
                      <a:gd name="T11" fmla="*/ 18486 w 1848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486" h="21600" fill="none" extrusionOk="0">
                        <a:moveTo>
                          <a:pt x="-1" y="0"/>
                        </a:moveTo>
                        <a:cubicBezTo>
                          <a:pt x="7562" y="0"/>
                          <a:pt x="14574" y="3954"/>
                          <a:pt x="18485" y="10427"/>
                        </a:cubicBezTo>
                      </a:path>
                      <a:path w="18486" h="21600" stroke="0" extrusionOk="0">
                        <a:moveTo>
                          <a:pt x="-1" y="0"/>
                        </a:moveTo>
                        <a:cubicBezTo>
                          <a:pt x="7562" y="0"/>
                          <a:pt x="14574" y="3954"/>
                          <a:pt x="18485" y="1042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793" name="Arc 34"/>
                  <p:cNvSpPr>
                    <a:spLocks/>
                  </p:cNvSpPr>
                  <p:nvPr/>
                </p:nvSpPr>
                <p:spPr bwMode="auto">
                  <a:xfrm flipV="1">
                    <a:off x="1921" y="1529"/>
                    <a:ext cx="351" cy="229"/>
                  </a:xfrm>
                  <a:custGeom>
                    <a:avLst/>
                    <a:gdLst>
                      <a:gd name="T0" fmla="*/ 0 w 18486"/>
                      <a:gd name="T1" fmla="*/ 0 h 21600"/>
                      <a:gd name="T2" fmla="*/ 0 w 18486"/>
                      <a:gd name="T3" fmla="*/ 0 h 21600"/>
                      <a:gd name="T4" fmla="*/ 0 w 1848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8486"/>
                      <a:gd name="T10" fmla="*/ 0 h 21600"/>
                      <a:gd name="T11" fmla="*/ 18486 w 1848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486" h="21600" fill="none" extrusionOk="0">
                        <a:moveTo>
                          <a:pt x="-1" y="0"/>
                        </a:moveTo>
                        <a:cubicBezTo>
                          <a:pt x="7562" y="0"/>
                          <a:pt x="14574" y="3954"/>
                          <a:pt x="18485" y="10427"/>
                        </a:cubicBezTo>
                      </a:path>
                      <a:path w="18486" h="21600" stroke="0" extrusionOk="0">
                        <a:moveTo>
                          <a:pt x="-1" y="0"/>
                        </a:moveTo>
                        <a:cubicBezTo>
                          <a:pt x="7562" y="0"/>
                          <a:pt x="14574" y="3954"/>
                          <a:pt x="18485" y="1042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794" name="Arc 35"/>
                  <p:cNvSpPr>
                    <a:spLocks/>
                  </p:cNvSpPr>
                  <p:nvPr/>
                </p:nvSpPr>
                <p:spPr bwMode="auto">
                  <a:xfrm>
                    <a:off x="1900" y="1533"/>
                    <a:ext cx="43" cy="223"/>
                  </a:xfrm>
                  <a:custGeom>
                    <a:avLst/>
                    <a:gdLst>
                      <a:gd name="T0" fmla="*/ 0 w 21600"/>
                      <a:gd name="T1" fmla="*/ 0 h 38874"/>
                      <a:gd name="T2" fmla="*/ 0 w 21600"/>
                      <a:gd name="T3" fmla="*/ 0 h 38874"/>
                      <a:gd name="T4" fmla="*/ 0 w 21600"/>
                      <a:gd name="T5" fmla="*/ 0 h 38874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38874"/>
                      <a:gd name="T11" fmla="*/ 21600 w 21600"/>
                      <a:gd name="T12" fmla="*/ 38874 h 388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38874" fill="none" extrusionOk="0">
                        <a:moveTo>
                          <a:pt x="9085" y="-1"/>
                        </a:moveTo>
                        <a:cubicBezTo>
                          <a:pt x="16716" y="3537"/>
                          <a:pt x="21600" y="11184"/>
                          <a:pt x="21600" y="19596"/>
                        </a:cubicBezTo>
                        <a:cubicBezTo>
                          <a:pt x="21600" y="27743"/>
                          <a:pt x="17014" y="35198"/>
                          <a:pt x="9742" y="38873"/>
                        </a:cubicBezTo>
                      </a:path>
                      <a:path w="21600" h="38874" stroke="0" extrusionOk="0">
                        <a:moveTo>
                          <a:pt x="9085" y="-1"/>
                        </a:moveTo>
                        <a:cubicBezTo>
                          <a:pt x="16716" y="3537"/>
                          <a:pt x="21600" y="11184"/>
                          <a:pt x="21600" y="19596"/>
                        </a:cubicBezTo>
                        <a:cubicBezTo>
                          <a:pt x="21600" y="27743"/>
                          <a:pt x="17014" y="35198"/>
                          <a:pt x="9742" y="38873"/>
                        </a:cubicBezTo>
                        <a:lnTo>
                          <a:pt x="0" y="1959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8715" name="Group 36"/>
                <p:cNvGrpSpPr>
                  <a:grpSpLocks/>
                </p:cNvGrpSpPr>
                <p:nvPr/>
              </p:nvGrpSpPr>
              <p:grpSpPr bwMode="auto">
                <a:xfrm>
                  <a:off x="1704" y="1125"/>
                  <a:ext cx="812" cy="198"/>
                  <a:chOff x="1704" y="1125"/>
                  <a:chExt cx="812" cy="198"/>
                </a:xfrm>
              </p:grpSpPr>
              <p:sp>
                <p:nvSpPr>
                  <p:cNvPr id="28785" name="Arc 37"/>
                  <p:cNvSpPr>
                    <a:spLocks/>
                  </p:cNvSpPr>
                  <p:nvPr/>
                </p:nvSpPr>
                <p:spPr bwMode="auto">
                  <a:xfrm>
                    <a:off x="2141" y="1125"/>
                    <a:ext cx="93" cy="198"/>
                  </a:xfrm>
                  <a:custGeom>
                    <a:avLst/>
                    <a:gdLst>
                      <a:gd name="T0" fmla="*/ 0 w 21600"/>
                      <a:gd name="T1" fmla="*/ 0 h 43087"/>
                      <a:gd name="T2" fmla="*/ 0 w 21600"/>
                      <a:gd name="T3" fmla="*/ 0 h 43087"/>
                      <a:gd name="T4" fmla="*/ 0 w 21600"/>
                      <a:gd name="T5" fmla="*/ 0 h 4308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3087"/>
                      <a:gd name="T11" fmla="*/ 21600 w 21600"/>
                      <a:gd name="T12" fmla="*/ 43087 h 4308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308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</a:path>
                      <a:path w="21600" h="4308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786" name="Freeform 38"/>
                  <p:cNvSpPr>
                    <a:spLocks/>
                  </p:cNvSpPr>
                  <p:nvPr/>
                </p:nvSpPr>
                <p:spPr bwMode="auto">
                  <a:xfrm>
                    <a:off x="1909" y="1125"/>
                    <a:ext cx="246" cy="198"/>
                  </a:xfrm>
                  <a:custGeom>
                    <a:avLst/>
                    <a:gdLst>
                      <a:gd name="T0" fmla="*/ 78 w 424"/>
                      <a:gd name="T1" fmla="*/ 0 h 336"/>
                      <a:gd name="T2" fmla="*/ 0 w 424"/>
                      <a:gd name="T3" fmla="*/ 0 h 336"/>
                      <a:gd name="T4" fmla="*/ 0 w 424"/>
                      <a:gd name="T5" fmla="*/ 69 h 336"/>
                      <a:gd name="T6" fmla="*/ 83 w 424"/>
                      <a:gd name="T7" fmla="*/ 69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24"/>
                      <a:gd name="T13" fmla="*/ 0 h 336"/>
                      <a:gd name="T14" fmla="*/ 424 w 424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24" h="336">
                        <a:moveTo>
                          <a:pt x="400" y="0"/>
                        </a:moveTo>
                        <a:lnTo>
                          <a:pt x="0" y="0"/>
                        </a:lnTo>
                        <a:lnTo>
                          <a:pt x="0" y="336"/>
                        </a:lnTo>
                        <a:lnTo>
                          <a:pt x="424" y="336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8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704" y="1176"/>
                    <a:ext cx="20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8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748" y="1267"/>
                    <a:ext cx="15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8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233" y="1221"/>
                    <a:ext cx="28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8716" name="Group 42"/>
                <p:cNvGrpSpPr>
                  <a:grpSpLocks/>
                </p:cNvGrpSpPr>
                <p:nvPr/>
              </p:nvGrpSpPr>
              <p:grpSpPr bwMode="auto">
                <a:xfrm>
                  <a:off x="2342" y="1167"/>
                  <a:ext cx="801" cy="198"/>
                  <a:chOff x="2342" y="1167"/>
                  <a:chExt cx="801" cy="198"/>
                </a:xfrm>
              </p:grpSpPr>
              <p:sp>
                <p:nvSpPr>
                  <p:cNvPr id="28781" name="Arc 43"/>
                  <p:cNvSpPr>
                    <a:spLocks/>
                  </p:cNvSpPr>
                  <p:nvPr/>
                </p:nvSpPr>
                <p:spPr bwMode="auto">
                  <a:xfrm>
                    <a:off x="2747" y="1167"/>
                    <a:ext cx="93" cy="198"/>
                  </a:xfrm>
                  <a:custGeom>
                    <a:avLst/>
                    <a:gdLst>
                      <a:gd name="T0" fmla="*/ 0 w 21600"/>
                      <a:gd name="T1" fmla="*/ 0 h 43087"/>
                      <a:gd name="T2" fmla="*/ 0 w 21600"/>
                      <a:gd name="T3" fmla="*/ 0 h 43087"/>
                      <a:gd name="T4" fmla="*/ 0 w 21600"/>
                      <a:gd name="T5" fmla="*/ 0 h 4308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3087"/>
                      <a:gd name="T11" fmla="*/ 21600 w 21600"/>
                      <a:gd name="T12" fmla="*/ 43087 h 4308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308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</a:path>
                      <a:path w="21600" h="4308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782" name="Freeform 44"/>
                  <p:cNvSpPr>
                    <a:spLocks/>
                  </p:cNvSpPr>
                  <p:nvPr/>
                </p:nvSpPr>
                <p:spPr bwMode="auto">
                  <a:xfrm>
                    <a:off x="2515" y="1167"/>
                    <a:ext cx="246" cy="198"/>
                  </a:xfrm>
                  <a:custGeom>
                    <a:avLst/>
                    <a:gdLst>
                      <a:gd name="T0" fmla="*/ 78 w 424"/>
                      <a:gd name="T1" fmla="*/ 0 h 336"/>
                      <a:gd name="T2" fmla="*/ 0 w 424"/>
                      <a:gd name="T3" fmla="*/ 0 h 336"/>
                      <a:gd name="T4" fmla="*/ 0 w 424"/>
                      <a:gd name="T5" fmla="*/ 69 h 336"/>
                      <a:gd name="T6" fmla="*/ 83 w 424"/>
                      <a:gd name="T7" fmla="*/ 69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24"/>
                      <a:gd name="T13" fmla="*/ 0 h 336"/>
                      <a:gd name="T14" fmla="*/ 424 w 424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24" h="336">
                        <a:moveTo>
                          <a:pt x="400" y="0"/>
                        </a:moveTo>
                        <a:lnTo>
                          <a:pt x="0" y="0"/>
                        </a:lnTo>
                        <a:lnTo>
                          <a:pt x="0" y="336"/>
                        </a:lnTo>
                        <a:lnTo>
                          <a:pt x="424" y="336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8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342" y="1309"/>
                    <a:ext cx="17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84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9" y="1263"/>
                    <a:ext cx="30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8717" name="Group 47"/>
                <p:cNvGrpSpPr>
                  <a:grpSpLocks/>
                </p:cNvGrpSpPr>
                <p:nvPr/>
              </p:nvGrpSpPr>
              <p:grpSpPr bwMode="auto">
                <a:xfrm>
                  <a:off x="2393" y="1587"/>
                  <a:ext cx="1392" cy="198"/>
                  <a:chOff x="2393" y="1587"/>
                  <a:chExt cx="1392" cy="198"/>
                </a:xfrm>
              </p:grpSpPr>
              <p:sp>
                <p:nvSpPr>
                  <p:cNvPr id="28777" name="Arc 48"/>
                  <p:cNvSpPr>
                    <a:spLocks/>
                  </p:cNvSpPr>
                  <p:nvPr/>
                </p:nvSpPr>
                <p:spPr bwMode="auto">
                  <a:xfrm>
                    <a:off x="2753" y="1587"/>
                    <a:ext cx="93" cy="198"/>
                  </a:xfrm>
                  <a:custGeom>
                    <a:avLst/>
                    <a:gdLst>
                      <a:gd name="T0" fmla="*/ 0 w 21600"/>
                      <a:gd name="T1" fmla="*/ 0 h 43087"/>
                      <a:gd name="T2" fmla="*/ 0 w 21600"/>
                      <a:gd name="T3" fmla="*/ 0 h 43087"/>
                      <a:gd name="T4" fmla="*/ 0 w 21600"/>
                      <a:gd name="T5" fmla="*/ 0 h 4308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3087"/>
                      <a:gd name="T11" fmla="*/ 21600 w 21600"/>
                      <a:gd name="T12" fmla="*/ 43087 h 4308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308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</a:path>
                      <a:path w="21600" h="4308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778" name="Freeform 49"/>
                  <p:cNvSpPr>
                    <a:spLocks/>
                  </p:cNvSpPr>
                  <p:nvPr/>
                </p:nvSpPr>
                <p:spPr bwMode="auto">
                  <a:xfrm>
                    <a:off x="2521" y="1587"/>
                    <a:ext cx="246" cy="198"/>
                  </a:xfrm>
                  <a:custGeom>
                    <a:avLst/>
                    <a:gdLst>
                      <a:gd name="T0" fmla="*/ 78 w 424"/>
                      <a:gd name="T1" fmla="*/ 0 h 336"/>
                      <a:gd name="T2" fmla="*/ 0 w 424"/>
                      <a:gd name="T3" fmla="*/ 0 h 336"/>
                      <a:gd name="T4" fmla="*/ 0 w 424"/>
                      <a:gd name="T5" fmla="*/ 69 h 336"/>
                      <a:gd name="T6" fmla="*/ 83 w 424"/>
                      <a:gd name="T7" fmla="*/ 69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24"/>
                      <a:gd name="T13" fmla="*/ 0 h 336"/>
                      <a:gd name="T14" fmla="*/ 424 w 424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24" h="336">
                        <a:moveTo>
                          <a:pt x="400" y="0"/>
                        </a:moveTo>
                        <a:lnTo>
                          <a:pt x="0" y="0"/>
                        </a:lnTo>
                        <a:lnTo>
                          <a:pt x="0" y="336"/>
                        </a:lnTo>
                        <a:lnTo>
                          <a:pt x="424" y="336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79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393" y="1729"/>
                    <a:ext cx="12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80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845" y="1683"/>
                    <a:ext cx="94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8718" name="Group 52"/>
                <p:cNvGrpSpPr>
                  <a:grpSpLocks/>
                </p:cNvGrpSpPr>
                <p:nvPr/>
              </p:nvGrpSpPr>
              <p:grpSpPr bwMode="auto">
                <a:xfrm>
                  <a:off x="2450" y="1965"/>
                  <a:ext cx="685" cy="198"/>
                  <a:chOff x="2450" y="1965"/>
                  <a:chExt cx="685" cy="198"/>
                </a:xfrm>
              </p:grpSpPr>
              <p:sp>
                <p:nvSpPr>
                  <p:cNvPr id="28773" name="Arc 53"/>
                  <p:cNvSpPr>
                    <a:spLocks/>
                  </p:cNvSpPr>
                  <p:nvPr/>
                </p:nvSpPr>
                <p:spPr bwMode="auto">
                  <a:xfrm>
                    <a:off x="2759" y="1965"/>
                    <a:ext cx="93" cy="198"/>
                  </a:xfrm>
                  <a:custGeom>
                    <a:avLst/>
                    <a:gdLst>
                      <a:gd name="T0" fmla="*/ 0 w 21600"/>
                      <a:gd name="T1" fmla="*/ 0 h 43087"/>
                      <a:gd name="T2" fmla="*/ 0 w 21600"/>
                      <a:gd name="T3" fmla="*/ 0 h 43087"/>
                      <a:gd name="T4" fmla="*/ 0 w 21600"/>
                      <a:gd name="T5" fmla="*/ 0 h 4308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3087"/>
                      <a:gd name="T11" fmla="*/ 21600 w 21600"/>
                      <a:gd name="T12" fmla="*/ 43087 h 4308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308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</a:path>
                      <a:path w="21600" h="4308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774" name="Freeform 54"/>
                  <p:cNvSpPr>
                    <a:spLocks/>
                  </p:cNvSpPr>
                  <p:nvPr/>
                </p:nvSpPr>
                <p:spPr bwMode="auto">
                  <a:xfrm>
                    <a:off x="2527" y="1965"/>
                    <a:ext cx="246" cy="198"/>
                  </a:xfrm>
                  <a:custGeom>
                    <a:avLst/>
                    <a:gdLst>
                      <a:gd name="T0" fmla="*/ 78 w 424"/>
                      <a:gd name="T1" fmla="*/ 0 h 336"/>
                      <a:gd name="T2" fmla="*/ 0 w 424"/>
                      <a:gd name="T3" fmla="*/ 0 h 336"/>
                      <a:gd name="T4" fmla="*/ 0 w 424"/>
                      <a:gd name="T5" fmla="*/ 69 h 336"/>
                      <a:gd name="T6" fmla="*/ 83 w 424"/>
                      <a:gd name="T7" fmla="*/ 69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24"/>
                      <a:gd name="T13" fmla="*/ 0 h 336"/>
                      <a:gd name="T14" fmla="*/ 424 w 424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24" h="336">
                        <a:moveTo>
                          <a:pt x="400" y="0"/>
                        </a:moveTo>
                        <a:lnTo>
                          <a:pt x="0" y="0"/>
                        </a:lnTo>
                        <a:lnTo>
                          <a:pt x="0" y="336"/>
                        </a:lnTo>
                        <a:lnTo>
                          <a:pt x="424" y="336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75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50" y="2107"/>
                    <a:ext cx="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76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2851" y="2061"/>
                    <a:ext cx="2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8719" name="Group 57"/>
                <p:cNvGrpSpPr>
                  <a:grpSpLocks/>
                </p:cNvGrpSpPr>
                <p:nvPr/>
              </p:nvGrpSpPr>
              <p:grpSpPr bwMode="auto">
                <a:xfrm>
                  <a:off x="866" y="1926"/>
                  <a:ext cx="1660" cy="228"/>
                  <a:chOff x="866" y="1926"/>
                  <a:chExt cx="1660" cy="228"/>
                </a:xfrm>
              </p:grpSpPr>
              <p:sp>
                <p:nvSpPr>
                  <p:cNvPr id="28769" name="Freeform 58"/>
                  <p:cNvSpPr>
                    <a:spLocks/>
                  </p:cNvSpPr>
                  <p:nvPr/>
                </p:nvSpPr>
                <p:spPr bwMode="auto">
                  <a:xfrm>
                    <a:off x="1905" y="1926"/>
                    <a:ext cx="185" cy="228"/>
                  </a:xfrm>
                  <a:custGeom>
                    <a:avLst/>
                    <a:gdLst>
                      <a:gd name="T0" fmla="*/ 0 w 185"/>
                      <a:gd name="T1" fmla="*/ 0 h 228"/>
                      <a:gd name="T2" fmla="*/ 0 w 185"/>
                      <a:gd name="T3" fmla="*/ 228 h 228"/>
                      <a:gd name="T4" fmla="*/ 185 w 185"/>
                      <a:gd name="T5" fmla="*/ 107 h 228"/>
                      <a:gd name="T6" fmla="*/ 0 w 185"/>
                      <a:gd name="T7" fmla="*/ 0 h 2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5"/>
                      <a:gd name="T13" fmla="*/ 0 h 228"/>
                      <a:gd name="T14" fmla="*/ 185 w 185"/>
                      <a:gd name="T15" fmla="*/ 228 h 2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5" h="228">
                        <a:moveTo>
                          <a:pt x="0" y="0"/>
                        </a:moveTo>
                        <a:lnTo>
                          <a:pt x="0" y="228"/>
                        </a:lnTo>
                        <a:lnTo>
                          <a:pt x="185" y="1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7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866" y="2047"/>
                    <a:ext cx="103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71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098" y="1991"/>
                    <a:ext cx="78" cy="8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77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182" y="2035"/>
                    <a:ext cx="34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8720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500" y="2754"/>
                  <a:ext cx="8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721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500" y="2844"/>
                  <a:ext cx="8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722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1500" y="2922"/>
                  <a:ext cx="95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grpSp>
              <p:nvGrpSpPr>
                <p:cNvPr id="28723" name="Group 65"/>
                <p:cNvGrpSpPr>
                  <a:grpSpLocks/>
                </p:cNvGrpSpPr>
                <p:nvPr/>
              </p:nvGrpSpPr>
              <p:grpSpPr bwMode="auto">
                <a:xfrm>
                  <a:off x="410" y="1953"/>
                  <a:ext cx="456" cy="186"/>
                  <a:chOff x="410" y="1947"/>
                  <a:chExt cx="456" cy="186"/>
                </a:xfrm>
              </p:grpSpPr>
              <p:sp>
                <p:nvSpPr>
                  <p:cNvPr id="28765" name="Arc 66"/>
                  <p:cNvSpPr>
                    <a:spLocks/>
                  </p:cNvSpPr>
                  <p:nvPr/>
                </p:nvSpPr>
                <p:spPr bwMode="auto">
                  <a:xfrm>
                    <a:off x="779" y="1947"/>
                    <a:ext cx="87" cy="186"/>
                  </a:xfrm>
                  <a:custGeom>
                    <a:avLst/>
                    <a:gdLst>
                      <a:gd name="T0" fmla="*/ 0 w 21600"/>
                      <a:gd name="T1" fmla="*/ 0 h 43087"/>
                      <a:gd name="T2" fmla="*/ 0 w 21600"/>
                      <a:gd name="T3" fmla="*/ 0 h 43087"/>
                      <a:gd name="T4" fmla="*/ 0 w 21600"/>
                      <a:gd name="T5" fmla="*/ 0 h 4308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3087"/>
                      <a:gd name="T11" fmla="*/ 21600 w 21600"/>
                      <a:gd name="T12" fmla="*/ 43087 h 4308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308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</a:path>
                      <a:path w="21600" h="4308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766" name="Freeform 67"/>
                  <p:cNvSpPr>
                    <a:spLocks/>
                  </p:cNvSpPr>
                  <p:nvPr/>
                </p:nvSpPr>
                <p:spPr bwMode="auto">
                  <a:xfrm>
                    <a:off x="561" y="1947"/>
                    <a:ext cx="231" cy="186"/>
                  </a:xfrm>
                  <a:custGeom>
                    <a:avLst/>
                    <a:gdLst>
                      <a:gd name="T0" fmla="*/ 65 w 424"/>
                      <a:gd name="T1" fmla="*/ 0 h 336"/>
                      <a:gd name="T2" fmla="*/ 0 w 424"/>
                      <a:gd name="T3" fmla="*/ 0 h 336"/>
                      <a:gd name="T4" fmla="*/ 0 w 424"/>
                      <a:gd name="T5" fmla="*/ 57 h 336"/>
                      <a:gd name="T6" fmla="*/ 69 w 424"/>
                      <a:gd name="T7" fmla="*/ 57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24"/>
                      <a:gd name="T13" fmla="*/ 0 h 336"/>
                      <a:gd name="T14" fmla="*/ 424 w 424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24" h="336">
                        <a:moveTo>
                          <a:pt x="400" y="0"/>
                        </a:moveTo>
                        <a:lnTo>
                          <a:pt x="0" y="0"/>
                        </a:lnTo>
                        <a:lnTo>
                          <a:pt x="0" y="336"/>
                        </a:lnTo>
                        <a:lnTo>
                          <a:pt x="424" y="336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67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411" y="1995"/>
                    <a:ext cx="14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68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410" y="2080"/>
                    <a:ext cx="14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8724" name="Group 70"/>
                <p:cNvGrpSpPr>
                  <a:grpSpLocks/>
                </p:cNvGrpSpPr>
                <p:nvPr/>
              </p:nvGrpSpPr>
              <p:grpSpPr bwMode="auto">
                <a:xfrm>
                  <a:off x="414" y="1344"/>
                  <a:ext cx="1518" cy="393"/>
                  <a:chOff x="420" y="1440"/>
                  <a:chExt cx="1518" cy="393"/>
                </a:xfrm>
              </p:grpSpPr>
              <p:grpSp>
                <p:nvGrpSpPr>
                  <p:cNvPr id="28749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428" y="1647"/>
                    <a:ext cx="741" cy="186"/>
                    <a:chOff x="422" y="1647"/>
                    <a:chExt cx="741" cy="186"/>
                  </a:xfrm>
                </p:grpSpPr>
                <p:sp>
                  <p:nvSpPr>
                    <p:cNvPr id="28760" name="Arc 72"/>
                    <p:cNvSpPr>
                      <a:spLocks/>
                    </p:cNvSpPr>
                    <p:nvPr/>
                  </p:nvSpPr>
                  <p:spPr bwMode="auto">
                    <a:xfrm>
                      <a:off x="791" y="1647"/>
                      <a:ext cx="87" cy="186"/>
                    </a:xfrm>
                    <a:custGeom>
                      <a:avLst/>
                      <a:gdLst>
                        <a:gd name="T0" fmla="*/ 0 w 21600"/>
                        <a:gd name="T1" fmla="*/ 0 h 43087"/>
                        <a:gd name="T2" fmla="*/ 0 w 21600"/>
                        <a:gd name="T3" fmla="*/ 0 h 43087"/>
                        <a:gd name="T4" fmla="*/ 0 w 21600"/>
                        <a:gd name="T5" fmla="*/ 0 h 43087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087"/>
                        <a:gd name="T11" fmla="*/ 21600 w 21600"/>
                        <a:gd name="T12" fmla="*/ 43087 h 4308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087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2674"/>
                            <a:pt x="13224" y="41954"/>
                            <a:pt x="2208" y="43086"/>
                          </a:cubicBezTo>
                        </a:path>
                        <a:path w="21600" h="43087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2674"/>
                            <a:pt x="13224" y="41954"/>
                            <a:pt x="2208" y="43086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8761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573" y="1647"/>
                      <a:ext cx="231" cy="186"/>
                    </a:xfrm>
                    <a:custGeom>
                      <a:avLst/>
                      <a:gdLst>
                        <a:gd name="T0" fmla="*/ 65 w 424"/>
                        <a:gd name="T1" fmla="*/ 0 h 336"/>
                        <a:gd name="T2" fmla="*/ 0 w 424"/>
                        <a:gd name="T3" fmla="*/ 0 h 336"/>
                        <a:gd name="T4" fmla="*/ 0 w 424"/>
                        <a:gd name="T5" fmla="*/ 57 h 336"/>
                        <a:gd name="T6" fmla="*/ 69 w 424"/>
                        <a:gd name="T7" fmla="*/ 57 h 33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24"/>
                        <a:gd name="T13" fmla="*/ 0 h 336"/>
                        <a:gd name="T14" fmla="*/ 424 w 424"/>
                        <a:gd name="T15" fmla="*/ 336 h 3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24" h="336">
                          <a:moveTo>
                            <a:pt x="400" y="0"/>
                          </a:moveTo>
                          <a:lnTo>
                            <a:pt x="0" y="0"/>
                          </a:lnTo>
                          <a:lnTo>
                            <a:pt x="0" y="336"/>
                          </a:lnTo>
                          <a:lnTo>
                            <a:pt x="424" y="336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8762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3" y="1695"/>
                      <a:ext cx="14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8763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" y="1780"/>
                      <a:ext cx="14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8764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7" y="1737"/>
                      <a:ext cx="28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grpSp>
                <p:nvGrpSpPr>
                  <p:cNvPr id="28750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942" y="1564"/>
                    <a:ext cx="996" cy="242"/>
                    <a:chOff x="942" y="1564"/>
                    <a:chExt cx="996" cy="242"/>
                  </a:xfrm>
                </p:grpSpPr>
                <p:grpSp>
                  <p:nvGrpSpPr>
                    <p:cNvPr id="28753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2" y="1564"/>
                      <a:ext cx="996" cy="242"/>
                      <a:chOff x="942" y="1564"/>
                      <a:chExt cx="996" cy="242"/>
                    </a:xfrm>
                  </p:grpSpPr>
                  <p:sp>
                    <p:nvSpPr>
                      <p:cNvPr id="28755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42" y="1626"/>
                        <a:ext cx="227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8756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95" y="1685"/>
                        <a:ext cx="44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8757" name="Arc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0" y="1564"/>
                        <a:ext cx="351" cy="240"/>
                      </a:xfrm>
                      <a:custGeom>
                        <a:avLst/>
                        <a:gdLst>
                          <a:gd name="T0" fmla="*/ 0 w 18486"/>
                          <a:gd name="T1" fmla="*/ 0 h 21600"/>
                          <a:gd name="T2" fmla="*/ 0 w 18486"/>
                          <a:gd name="T3" fmla="*/ 0 h 21600"/>
                          <a:gd name="T4" fmla="*/ 0 w 18486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18486"/>
                          <a:gd name="T10" fmla="*/ 0 h 21600"/>
                          <a:gd name="T11" fmla="*/ 18486 w 18486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8486" h="21600" fill="none" extrusionOk="0">
                            <a:moveTo>
                              <a:pt x="-1" y="0"/>
                            </a:moveTo>
                            <a:cubicBezTo>
                              <a:pt x="7562" y="0"/>
                              <a:pt x="14574" y="3954"/>
                              <a:pt x="18485" y="10427"/>
                            </a:cubicBezTo>
                          </a:path>
                          <a:path w="18486" h="21600" stroke="0" extrusionOk="0">
                            <a:moveTo>
                              <a:pt x="-1" y="0"/>
                            </a:moveTo>
                            <a:cubicBezTo>
                              <a:pt x="7562" y="0"/>
                              <a:pt x="14574" y="3954"/>
                              <a:pt x="18485" y="1042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8758" name="Arc 82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1153" y="1566"/>
                        <a:ext cx="351" cy="240"/>
                      </a:xfrm>
                      <a:custGeom>
                        <a:avLst/>
                        <a:gdLst>
                          <a:gd name="T0" fmla="*/ 0 w 18486"/>
                          <a:gd name="T1" fmla="*/ 0 h 21600"/>
                          <a:gd name="T2" fmla="*/ 0 w 18486"/>
                          <a:gd name="T3" fmla="*/ 0 h 21600"/>
                          <a:gd name="T4" fmla="*/ 0 w 18486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18486"/>
                          <a:gd name="T10" fmla="*/ 0 h 21600"/>
                          <a:gd name="T11" fmla="*/ 18486 w 18486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8486" h="21600" fill="none" extrusionOk="0">
                            <a:moveTo>
                              <a:pt x="-1" y="0"/>
                            </a:moveTo>
                            <a:cubicBezTo>
                              <a:pt x="7562" y="0"/>
                              <a:pt x="14574" y="3954"/>
                              <a:pt x="18485" y="10427"/>
                            </a:cubicBezTo>
                          </a:path>
                          <a:path w="18486" h="21600" stroke="0" extrusionOk="0">
                            <a:moveTo>
                              <a:pt x="-1" y="0"/>
                            </a:moveTo>
                            <a:cubicBezTo>
                              <a:pt x="7562" y="0"/>
                              <a:pt x="14574" y="3954"/>
                              <a:pt x="18485" y="1042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28759" name="Arc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32" y="1569"/>
                        <a:ext cx="43" cy="235"/>
                      </a:xfrm>
                      <a:custGeom>
                        <a:avLst/>
                        <a:gdLst>
                          <a:gd name="T0" fmla="*/ 0 w 21600"/>
                          <a:gd name="T1" fmla="*/ 0 h 38874"/>
                          <a:gd name="T2" fmla="*/ 0 w 21600"/>
                          <a:gd name="T3" fmla="*/ 0 h 38874"/>
                          <a:gd name="T4" fmla="*/ 0 w 21600"/>
                          <a:gd name="T5" fmla="*/ 0 h 38874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38874"/>
                          <a:gd name="T11" fmla="*/ 21600 w 21600"/>
                          <a:gd name="T12" fmla="*/ 38874 h 3887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38874" fill="none" extrusionOk="0">
                            <a:moveTo>
                              <a:pt x="9085" y="-1"/>
                            </a:moveTo>
                            <a:cubicBezTo>
                              <a:pt x="16716" y="3537"/>
                              <a:pt x="21600" y="11184"/>
                              <a:pt x="21600" y="19596"/>
                            </a:cubicBezTo>
                            <a:cubicBezTo>
                              <a:pt x="21600" y="27743"/>
                              <a:pt x="17014" y="35198"/>
                              <a:pt x="9742" y="38873"/>
                            </a:cubicBezTo>
                          </a:path>
                          <a:path w="21600" h="38874" stroke="0" extrusionOk="0">
                            <a:moveTo>
                              <a:pt x="9085" y="-1"/>
                            </a:moveTo>
                            <a:cubicBezTo>
                              <a:pt x="16716" y="3537"/>
                              <a:pt x="21600" y="11184"/>
                              <a:pt x="21600" y="19596"/>
                            </a:cubicBezTo>
                            <a:cubicBezTo>
                              <a:pt x="21600" y="27743"/>
                              <a:pt x="17014" y="35198"/>
                              <a:pt x="9742" y="38873"/>
                            </a:cubicBezTo>
                            <a:lnTo>
                              <a:pt x="0" y="19596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</p:grpSp>
                <p:sp>
                  <p:nvSpPr>
                    <p:cNvPr id="28754" name="Arc 84"/>
                    <p:cNvSpPr>
                      <a:spLocks/>
                    </p:cNvSpPr>
                    <p:nvPr/>
                  </p:nvSpPr>
                  <p:spPr bwMode="auto">
                    <a:xfrm>
                      <a:off x="1096" y="1569"/>
                      <a:ext cx="43" cy="235"/>
                    </a:xfrm>
                    <a:custGeom>
                      <a:avLst/>
                      <a:gdLst>
                        <a:gd name="T0" fmla="*/ 0 w 21600"/>
                        <a:gd name="T1" fmla="*/ 0 h 38874"/>
                        <a:gd name="T2" fmla="*/ 0 w 21600"/>
                        <a:gd name="T3" fmla="*/ 0 h 38874"/>
                        <a:gd name="T4" fmla="*/ 0 w 21600"/>
                        <a:gd name="T5" fmla="*/ 0 h 38874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38874"/>
                        <a:gd name="T11" fmla="*/ 21600 w 21600"/>
                        <a:gd name="T12" fmla="*/ 38874 h 3887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38874" fill="none" extrusionOk="0">
                          <a:moveTo>
                            <a:pt x="9085" y="-1"/>
                          </a:moveTo>
                          <a:cubicBezTo>
                            <a:pt x="16716" y="3537"/>
                            <a:pt x="21600" y="11184"/>
                            <a:pt x="21600" y="19596"/>
                          </a:cubicBezTo>
                          <a:cubicBezTo>
                            <a:pt x="21600" y="27743"/>
                            <a:pt x="17014" y="35198"/>
                            <a:pt x="9742" y="38873"/>
                          </a:cubicBezTo>
                        </a:path>
                        <a:path w="21600" h="38874" stroke="0" extrusionOk="0">
                          <a:moveTo>
                            <a:pt x="9085" y="-1"/>
                          </a:moveTo>
                          <a:cubicBezTo>
                            <a:pt x="16716" y="3537"/>
                            <a:pt x="21600" y="11184"/>
                            <a:pt x="21600" y="19596"/>
                          </a:cubicBezTo>
                          <a:cubicBezTo>
                            <a:pt x="21600" y="27743"/>
                            <a:pt x="17014" y="35198"/>
                            <a:pt x="9742" y="38873"/>
                          </a:cubicBezTo>
                          <a:lnTo>
                            <a:pt x="0" y="19596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28751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36" y="1440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52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0" y="1440"/>
                    <a:ext cx="51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8725" name="Line 87"/>
                <p:cNvSpPr>
                  <a:spLocks noChangeShapeType="1"/>
                </p:cNvSpPr>
                <p:nvPr/>
              </p:nvSpPr>
              <p:spPr bwMode="auto">
                <a:xfrm>
                  <a:off x="1752" y="1266"/>
                  <a:ext cx="0" cy="18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726" name="Line 88"/>
                <p:cNvSpPr>
                  <a:spLocks noChangeShapeType="1"/>
                </p:cNvSpPr>
                <p:nvPr/>
              </p:nvSpPr>
              <p:spPr bwMode="auto">
                <a:xfrm>
                  <a:off x="1704" y="1176"/>
                  <a:ext cx="0" cy="19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727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758" y="3081"/>
                  <a:ext cx="936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728" name="Line 90"/>
                <p:cNvSpPr>
                  <a:spLocks noChangeShapeType="1"/>
                </p:cNvSpPr>
                <p:nvPr/>
              </p:nvSpPr>
              <p:spPr bwMode="auto">
                <a:xfrm>
                  <a:off x="1704" y="3162"/>
                  <a:ext cx="9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729" name="Line 91"/>
                <p:cNvSpPr>
                  <a:spLocks noChangeShapeType="1"/>
                </p:cNvSpPr>
                <p:nvPr/>
              </p:nvSpPr>
              <p:spPr bwMode="auto">
                <a:xfrm>
                  <a:off x="3294" y="3432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730" name="Line 92"/>
                <p:cNvSpPr>
                  <a:spLocks noChangeShapeType="1"/>
                </p:cNvSpPr>
                <p:nvPr/>
              </p:nvSpPr>
              <p:spPr bwMode="auto">
                <a:xfrm>
                  <a:off x="3246" y="834"/>
                  <a:ext cx="0" cy="18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grpSp>
              <p:nvGrpSpPr>
                <p:cNvPr id="28731" name="Group 93"/>
                <p:cNvGrpSpPr>
                  <a:grpSpLocks/>
                </p:cNvGrpSpPr>
                <p:nvPr/>
              </p:nvGrpSpPr>
              <p:grpSpPr bwMode="auto">
                <a:xfrm>
                  <a:off x="3307" y="1777"/>
                  <a:ext cx="168" cy="855"/>
                  <a:chOff x="3307" y="1777"/>
                  <a:chExt cx="168" cy="855"/>
                </a:xfrm>
              </p:grpSpPr>
              <p:sp>
                <p:nvSpPr>
                  <p:cNvPr id="28744" name="Arc 94"/>
                  <p:cNvSpPr>
                    <a:spLocks/>
                  </p:cNvSpPr>
                  <p:nvPr/>
                </p:nvSpPr>
                <p:spPr bwMode="auto">
                  <a:xfrm rot="-5400000">
                    <a:off x="3349" y="2152"/>
                    <a:ext cx="84" cy="168"/>
                  </a:xfrm>
                  <a:custGeom>
                    <a:avLst/>
                    <a:gdLst>
                      <a:gd name="T0" fmla="*/ 0 w 21600"/>
                      <a:gd name="T1" fmla="*/ 0 h 43087"/>
                      <a:gd name="T2" fmla="*/ 0 w 21600"/>
                      <a:gd name="T3" fmla="*/ 0 h 43087"/>
                      <a:gd name="T4" fmla="*/ 0 w 21600"/>
                      <a:gd name="T5" fmla="*/ 0 h 4308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3087"/>
                      <a:gd name="T11" fmla="*/ 21600 w 21600"/>
                      <a:gd name="T12" fmla="*/ 43087 h 4308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308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</a:path>
                      <a:path w="21600" h="4308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745" name="Freeform 95"/>
                  <p:cNvSpPr>
                    <a:spLocks/>
                  </p:cNvSpPr>
                  <p:nvPr/>
                </p:nvSpPr>
                <p:spPr bwMode="auto">
                  <a:xfrm rot="-5400000">
                    <a:off x="3279" y="2292"/>
                    <a:ext cx="223" cy="168"/>
                  </a:xfrm>
                  <a:custGeom>
                    <a:avLst/>
                    <a:gdLst>
                      <a:gd name="T0" fmla="*/ 58 w 424"/>
                      <a:gd name="T1" fmla="*/ 0 h 336"/>
                      <a:gd name="T2" fmla="*/ 0 w 424"/>
                      <a:gd name="T3" fmla="*/ 0 h 336"/>
                      <a:gd name="T4" fmla="*/ 0 w 424"/>
                      <a:gd name="T5" fmla="*/ 42 h 336"/>
                      <a:gd name="T6" fmla="*/ 62 w 424"/>
                      <a:gd name="T7" fmla="*/ 42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24"/>
                      <a:gd name="T13" fmla="*/ 0 h 336"/>
                      <a:gd name="T14" fmla="*/ 424 w 424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24" h="336">
                        <a:moveTo>
                          <a:pt x="400" y="0"/>
                        </a:moveTo>
                        <a:lnTo>
                          <a:pt x="0" y="0"/>
                        </a:lnTo>
                        <a:lnTo>
                          <a:pt x="0" y="336"/>
                        </a:lnTo>
                        <a:lnTo>
                          <a:pt x="424" y="336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46" name="Line 9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279" y="2560"/>
                    <a:ext cx="14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47" name="Line 9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356" y="2561"/>
                    <a:ext cx="14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48" name="Line 98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179" y="1984"/>
                    <a:ext cx="417" cy="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8732" name="Line 99"/>
                <p:cNvSpPr>
                  <a:spLocks noChangeShapeType="1"/>
                </p:cNvSpPr>
                <p:nvPr/>
              </p:nvSpPr>
              <p:spPr bwMode="auto">
                <a:xfrm>
                  <a:off x="1500" y="3000"/>
                  <a:ext cx="10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733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538" y="2628"/>
                  <a:ext cx="0" cy="3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734" name="Line 101"/>
                <p:cNvSpPr>
                  <a:spLocks noChangeShapeType="1"/>
                </p:cNvSpPr>
                <p:nvPr/>
              </p:nvSpPr>
              <p:spPr bwMode="auto">
                <a:xfrm>
                  <a:off x="2538" y="2628"/>
                  <a:ext cx="81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735" name="Line 102"/>
                <p:cNvSpPr>
                  <a:spLocks noChangeShapeType="1"/>
                </p:cNvSpPr>
                <p:nvPr/>
              </p:nvSpPr>
              <p:spPr bwMode="auto">
                <a:xfrm>
                  <a:off x="3714" y="3066"/>
                  <a:ext cx="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736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3810" y="2622"/>
                  <a:ext cx="0" cy="4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737" name="Line 104"/>
                <p:cNvSpPr>
                  <a:spLocks noChangeShapeType="1"/>
                </p:cNvSpPr>
                <p:nvPr/>
              </p:nvSpPr>
              <p:spPr bwMode="auto">
                <a:xfrm>
                  <a:off x="3432" y="2625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grpSp>
              <p:nvGrpSpPr>
                <p:cNvPr id="28738" name="Group 105"/>
                <p:cNvGrpSpPr>
                  <a:grpSpLocks/>
                </p:cNvGrpSpPr>
                <p:nvPr/>
              </p:nvGrpSpPr>
              <p:grpSpPr bwMode="auto">
                <a:xfrm>
                  <a:off x="108" y="2526"/>
                  <a:ext cx="1392" cy="886"/>
                  <a:chOff x="108" y="2526"/>
                  <a:chExt cx="1392" cy="886"/>
                </a:xfrm>
              </p:grpSpPr>
              <p:sp>
                <p:nvSpPr>
                  <p:cNvPr id="28739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0" y="2526"/>
                    <a:ext cx="900" cy="88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tIns="514800" bIns="514800">
                    <a:spAutoFit/>
                  </a:bodyPr>
                  <a:lstStyle/>
                  <a:p>
                    <a:pPr algn="ctr"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dekódoló</a:t>
                    </a:r>
                  </a:p>
                </p:txBody>
              </p:sp>
              <p:sp>
                <p:nvSpPr>
                  <p:cNvPr id="28740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426" y="2796"/>
                    <a:ext cx="1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41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420" y="3132"/>
                    <a:ext cx="1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8742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" y="2646"/>
                    <a:ext cx="330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F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8743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" y="2976"/>
                    <a:ext cx="330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F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</p:grpSp>
          </p:grpSp>
          <p:sp>
            <p:nvSpPr>
              <p:cNvPr id="28704" name="Line 111"/>
              <p:cNvSpPr>
                <a:spLocks noChangeShapeType="1"/>
              </p:cNvSpPr>
              <p:nvPr/>
            </p:nvSpPr>
            <p:spPr bwMode="auto">
              <a:xfrm>
                <a:off x="2454" y="2106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05" name="Line 112"/>
              <p:cNvSpPr>
                <a:spLocks noChangeShapeType="1"/>
              </p:cNvSpPr>
              <p:nvPr/>
            </p:nvSpPr>
            <p:spPr bwMode="auto">
              <a:xfrm>
                <a:off x="2400" y="1728"/>
                <a:ext cx="0" cy="11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06" name="Line 113"/>
              <p:cNvSpPr>
                <a:spLocks noChangeShapeType="1"/>
              </p:cNvSpPr>
              <p:nvPr/>
            </p:nvSpPr>
            <p:spPr bwMode="auto">
              <a:xfrm flipH="1">
                <a:off x="2346" y="1308"/>
                <a:ext cx="0" cy="14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07" name="Line 114"/>
              <p:cNvSpPr>
                <a:spLocks noChangeShapeType="1"/>
              </p:cNvSpPr>
              <p:nvPr/>
            </p:nvSpPr>
            <p:spPr bwMode="auto">
              <a:xfrm>
                <a:off x="3144" y="1260"/>
                <a:ext cx="0" cy="3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08" name="Line 115"/>
              <p:cNvSpPr>
                <a:spLocks noChangeShapeType="1"/>
              </p:cNvSpPr>
              <p:nvPr/>
            </p:nvSpPr>
            <p:spPr bwMode="auto">
              <a:xfrm flipV="1">
                <a:off x="3138" y="1722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09" name="Line 116"/>
              <p:cNvSpPr>
                <a:spLocks noChangeShapeType="1"/>
              </p:cNvSpPr>
              <p:nvPr/>
            </p:nvSpPr>
            <p:spPr bwMode="auto">
              <a:xfrm>
                <a:off x="3396" y="177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8701" name="Line 117"/>
            <p:cNvSpPr>
              <a:spLocks noChangeShapeType="1"/>
            </p:cNvSpPr>
            <p:nvPr/>
          </p:nvSpPr>
          <p:spPr bwMode="auto">
            <a:xfrm>
              <a:off x="2136" y="1698"/>
              <a:ext cx="1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02" name="Line 118"/>
            <p:cNvSpPr>
              <a:spLocks noChangeShapeType="1"/>
            </p:cNvSpPr>
            <p:nvPr/>
          </p:nvSpPr>
          <p:spPr bwMode="auto">
            <a:xfrm>
              <a:off x="2142" y="2052"/>
              <a:ext cx="1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8691" name="Text Box 119"/>
          <p:cNvSpPr txBox="1">
            <a:spLocks noChangeArrowheads="1"/>
          </p:cNvSpPr>
          <p:nvPr/>
        </p:nvSpPr>
        <p:spPr bwMode="auto">
          <a:xfrm>
            <a:off x="784225" y="2557463"/>
            <a:ext cx="4857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A</a:t>
            </a:r>
            <a:endParaRPr lang="hu-HU" baseline="-25000">
              <a:solidFill>
                <a:schemeClr val="tx1"/>
              </a:solidFill>
            </a:endParaRPr>
          </a:p>
        </p:txBody>
      </p:sp>
      <p:sp>
        <p:nvSpPr>
          <p:cNvPr id="28692" name="Text Box 120"/>
          <p:cNvSpPr txBox="1">
            <a:spLocks noChangeArrowheads="1"/>
          </p:cNvSpPr>
          <p:nvPr/>
        </p:nvSpPr>
        <p:spPr bwMode="auto">
          <a:xfrm>
            <a:off x="2108200" y="5986463"/>
            <a:ext cx="24288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engedélyező jelek</a:t>
            </a:r>
            <a:endParaRPr lang="hu-HU" baseline="-25000">
              <a:solidFill>
                <a:schemeClr val="tx1"/>
              </a:solidFill>
            </a:endParaRPr>
          </a:p>
        </p:txBody>
      </p:sp>
      <p:sp>
        <p:nvSpPr>
          <p:cNvPr id="28693" name="Line 121"/>
          <p:cNvSpPr>
            <a:spLocks noChangeShapeType="1"/>
          </p:cNvSpPr>
          <p:nvPr/>
        </p:nvSpPr>
        <p:spPr bwMode="auto">
          <a:xfrm flipV="1">
            <a:off x="3127375" y="5148263"/>
            <a:ext cx="0" cy="866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8694" name="Text Box 122"/>
          <p:cNvSpPr txBox="1">
            <a:spLocks noChangeArrowheads="1"/>
          </p:cNvSpPr>
          <p:nvPr/>
        </p:nvSpPr>
        <p:spPr bwMode="auto">
          <a:xfrm>
            <a:off x="5148263" y="6092825"/>
            <a:ext cx="1343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átvitel ki</a:t>
            </a:r>
            <a:endParaRPr lang="hu-HU" baseline="-25000">
              <a:solidFill>
                <a:schemeClr val="tx1"/>
              </a:solidFill>
            </a:endParaRPr>
          </a:p>
        </p:txBody>
      </p:sp>
      <p:sp>
        <p:nvSpPr>
          <p:cNvPr id="28695" name="Text Box 123"/>
          <p:cNvSpPr txBox="1">
            <a:spLocks noChangeArrowheads="1"/>
          </p:cNvSpPr>
          <p:nvPr/>
        </p:nvSpPr>
        <p:spPr bwMode="auto">
          <a:xfrm>
            <a:off x="5984875" y="3462338"/>
            <a:ext cx="1343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összeg</a:t>
            </a:r>
            <a:endParaRPr lang="hu-HU" baseline="-25000">
              <a:solidFill>
                <a:schemeClr val="tx1"/>
              </a:solidFill>
            </a:endParaRPr>
          </a:p>
        </p:txBody>
      </p:sp>
      <p:sp>
        <p:nvSpPr>
          <p:cNvPr id="28696" name="Text Box 124"/>
          <p:cNvSpPr txBox="1">
            <a:spLocks noChangeArrowheads="1"/>
          </p:cNvSpPr>
          <p:nvPr/>
        </p:nvSpPr>
        <p:spPr bwMode="auto">
          <a:xfrm>
            <a:off x="1692275" y="1268413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logikai egység</a:t>
            </a:r>
            <a:endParaRPr lang="hu-HU" baseline="-25000">
              <a:solidFill>
                <a:schemeClr val="tx1"/>
              </a:solidFill>
            </a:endParaRPr>
          </a:p>
        </p:txBody>
      </p:sp>
      <p:sp>
        <p:nvSpPr>
          <p:cNvPr id="28697" name="Line 125"/>
          <p:cNvSpPr>
            <a:spLocks noChangeShapeType="1"/>
          </p:cNvSpPr>
          <p:nvPr/>
        </p:nvSpPr>
        <p:spPr bwMode="auto">
          <a:xfrm>
            <a:off x="2641600" y="1671638"/>
            <a:ext cx="51435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8698" name="Élőláb helye 127"/>
          <p:cNvSpPr>
            <a:spLocks noGrp="1"/>
          </p:cNvSpPr>
          <p:nvPr>
            <p:ph type="ftr" sz="quarter" idx="11"/>
          </p:nvPr>
        </p:nvSpPr>
        <p:spPr>
          <a:xfrm>
            <a:off x="3143250" y="6410325"/>
            <a:ext cx="2886075" cy="447675"/>
          </a:xfrm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28699" name="Dátum helye 12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A6EAACC-6C21-4E16-B758-A478DCC3FB33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D3B39F-5780-40E4-B1DF-D08F1539A379}" type="slidenum">
              <a:rPr lang="en-GB" smtClean="0">
                <a:cs typeface="Arial" charset="0"/>
              </a:rPr>
              <a:pPr/>
              <a:t>28</a:t>
            </a:fld>
            <a:endParaRPr lang="en-GB" smtClean="0">
              <a:cs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9144000" cy="552450"/>
          </a:xfrm>
        </p:spPr>
        <p:txBody>
          <a:bodyPr/>
          <a:lstStyle/>
          <a:p>
            <a:r>
              <a:rPr lang="hu-HU" sz="2800" smtClean="0"/>
              <a:t>átvitel továbbterjesztő összeadó (ripple carry adder):</a:t>
            </a: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0" y="1362075"/>
            <a:ext cx="9029700" cy="2476500"/>
            <a:chOff x="0" y="858"/>
            <a:chExt cx="5688" cy="1560"/>
          </a:xfrm>
        </p:grpSpPr>
        <p:grpSp>
          <p:nvGrpSpPr>
            <p:cNvPr id="29703" name="Group 4"/>
            <p:cNvGrpSpPr>
              <a:grpSpLocks/>
            </p:cNvGrpSpPr>
            <p:nvPr/>
          </p:nvGrpSpPr>
          <p:grpSpPr bwMode="auto">
            <a:xfrm>
              <a:off x="426" y="900"/>
              <a:ext cx="2490" cy="1188"/>
              <a:chOff x="498" y="1188"/>
              <a:chExt cx="2490" cy="1188"/>
            </a:xfrm>
          </p:grpSpPr>
          <p:grpSp>
            <p:nvGrpSpPr>
              <p:cNvPr id="29753" name="Group 5"/>
              <p:cNvGrpSpPr>
                <a:grpSpLocks/>
              </p:cNvGrpSpPr>
              <p:nvPr/>
            </p:nvGrpSpPr>
            <p:grpSpPr bwMode="auto">
              <a:xfrm>
                <a:off x="498" y="1188"/>
                <a:ext cx="690" cy="1182"/>
                <a:chOff x="498" y="1188"/>
                <a:chExt cx="690" cy="1182"/>
              </a:xfrm>
            </p:grpSpPr>
            <p:sp>
              <p:nvSpPr>
                <p:cNvPr id="2978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88" y="1566"/>
                  <a:ext cx="414" cy="46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1 bit ALU</a:t>
                  </a:r>
                </a:p>
              </p:txBody>
            </p:sp>
            <p:sp>
              <p:nvSpPr>
                <p:cNvPr id="29785" name="Line 7"/>
                <p:cNvSpPr>
                  <a:spLocks noChangeShapeType="1"/>
                </p:cNvSpPr>
                <p:nvPr/>
              </p:nvSpPr>
              <p:spPr bwMode="auto">
                <a:xfrm>
                  <a:off x="666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86" name="Line 8"/>
                <p:cNvSpPr>
                  <a:spLocks noChangeShapeType="1"/>
                </p:cNvSpPr>
                <p:nvPr/>
              </p:nvSpPr>
              <p:spPr bwMode="auto">
                <a:xfrm>
                  <a:off x="900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8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98" y="1188"/>
                  <a:ext cx="618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A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7</a:t>
                  </a:r>
                  <a:r>
                    <a:rPr lang="hu-HU">
                      <a:solidFill>
                        <a:schemeClr val="tx1"/>
                      </a:solidFill>
                    </a:rPr>
                    <a:t> B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9788" name="Line 10"/>
                <p:cNvSpPr>
                  <a:spLocks noChangeShapeType="1"/>
                </p:cNvSpPr>
                <p:nvPr/>
              </p:nvSpPr>
              <p:spPr bwMode="auto">
                <a:xfrm>
                  <a:off x="786" y="2034"/>
                  <a:ext cx="0" cy="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8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54" y="2082"/>
                  <a:ext cx="33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O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979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002" y="1788"/>
                  <a:ext cx="1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91" name="Line 13"/>
                <p:cNvSpPr>
                  <a:spLocks noChangeShapeType="1"/>
                </p:cNvSpPr>
                <p:nvPr/>
              </p:nvSpPr>
              <p:spPr bwMode="auto">
                <a:xfrm>
                  <a:off x="516" y="165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92" name="Line 14"/>
                <p:cNvSpPr>
                  <a:spLocks noChangeShapeType="1"/>
                </p:cNvSpPr>
                <p:nvPr/>
              </p:nvSpPr>
              <p:spPr bwMode="auto">
                <a:xfrm>
                  <a:off x="516" y="171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9754" name="Group 15"/>
              <p:cNvGrpSpPr>
                <a:grpSpLocks/>
              </p:cNvGrpSpPr>
              <p:nvPr/>
            </p:nvGrpSpPr>
            <p:grpSpPr bwMode="auto">
              <a:xfrm>
                <a:off x="1098" y="1194"/>
                <a:ext cx="690" cy="1182"/>
                <a:chOff x="498" y="1188"/>
                <a:chExt cx="690" cy="1182"/>
              </a:xfrm>
            </p:grpSpPr>
            <p:sp>
              <p:nvSpPr>
                <p:cNvPr id="2977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88" y="1566"/>
                  <a:ext cx="414" cy="46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1 bit ALU</a:t>
                  </a:r>
                </a:p>
              </p:txBody>
            </p:sp>
            <p:sp>
              <p:nvSpPr>
                <p:cNvPr id="29776" name="Line 17"/>
                <p:cNvSpPr>
                  <a:spLocks noChangeShapeType="1"/>
                </p:cNvSpPr>
                <p:nvPr/>
              </p:nvSpPr>
              <p:spPr bwMode="auto">
                <a:xfrm>
                  <a:off x="666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77" name="Line 18"/>
                <p:cNvSpPr>
                  <a:spLocks noChangeShapeType="1"/>
                </p:cNvSpPr>
                <p:nvPr/>
              </p:nvSpPr>
              <p:spPr bwMode="auto">
                <a:xfrm>
                  <a:off x="900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7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98" y="1188"/>
                  <a:ext cx="618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A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6</a:t>
                  </a:r>
                  <a:r>
                    <a:rPr lang="hu-HU">
                      <a:solidFill>
                        <a:schemeClr val="tx1"/>
                      </a:solidFill>
                    </a:rPr>
                    <a:t> B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9779" name="Line 20"/>
                <p:cNvSpPr>
                  <a:spLocks noChangeShapeType="1"/>
                </p:cNvSpPr>
                <p:nvPr/>
              </p:nvSpPr>
              <p:spPr bwMode="auto">
                <a:xfrm>
                  <a:off x="786" y="2034"/>
                  <a:ext cx="0" cy="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8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54" y="2082"/>
                  <a:ext cx="33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O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9781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002" y="1788"/>
                  <a:ext cx="1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82" name="Line 23"/>
                <p:cNvSpPr>
                  <a:spLocks noChangeShapeType="1"/>
                </p:cNvSpPr>
                <p:nvPr/>
              </p:nvSpPr>
              <p:spPr bwMode="auto">
                <a:xfrm>
                  <a:off x="516" y="165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83" name="Line 24"/>
                <p:cNvSpPr>
                  <a:spLocks noChangeShapeType="1"/>
                </p:cNvSpPr>
                <p:nvPr/>
              </p:nvSpPr>
              <p:spPr bwMode="auto">
                <a:xfrm>
                  <a:off x="516" y="171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9755" name="Group 25"/>
              <p:cNvGrpSpPr>
                <a:grpSpLocks/>
              </p:cNvGrpSpPr>
              <p:nvPr/>
            </p:nvGrpSpPr>
            <p:grpSpPr bwMode="auto">
              <a:xfrm>
                <a:off x="1698" y="1194"/>
                <a:ext cx="690" cy="1182"/>
                <a:chOff x="498" y="1188"/>
                <a:chExt cx="690" cy="1182"/>
              </a:xfrm>
            </p:grpSpPr>
            <p:sp>
              <p:nvSpPr>
                <p:cNvPr id="2976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88" y="1566"/>
                  <a:ext cx="414" cy="46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1 bit ALU</a:t>
                  </a:r>
                </a:p>
              </p:txBody>
            </p:sp>
            <p:sp>
              <p:nvSpPr>
                <p:cNvPr id="29767" name="Line 27"/>
                <p:cNvSpPr>
                  <a:spLocks noChangeShapeType="1"/>
                </p:cNvSpPr>
                <p:nvPr/>
              </p:nvSpPr>
              <p:spPr bwMode="auto">
                <a:xfrm>
                  <a:off x="666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68" name="Line 28"/>
                <p:cNvSpPr>
                  <a:spLocks noChangeShapeType="1"/>
                </p:cNvSpPr>
                <p:nvPr/>
              </p:nvSpPr>
              <p:spPr bwMode="auto">
                <a:xfrm>
                  <a:off x="900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6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98" y="1188"/>
                  <a:ext cx="618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A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5</a:t>
                  </a:r>
                  <a:r>
                    <a:rPr lang="hu-HU">
                      <a:solidFill>
                        <a:schemeClr val="tx1"/>
                      </a:solidFill>
                    </a:rPr>
                    <a:t> B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9770" name="Line 30"/>
                <p:cNvSpPr>
                  <a:spLocks noChangeShapeType="1"/>
                </p:cNvSpPr>
                <p:nvPr/>
              </p:nvSpPr>
              <p:spPr bwMode="auto">
                <a:xfrm>
                  <a:off x="786" y="2034"/>
                  <a:ext cx="0" cy="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7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54" y="2082"/>
                  <a:ext cx="33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O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977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002" y="1788"/>
                  <a:ext cx="1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73" name="Line 33"/>
                <p:cNvSpPr>
                  <a:spLocks noChangeShapeType="1"/>
                </p:cNvSpPr>
                <p:nvPr/>
              </p:nvSpPr>
              <p:spPr bwMode="auto">
                <a:xfrm>
                  <a:off x="516" y="165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74" name="Line 34"/>
                <p:cNvSpPr>
                  <a:spLocks noChangeShapeType="1"/>
                </p:cNvSpPr>
                <p:nvPr/>
              </p:nvSpPr>
              <p:spPr bwMode="auto">
                <a:xfrm>
                  <a:off x="516" y="171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9756" name="Group 35"/>
              <p:cNvGrpSpPr>
                <a:grpSpLocks/>
              </p:cNvGrpSpPr>
              <p:nvPr/>
            </p:nvGrpSpPr>
            <p:grpSpPr bwMode="auto">
              <a:xfrm>
                <a:off x="2298" y="1194"/>
                <a:ext cx="690" cy="1182"/>
                <a:chOff x="498" y="1188"/>
                <a:chExt cx="690" cy="1182"/>
              </a:xfrm>
            </p:grpSpPr>
            <p:sp>
              <p:nvSpPr>
                <p:cNvPr id="2975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88" y="1566"/>
                  <a:ext cx="414" cy="46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1 bit ALU</a:t>
                  </a:r>
                </a:p>
              </p:txBody>
            </p:sp>
            <p:sp>
              <p:nvSpPr>
                <p:cNvPr id="29758" name="Line 37"/>
                <p:cNvSpPr>
                  <a:spLocks noChangeShapeType="1"/>
                </p:cNvSpPr>
                <p:nvPr/>
              </p:nvSpPr>
              <p:spPr bwMode="auto">
                <a:xfrm>
                  <a:off x="666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59" name="Line 38"/>
                <p:cNvSpPr>
                  <a:spLocks noChangeShapeType="1"/>
                </p:cNvSpPr>
                <p:nvPr/>
              </p:nvSpPr>
              <p:spPr bwMode="auto">
                <a:xfrm>
                  <a:off x="900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6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98" y="1188"/>
                  <a:ext cx="618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A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4</a:t>
                  </a:r>
                  <a:r>
                    <a:rPr lang="hu-HU">
                      <a:solidFill>
                        <a:schemeClr val="tx1"/>
                      </a:solidFill>
                    </a:rPr>
                    <a:t> B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761" name="Line 40"/>
                <p:cNvSpPr>
                  <a:spLocks noChangeShapeType="1"/>
                </p:cNvSpPr>
                <p:nvPr/>
              </p:nvSpPr>
              <p:spPr bwMode="auto">
                <a:xfrm>
                  <a:off x="786" y="2034"/>
                  <a:ext cx="0" cy="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6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54" y="2082"/>
                  <a:ext cx="33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O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763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002" y="1788"/>
                  <a:ext cx="1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64" name="Line 43"/>
                <p:cNvSpPr>
                  <a:spLocks noChangeShapeType="1"/>
                </p:cNvSpPr>
                <p:nvPr/>
              </p:nvSpPr>
              <p:spPr bwMode="auto">
                <a:xfrm>
                  <a:off x="516" y="165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65" name="Line 44"/>
                <p:cNvSpPr>
                  <a:spLocks noChangeShapeType="1"/>
                </p:cNvSpPr>
                <p:nvPr/>
              </p:nvSpPr>
              <p:spPr bwMode="auto">
                <a:xfrm>
                  <a:off x="516" y="171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29704" name="Group 45"/>
            <p:cNvGrpSpPr>
              <a:grpSpLocks/>
            </p:cNvGrpSpPr>
            <p:nvPr/>
          </p:nvGrpSpPr>
          <p:grpSpPr bwMode="auto">
            <a:xfrm>
              <a:off x="2826" y="912"/>
              <a:ext cx="2490" cy="1188"/>
              <a:chOff x="498" y="1188"/>
              <a:chExt cx="2490" cy="1188"/>
            </a:xfrm>
          </p:grpSpPr>
          <p:grpSp>
            <p:nvGrpSpPr>
              <p:cNvPr id="29713" name="Group 46"/>
              <p:cNvGrpSpPr>
                <a:grpSpLocks/>
              </p:cNvGrpSpPr>
              <p:nvPr/>
            </p:nvGrpSpPr>
            <p:grpSpPr bwMode="auto">
              <a:xfrm>
                <a:off x="498" y="1188"/>
                <a:ext cx="690" cy="1182"/>
                <a:chOff x="498" y="1188"/>
                <a:chExt cx="690" cy="1182"/>
              </a:xfrm>
            </p:grpSpPr>
            <p:sp>
              <p:nvSpPr>
                <p:cNvPr id="2974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588" y="1566"/>
                  <a:ext cx="414" cy="46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1 bit ALU</a:t>
                  </a:r>
                </a:p>
              </p:txBody>
            </p:sp>
            <p:sp>
              <p:nvSpPr>
                <p:cNvPr id="29745" name="Line 48"/>
                <p:cNvSpPr>
                  <a:spLocks noChangeShapeType="1"/>
                </p:cNvSpPr>
                <p:nvPr/>
              </p:nvSpPr>
              <p:spPr bwMode="auto">
                <a:xfrm>
                  <a:off x="666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46" name="Line 49"/>
                <p:cNvSpPr>
                  <a:spLocks noChangeShapeType="1"/>
                </p:cNvSpPr>
                <p:nvPr/>
              </p:nvSpPr>
              <p:spPr bwMode="auto">
                <a:xfrm>
                  <a:off x="900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4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98" y="1188"/>
                  <a:ext cx="618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A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3</a:t>
                  </a:r>
                  <a:r>
                    <a:rPr lang="hu-HU">
                      <a:solidFill>
                        <a:schemeClr val="tx1"/>
                      </a:solidFill>
                    </a:rPr>
                    <a:t> B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9748" name="Line 51"/>
                <p:cNvSpPr>
                  <a:spLocks noChangeShapeType="1"/>
                </p:cNvSpPr>
                <p:nvPr/>
              </p:nvSpPr>
              <p:spPr bwMode="auto">
                <a:xfrm>
                  <a:off x="786" y="2034"/>
                  <a:ext cx="0" cy="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49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54" y="2082"/>
                  <a:ext cx="33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O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9750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002" y="1788"/>
                  <a:ext cx="1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51" name="Line 54"/>
                <p:cNvSpPr>
                  <a:spLocks noChangeShapeType="1"/>
                </p:cNvSpPr>
                <p:nvPr/>
              </p:nvSpPr>
              <p:spPr bwMode="auto">
                <a:xfrm>
                  <a:off x="516" y="165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52" name="Line 55"/>
                <p:cNvSpPr>
                  <a:spLocks noChangeShapeType="1"/>
                </p:cNvSpPr>
                <p:nvPr/>
              </p:nvSpPr>
              <p:spPr bwMode="auto">
                <a:xfrm>
                  <a:off x="516" y="171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9714" name="Group 56"/>
              <p:cNvGrpSpPr>
                <a:grpSpLocks/>
              </p:cNvGrpSpPr>
              <p:nvPr/>
            </p:nvGrpSpPr>
            <p:grpSpPr bwMode="auto">
              <a:xfrm>
                <a:off x="1098" y="1194"/>
                <a:ext cx="690" cy="1182"/>
                <a:chOff x="498" y="1188"/>
                <a:chExt cx="690" cy="1182"/>
              </a:xfrm>
            </p:grpSpPr>
            <p:sp>
              <p:nvSpPr>
                <p:cNvPr id="2973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88" y="1566"/>
                  <a:ext cx="414" cy="46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1 bit ALU</a:t>
                  </a:r>
                </a:p>
              </p:txBody>
            </p:sp>
            <p:sp>
              <p:nvSpPr>
                <p:cNvPr id="29736" name="Line 58"/>
                <p:cNvSpPr>
                  <a:spLocks noChangeShapeType="1"/>
                </p:cNvSpPr>
                <p:nvPr/>
              </p:nvSpPr>
              <p:spPr bwMode="auto">
                <a:xfrm>
                  <a:off x="666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37" name="Line 59"/>
                <p:cNvSpPr>
                  <a:spLocks noChangeShapeType="1"/>
                </p:cNvSpPr>
                <p:nvPr/>
              </p:nvSpPr>
              <p:spPr bwMode="auto">
                <a:xfrm>
                  <a:off x="900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3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98" y="1188"/>
                  <a:ext cx="618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A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hu-HU">
                      <a:solidFill>
                        <a:schemeClr val="tx1"/>
                      </a:solidFill>
                    </a:rPr>
                    <a:t> B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9739" name="Line 61"/>
                <p:cNvSpPr>
                  <a:spLocks noChangeShapeType="1"/>
                </p:cNvSpPr>
                <p:nvPr/>
              </p:nvSpPr>
              <p:spPr bwMode="auto">
                <a:xfrm>
                  <a:off x="786" y="2034"/>
                  <a:ext cx="0" cy="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4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654" y="2082"/>
                  <a:ext cx="33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O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9741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002" y="1788"/>
                  <a:ext cx="1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42" name="Line 64"/>
                <p:cNvSpPr>
                  <a:spLocks noChangeShapeType="1"/>
                </p:cNvSpPr>
                <p:nvPr/>
              </p:nvSpPr>
              <p:spPr bwMode="auto">
                <a:xfrm>
                  <a:off x="516" y="165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43" name="Line 65"/>
                <p:cNvSpPr>
                  <a:spLocks noChangeShapeType="1"/>
                </p:cNvSpPr>
                <p:nvPr/>
              </p:nvSpPr>
              <p:spPr bwMode="auto">
                <a:xfrm>
                  <a:off x="516" y="171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9715" name="Group 66"/>
              <p:cNvGrpSpPr>
                <a:grpSpLocks/>
              </p:cNvGrpSpPr>
              <p:nvPr/>
            </p:nvGrpSpPr>
            <p:grpSpPr bwMode="auto">
              <a:xfrm>
                <a:off x="1698" y="1194"/>
                <a:ext cx="690" cy="1182"/>
                <a:chOff x="498" y="1188"/>
                <a:chExt cx="690" cy="1182"/>
              </a:xfrm>
            </p:grpSpPr>
            <p:sp>
              <p:nvSpPr>
                <p:cNvPr id="29726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588" y="1566"/>
                  <a:ext cx="414" cy="46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1 bit ALU</a:t>
                  </a:r>
                </a:p>
              </p:txBody>
            </p:sp>
            <p:sp>
              <p:nvSpPr>
                <p:cNvPr id="29727" name="Line 68"/>
                <p:cNvSpPr>
                  <a:spLocks noChangeShapeType="1"/>
                </p:cNvSpPr>
                <p:nvPr/>
              </p:nvSpPr>
              <p:spPr bwMode="auto">
                <a:xfrm>
                  <a:off x="666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28" name="Line 69"/>
                <p:cNvSpPr>
                  <a:spLocks noChangeShapeType="1"/>
                </p:cNvSpPr>
                <p:nvPr/>
              </p:nvSpPr>
              <p:spPr bwMode="auto">
                <a:xfrm>
                  <a:off x="900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29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98" y="1188"/>
                  <a:ext cx="618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A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1</a:t>
                  </a:r>
                  <a:r>
                    <a:rPr lang="hu-HU">
                      <a:solidFill>
                        <a:schemeClr val="tx1"/>
                      </a:solidFill>
                    </a:rPr>
                    <a:t> B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9730" name="Line 71"/>
                <p:cNvSpPr>
                  <a:spLocks noChangeShapeType="1"/>
                </p:cNvSpPr>
                <p:nvPr/>
              </p:nvSpPr>
              <p:spPr bwMode="auto">
                <a:xfrm>
                  <a:off x="786" y="2034"/>
                  <a:ext cx="0" cy="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31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654" y="2082"/>
                  <a:ext cx="33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O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9732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1002" y="1788"/>
                  <a:ext cx="1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33" name="Line 74"/>
                <p:cNvSpPr>
                  <a:spLocks noChangeShapeType="1"/>
                </p:cNvSpPr>
                <p:nvPr/>
              </p:nvSpPr>
              <p:spPr bwMode="auto">
                <a:xfrm>
                  <a:off x="516" y="165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34" name="Line 75"/>
                <p:cNvSpPr>
                  <a:spLocks noChangeShapeType="1"/>
                </p:cNvSpPr>
                <p:nvPr/>
              </p:nvSpPr>
              <p:spPr bwMode="auto">
                <a:xfrm>
                  <a:off x="516" y="171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9716" name="Group 76"/>
              <p:cNvGrpSpPr>
                <a:grpSpLocks/>
              </p:cNvGrpSpPr>
              <p:nvPr/>
            </p:nvGrpSpPr>
            <p:grpSpPr bwMode="auto">
              <a:xfrm>
                <a:off x="2298" y="1194"/>
                <a:ext cx="690" cy="1182"/>
                <a:chOff x="498" y="1188"/>
                <a:chExt cx="690" cy="1182"/>
              </a:xfrm>
            </p:grpSpPr>
            <p:sp>
              <p:nvSpPr>
                <p:cNvPr id="2971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588" y="1566"/>
                  <a:ext cx="414" cy="46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1 bit ALU</a:t>
                  </a:r>
                </a:p>
              </p:txBody>
            </p:sp>
            <p:sp>
              <p:nvSpPr>
                <p:cNvPr id="29718" name="Line 78"/>
                <p:cNvSpPr>
                  <a:spLocks noChangeShapeType="1"/>
                </p:cNvSpPr>
                <p:nvPr/>
              </p:nvSpPr>
              <p:spPr bwMode="auto">
                <a:xfrm>
                  <a:off x="666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19" name="Line 79"/>
                <p:cNvSpPr>
                  <a:spLocks noChangeShapeType="1"/>
                </p:cNvSpPr>
                <p:nvPr/>
              </p:nvSpPr>
              <p:spPr bwMode="auto">
                <a:xfrm>
                  <a:off x="900" y="1440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2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98" y="1188"/>
                  <a:ext cx="618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A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0</a:t>
                  </a:r>
                  <a:r>
                    <a:rPr lang="hu-HU">
                      <a:solidFill>
                        <a:schemeClr val="tx1"/>
                      </a:solidFill>
                    </a:rPr>
                    <a:t> B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9721" name="Line 81"/>
                <p:cNvSpPr>
                  <a:spLocks noChangeShapeType="1"/>
                </p:cNvSpPr>
                <p:nvPr/>
              </p:nvSpPr>
              <p:spPr bwMode="auto">
                <a:xfrm>
                  <a:off x="786" y="2034"/>
                  <a:ext cx="0" cy="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22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654" y="2082"/>
                  <a:ext cx="33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O</a:t>
                  </a:r>
                  <a:r>
                    <a:rPr lang="hu-HU" baseline="-2500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972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002" y="1788"/>
                  <a:ext cx="1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24" name="Line 84"/>
                <p:cNvSpPr>
                  <a:spLocks noChangeShapeType="1"/>
                </p:cNvSpPr>
                <p:nvPr/>
              </p:nvSpPr>
              <p:spPr bwMode="auto">
                <a:xfrm>
                  <a:off x="516" y="165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25" name="Line 85"/>
                <p:cNvSpPr>
                  <a:spLocks noChangeShapeType="1"/>
                </p:cNvSpPr>
                <p:nvPr/>
              </p:nvSpPr>
              <p:spPr bwMode="auto">
                <a:xfrm>
                  <a:off x="516" y="1716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29705" name="Text Box 86"/>
            <p:cNvSpPr txBox="1">
              <a:spLocks noChangeArrowheads="1"/>
            </p:cNvSpPr>
            <p:nvPr/>
          </p:nvSpPr>
          <p:spPr bwMode="auto">
            <a:xfrm>
              <a:off x="5172" y="1254"/>
              <a:ext cx="51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INC</a:t>
              </a:r>
            </a:p>
          </p:txBody>
        </p:sp>
        <p:sp>
          <p:nvSpPr>
            <p:cNvPr id="29706" name="Line 87"/>
            <p:cNvSpPr>
              <a:spLocks noChangeShapeType="1"/>
            </p:cNvSpPr>
            <p:nvPr/>
          </p:nvSpPr>
          <p:spPr bwMode="auto">
            <a:xfrm flipV="1">
              <a:off x="1038" y="1500"/>
              <a:ext cx="0" cy="6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707" name="Text Box 88"/>
            <p:cNvSpPr txBox="1">
              <a:spLocks noChangeArrowheads="1"/>
            </p:cNvSpPr>
            <p:nvPr/>
          </p:nvSpPr>
          <p:spPr bwMode="auto">
            <a:xfrm>
              <a:off x="654" y="2130"/>
              <a:ext cx="76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átvitel</a:t>
              </a:r>
            </a:p>
          </p:txBody>
        </p:sp>
        <p:sp>
          <p:nvSpPr>
            <p:cNvPr id="29708" name="Line 89"/>
            <p:cNvSpPr>
              <a:spLocks noChangeShapeType="1"/>
            </p:cNvSpPr>
            <p:nvPr/>
          </p:nvSpPr>
          <p:spPr bwMode="auto">
            <a:xfrm flipH="1">
              <a:off x="348" y="1506"/>
              <a:ext cx="1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709" name="Text Box 90"/>
            <p:cNvSpPr txBox="1">
              <a:spLocks noChangeArrowheads="1"/>
            </p:cNvSpPr>
            <p:nvPr/>
          </p:nvSpPr>
          <p:spPr bwMode="auto">
            <a:xfrm>
              <a:off x="156" y="858"/>
              <a:ext cx="3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F</a:t>
              </a:r>
              <a:r>
                <a:rPr lang="hu-HU" baseline="-25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710" name="Text Box 91"/>
            <p:cNvSpPr txBox="1">
              <a:spLocks noChangeArrowheads="1"/>
            </p:cNvSpPr>
            <p:nvPr/>
          </p:nvSpPr>
          <p:spPr bwMode="auto">
            <a:xfrm>
              <a:off x="0" y="1104"/>
              <a:ext cx="3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F</a:t>
              </a:r>
              <a:r>
                <a:rPr lang="hu-HU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711" name="Line 92"/>
            <p:cNvSpPr>
              <a:spLocks noChangeShapeType="1"/>
            </p:cNvSpPr>
            <p:nvPr/>
          </p:nvSpPr>
          <p:spPr bwMode="auto">
            <a:xfrm>
              <a:off x="318" y="1128"/>
              <a:ext cx="13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712" name="Line 93"/>
            <p:cNvSpPr>
              <a:spLocks noChangeShapeType="1"/>
            </p:cNvSpPr>
            <p:nvPr/>
          </p:nvSpPr>
          <p:spPr bwMode="auto">
            <a:xfrm>
              <a:off x="234" y="1356"/>
              <a:ext cx="204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9701" name="Élőláb helye 9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29702" name="Dátum helye 9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DC5781D-B411-4273-B0C0-0CEFF91DAA4F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C240AE-BA0E-49C8-BA3E-BBD291CDF655}" type="slidenum">
              <a:rPr lang="en-GB" smtClean="0">
                <a:cs typeface="Arial" charset="0"/>
              </a:rPr>
              <a:pPr/>
              <a:t>29</a:t>
            </a:fld>
            <a:endParaRPr lang="en-GB" smtClean="0">
              <a:cs typeface="Arial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33375" indent="-333375">
              <a:spcBef>
                <a:spcPts val="800"/>
              </a:spcBef>
              <a:buFont typeface="Times New Roman" pitchFamily="18" charset="0"/>
              <a:buChar char="•"/>
            </a:pPr>
            <a:r>
              <a:rPr lang="hu-HU" sz="2800">
                <a:solidFill>
                  <a:srgbClr val="000000"/>
                </a:solidFill>
              </a:rPr>
              <a:t>átvitel kiválasztó összeadó</a:t>
            </a:r>
            <a:r>
              <a:rPr lang="hu-HU" sz="3200">
                <a:solidFill>
                  <a:srgbClr val="000000"/>
                </a:solidFill>
              </a:rPr>
              <a:t> </a:t>
            </a:r>
            <a:r>
              <a:rPr lang="hu-HU" sz="2800">
                <a:solidFill>
                  <a:srgbClr val="000000"/>
                </a:solidFill>
              </a:rPr>
              <a:t>(carry select adder) eljárás:</a:t>
            </a:r>
          </a:p>
        </p:txBody>
      </p:sp>
      <p:grpSp>
        <p:nvGrpSpPr>
          <p:cNvPr id="30724" name="Group 3"/>
          <p:cNvGrpSpPr>
            <a:grpSpLocks/>
          </p:cNvGrpSpPr>
          <p:nvPr/>
        </p:nvGrpSpPr>
        <p:grpSpPr bwMode="auto">
          <a:xfrm>
            <a:off x="323850" y="971550"/>
            <a:ext cx="8820150" cy="4762500"/>
            <a:chOff x="204" y="612"/>
            <a:chExt cx="5556" cy="3000"/>
          </a:xfrm>
        </p:grpSpPr>
        <p:grpSp>
          <p:nvGrpSpPr>
            <p:cNvPr id="30727" name="Group 4"/>
            <p:cNvGrpSpPr>
              <a:grpSpLocks/>
            </p:cNvGrpSpPr>
            <p:nvPr/>
          </p:nvGrpSpPr>
          <p:grpSpPr bwMode="auto">
            <a:xfrm>
              <a:off x="204" y="612"/>
              <a:ext cx="2952" cy="1188"/>
              <a:chOff x="420" y="630"/>
              <a:chExt cx="2952" cy="1188"/>
            </a:xfrm>
          </p:grpSpPr>
          <p:grpSp>
            <p:nvGrpSpPr>
              <p:cNvPr id="30816" name="Group 5"/>
              <p:cNvGrpSpPr>
                <a:grpSpLocks/>
              </p:cNvGrpSpPr>
              <p:nvPr/>
            </p:nvGrpSpPr>
            <p:grpSpPr bwMode="auto">
              <a:xfrm>
                <a:off x="498" y="630"/>
                <a:ext cx="2490" cy="1188"/>
                <a:chOff x="498" y="1188"/>
                <a:chExt cx="2490" cy="1188"/>
              </a:xfrm>
            </p:grpSpPr>
            <p:grpSp>
              <p:nvGrpSpPr>
                <p:cNvPr id="30819" name="Group 6"/>
                <p:cNvGrpSpPr>
                  <a:grpSpLocks/>
                </p:cNvGrpSpPr>
                <p:nvPr/>
              </p:nvGrpSpPr>
              <p:grpSpPr bwMode="auto">
                <a:xfrm>
                  <a:off x="498" y="1188"/>
                  <a:ext cx="690" cy="1182"/>
                  <a:chOff x="498" y="1188"/>
                  <a:chExt cx="690" cy="1182"/>
                </a:xfrm>
              </p:grpSpPr>
              <p:sp>
                <p:nvSpPr>
                  <p:cNvPr id="3085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" y="1566"/>
                    <a:ext cx="414" cy="46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1 bit ALU</a:t>
                    </a:r>
                  </a:p>
                </p:txBody>
              </p:sp>
              <p:sp>
                <p:nvSpPr>
                  <p:cNvPr id="3085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666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52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900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53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" y="1188"/>
                    <a:ext cx="618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hu-HU">
                        <a:solidFill>
                          <a:schemeClr val="tx1"/>
                        </a:solidFill>
                      </a:rPr>
                      <a:t> B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30854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034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55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" y="2082"/>
                    <a:ext cx="330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30856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1788"/>
                    <a:ext cx="18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5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65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58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71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30820" name="Group 16"/>
                <p:cNvGrpSpPr>
                  <a:grpSpLocks/>
                </p:cNvGrpSpPr>
                <p:nvPr/>
              </p:nvGrpSpPr>
              <p:grpSpPr bwMode="auto">
                <a:xfrm>
                  <a:off x="1098" y="1194"/>
                  <a:ext cx="690" cy="1182"/>
                  <a:chOff x="498" y="1188"/>
                  <a:chExt cx="690" cy="1182"/>
                </a:xfrm>
              </p:grpSpPr>
              <p:sp>
                <p:nvSpPr>
                  <p:cNvPr id="3084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" y="1566"/>
                    <a:ext cx="414" cy="46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1 bit ALU</a:t>
                    </a:r>
                  </a:p>
                </p:txBody>
              </p:sp>
              <p:sp>
                <p:nvSpPr>
                  <p:cNvPr id="3084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66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4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900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4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" y="1188"/>
                    <a:ext cx="618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hu-HU">
                        <a:solidFill>
                          <a:schemeClr val="tx1"/>
                        </a:solidFill>
                      </a:rPr>
                      <a:t> B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3084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034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4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" y="2082"/>
                    <a:ext cx="330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30847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1788"/>
                    <a:ext cx="18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4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65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4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71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30821" name="Group 26"/>
                <p:cNvGrpSpPr>
                  <a:grpSpLocks/>
                </p:cNvGrpSpPr>
                <p:nvPr/>
              </p:nvGrpSpPr>
              <p:grpSpPr bwMode="auto">
                <a:xfrm>
                  <a:off x="1698" y="1194"/>
                  <a:ext cx="690" cy="1182"/>
                  <a:chOff x="498" y="1188"/>
                  <a:chExt cx="690" cy="1182"/>
                </a:xfrm>
              </p:grpSpPr>
              <p:sp>
                <p:nvSpPr>
                  <p:cNvPr id="30832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" y="1566"/>
                    <a:ext cx="414" cy="46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1 bit ALU</a:t>
                    </a:r>
                  </a:p>
                </p:txBody>
              </p:sp>
              <p:sp>
                <p:nvSpPr>
                  <p:cNvPr id="30833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666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34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900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35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" y="1188"/>
                    <a:ext cx="618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hu-HU">
                        <a:solidFill>
                          <a:schemeClr val="tx1"/>
                        </a:solidFill>
                      </a:rPr>
                      <a:t> B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3083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034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3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" y="2082"/>
                    <a:ext cx="330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30838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1788"/>
                    <a:ext cx="18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3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65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4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71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30822" name="Group 36"/>
                <p:cNvGrpSpPr>
                  <a:grpSpLocks/>
                </p:cNvGrpSpPr>
                <p:nvPr/>
              </p:nvGrpSpPr>
              <p:grpSpPr bwMode="auto">
                <a:xfrm>
                  <a:off x="2298" y="1194"/>
                  <a:ext cx="690" cy="1182"/>
                  <a:chOff x="498" y="1188"/>
                  <a:chExt cx="690" cy="1182"/>
                </a:xfrm>
              </p:grpSpPr>
              <p:sp>
                <p:nvSpPr>
                  <p:cNvPr id="30823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" y="1566"/>
                    <a:ext cx="414" cy="46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1 bit ALU</a:t>
                    </a:r>
                  </a:p>
                </p:txBody>
              </p:sp>
              <p:sp>
                <p:nvSpPr>
                  <p:cNvPr id="3082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666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2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900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26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" y="1188"/>
                    <a:ext cx="618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hu-HU">
                        <a:solidFill>
                          <a:schemeClr val="tx1"/>
                        </a:solidFill>
                      </a:rPr>
                      <a:t> B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3082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034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28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" y="2082"/>
                    <a:ext cx="330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30829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1788"/>
                    <a:ext cx="18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30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65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31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71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  <p:sp>
            <p:nvSpPr>
              <p:cNvPr id="30817" name="Line 46"/>
              <p:cNvSpPr>
                <a:spLocks noChangeShapeType="1"/>
              </p:cNvSpPr>
              <p:nvPr/>
            </p:nvSpPr>
            <p:spPr bwMode="auto">
              <a:xfrm flipH="1">
                <a:off x="420" y="1236"/>
                <a:ext cx="1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818" name="Text Box 47"/>
              <p:cNvSpPr txBox="1">
                <a:spLocks noChangeArrowheads="1"/>
              </p:cNvSpPr>
              <p:nvPr/>
            </p:nvSpPr>
            <p:spPr bwMode="auto">
              <a:xfrm>
                <a:off x="3048" y="1092"/>
                <a:ext cx="32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30728" name="Group 48"/>
            <p:cNvGrpSpPr>
              <a:grpSpLocks/>
            </p:cNvGrpSpPr>
            <p:nvPr/>
          </p:nvGrpSpPr>
          <p:grpSpPr bwMode="auto">
            <a:xfrm>
              <a:off x="216" y="2424"/>
              <a:ext cx="2916" cy="1188"/>
              <a:chOff x="396" y="2442"/>
              <a:chExt cx="2916" cy="1188"/>
            </a:xfrm>
          </p:grpSpPr>
          <p:grpSp>
            <p:nvGrpSpPr>
              <p:cNvPr id="30773" name="Group 49"/>
              <p:cNvGrpSpPr>
                <a:grpSpLocks/>
              </p:cNvGrpSpPr>
              <p:nvPr/>
            </p:nvGrpSpPr>
            <p:grpSpPr bwMode="auto">
              <a:xfrm>
                <a:off x="480" y="2442"/>
                <a:ext cx="2490" cy="1188"/>
                <a:chOff x="498" y="1188"/>
                <a:chExt cx="2490" cy="1188"/>
              </a:xfrm>
            </p:grpSpPr>
            <p:grpSp>
              <p:nvGrpSpPr>
                <p:cNvPr id="30776" name="Group 50"/>
                <p:cNvGrpSpPr>
                  <a:grpSpLocks/>
                </p:cNvGrpSpPr>
                <p:nvPr/>
              </p:nvGrpSpPr>
              <p:grpSpPr bwMode="auto">
                <a:xfrm>
                  <a:off x="498" y="1188"/>
                  <a:ext cx="690" cy="1182"/>
                  <a:chOff x="498" y="1188"/>
                  <a:chExt cx="690" cy="1182"/>
                </a:xfrm>
              </p:grpSpPr>
              <p:sp>
                <p:nvSpPr>
                  <p:cNvPr id="3080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" y="1566"/>
                    <a:ext cx="414" cy="46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1 bit ALU</a:t>
                    </a:r>
                  </a:p>
                </p:txBody>
              </p:sp>
              <p:sp>
                <p:nvSpPr>
                  <p:cNvPr id="3080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666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0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900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10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" y="1188"/>
                    <a:ext cx="618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hu-HU">
                        <a:solidFill>
                          <a:schemeClr val="tx1"/>
                        </a:solidFill>
                      </a:rPr>
                      <a:t> B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30811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034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12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" y="2082"/>
                    <a:ext cx="330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30813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1788"/>
                    <a:ext cx="18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1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65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1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71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30777" name="Group 60"/>
                <p:cNvGrpSpPr>
                  <a:grpSpLocks/>
                </p:cNvGrpSpPr>
                <p:nvPr/>
              </p:nvGrpSpPr>
              <p:grpSpPr bwMode="auto">
                <a:xfrm>
                  <a:off x="1098" y="1194"/>
                  <a:ext cx="690" cy="1182"/>
                  <a:chOff x="498" y="1188"/>
                  <a:chExt cx="690" cy="1182"/>
                </a:xfrm>
              </p:grpSpPr>
              <p:sp>
                <p:nvSpPr>
                  <p:cNvPr id="30798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" y="1566"/>
                    <a:ext cx="414" cy="46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1 bit ALU</a:t>
                    </a:r>
                  </a:p>
                </p:txBody>
              </p:sp>
              <p:sp>
                <p:nvSpPr>
                  <p:cNvPr id="3079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666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00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900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01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" y="1188"/>
                    <a:ext cx="618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hu-HU">
                        <a:solidFill>
                          <a:schemeClr val="tx1"/>
                        </a:solidFill>
                      </a:rPr>
                      <a:t> B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30802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034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03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" y="2082"/>
                    <a:ext cx="330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30804" name="Line 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1788"/>
                    <a:ext cx="18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05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65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806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71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30778" name="Group 70"/>
                <p:cNvGrpSpPr>
                  <a:grpSpLocks/>
                </p:cNvGrpSpPr>
                <p:nvPr/>
              </p:nvGrpSpPr>
              <p:grpSpPr bwMode="auto">
                <a:xfrm>
                  <a:off x="1698" y="1194"/>
                  <a:ext cx="690" cy="1182"/>
                  <a:chOff x="498" y="1188"/>
                  <a:chExt cx="690" cy="1182"/>
                </a:xfrm>
              </p:grpSpPr>
              <p:sp>
                <p:nvSpPr>
                  <p:cNvPr id="30789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" y="1566"/>
                    <a:ext cx="414" cy="46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1 bit ALU</a:t>
                    </a:r>
                  </a:p>
                </p:txBody>
              </p:sp>
              <p:sp>
                <p:nvSpPr>
                  <p:cNvPr id="30790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666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91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900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92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" y="1188"/>
                    <a:ext cx="618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hu-HU">
                        <a:solidFill>
                          <a:schemeClr val="tx1"/>
                        </a:solidFill>
                      </a:rPr>
                      <a:t> B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30793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034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94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" y="2082"/>
                    <a:ext cx="330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30795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1788"/>
                    <a:ext cx="18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96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65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97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71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30779" name="Group 80"/>
                <p:cNvGrpSpPr>
                  <a:grpSpLocks/>
                </p:cNvGrpSpPr>
                <p:nvPr/>
              </p:nvGrpSpPr>
              <p:grpSpPr bwMode="auto">
                <a:xfrm>
                  <a:off x="2298" y="1194"/>
                  <a:ext cx="690" cy="1182"/>
                  <a:chOff x="498" y="1188"/>
                  <a:chExt cx="690" cy="1182"/>
                </a:xfrm>
              </p:grpSpPr>
              <p:sp>
                <p:nvSpPr>
                  <p:cNvPr id="30780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" y="1566"/>
                    <a:ext cx="414" cy="46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1 bit ALU</a:t>
                    </a:r>
                  </a:p>
                </p:txBody>
              </p:sp>
              <p:sp>
                <p:nvSpPr>
                  <p:cNvPr id="30781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66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82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900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83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" y="1188"/>
                    <a:ext cx="618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hu-HU">
                        <a:solidFill>
                          <a:schemeClr val="tx1"/>
                        </a:solidFill>
                      </a:rPr>
                      <a:t> B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30784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034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85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" y="2082"/>
                    <a:ext cx="330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30786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1788"/>
                    <a:ext cx="18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87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65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88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71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  <p:sp>
            <p:nvSpPr>
              <p:cNvPr id="30774" name="Line 90"/>
              <p:cNvSpPr>
                <a:spLocks noChangeShapeType="1"/>
              </p:cNvSpPr>
              <p:nvPr/>
            </p:nvSpPr>
            <p:spPr bwMode="auto">
              <a:xfrm flipH="1">
                <a:off x="396" y="3054"/>
                <a:ext cx="1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775" name="Text Box 91"/>
              <p:cNvSpPr txBox="1">
                <a:spLocks noChangeArrowheads="1"/>
              </p:cNvSpPr>
              <p:nvPr/>
            </p:nvSpPr>
            <p:spPr bwMode="auto">
              <a:xfrm>
                <a:off x="2988" y="2898"/>
                <a:ext cx="32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30729" name="Group 92"/>
            <p:cNvGrpSpPr>
              <a:grpSpLocks/>
            </p:cNvGrpSpPr>
            <p:nvPr/>
          </p:nvGrpSpPr>
          <p:grpSpPr bwMode="auto">
            <a:xfrm>
              <a:off x="2832" y="1548"/>
              <a:ext cx="2928" cy="1188"/>
              <a:chOff x="2832" y="1548"/>
              <a:chExt cx="2928" cy="1188"/>
            </a:xfrm>
          </p:grpSpPr>
          <p:grpSp>
            <p:nvGrpSpPr>
              <p:cNvPr id="30730" name="Group 93"/>
              <p:cNvGrpSpPr>
                <a:grpSpLocks/>
              </p:cNvGrpSpPr>
              <p:nvPr/>
            </p:nvGrpSpPr>
            <p:grpSpPr bwMode="auto">
              <a:xfrm>
                <a:off x="2898" y="1548"/>
                <a:ext cx="2490" cy="1188"/>
                <a:chOff x="498" y="1188"/>
                <a:chExt cx="2490" cy="1188"/>
              </a:xfrm>
            </p:grpSpPr>
            <p:grpSp>
              <p:nvGrpSpPr>
                <p:cNvPr id="30733" name="Group 94"/>
                <p:cNvGrpSpPr>
                  <a:grpSpLocks/>
                </p:cNvGrpSpPr>
                <p:nvPr/>
              </p:nvGrpSpPr>
              <p:grpSpPr bwMode="auto">
                <a:xfrm>
                  <a:off x="498" y="1188"/>
                  <a:ext cx="690" cy="1182"/>
                  <a:chOff x="498" y="1188"/>
                  <a:chExt cx="690" cy="1182"/>
                </a:xfrm>
              </p:grpSpPr>
              <p:sp>
                <p:nvSpPr>
                  <p:cNvPr id="30764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" y="1566"/>
                    <a:ext cx="414" cy="46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1 bit ALU</a:t>
                    </a:r>
                  </a:p>
                </p:txBody>
              </p:sp>
              <p:sp>
                <p:nvSpPr>
                  <p:cNvPr id="30765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666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66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900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67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" y="1188"/>
                    <a:ext cx="618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hu-HU">
                        <a:solidFill>
                          <a:schemeClr val="tx1"/>
                        </a:solidFill>
                      </a:rPr>
                      <a:t> B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30768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034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6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" y="2082"/>
                    <a:ext cx="330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30770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1788"/>
                    <a:ext cx="18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71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65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72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71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30734" name="Group 104"/>
                <p:cNvGrpSpPr>
                  <a:grpSpLocks/>
                </p:cNvGrpSpPr>
                <p:nvPr/>
              </p:nvGrpSpPr>
              <p:grpSpPr bwMode="auto">
                <a:xfrm>
                  <a:off x="1098" y="1194"/>
                  <a:ext cx="690" cy="1182"/>
                  <a:chOff x="498" y="1188"/>
                  <a:chExt cx="690" cy="1182"/>
                </a:xfrm>
              </p:grpSpPr>
              <p:sp>
                <p:nvSpPr>
                  <p:cNvPr id="30755" name="Text 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" y="1566"/>
                    <a:ext cx="414" cy="46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1 bit ALU</a:t>
                    </a:r>
                  </a:p>
                </p:txBody>
              </p:sp>
              <p:sp>
                <p:nvSpPr>
                  <p:cNvPr id="3075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666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5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900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58" name="Text Box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" y="1188"/>
                    <a:ext cx="618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hu-HU">
                        <a:solidFill>
                          <a:schemeClr val="tx1"/>
                        </a:solidFill>
                      </a:rPr>
                      <a:t> B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30759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034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60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" y="2082"/>
                    <a:ext cx="330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30761" name="Line 1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1788"/>
                    <a:ext cx="18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62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65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63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71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30735" name="Group 114"/>
                <p:cNvGrpSpPr>
                  <a:grpSpLocks/>
                </p:cNvGrpSpPr>
                <p:nvPr/>
              </p:nvGrpSpPr>
              <p:grpSpPr bwMode="auto">
                <a:xfrm>
                  <a:off x="1698" y="1194"/>
                  <a:ext cx="690" cy="1182"/>
                  <a:chOff x="498" y="1188"/>
                  <a:chExt cx="690" cy="1182"/>
                </a:xfrm>
              </p:grpSpPr>
              <p:sp>
                <p:nvSpPr>
                  <p:cNvPr id="30746" name="Text Box 1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" y="1566"/>
                    <a:ext cx="414" cy="46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1 bit ALU</a:t>
                    </a:r>
                  </a:p>
                </p:txBody>
              </p:sp>
              <p:sp>
                <p:nvSpPr>
                  <p:cNvPr id="30747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666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48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900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49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" y="1188"/>
                    <a:ext cx="618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hu-HU">
                        <a:solidFill>
                          <a:schemeClr val="tx1"/>
                        </a:solidFill>
                      </a:rPr>
                      <a:t> B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30750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034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51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" y="2082"/>
                    <a:ext cx="330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30752" name="Line 1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1788"/>
                    <a:ext cx="18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53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65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54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71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30736" name="Group 124"/>
                <p:cNvGrpSpPr>
                  <a:grpSpLocks/>
                </p:cNvGrpSpPr>
                <p:nvPr/>
              </p:nvGrpSpPr>
              <p:grpSpPr bwMode="auto">
                <a:xfrm>
                  <a:off x="2298" y="1194"/>
                  <a:ext cx="690" cy="1182"/>
                  <a:chOff x="498" y="1188"/>
                  <a:chExt cx="690" cy="1182"/>
                </a:xfrm>
              </p:grpSpPr>
              <p:sp>
                <p:nvSpPr>
                  <p:cNvPr id="30737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" y="1566"/>
                    <a:ext cx="414" cy="46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1 bit ALU</a:t>
                    </a:r>
                  </a:p>
                </p:txBody>
              </p:sp>
              <p:sp>
                <p:nvSpPr>
                  <p:cNvPr id="30738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666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39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900" y="1440"/>
                    <a:ext cx="0" cy="1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40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" y="1188"/>
                    <a:ext cx="618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hu-HU">
                        <a:solidFill>
                          <a:schemeClr val="tx1"/>
                        </a:solidFill>
                      </a:rPr>
                      <a:t> B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30741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034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42" name="Text Box 1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" y="2082"/>
                    <a:ext cx="330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hu-HU" baseline="-2500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30743" name="Line 1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1788"/>
                    <a:ext cx="18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44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65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0745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516" y="1716"/>
                    <a:ext cx="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  <p:sp>
            <p:nvSpPr>
              <p:cNvPr id="30731" name="Text Box 134"/>
              <p:cNvSpPr txBox="1">
                <a:spLocks noChangeArrowheads="1"/>
              </p:cNvSpPr>
              <p:nvPr/>
            </p:nvSpPr>
            <p:spPr bwMode="auto">
              <a:xfrm>
                <a:off x="5244" y="1812"/>
                <a:ext cx="51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INC</a:t>
                </a:r>
              </a:p>
            </p:txBody>
          </p:sp>
          <p:sp>
            <p:nvSpPr>
              <p:cNvPr id="30732" name="Line 135"/>
              <p:cNvSpPr>
                <a:spLocks noChangeShapeType="1"/>
              </p:cNvSpPr>
              <p:nvPr/>
            </p:nvSpPr>
            <p:spPr bwMode="auto">
              <a:xfrm flipH="1">
                <a:off x="2832" y="2148"/>
                <a:ext cx="1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30725" name="Élőláb helye 13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30726" name="Dátum helye 13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27F7B3F-2F2B-447A-BF08-40589B33C9FA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2903B4-55BC-4507-9115-F7411DACB627}" type="slidenum">
              <a:rPr lang="en-GB" smtClean="0">
                <a:cs typeface="Arial" charset="0"/>
              </a:rPr>
              <a:pPr/>
              <a:t>3</a:t>
            </a:fld>
            <a:endParaRPr lang="en-GB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5888"/>
            <a:ext cx="9144000" cy="504825"/>
          </a:xfrm>
        </p:spPr>
        <p:txBody>
          <a:bodyPr lIns="92075" tIns="46038" rIns="92075" bIns="46038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b="1" i="1" smtClean="0"/>
              <a:t>NEM</a:t>
            </a:r>
            <a:r>
              <a:rPr lang="hu-HU" b="1" smtClean="0"/>
              <a:t> (</a:t>
            </a:r>
            <a:r>
              <a:rPr lang="hu-HU" b="1" i="1" smtClean="0"/>
              <a:t>NOT</a:t>
            </a:r>
            <a:r>
              <a:rPr lang="hu-HU" b="1" smtClean="0"/>
              <a:t>) kapu </a:t>
            </a:r>
            <a:r>
              <a:rPr lang="hu-HU" smtClean="0"/>
              <a:t>(</a:t>
            </a:r>
            <a:r>
              <a:rPr lang="hu-HU" b="1" smtClean="0"/>
              <a:t>3.1-2.</a:t>
            </a:r>
            <a:r>
              <a:rPr lang="hu-HU" smtClean="0"/>
              <a:t> </a:t>
            </a:r>
            <a:r>
              <a:rPr lang="hu-HU" b="1" smtClean="0"/>
              <a:t>ábra</a:t>
            </a:r>
            <a:r>
              <a:rPr lang="hu-HU" smtClean="0"/>
              <a:t>)</a:t>
            </a:r>
            <a:r>
              <a:rPr lang="hu-HU" sz="2800" smtClean="0"/>
              <a:t> 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530225" y="892175"/>
            <a:ext cx="1941513" cy="2901950"/>
            <a:chOff x="576" y="697"/>
            <a:chExt cx="1223" cy="1828"/>
          </a:xfrm>
        </p:grpSpPr>
        <p:sp>
          <p:nvSpPr>
            <p:cNvPr id="6224" name="Oval 4"/>
            <p:cNvSpPr>
              <a:spLocks noChangeArrowheads="1"/>
            </p:cNvSpPr>
            <p:nvPr/>
          </p:nvSpPr>
          <p:spPr bwMode="auto">
            <a:xfrm>
              <a:off x="975" y="1525"/>
              <a:ext cx="576" cy="5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225" name="Line 5"/>
            <p:cNvSpPr>
              <a:spLocks noChangeShapeType="1"/>
            </p:cNvSpPr>
            <p:nvPr/>
          </p:nvSpPr>
          <p:spPr bwMode="auto">
            <a:xfrm>
              <a:off x="1422" y="2055"/>
              <a:ext cx="0" cy="3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26" name="Line 6"/>
            <p:cNvSpPr>
              <a:spLocks noChangeShapeType="1"/>
            </p:cNvSpPr>
            <p:nvPr/>
          </p:nvSpPr>
          <p:spPr bwMode="auto">
            <a:xfrm>
              <a:off x="1286" y="2432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27" name="Line 7"/>
            <p:cNvSpPr>
              <a:spLocks noChangeShapeType="1"/>
            </p:cNvSpPr>
            <p:nvPr/>
          </p:nvSpPr>
          <p:spPr bwMode="auto">
            <a:xfrm>
              <a:off x="1358" y="2482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28" name="Line 8"/>
            <p:cNvSpPr>
              <a:spLocks noChangeShapeType="1"/>
            </p:cNvSpPr>
            <p:nvPr/>
          </p:nvSpPr>
          <p:spPr bwMode="auto">
            <a:xfrm>
              <a:off x="1407" y="2525"/>
              <a:ext cx="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29" name="Line 9"/>
            <p:cNvSpPr>
              <a:spLocks noChangeShapeType="1"/>
            </p:cNvSpPr>
            <p:nvPr/>
          </p:nvSpPr>
          <p:spPr bwMode="auto">
            <a:xfrm>
              <a:off x="1102" y="1714"/>
              <a:ext cx="7" cy="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30" name="Line 10"/>
            <p:cNvSpPr>
              <a:spLocks noChangeShapeType="1"/>
            </p:cNvSpPr>
            <p:nvPr/>
          </p:nvSpPr>
          <p:spPr bwMode="auto">
            <a:xfrm>
              <a:off x="1109" y="1899"/>
              <a:ext cx="306" cy="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31" name="Line 11"/>
            <p:cNvSpPr>
              <a:spLocks noChangeShapeType="1"/>
            </p:cNvSpPr>
            <p:nvPr/>
          </p:nvSpPr>
          <p:spPr bwMode="auto">
            <a:xfrm flipV="1">
              <a:off x="1109" y="1557"/>
              <a:ext cx="299" cy="2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32" name="Line 12"/>
            <p:cNvSpPr>
              <a:spLocks noChangeShapeType="1"/>
            </p:cNvSpPr>
            <p:nvPr/>
          </p:nvSpPr>
          <p:spPr bwMode="auto">
            <a:xfrm flipV="1">
              <a:off x="1408" y="1280"/>
              <a:ext cx="7" cy="2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33" name="Rectangle 13"/>
            <p:cNvSpPr>
              <a:spLocks noChangeArrowheads="1"/>
            </p:cNvSpPr>
            <p:nvPr/>
          </p:nvSpPr>
          <p:spPr bwMode="auto">
            <a:xfrm>
              <a:off x="1365" y="889"/>
              <a:ext cx="100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234" name="Line 14"/>
            <p:cNvSpPr>
              <a:spLocks noChangeShapeType="1"/>
            </p:cNvSpPr>
            <p:nvPr/>
          </p:nvSpPr>
          <p:spPr bwMode="auto">
            <a:xfrm flipV="1">
              <a:off x="1422" y="697"/>
              <a:ext cx="0" cy="1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35" name="Line 15"/>
            <p:cNvSpPr>
              <a:spLocks noChangeShapeType="1"/>
            </p:cNvSpPr>
            <p:nvPr/>
          </p:nvSpPr>
          <p:spPr bwMode="auto">
            <a:xfrm>
              <a:off x="1408" y="1408"/>
              <a:ext cx="3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36" name="Line 16"/>
            <p:cNvSpPr>
              <a:spLocks noChangeShapeType="1"/>
            </p:cNvSpPr>
            <p:nvPr/>
          </p:nvSpPr>
          <p:spPr bwMode="auto">
            <a:xfrm>
              <a:off x="576" y="1842"/>
              <a:ext cx="5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149" name="Text Box 17"/>
          <p:cNvSpPr txBox="1">
            <a:spLocks noChangeArrowheads="1"/>
          </p:cNvSpPr>
          <p:nvPr/>
        </p:nvSpPr>
        <p:spPr bwMode="auto">
          <a:xfrm>
            <a:off x="2236788" y="3206750"/>
            <a:ext cx="183038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Emitter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50" name="Text Box 18"/>
          <p:cNvSpPr txBox="1">
            <a:spLocks noChangeArrowheads="1"/>
          </p:cNvSpPr>
          <p:nvPr/>
        </p:nvSpPr>
        <p:spPr bwMode="auto">
          <a:xfrm>
            <a:off x="204788" y="1874838"/>
            <a:ext cx="1477962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Bázis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51" name="Text Box 19"/>
          <p:cNvSpPr txBox="1">
            <a:spLocks noChangeArrowheads="1"/>
          </p:cNvSpPr>
          <p:nvPr/>
        </p:nvSpPr>
        <p:spPr bwMode="auto">
          <a:xfrm>
            <a:off x="2135188" y="2100263"/>
            <a:ext cx="1839912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Kollektor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52" name="Text Box 20"/>
          <p:cNvSpPr txBox="1">
            <a:spLocks noChangeArrowheads="1"/>
          </p:cNvSpPr>
          <p:nvPr/>
        </p:nvSpPr>
        <p:spPr bwMode="auto">
          <a:xfrm>
            <a:off x="1763713" y="549275"/>
            <a:ext cx="1477962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+ V</a:t>
            </a:r>
            <a:r>
              <a:rPr lang="hu-HU" sz="3200" baseline="-25000">
                <a:solidFill>
                  <a:schemeClr val="tx1"/>
                </a:solidFill>
              </a:rPr>
              <a:t>cc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53" name="Text Box 21"/>
          <p:cNvSpPr txBox="1">
            <a:spLocks noChangeArrowheads="1"/>
          </p:cNvSpPr>
          <p:nvPr/>
        </p:nvSpPr>
        <p:spPr bwMode="auto">
          <a:xfrm>
            <a:off x="376238" y="2605088"/>
            <a:ext cx="823912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V</a:t>
            </a:r>
            <a:r>
              <a:rPr lang="hu-HU" sz="3200" baseline="-25000">
                <a:solidFill>
                  <a:schemeClr val="tx1"/>
                </a:solidFill>
              </a:rPr>
              <a:t>be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54" name="Text Box 22"/>
          <p:cNvSpPr txBox="1">
            <a:spLocks noChangeArrowheads="1"/>
          </p:cNvSpPr>
          <p:nvPr/>
        </p:nvSpPr>
        <p:spPr bwMode="auto">
          <a:xfrm>
            <a:off x="2147888" y="1408113"/>
            <a:ext cx="823912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V</a:t>
            </a:r>
            <a:r>
              <a:rPr lang="hu-HU" sz="3200" baseline="-25000">
                <a:solidFill>
                  <a:schemeClr val="tx1"/>
                </a:solidFill>
              </a:rPr>
              <a:t>ki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6155" name="Group 23"/>
          <p:cNvGrpSpPr>
            <a:grpSpLocks/>
          </p:cNvGrpSpPr>
          <p:nvPr/>
        </p:nvGrpSpPr>
        <p:grpSpPr bwMode="auto">
          <a:xfrm>
            <a:off x="4119563" y="639763"/>
            <a:ext cx="1941512" cy="2901950"/>
            <a:chOff x="576" y="697"/>
            <a:chExt cx="1223" cy="1828"/>
          </a:xfrm>
        </p:grpSpPr>
        <p:sp>
          <p:nvSpPr>
            <p:cNvPr id="6211" name="Oval 24"/>
            <p:cNvSpPr>
              <a:spLocks noChangeArrowheads="1"/>
            </p:cNvSpPr>
            <p:nvPr/>
          </p:nvSpPr>
          <p:spPr bwMode="auto">
            <a:xfrm>
              <a:off x="975" y="1525"/>
              <a:ext cx="576" cy="5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212" name="Line 25"/>
            <p:cNvSpPr>
              <a:spLocks noChangeShapeType="1"/>
            </p:cNvSpPr>
            <p:nvPr/>
          </p:nvSpPr>
          <p:spPr bwMode="auto">
            <a:xfrm>
              <a:off x="1422" y="2055"/>
              <a:ext cx="0" cy="3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13" name="Line 26"/>
            <p:cNvSpPr>
              <a:spLocks noChangeShapeType="1"/>
            </p:cNvSpPr>
            <p:nvPr/>
          </p:nvSpPr>
          <p:spPr bwMode="auto">
            <a:xfrm>
              <a:off x="1286" y="2432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14" name="Line 27"/>
            <p:cNvSpPr>
              <a:spLocks noChangeShapeType="1"/>
            </p:cNvSpPr>
            <p:nvPr/>
          </p:nvSpPr>
          <p:spPr bwMode="auto">
            <a:xfrm>
              <a:off x="1358" y="2482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15" name="Line 28"/>
            <p:cNvSpPr>
              <a:spLocks noChangeShapeType="1"/>
            </p:cNvSpPr>
            <p:nvPr/>
          </p:nvSpPr>
          <p:spPr bwMode="auto">
            <a:xfrm>
              <a:off x="1407" y="2525"/>
              <a:ext cx="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16" name="Line 29"/>
            <p:cNvSpPr>
              <a:spLocks noChangeShapeType="1"/>
            </p:cNvSpPr>
            <p:nvPr/>
          </p:nvSpPr>
          <p:spPr bwMode="auto">
            <a:xfrm>
              <a:off x="1102" y="1714"/>
              <a:ext cx="7" cy="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17" name="Line 30"/>
            <p:cNvSpPr>
              <a:spLocks noChangeShapeType="1"/>
            </p:cNvSpPr>
            <p:nvPr/>
          </p:nvSpPr>
          <p:spPr bwMode="auto">
            <a:xfrm>
              <a:off x="1109" y="1899"/>
              <a:ext cx="306" cy="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18" name="Line 31"/>
            <p:cNvSpPr>
              <a:spLocks noChangeShapeType="1"/>
            </p:cNvSpPr>
            <p:nvPr/>
          </p:nvSpPr>
          <p:spPr bwMode="auto">
            <a:xfrm flipV="1">
              <a:off x="1109" y="1557"/>
              <a:ext cx="299" cy="2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19" name="Line 32"/>
            <p:cNvSpPr>
              <a:spLocks noChangeShapeType="1"/>
            </p:cNvSpPr>
            <p:nvPr/>
          </p:nvSpPr>
          <p:spPr bwMode="auto">
            <a:xfrm flipV="1">
              <a:off x="1408" y="1280"/>
              <a:ext cx="7" cy="2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20" name="Rectangle 33"/>
            <p:cNvSpPr>
              <a:spLocks noChangeArrowheads="1"/>
            </p:cNvSpPr>
            <p:nvPr/>
          </p:nvSpPr>
          <p:spPr bwMode="auto">
            <a:xfrm>
              <a:off x="1365" y="889"/>
              <a:ext cx="100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221" name="Line 34"/>
            <p:cNvSpPr>
              <a:spLocks noChangeShapeType="1"/>
            </p:cNvSpPr>
            <p:nvPr/>
          </p:nvSpPr>
          <p:spPr bwMode="auto">
            <a:xfrm flipV="1">
              <a:off x="1422" y="697"/>
              <a:ext cx="0" cy="1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22" name="Line 35"/>
            <p:cNvSpPr>
              <a:spLocks noChangeShapeType="1"/>
            </p:cNvSpPr>
            <p:nvPr/>
          </p:nvSpPr>
          <p:spPr bwMode="auto">
            <a:xfrm>
              <a:off x="1408" y="1408"/>
              <a:ext cx="3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23" name="Line 36"/>
            <p:cNvSpPr>
              <a:spLocks noChangeShapeType="1"/>
            </p:cNvSpPr>
            <p:nvPr/>
          </p:nvSpPr>
          <p:spPr bwMode="auto">
            <a:xfrm>
              <a:off x="576" y="1842"/>
              <a:ext cx="5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156" name="Text Box 37"/>
          <p:cNvSpPr txBox="1">
            <a:spLocks noChangeArrowheads="1"/>
          </p:cNvSpPr>
          <p:nvPr/>
        </p:nvSpPr>
        <p:spPr bwMode="auto">
          <a:xfrm>
            <a:off x="5737225" y="1255713"/>
            <a:ext cx="1477963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+ V</a:t>
            </a:r>
            <a:r>
              <a:rPr lang="hu-HU" sz="3200" baseline="-25000">
                <a:solidFill>
                  <a:schemeClr val="tx1"/>
                </a:solidFill>
              </a:rPr>
              <a:t>cc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57" name="Text Box 38"/>
          <p:cNvSpPr txBox="1">
            <a:spLocks noChangeArrowheads="1"/>
          </p:cNvSpPr>
          <p:nvPr/>
        </p:nvSpPr>
        <p:spPr bwMode="auto">
          <a:xfrm>
            <a:off x="4200525" y="2398713"/>
            <a:ext cx="4064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0</a:t>
            </a:r>
          </a:p>
        </p:txBody>
      </p:sp>
      <p:grpSp>
        <p:nvGrpSpPr>
          <p:cNvPr id="6158" name="Group 39"/>
          <p:cNvGrpSpPr>
            <a:grpSpLocks/>
          </p:cNvGrpSpPr>
          <p:nvPr/>
        </p:nvGrpSpPr>
        <p:grpSpPr bwMode="auto">
          <a:xfrm>
            <a:off x="6411913" y="627063"/>
            <a:ext cx="2211387" cy="2901950"/>
            <a:chOff x="4039" y="395"/>
            <a:chExt cx="1393" cy="1828"/>
          </a:xfrm>
        </p:grpSpPr>
        <p:grpSp>
          <p:nvGrpSpPr>
            <p:cNvPr id="6195" name="Group 40"/>
            <p:cNvGrpSpPr>
              <a:grpSpLocks/>
            </p:cNvGrpSpPr>
            <p:nvPr/>
          </p:nvGrpSpPr>
          <p:grpSpPr bwMode="auto">
            <a:xfrm>
              <a:off x="4201" y="395"/>
              <a:ext cx="1223" cy="1828"/>
              <a:chOff x="576" y="697"/>
              <a:chExt cx="1223" cy="1828"/>
            </a:xfrm>
          </p:grpSpPr>
          <p:sp>
            <p:nvSpPr>
              <p:cNvPr id="6198" name="Oval 41"/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576" cy="57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199" name="Line 42"/>
              <p:cNvSpPr>
                <a:spLocks noChangeShapeType="1"/>
              </p:cNvSpPr>
              <p:nvPr/>
            </p:nvSpPr>
            <p:spPr bwMode="auto">
              <a:xfrm>
                <a:off x="1422" y="2055"/>
                <a:ext cx="0" cy="3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200" name="Line 43"/>
              <p:cNvSpPr>
                <a:spLocks noChangeShapeType="1"/>
              </p:cNvSpPr>
              <p:nvPr/>
            </p:nvSpPr>
            <p:spPr bwMode="auto">
              <a:xfrm>
                <a:off x="1286" y="2432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201" name="Line 44"/>
              <p:cNvSpPr>
                <a:spLocks noChangeShapeType="1"/>
              </p:cNvSpPr>
              <p:nvPr/>
            </p:nvSpPr>
            <p:spPr bwMode="auto">
              <a:xfrm>
                <a:off x="1358" y="2482"/>
                <a:ext cx="1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202" name="Line 45"/>
              <p:cNvSpPr>
                <a:spLocks noChangeShapeType="1"/>
              </p:cNvSpPr>
              <p:nvPr/>
            </p:nvSpPr>
            <p:spPr bwMode="auto">
              <a:xfrm>
                <a:off x="1407" y="2525"/>
                <a:ext cx="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203" name="Line 46"/>
              <p:cNvSpPr>
                <a:spLocks noChangeShapeType="1"/>
              </p:cNvSpPr>
              <p:nvPr/>
            </p:nvSpPr>
            <p:spPr bwMode="auto">
              <a:xfrm>
                <a:off x="1102" y="1714"/>
                <a:ext cx="7" cy="2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204" name="Line 47"/>
              <p:cNvSpPr>
                <a:spLocks noChangeShapeType="1"/>
              </p:cNvSpPr>
              <p:nvPr/>
            </p:nvSpPr>
            <p:spPr bwMode="auto">
              <a:xfrm>
                <a:off x="1109" y="1899"/>
                <a:ext cx="306" cy="1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205" name="Line 48"/>
              <p:cNvSpPr>
                <a:spLocks noChangeShapeType="1"/>
              </p:cNvSpPr>
              <p:nvPr/>
            </p:nvSpPr>
            <p:spPr bwMode="auto">
              <a:xfrm flipV="1">
                <a:off x="1109" y="1557"/>
                <a:ext cx="299" cy="2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206" name="Line 49"/>
              <p:cNvSpPr>
                <a:spLocks noChangeShapeType="1"/>
              </p:cNvSpPr>
              <p:nvPr/>
            </p:nvSpPr>
            <p:spPr bwMode="auto">
              <a:xfrm flipV="1">
                <a:off x="1408" y="1280"/>
                <a:ext cx="7" cy="2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207" name="Rectangle 50"/>
              <p:cNvSpPr>
                <a:spLocks noChangeArrowheads="1"/>
              </p:cNvSpPr>
              <p:nvPr/>
            </p:nvSpPr>
            <p:spPr bwMode="auto">
              <a:xfrm>
                <a:off x="1365" y="889"/>
                <a:ext cx="100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208" name="Line 51"/>
              <p:cNvSpPr>
                <a:spLocks noChangeShapeType="1"/>
              </p:cNvSpPr>
              <p:nvPr/>
            </p:nvSpPr>
            <p:spPr bwMode="auto">
              <a:xfrm flipV="1">
                <a:off x="1422" y="697"/>
                <a:ext cx="0" cy="1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209" name="Line 52"/>
              <p:cNvSpPr>
                <a:spLocks noChangeShapeType="1"/>
              </p:cNvSpPr>
              <p:nvPr/>
            </p:nvSpPr>
            <p:spPr bwMode="auto">
              <a:xfrm>
                <a:off x="1408" y="1408"/>
                <a:ext cx="3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oval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210" name="Line 53"/>
              <p:cNvSpPr>
                <a:spLocks noChangeShapeType="1"/>
              </p:cNvSpPr>
              <p:nvPr/>
            </p:nvSpPr>
            <p:spPr bwMode="auto">
              <a:xfrm>
                <a:off x="576" y="1842"/>
                <a:ext cx="5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6196" name="Text Box 54"/>
            <p:cNvSpPr txBox="1">
              <a:spLocks noChangeArrowheads="1"/>
            </p:cNvSpPr>
            <p:nvPr/>
          </p:nvSpPr>
          <p:spPr bwMode="auto">
            <a:xfrm>
              <a:off x="4039" y="1505"/>
              <a:ext cx="931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>
                  <a:solidFill>
                    <a:schemeClr val="tx1"/>
                  </a:solidFill>
                </a:rPr>
                <a:t>+ V</a:t>
              </a:r>
              <a:r>
                <a:rPr lang="hu-HU" sz="3200" baseline="-25000">
                  <a:solidFill>
                    <a:schemeClr val="tx1"/>
                  </a:solidFill>
                </a:rPr>
                <a:t>cc</a:t>
              </a:r>
              <a:r>
                <a:rPr lang="hu-HU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197" name="Text Box 55"/>
            <p:cNvSpPr txBox="1">
              <a:spLocks noChangeArrowheads="1"/>
            </p:cNvSpPr>
            <p:nvPr/>
          </p:nvSpPr>
          <p:spPr bwMode="auto">
            <a:xfrm>
              <a:off x="5176" y="788"/>
              <a:ext cx="256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159" name="Line 56"/>
          <p:cNvSpPr>
            <a:spLocks noChangeShapeType="1"/>
          </p:cNvSpPr>
          <p:nvPr/>
        </p:nvSpPr>
        <p:spPr bwMode="auto">
          <a:xfrm>
            <a:off x="869950" y="2336800"/>
            <a:ext cx="484188" cy="2936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160" name="Line 57"/>
          <p:cNvSpPr>
            <a:spLocks noChangeShapeType="1"/>
          </p:cNvSpPr>
          <p:nvPr/>
        </p:nvSpPr>
        <p:spPr bwMode="auto">
          <a:xfrm>
            <a:off x="1863725" y="2189163"/>
            <a:ext cx="303213" cy="1031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161" name="Line 58"/>
          <p:cNvSpPr>
            <a:spLocks noChangeShapeType="1"/>
          </p:cNvSpPr>
          <p:nvPr/>
        </p:nvSpPr>
        <p:spPr bwMode="auto">
          <a:xfrm>
            <a:off x="1874838" y="3487738"/>
            <a:ext cx="358775" cy="12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162" name="Text Box 59"/>
          <p:cNvSpPr txBox="1">
            <a:spLocks noChangeArrowheads="1"/>
          </p:cNvSpPr>
          <p:nvPr/>
        </p:nvSpPr>
        <p:spPr bwMode="auto">
          <a:xfrm>
            <a:off x="323850" y="3878263"/>
            <a:ext cx="262255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Tranzisztor</a:t>
            </a:r>
          </a:p>
        </p:txBody>
      </p:sp>
      <p:graphicFrame>
        <p:nvGraphicFramePr>
          <p:cNvPr id="148540" name="Group 60"/>
          <p:cNvGraphicFramePr>
            <a:graphicFrameLocks noGrp="1"/>
          </p:cNvGraphicFramePr>
          <p:nvPr>
            <p:ph sz="half" idx="2"/>
          </p:nvPr>
        </p:nvGraphicFramePr>
        <p:xfrm>
          <a:off x="1979613" y="4581525"/>
          <a:ext cx="1981200" cy="1660526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7" name="Text Box 74"/>
          <p:cNvSpPr txBox="1">
            <a:spLocks noChangeArrowheads="1"/>
          </p:cNvSpPr>
          <p:nvPr/>
        </p:nvSpPr>
        <p:spPr bwMode="auto">
          <a:xfrm>
            <a:off x="0" y="4672013"/>
            <a:ext cx="19081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 b="1">
                <a:solidFill>
                  <a:schemeClr val="tx1"/>
                </a:solidFill>
              </a:rPr>
              <a:t>Igazság tábla:</a:t>
            </a:r>
          </a:p>
        </p:txBody>
      </p:sp>
      <p:sp>
        <p:nvSpPr>
          <p:cNvPr id="6178" name="Text Box 75"/>
          <p:cNvSpPr txBox="1">
            <a:spLocks noChangeArrowheads="1"/>
          </p:cNvSpPr>
          <p:nvPr/>
        </p:nvSpPr>
        <p:spPr bwMode="auto">
          <a:xfrm>
            <a:off x="4384675" y="4279900"/>
            <a:ext cx="47593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Szimbolikus jelölése: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6179" name="Group 76"/>
          <p:cNvGrpSpPr>
            <a:grpSpLocks/>
          </p:cNvGrpSpPr>
          <p:nvPr/>
        </p:nvGrpSpPr>
        <p:grpSpPr bwMode="auto">
          <a:xfrm>
            <a:off x="5322888" y="5010150"/>
            <a:ext cx="1230312" cy="361950"/>
            <a:chOff x="2873" y="3420"/>
            <a:chExt cx="775" cy="228"/>
          </a:xfrm>
        </p:grpSpPr>
        <p:sp>
          <p:nvSpPr>
            <p:cNvPr id="6191" name="Freeform 77"/>
            <p:cNvSpPr>
              <a:spLocks/>
            </p:cNvSpPr>
            <p:nvPr/>
          </p:nvSpPr>
          <p:spPr bwMode="auto">
            <a:xfrm>
              <a:off x="3129" y="3420"/>
              <a:ext cx="185" cy="228"/>
            </a:xfrm>
            <a:custGeom>
              <a:avLst/>
              <a:gdLst>
                <a:gd name="T0" fmla="*/ 0 w 185"/>
                <a:gd name="T1" fmla="*/ 0 h 228"/>
                <a:gd name="T2" fmla="*/ 0 w 185"/>
                <a:gd name="T3" fmla="*/ 228 h 228"/>
                <a:gd name="T4" fmla="*/ 185 w 185"/>
                <a:gd name="T5" fmla="*/ 107 h 228"/>
                <a:gd name="T6" fmla="*/ 0 w 185"/>
                <a:gd name="T7" fmla="*/ 0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228"/>
                <a:gd name="T14" fmla="*/ 185 w 185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228">
                  <a:moveTo>
                    <a:pt x="0" y="0"/>
                  </a:moveTo>
                  <a:lnTo>
                    <a:pt x="0" y="228"/>
                  </a:lnTo>
                  <a:lnTo>
                    <a:pt x="185" y="10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192" name="Line 78"/>
            <p:cNvSpPr>
              <a:spLocks noChangeShapeType="1"/>
            </p:cNvSpPr>
            <p:nvPr/>
          </p:nvSpPr>
          <p:spPr bwMode="auto">
            <a:xfrm>
              <a:off x="2873" y="3541"/>
              <a:ext cx="2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193" name="Oval 79"/>
            <p:cNvSpPr>
              <a:spLocks noChangeArrowheads="1"/>
            </p:cNvSpPr>
            <p:nvPr/>
          </p:nvSpPr>
          <p:spPr bwMode="auto">
            <a:xfrm>
              <a:off x="3322" y="3485"/>
              <a:ext cx="78" cy="8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94" name="Line 80"/>
            <p:cNvSpPr>
              <a:spLocks noChangeShapeType="1"/>
            </p:cNvSpPr>
            <p:nvPr/>
          </p:nvSpPr>
          <p:spPr bwMode="auto">
            <a:xfrm>
              <a:off x="3406" y="3529"/>
              <a:ext cx="2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180" name="Text Box 81"/>
          <p:cNvSpPr txBox="1">
            <a:spLocks noChangeArrowheads="1"/>
          </p:cNvSpPr>
          <p:nvPr/>
        </p:nvSpPr>
        <p:spPr bwMode="auto">
          <a:xfrm>
            <a:off x="5191125" y="4710113"/>
            <a:ext cx="4064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181" name="Text Box 82"/>
          <p:cNvSpPr txBox="1">
            <a:spLocks noChangeArrowheads="1"/>
          </p:cNvSpPr>
          <p:nvPr/>
        </p:nvSpPr>
        <p:spPr bwMode="auto">
          <a:xfrm>
            <a:off x="6143625" y="4697413"/>
            <a:ext cx="4064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82" name="Text Box 83"/>
          <p:cNvSpPr txBox="1">
            <a:spLocks noChangeArrowheads="1"/>
          </p:cNvSpPr>
          <p:nvPr/>
        </p:nvSpPr>
        <p:spPr bwMode="auto">
          <a:xfrm>
            <a:off x="4113213" y="3675063"/>
            <a:ext cx="50307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i="1">
                <a:solidFill>
                  <a:schemeClr val="tx1"/>
                </a:solidFill>
              </a:rPr>
              <a:t>NEM</a:t>
            </a:r>
            <a:r>
              <a:rPr lang="hu-HU" sz="2000">
                <a:solidFill>
                  <a:schemeClr val="tx1"/>
                </a:solidFill>
              </a:rPr>
              <a:t> </a:t>
            </a:r>
            <a:r>
              <a:rPr lang="hu-HU" sz="2000" b="1">
                <a:solidFill>
                  <a:schemeClr val="tx1"/>
                </a:solidFill>
              </a:rPr>
              <a:t>(</a:t>
            </a:r>
            <a:r>
              <a:rPr lang="hu-HU" sz="2000" b="1" i="1">
                <a:solidFill>
                  <a:schemeClr val="tx1"/>
                </a:solidFill>
              </a:rPr>
              <a:t>NOT</a:t>
            </a:r>
            <a:r>
              <a:rPr lang="hu-HU" sz="2000" b="1">
                <a:solidFill>
                  <a:schemeClr val="tx1"/>
                </a:solidFill>
              </a:rPr>
              <a:t>)</a:t>
            </a:r>
            <a:r>
              <a:rPr lang="hu-HU" sz="2000">
                <a:solidFill>
                  <a:schemeClr val="tx1"/>
                </a:solidFill>
                <a:latin typeface="Times New Roman CE" charset="0"/>
              </a:rPr>
              <a:t> </a:t>
            </a:r>
            <a:r>
              <a:rPr lang="hu-HU" sz="2000">
                <a:solidFill>
                  <a:schemeClr val="tx1"/>
                </a:solidFill>
              </a:rPr>
              <a:t>kapu, inverter</a:t>
            </a:r>
          </a:p>
        </p:txBody>
      </p:sp>
      <p:sp>
        <p:nvSpPr>
          <p:cNvPr id="6183" name="Text Box 84"/>
          <p:cNvSpPr txBox="1">
            <a:spLocks noChangeArrowheads="1"/>
          </p:cNvSpPr>
          <p:nvPr/>
        </p:nvSpPr>
        <p:spPr bwMode="auto">
          <a:xfrm>
            <a:off x="4284663" y="5586413"/>
            <a:ext cx="1744662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erősítő</a:t>
            </a:r>
          </a:p>
        </p:txBody>
      </p:sp>
      <p:sp>
        <p:nvSpPr>
          <p:cNvPr id="6184" name="Text Box 85"/>
          <p:cNvSpPr txBox="1">
            <a:spLocks noChangeArrowheads="1"/>
          </p:cNvSpPr>
          <p:nvPr/>
        </p:nvSpPr>
        <p:spPr bwMode="auto">
          <a:xfrm>
            <a:off x="6159500" y="5548313"/>
            <a:ext cx="29845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 b="1">
                <a:solidFill>
                  <a:schemeClr val="tx1"/>
                </a:solidFill>
              </a:rPr>
              <a:t>Inverziós gömb</a:t>
            </a:r>
          </a:p>
        </p:txBody>
      </p:sp>
      <p:sp>
        <p:nvSpPr>
          <p:cNvPr id="6185" name="Line 86"/>
          <p:cNvSpPr>
            <a:spLocks noChangeShapeType="1"/>
          </p:cNvSpPr>
          <p:nvPr/>
        </p:nvSpPr>
        <p:spPr bwMode="auto">
          <a:xfrm flipH="1">
            <a:off x="5702300" y="5308600"/>
            <a:ext cx="1016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186" name="Line 87"/>
          <p:cNvSpPr>
            <a:spLocks noChangeShapeType="1"/>
          </p:cNvSpPr>
          <p:nvPr/>
        </p:nvSpPr>
        <p:spPr bwMode="auto">
          <a:xfrm>
            <a:off x="6134100" y="5245100"/>
            <a:ext cx="36830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187" name="Text Box 88"/>
          <p:cNvSpPr txBox="1">
            <a:spLocks noChangeArrowheads="1"/>
          </p:cNvSpPr>
          <p:nvPr/>
        </p:nvSpPr>
        <p:spPr bwMode="auto">
          <a:xfrm>
            <a:off x="5470525" y="468313"/>
            <a:ext cx="1477963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+ V</a:t>
            </a:r>
            <a:r>
              <a:rPr lang="hu-HU" sz="3200" baseline="-25000">
                <a:solidFill>
                  <a:schemeClr val="tx1"/>
                </a:solidFill>
              </a:rPr>
              <a:t>cc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88" name="Text Box 89"/>
          <p:cNvSpPr txBox="1">
            <a:spLocks noChangeArrowheads="1"/>
          </p:cNvSpPr>
          <p:nvPr/>
        </p:nvSpPr>
        <p:spPr bwMode="auto">
          <a:xfrm>
            <a:off x="7956550" y="392113"/>
            <a:ext cx="1368425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+ V</a:t>
            </a:r>
            <a:r>
              <a:rPr lang="hu-HU" sz="3200" baseline="-25000">
                <a:solidFill>
                  <a:schemeClr val="tx1"/>
                </a:solidFill>
              </a:rPr>
              <a:t>cc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89" name="Élőláb helye 7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6190" name="Dátum helye 7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FE92967-D2B3-4601-B785-7C7078F6F0C8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F8903D-F330-4D82-8DDD-E69E15F66B6B}" type="slidenum">
              <a:rPr lang="en-GB" smtClean="0">
                <a:cs typeface="Arial" charset="0"/>
              </a:rPr>
              <a:pPr/>
              <a:t>30</a:t>
            </a:fld>
            <a:endParaRPr lang="en-GB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2667000"/>
          </a:xfrm>
        </p:spPr>
        <p:txBody>
          <a:bodyPr lIns="92075" tIns="46038" rIns="92075" bIns="46038"/>
          <a:lstStyle/>
          <a:p>
            <a:pPr algn="ctr">
              <a:lnSpc>
                <a:spcPct val="80000"/>
              </a:lnSpc>
              <a:buFont typeface="Times New Roman" pitchFamily="18" charset="0"/>
              <a:buNone/>
            </a:pPr>
            <a:r>
              <a:rPr lang="hu-HU" b="1" u="sng" smtClean="0"/>
              <a:t>Nem kombinációs áramkörök</a:t>
            </a:r>
            <a:r>
              <a:rPr lang="hu-HU" b="1" smtClean="0"/>
              <a:t> 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hu-HU" b="1" smtClean="0"/>
              <a:t>Óra (clock, 3.21. ábra):</a:t>
            </a:r>
            <a:r>
              <a:rPr lang="hu-HU" smtClean="0"/>
              <a:t> ciklusidő (cycle time). </a:t>
            </a:r>
            <a:br>
              <a:rPr lang="hu-HU" smtClean="0"/>
            </a:br>
            <a:r>
              <a:rPr lang="hu-HU" smtClean="0"/>
              <a:t>Pl.: 500 MHz - 2 nsec. </a:t>
            </a:r>
            <a:br>
              <a:rPr lang="hu-HU" smtClean="0"/>
            </a:br>
            <a:r>
              <a:rPr lang="hu-HU" smtClean="0"/>
              <a:t>Finomabb felbontás késleltetéssel.</a:t>
            </a:r>
            <a:br>
              <a:rPr lang="hu-HU" smtClean="0"/>
            </a:br>
            <a:r>
              <a:rPr lang="hu-HU" smtClean="0"/>
              <a:t>Aszimmetrikus óra.</a:t>
            </a:r>
          </a:p>
        </p:txBody>
      </p:sp>
      <p:grpSp>
        <p:nvGrpSpPr>
          <p:cNvPr id="31748" name="Group 3"/>
          <p:cNvGrpSpPr>
            <a:grpSpLocks/>
          </p:cNvGrpSpPr>
          <p:nvPr/>
        </p:nvGrpSpPr>
        <p:grpSpPr bwMode="auto">
          <a:xfrm>
            <a:off x="1042988" y="2905125"/>
            <a:ext cx="5576887" cy="2867025"/>
            <a:chOff x="501" y="1080"/>
            <a:chExt cx="3513" cy="1806"/>
          </a:xfrm>
        </p:grpSpPr>
        <p:grpSp>
          <p:nvGrpSpPr>
            <p:cNvPr id="31754" name="Group 4"/>
            <p:cNvGrpSpPr>
              <a:grpSpLocks/>
            </p:cNvGrpSpPr>
            <p:nvPr/>
          </p:nvGrpSpPr>
          <p:grpSpPr bwMode="auto">
            <a:xfrm>
              <a:off x="501" y="1482"/>
              <a:ext cx="1515" cy="456"/>
              <a:chOff x="501" y="1482"/>
              <a:chExt cx="1515" cy="456"/>
            </a:xfrm>
          </p:grpSpPr>
          <p:sp>
            <p:nvSpPr>
              <p:cNvPr id="31809" name="Rectangle 5"/>
              <p:cNvSpPr>
                <a:spLocks noChangeArrowheads="1"/>
              </p:cNvSpPr>
              <p:nvPr/>
            </p:nvSpPr>
            <p:spPr bwMode="auto">
              <a:xfrm>
                <a:off x="761" y="1486"/>
                <a:ext cx="56" cy="1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1810" name="Line 6"/>
              <p:cNvSpPr>
                <a:spLocks noChangeShapeType="1"/>
              </p:cNvSpPr>
              <p:nvPr/>
            </p:nvSpPr>
            <p:spPr bwMode="auto">
              <a:xfrm flipH="1">
                <a:off x="735" y="1482"/>
                <a:ext cx="0" cy="1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11" name="Line 7"/>
              <p:cNvSpPr>
                <a:spLocks noChangeShapeType="1"/>
              </p:cNvSpPr>
              <p:nvPr/>
            </p:nvSpPr>
            <p:spPr bwMode="auto">
              <a:xfrm flipH="1">
                <a:off x="843" y="1482"/>
                <a:ext cx="0" cy="1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12" name="Line 8"/>
              <p:cNvSpPr>
                <a:spLocks noChangeShapeType="1"/>
              </p:cNvSpPr>
              <p:nvPr/>
            </p:nvSpPr>
            <p:spPr bwMode="auto">
              <a:xfrm>
                <a:off x="501" y="1536"/>
                <a:ext cx="2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13" name="Line 9"/>
              <p:cNvSpPr>
                <a:spLocks noChangeShapeType="1"/>
              </p:cNvSpPr>
              <p:nvPr/>
            </p:nvSpPr>
            <p:spPr bwMode="auto">
              <a:xfrm>
                <a:off x="840" y="1536"/>
                <a:ext cx="11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14" name="Text Box 10"/>
              <p:cNvSpPr txBox="1">
                <a:spLocks noChangeArrowheads="1"/>
              </p:cNvSpPr>
              <p:nvPr/>
            </p:nvSpPr>
            <p:spPr bwMode="auto">
              <a:xfrm>
                <a:off x="1002" y="1680"/>
                <a:ext cx="942" cy="25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000">
                    <a:solidFill>
                      <a:schemeClr val="tx1"/>
                    </a:solidFill>
                  </a:rPr>
                  <a:t>késleltetés</a:t>
                </a:r>
              </a:p>
            </p:txBody>
          </p:sp>
          <p:sp>
            <p:nvSpPr>
              <p:cNvPr id="31815" name="Line 11"/>
              <p:cNvSpPr>
                <a:spLocks noChangeShapeType="1"/>
              </p:cNvSpPr>
              <p:nvPr/>
            </p:nvSpPr>
            <p:spPr bwMode="auto">
              <a:xfrm>
                <a:off x="888" y="153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16" name="Line 12"/>
              <p:cNvSpPr>
                <a:spLocks noChangeShapeType="1"/>
              </p:cNvSpPr>
              <p:nvPr/>
            </p:nvSpPr>
            <p:spPr bwMode="auto">
              <a:xfrm>
                <a:off x="885" y="1824"/>
                <a:ext cx="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17" name="Line 13"/>
              <p:cNvSpPr>
                <a:spLocks noChangeShapeType="1"/>
              </p:cNvSpPr>
              <p:nvPr/>
            </p:nvSpPr>
            <p:spPr bwMode="auto">
              <a:xfrm>
                <a:off x="1944" y="1815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1755" name="Group 14"/>
            <p:cNvGrpSpPr>
              <a:grpSpLocks/>
            </p:cNvGrpSpPr>
            <p:nvPr/>
          </p:nvGrpSpPr>
          <p:grpSpPr bwMode="auto">
            <a:xfrm>
              <a:off x="2340" y="1080"/>
              <a:ext cx="1284" cy="1806"/>
              <a:chOff x="2340" y="1080"/>
              <a:chExt cx="1284" cy="1806"/>
            </a:xfrm>
          </p:grpSpPr>
          <p:sp>
            <p:nvSpPr>
              <p:cNvPr id="31798" name="Line 15"/>
              <p:cNvSpPr>
                <a:spLocks noChangeShapeType="1"/>
              </p:cNvSpPr>
              <p:nvPr/>
            </p:nvSpPr>
            <p:spPr bwMode="auto">
              <a:xfrm>
                <a:off x="2340" y="1098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99" name="Line 16"/>
              <p:cNvSpPr>
                <a:spLocks noChangeShapeType="1"/>
              </p:cNvSpPr>
              <p:nvPr/>
            </p:nvSpPr>
            <p:spPr bwMode="auto">
              <a:xfrm>
                <a:off x="2598" y="1092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00" name="Line 17"/>
              <p:cNvSpPr>
                <a:spLocks noChangeShapeType="1"/>
              </p:cNvSpPr>
              <p:nvPr/>
            </p:nvSpPr>
            <p:spPr bwMode="auto">
              <a:xfrm>
                <a:off x="2472" y="1080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01" name="Line 18"/>
              <p:cNvSpPr>
                <a:spLocks noChangeShapeType="1"/>
              </p:cNvSpPr>
              <p:nvPr/>
            </p:nvSpPr>
            <p:spPr bwMode="auto">
              <a:xfrm>
                <a:off x="2856" y="1080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02" name="Line 19"/>
              <p:cNvSpPr>
                <a:spLocks noChangeShapeType="1"/>
              </p:cNvSpPr>
              <p:nvPr/>
            </p:nvSpPr>
            <p:spPr bwMode="auto">
              <a:xfrm>
                <a:off x="2982" y="1080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03" name="Line 20"/>
              <p:cNvSpPr>
                <a:spLocks noChangeShapeType="1"/>
              </p:cNvSpPr>
              <p:nvPr/>
            </p:nvSpPr>
            <p:spPr bwMode="auto">
              <a:xfrm>
                <a:off x="3108" y="1080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04" name="Line 21"/>
              <p:cNvSpPr>
                <a:spLocks noChangeShapeType="1"/>
              </p:cNvSpPr>
              <p:nvPr/>
            </p:nvSpPr>
            <p:spPr bwMode="auto">
              <a:xfrm>
                <a:off x="3366" y="1080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05" name="Line 22"/>
              <p:cNvSpPr>
                <a:spLocks noChangeShapeType="1"/>
              </p:cNvSpPr>
              <p:nvPr/>
            </p:nvSpPr>
            <p:spPr bwMode="auto">
              <a:xfrm>
                <a:off x="3492" y="1080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06" name="Line 23"/>
              <p:cNvSpPr>
                <a:spLocks noChangeShapeType="1"/>
              </p:cNvSpPr>
              <p:nvPr/>
            </p:nvSpPr>
            <p:spPr bwMode="auto">
              <a:xfrm>
                <a:off x="3624" y="1080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07" name="Line 24"/>
              <p:cNvSpPr>
                <a:spLocks noChangeShapeType="1"/>
              </p:cNvSpPr>
              <p:nvPr/>
            </p:nvSpPr>
            <p:spPr bwMode="auto">
              <a:xfrm>
                <a:off x="2724" y="1092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08" name="Line 25"/>
              <p:cNvSpPr>
                <a:spLocks noChangeShapeType="1"/>
              </p:cNvSpPr>
              <p:nvPr/>
            </p:nvSpPr>
            <p:spPr bwMode="auto">
              <a:xfrm>
                <a:off x="3240" y="1086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1756" name="Group 26"/>
            <p:cNvGrpSpPr>
              <a:grpSpLocks/>
            </p:cNvGrpSpPr>
            <p:nvPr/>
          </p:nvGrpSpPr>
          <p:grpSpPr bwMode="auto">
            <a:xfrm>
              <a:off x="2226" y="1332"/>
              <a:ext cx="1656" cy="204"/>
              <a:chOff x="2226" y="1332"/>
              <a:chExt cx="1656" cy="204"/>
            </a:xfrm>
          </p:grpSpPr>
          <p:sp>
            <p:nvSpPr>
              <p:cNvPr id="31785" name="Line 27"/>
              <p:cNvSpPr>
                <a:spLocks noChangeShapeType="1"/>
              </p:cNvSpPr>
              <p:nvPr/>
            </p:nvSpPr>
            <p:spPr bwMode="auto">
              <a:xfrm>
                <a:off x="2226" y="1536"/>
                <a:ext cx="1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86" name="Line 28"/>
              <p:cNvSpPr>
                <a:spLocks noChangeShapeType="1"/>
              </p:cNvSpPr>
              <p:nvPr/>
            </p:nvSpPr>
            <p:spPr bwMode="auto">
              <a:xfrm flipV="1">
                <a:off x="2340" y="133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87" name="Line 29"/>
              <p:cNvSpPr>
                <a:spLocks noChangeShapeType="1"/>
              </p:cNvSpPr>
              <p:nvPr/>
            </p:nvSpPr>
            <p:spPr bwMode="auto">
              <a:xfrm>
                <a:off x="2340" y="1332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88" name="Line 30"/>
              <p:cNvSpPr>
                <a:spLocks noChangeShapeType="1"/>
              </p:cNvSpPr>
              <p:nvPr/>
            </p:nvSpPr>
            <p:spPr bwMode="auto">
              <a:xfrm>
                <a:off x="2598" y="133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89" name="Line 31"/>
              <p:cNvSpPr>
                <a:spLocks noChangeShapeType="1"/>
              </p:cNvSpPr>
              <p:nvPr/>
            </p:nvSpPr>
            <p:spPr bwMode="auto">
              <a:xfrm flipV="1">
                <a:off x="2598" y="1536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90" name="Line 32"/>
              <p:cNvSpPr>
                <a:spLocks noChangeShapeType="1"/>
              </p:cNvSpPr>
              <p:nvPr/>
            </p:nvSpPr>
            <p:spPr bwMode="auto">
              <a:xfrm flipV="1">
                <a:off x="2856" y="133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91" name="Line 33"/>
              <p:cNvSpPr>
                <a:spLocks noChangeShapeType="1"/>
              </p:cNvSpPr>
              <p:nvPr/>
            </p:nvSpPr>
            <p:spPr bwMode="auto">
              <a:xfrm>
                <a:off x="2856" y="1332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92" name="Line 34"/>
              <p:cNvSpPr>
                <a:spLocks noChangeShapeType="1"/>
              </p:cNvSpPr>
              <p:nvPr/>
            </p:nvSpPr>
            <p:spPr bwMode="auto">
              <a:xfrm>
                <a:off x="3114" y="133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93" name="Line 35"/>
              <p:cNvSpPr>
                <a:spLocks noChangeShapeType="1"/>
              </p:cNvSpPr>
              <p:nvPr/>
            </p:nvSpPr>
            <p:spPr bwMode="auto">
              <a:xfrm flipV="1">
                <a:off x="3114" y="1536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94" name="Line 36"/>
              <p:cNvSpPr>
                <a:spLocks noChangeShapeType="1"/>
              </p:cNvSpPr>
              <p:nvPr/>
            </p:nvSpPr>
            <p:spPr bwMode="auto">
              <a:xfrm flipV="1">
                <a:off x="3366" y="133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95" name="Line 37"/>
              <p:cNvSpPr>
                <a:spLocks noChangeShapeType="1"/>
              </p:cNvSpPr>
              <p:nvPr/>
            </p:nvSpPr>
            <p:spPr bwMode="auto">
              <a:xfrm>
                <a:off x="3366" y="1332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96" name="Line 38"/>
              <p:cNvSpPr>
                <a:spLocks noChangeShapeType="1"/>
              </p:cNvSpPr>
              <p:nvPr/>
            </p:nvSpPr>
            <p:spPr bwMode="auto">
              <a:xfrm>
                <a:off x="3624" y="133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97" name="Line 39"/>
              <p:cNvSpPr>
                <a:spLocks noChangeShapeType="1"/>
              </p:cNvSpPr>
              <p:nvPr/>
            </p:nvSpPr>
            <p:spPr bwMode="auto">
              <a:xfrm flipV="1">
                <a:off x="3624" y="1536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1757" name="Group 40"/>
            <p:cNvGrpSpPr>
              <a:grpSpLocks/>
            </p:cNvGrpSpPr>
            <p:nvPr/>
          </p:nvGrpSpPr>
          <p:grpSpPr bwMode="auto">
            <a:xfrm>
              <a:off x="2358" y="1626"/>
              <a:ext cx="1656" cy="204"/>
              <a:chOff x="2226" y="1332"/>
              <a:chExt cx="1656" cy="204"/>
            </a:xfrm>
          </p:grpSpPr>
          <p:sp>
            <p:nvSpPr>
              <p:cNvPr id="31772" name="Line 41"/>
              <p:cNvSpPr>
                <a:spLocks noChangeShapeType="1"/>
              </p:cNvSpPr>
              <p:nvPr/>
            </p:nvSpPr>
            <p:spPr bwMode="auto">
              <a:xfrm>
                <a:off x="2226" y="1536"/>
                <a:ext cx="1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73" name="Line 42"/>
              <p:cNvSpPr>
                <a:spLocks noChangeShapeType="1"/>
              </p:cNvSpPr>
              <p:nvPr/>
            </p:nvSpPr>
            <p:spPr bwMode="auto">
              <a:xfrm flipV="1">
                <a:off x="2340" y="133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74" name="Line 43"/>
              <p:cNvSpPr>
                <a:spLocks noChangeShapeType="1"/>
              </p:cNvSpPr>
              <p:nvPr/>
            </p:nvSpPr>
            <p:spPr bwMode="auto">
              <a:xfrm>
                <a:off x="2340" y="1332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75" name="Line 44"/>
              <p:cNvSpPr>
                <a:spLocks noChangeShapeType="1"/>
              </p:cNvSpPr>
              <p:nvPr/>
            </p:nvSpPr>
            <p:spPr bwMode="auto">
              <a:xfrm>
                <a:off x="2598" y="133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76" name="Line 45"/>
              <p:cNvSpPr>
                <a:spLocks noChangeShapeType="1"/>
              </p:cNvSpPr>
              <p:nvPr/>
            </p:nvSpPr>
            <p:spPr bwMode="auto">
              <a:xfrm flipV="1">
                <a:off x="2598" y="1536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77" name="Line 46"/>
              <p:cNvSpPr>
                <a:spLocks noChangeShapeType="1"/>
              </p:cNvSpPr>
              <p:nvPr/>
            </p:nvSpPr>
            <p:spPr bwMode="auto">
              <a:xfrm flipV="1">
                <a:off x="2856" y="133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78" name="Line 47"/>
              <p:cNvSpPr>
                <a:spLocks noChangeShapeType="1"/>
              </p:cNvSpPr>
              <p:nvPr/>
            </p:nvSpPr>
            <p:spPr bwMode="auto">
              <a:xfrm>
                <a:off x="2856" y="1332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79" name="Line 48"/>
              <p:cNvSpPr>
                <a:spLocks noChangeShapeType="1"/>
              </p:cNvSpPr>
              <p:nvPr/>
            </p:nvSpPr>
            <p:spPr bwMode="auto">
              <a:xfrm>
                <a:off x="3114" y="133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80" name="Line 49"/>
              <p:cNvSpPr>
                <a:spLocks noChangeShapeType="1"/>
              </p:cNvSpPr>
              <p:nvPr/>
            </p:nvSpPr>
            <p:spPr bwMode="auto">
              <a:xfrm flipV="1">
                <a:off x="3114" y="1536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81" name="Line 50"/>
              <p:cNvSpPr>
                <a:spLocks noChangeShapeType="1"/>
              </p:cNvSpPr>
              <p:nvPr/>
            </p:nvSpPr>
            <p:spPr bwMode="auto">
              <a:xfrm flipV="1">
                <a:off x="3366" y="133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82" name="Line 51"/>
              <p:cNvSpPr>
                <a:spLocks noChangeShapeType="1"/>
              </p:cNvSpPr>
              <p:nvPr/>
            </p:nvSpPr>
            <p:spPr bwMode="auto">
              <a:xfrm>
                <a:off x="3366" y="1332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83" name="Line 52"/>
              <p:cNvSpPr>
                <a:spLocks noChangeShapeType="1"/>
              </p:cNvSpPr>
              <p:nvPr/>
            </p:nvSpPr>
            <p:spPr bwMode="auto">
              <a:xfrm>
                <a:off x="3624" y="133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84" name="Line 53"/>
              <p:cNvSpPr>
                <a:spLocks noChangeShapeType="1"/>
              </p:cNvSpPr>
              <p:nvPr/>
            </p:nvSpPr>
            <p:spPr bwMode="auto">
              <a:xfrm flipV="1">
                <a:off x="3624" y="1536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1758" name="Group 54"/>
            <p:cNvGrpSpPr>
              <a:grpSpLocks/>
            </p:cNvGrpSpPr>
            <p:nvPr/>
          </p:nvGrpSpPr>
          <p:grpSpPr bwMode="auto">
            <a:xfrm>
              <a:off x="2244" y="2172"/>
              <a:ext cx="1758" cy="204"/>
              <a:chOff x="2244" y="2172"/>
              <a:chExt cx="1758" cy="204"/>
            </a:xfrm>
          </p:grpSpPr>
          <p:sp>
            <p:nvSpPr>
              <p:cNvPr id="31759" name="Line 55"/>
              <p:cNvSpPr>
                <a:spLocks noChangeShapeType="1"/>
              </p:cNvSpPr>
              <p:nvPr/>
            </p:nvSpPr>
            <p:spPr bwMode="auto">
              <a:xfrm>
                <a:off x="2244" y="2376"/>
                <a:ext cx="2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60" name="Line 56"/>
              <p:cNvSpPr>
                <a:spLocks noChangeShapeType="1"/>
              </p:cNvSpPr>
              <p:nvPr/>
            </p:nvSpPr>
            <p:spPr bwMode="auto">
              <a:xfrm flipV="1">
                <a:off x="2472" y="217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61" name="Line 57"/>
              <p:cNvSpPr>
                <a:spLocks noChangeShapeType="1"/>
              </p:cNvSpPr>
              <p:nvPr/>
            </p:nvSpPr>
            <p:spPr bwMode="auto">
              <a:xfrm>
                <a:off x="2472" y="2172"/>
                <a:ext cx="1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62" name="Line 58"/>
              <p:cNvSpPr>
                <a:spLocks noChangeShapeType="1"/>
              </p:cNvSpPr>
              <p:nvPr/>
            </p:nvSpPr>
            <p:spPr bwMode="auto">
              <a:xfrm>
                <a:off x="2598" y="217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63" name="Line 59"/>
              <p:cNvSpPr>
                <a:spLocks noChangeShapeType="1"/>
              </p:cNvSpPr>
              <p:nvPr/>
            </p:nvSpPr>
            <p:spPr bwMode="auto">
              <a:xfrm>
                <a:off x="2598" y="237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64" name="Line 60"/>
              <p:cNvSpPr>
                <a:spLocks noChangeShapeType="1"/>
              </p:cNvSpPr>
              <p:nvPr/>
            </p:nvSpPr>
            <p:spPr bwMode="auto">
              <a:xfrm flipV="1">
                <a:off x="2982" y="217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65" name="Line 61"/>
              <p:cNvSpPr>
                <a:spLocks noChangeShapeType="1"/>
              </p:cNvSpPr>
              <p:nvPr/>
            </p:nvSpPr>
            <p:spPr bwMode="auto">
              <a:xfrm>
                <a:off x="2982" y="2172"/>
                <a:ext cx="1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66" name="Line 62"/>
              <p:cNvSpPr>
                <a:spLocks noChangeShapeType="1"/>
              </p:cNvSpPr>
              <p:nvPr/>
            </p:nvSpPr>
            <p:spPr bwMode="auto">
              <a:xfrm>
                <a:off x="3108" y="217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67" name="Line 63"/>
              <p:cNvSpPr>
                <a:spLocks noChangeShapeType="1"/>
              </p:cNvSpPr>
              <p:nvPr/>
            </p:nvSpPr>
            <p:spPr bwMode="auto">
              <a:xfrm>
                <a:off x="3108" y="237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68" name="Line 64"/>
              <p:cNvSpPr>
                <a:spLocks noChangeShapeType="1"/>
              </p:cNvSpPr>
              <p:nvPr/>
            </p:nvSpPr>
            <p:spPr bwMode="auto">
              <a:xfrm flipV="1">
                <a:off x="3492" y="217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69" name="Line 65"/>
              <p:cNvSpPr>
                <a:spLocks noChangeShapeType="1"/>
              </p:cNvSpPr>
              <p:nvPr/>
            </p:nvSpPr>
            <p:spPr bwMode="auto">
              <a:xfrm>
                <a:off x="3492" y="2172"/>
                <a:ext cx="1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70" name="Line 66"/>
              <p:cNvSpPr>
                <a:spLocks noChangeShapeType="1"/>
              </p:cNvSpPr>
              <p:nvPr/>
            </p:nvSpPr>
            <p:spPr bwMode="auto">
              <a:xfrm>
                <a:off x="3618" y="2172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71" name="Line 67"/>
              <p:cNvSpPr>
                <a:spLocks noChangeShapeType="1"/>
              </p:cNvSpPr>
              <p:nvPr/>
            </p:nvSpPr>
            <p:spPr bwMode="auto">
              <a:xfrm>
                <a:off x="3618" y="237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31749" name="Text Box 68"/>
          <p:cNvSpPr txBox="1">
            <a:spLocks noChangeArrowheads="1"/>
          </p:cNvSpPr>
          <p:nvPr/>
        </p:nvSpPr>
        <p:spPr bwMode="auto">
          <a:xfrm>
            <a:off x="3429000" y="3314700"/>
            <a:ext cx="4381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750" name="Text Box 69"/>
          <p:cNvSpPr txBox="1">
            <a:spLocks noChangeArrowheads="1"/>
          </p:cNvSpPr>
          <p:nvPr/>
        </p:nvSpPr>
        <p:spPr bwMode="auto">
          <a:xfrm>
            <a:off x="3505200" y="3800475"/>
            <a:ext cx="4381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1751" name="Text Box 70"/>
          <p:cNvSpPr txBox="1">
            <a:spLocks noChangeArrowheads="1"/>
          </p:cNvSpPr>
          <p:nvPr/>
        </p:nvSpPr>
        <p:spPr bwMode="auto">
          <a:xfrm>
            <a:off x="3362325" y="4705350"/>
            <a:ext cx="4381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1752" name="Élőláb helye 7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31753" name="Dátum helye 7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8128888-A4DC-49E5-BED4-DE2A165748F5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CA870-CC1D-4D19-90C1-635663873D7B}" type="slidenum">
              <a:rPr lang="en-GB" smtClean="0">
                <a:cs typeface="Arial" charset="0"/>
              </a:rPr>
              <a:pPr/>
              <a:t>31</a:t>
            </a:fld>
            <a:endParaRPr lang="en-GB" smtClean="0">
              <a:cs typeface="Arial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819275" y="4486275"/>
            <a:ext cx="633413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0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1757363" y="5800725"/>
            <a:ext cx="633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0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209925" y="2500313"/>
            <a:ext cx="633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277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5888"/>
            <a:ext cx="7002462" cy="2312987"/>
          </a:xfrm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2400" b="1" smtClean="0"/>
              <a:t>Memória:</a:t>
            </a:r>
            <a:r>
              <a:rPr lang="hu-HU" sz="2400" smtClean="0"/>
              <a:t> „Emlékszik” az utolsó beállításra. 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2400" b="1" smtClean="0"/>
              <a:t>Tároló:</a:t>
            </a:r>
            <a:r>
              <a:rPr lang="hu-HU" sz="2400" smtClean="0"/>
              <a:t> Szint vezérelt (level triggered). 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2400" b="1" smtClean="0"/>
              <a:t>SR</a:t>
            </a:r>
            <a:r>
              <a:rPr lang="hu-HU" sz="2400" smtClean="0"/>
              <a:t> tároló (Set Reset latch, </a:t>
            </a:r>
            <a:r>
              <a:rPr lang="hu-HU" sz="2400" b="1" smtClean="0"/>
              <a:t>3.22. ábra</a:t>
            </a:r>
            <a:r>
              <a:rPr lang="hu-HU" sz="2400" smtClean="0"/>
              <a:t>). </a:t>
            </a:r>
            <a:br>
              <a:rPr lang="hu-HU" sz="2400" smtClean="0"/>
            </a:br>
            <a:r>
              <a:rPr lang="hu-HU" sz="2400" smtClean="0"/>
              <a:t>Stabil állapot: a két kimenet </a:t>
            </a:r>
            <a:r>
              <a:rPr lang="hu-HU" sz="2400" b="1" smtClean="0">
                <a:solidFill>
                  <a:srgbClr val="00FF00"/>
                </a:solidFill>
              </a:rPr>
              <a:t>0</a:t>
            </a:r>
            <a:r>
              <a:rPr lang="hu-HU" sz="2400" smtClean="0"/>
              <a:t>, </a:t>
            </a:r>
            <a:r>
              <a:rPr lang="hu-HU" sz="2400" b="1" smtClean="0">
                <a:solidFill>
                  <a:srgbClr val="FF3300"/>
                </a:solidFill>
              </a:rPr>
              <a:t>1</a:t>
            </a:r>
            <a:r>
              <a:rPr lang="hu-HU" sz="2400" smtClean="0"/>
              <a:t> vagy </a:t>
            </a:r>
            <a:r>
              <a:rPr lang="hu-HU" sz="2400" b="1" smtClean="0">
                <a:solidFill>
                  <a:srgbClr val="FF3300"/>
                </a:solidFill>
              </a:rPr>
              <a:t>1</a:t>
            </a:r>
            <a:r>
              <a:rPr lang="hu-HU" sz="2400" smtClean="0"/>
              <a:t>, </a:t>
            </a:r>
            <a:r>
              <a:rPr lang="hu-HU" sz="2400" b="1" smtClean="0">
                <a:solidFill>
                  <a:srgbClr val="00FF00"/>
                </a:solidFill>
              </a:rPr>
              <a:t>0</a:t>
            </a:r>
            <a:r>
              <a:rPr lang="hu-HU" sz="2400" smtClean="0"/>
              <a:t>. </a:t>
            </a:r>
            <a:br>
              <a:rPr lang="hu-HU" sz="2400" smtClean="0"/>
            </a:br>
            <a:r>
              <a:rPr lang="hu-HU" sz="2400" b="1" smtClean="0"/>
              <a:t>S </a:t>
            </a:r>
            <a:r>
              <a:rPr lang="hu-HU" sz="2400" smtClean="0"/>
              <a:t>(set), </a:t>
            </a:r>
            <a:r>
              <a:rPr lang="hu-HU" sz="2400" b="1" smtClean="0"/>
              <a:t>R</a:t>
            </a:r>
            <a:r>
              <a:rPr lang="hu-HU" sz="2400" smtClean="0"/>
              <a:t> (reset) bemenet. 	(Q# </a:t>
            </a:r>
            <a:r>
              <a:rPr lang="hu-HU" sz="2400" smtClean="0">
                <a:cs typeface="Times New Roman" pitchFamily="18" charset="0"/>
              </a:rPr>
              <a:t>= Q)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3752850" y="2695575"/>
            <a:ext cx="633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Q#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3719513" y="3490913"/>
            <a:ext cx="633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1390650" y="2576513"/>
            <a:ext cx="633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1400175" y="3581400"/>
            <a:ext cx="633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R</a:t>
            </a:r>
          </a:p>
        </p:txBody>
      </p:sp>
      <p:grpSp>
        <p:nvGrpSpPr>
          <p:cNvPr id="32779" name="Group 10"/>
          <p:cNvGrpSpPr>
            <a:grpSpLocks/>
          </p:cNvGrpSpPr>
          <p:nvPr/>
        </p:nvGrpSpPr>
        <p:grpSpPr bwMode="auto">
          <a:xfrm>
            <a:off x="1704975" y="2419350"/>
            <a:ext cx="2009775" cy="1495425"/>
            <a:chOff x="1074" y="1524"/>
            <a:chExt cx="1266" cy="942"/>
          </a:xfrm>
        </p:grpSpPr>
        <p:sp>
          <p:nvSpPr>
            <p:cNvPr id="32903" name="Text Box 11"/>
            <p:cNvSpPr txBox="1">
              <a:spLocks noChangeArrowheads="1"/>
            </p:cNvSpPr>
            <p:nvPr/>
          </p:nvSpPr>
          <p:spPr bwMode="auto">
            <a:xfrm>
              <a:off x="1218" y="2073"/>
              <a:ext cx="399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2904" name="Text Box 12"/>
            <p:cNvSpPr txBox="1">
              <a:spLocks noChangeArrowheads="1"/>
            </p:cNvSpPr>
            <p:nvPr/>
          </p:nvSpPr>
          <p:spPr bwMode="auto">
            <a:xfrm>
              <a:off x="1230" y="1806"/>
              <a:ext cx="399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00FF00"/>
                  </a:solidFill>
                </a:rPr>
                <a:t>0</a:t>
              </a:r>
            </a:p>
          </p:txBody>
        </p:sp>
        <p:sp>
          <p:nvSpPr>
            <p:cNvPr id="32905" name="Line 13"/>
            <p:cNvSpPr>
              <a:spLocks noChangeShapeType="1"/>
            </p:cNvSpPr>
            <p:nvPr/>
          </p:nvSpPr>
          <p:spPr bwMode="auto">
            <a:xfrm>
              <a:off x="1080" y="1781"/>
              <a:ext cx="52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906" name="Line 14"/>
            <p:cNvSpPr>
              <a:spLocks noChangeShapeType="1"/>
            </p:cNvSpPr>
            <p:nvPr/>
          </p:nvSpPr>
          <p:spPr bwMode="auto">
            <a:xfrm>
              <a:off x="1396" y="1883"/>
              <a:ext cx="21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907" name="Oval 15"/>
            <p:cNvSpPr>
              <a:spLocks noChangeArrowheads="1"/>
            </p:cNvSpPr>
            <p:nvPr/>
          </p:nvSpPr>
          <p:spPr bwMode="auto">
            <a:xfrm>
              <a:off x="1907" y="1804"/>
              <a:ext cx="48" cy="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908" name="Line 16"/>
            <p:cNvSpPr>
              <a:spLocks noChangeShapeType="1"/>
            </p:cNvSpPr>
            <p:nvPr/>
          </p:nvSpPr>
          <p:spPr bwMode="auto">
            <a:xfrm>
              <a:off x="1959" y="1837"/>
              <a:ext cx="3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909" name="Arc 17"/>
            <p:cNvSpPr>
              <a:spLocks/>
            </p:cNvSpPr>
            <p:nvPr/>
          </p:nvSpPr>
          <p:spPr bwMode="auto">
            <a:xfrm>
              <a:off x="1587" y="1720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910" name="Arc 18"/>
            <p:cNvSpPr>
              <a:spLocks/>
            </p:cNvSpPr>
            <p:nvPr/>
          </p:nvSpPr>
          <p:spPr bwMode="auto">
            <a:xfrm flipV="1">
              <a:off x="1590" y="1721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911" name="Arc 19"/>
            <p:cNvSpPr>
              <a:spLocks/>
            </p:cNvSpPr>
            <p:nvPr/>
          </p:nvSpPr>
          <p:spPr bwMode="auto">
            <a:xfrm>
              <a:off x="1571" y="1725"/>
              <a:ext cx="38" cy="227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912" name="Line 20"/>
            <p:cNvSpPr>
              <a:spLocks noChangeShapeType="1"/>
            </p:cNvSpPr>
            <p:nvPr/>
          </p:nvSpPr>
          <p:spPr bwMode="auto">
            <a:xfrm>
              <a:off x="1398" y="1877"/>
              <a:ext cx="0" cy="16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913" name="Line 21"/>
            <p:cNvSpPr>
              <a:spLocks noChangeShapeType="1"/>
            </p:cNvSpPr>
            <p:nvPr/>
          </p:nvSpPr>
          <p:spPr bwMode="auto">
            <a:xfrm>
              <a:off x="2130" y="1835"/>
              <a:ext cx="0" cy="1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914" name="Line 22"/>
            <p:cNvSpPr>
              <a:spLocks noChangeShapeType="1"/>
            </p:cNvSpPr>
            <p:nvPr/>
          </p:nvSpPr>
          <p:spPr bwMode="auto">
            <a:xfrm flipV="1">
              <a:off x="1074" y="2405"/>
              <a:ext cx="52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915" name="Line 23"/>
            <p:cNvSpPr>
              <a:spLocks noChangeShapeType="1"/>
            </p:cNvSpPr>
            <p:nvPr/>
          </p:nvSpPr>
          <p:spPr bwMode="auto">
            <a:xfrm flipV="1">
              <a:off x="1390" y="2303"/>
              <a:ext cx="21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916" name="Oval 24"/>
            <p:cNvSpPr>
              <a:spLocks noChangeArrowheads="1"/>
            </p:cNvSpPr>
            <p:nvPr/>
          </p:nvSpPr>
          <p:spPr bwMode="auto">
            <a:xfrm flipV="1">
              <a:off x="1901" y="2319"/>
              <a:ext cx="48" cy="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917" name="Line 25"/>
            <p:cNvSpPr>
              <a:spLocks noChangeShapeType="1"/>
            </p:cNvSpPr>
            <p:nvPr/>
          </p:nvSpPr>
          <p:spPr bwMode="auto">
            <a:xfrm flipV="1">
              <a:off x="1953" y="2349"/>
              <a:ext cx="381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918" name="Arc 26"/>
            <p:cNvSpPr>
              <a:spLocks/>
            </p:cNvSpPr>
            <p:nvPr/>
          </p:nvSpPr>
          <p:spPr bwMode="auto">
            <a:xfrm flipV="1">
              <a:off x="1581" y="2233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919" name="Arc 27"/>
            <p:cNvSpPr>
              <a:spLocks/>
            </p:cNvSpPr>
            <p:nvPr/>
          </p:nvSpPr>
          <p:spPr bwMode="auto">
            <a:xfrm>
              <a:off x="1584" y="2232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920" name="Arc 28"/>
            <p:cNvSpPr>
              <a:spLocks/>
            </p:cNvSpPr>
            <p:nvPr/>
          </p:nvSpPr>
          <p:spPr bwMode="auto">
            <a:xfrm flipV="1">
              <a:off x="1565" y="2234"/>
              <a:ext cx="38" cy="227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921" name="Line 29"/>
            <p:cNvSpPr>
              <a:spLocks noChangeShapeType="1"/>
            </p:cNvSpPr>
            <p:nvPr/>
          </p:nvSpPr>
          <p:spPr bwMode="auto">
            <a:xfrm flipV="1">
              <a:off x="1392" y="2148"/>
              <a:ext cx="0" cy="16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922" name="Line 30"/>
            <p:cNvSpPr>
              <a:spLocks noChangeShapeType="1"/>
            </p:cNvSpPr>
            <p:nvPr/>
          </p:nvSpPr>
          <p:spPr bwMode="auto">
            <a:xfrm flipV="1">
              <a:off x="2124" y="2183"/>
              <a:ext cx="0" cy="16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923" name="Line 31"/>
            <p:cNvSpPr>
              <a:spLocks noChangeShapeType="1"/>
            </p:cNvSpPr>
            <p:nvPr/>
          </p:nvSpPr>
          <p:spPr bwMode="auto">
            <a:xfrm flipV="1">
              <a:off x="1392" y="1999"/>
              <a:ext cx="738" cy="15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924" name="Line 32"/>
            <p:cNvSpPr>
              <a:spLocks noChangeShapeType="1"/>
            </p:cNvSpPr>
            <p:nvPr/>
          </p:nvSpPr>
          <p:spPr bwMode="auto">
            <a:xfrm>
              <a:off x="1401" y="2035"/>
              <a:ext cx="723" cy="15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925" name="Text Box 33"/>
            <p:cNvSpPr txBox="1">
              <a:spLocks noChangeArrowheads="1"/>
            </p:cNvSpPr>
            <p:nvPr/>
          </p:nvSpPr>
          <p:spPr bwMode="auto">
            <a:xfrm>
              <a:off x="1188" y="1524"/>
              <a:ext cx="399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00FF00"/>
                  </a:solidFill>
                </a:rPr>
                <a:t>0</a:t>
              </a:r>
            </a:p>
          </p:txBody>
        </p:sp>
      </p:grpSp>
      <p:sp>
        <p:nvSpPr>
          <p:cNvPr id="32780" name="Text Box 34"/>
          <p:cNvSpPr txBox="1">
            <a:spLocks noChangeArrowheads="1"/>
          </p:cNvSpPr>
          <p:nvPr/>
        </p:nvSpPr>
        <p:spPr bwMode="auto">
          <a:xfrm>
            <a:off x="1824038" y="3733800"/>
            <a:ext cx="633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0</a:t>
            </a:r>
          </a:p>
        </p:txBody>
      </p:sp>
      <p:sp>
        <p:nvSpPr>
          <p:cNvPr id="32781" name="Text Box 35"/>
          <p:cNvSpPr txBox="1">
            <a:spLocks noChangeArrowheads="1"/>
          </p:cNvSpPr>
          <p:nvPr/>
        </p:nvSpPr>
        <p:spPr bwMode="auto">
          <a:xfrm>
            <a:off x="3205163" y="3662363"/>
            <a:ext cx="633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0</a:t>
            </a:r>
          </a:p>
        </p:txBody>
      </p:sp>
      <p:sp>
        <p:nvSpPr>
          <p:cNvPr id="32782" name="Text Box 36"/>
          <p:cNvSpPr txBox="1">
            <a:spLocks noChangeArrowheads="1"/>
          </p:cNvSpPr>
          <p:nvPr/>
        </p:nvSpPr>
        <p:spPr bwMode="auto">
          <a:xfrm>
            <a:off x="8510588" y="2714625"/>
            <a:ext cx="633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Q#</a:t>
            </a:r>
          </a:p>
        </p:txBody>
      </p:sp>
      <p:sp>
        <p:nvSpPr>
          <p:cNvPr id="32783" name="Text Box 37"/>
          <p:cNvSpPr txBox="1">
            <a:spLocks noChangeArrowheads="1"/>
          </p:cNvSpPr>
          <p:nvPr/>
        </p:nvSpPr>
        <p:spPr bwMode="auto">
          <a:xfrm>
            <a:off x="8510588" y="3509963"/>
            <a:ext cx="633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2784" name="Text Box 38"/>
          <p:cNvSpPr txBox="1">
            <a:spLocks noChangeArrowheads="1"/>
          </p:cNvSpPr>
          <p:nvPr/>
        </p:nvSpPr>
        <p:spPr bwMode="auto">
          <a:xfrm>
            <a:off x="1866900" y="5357813"/>
            <a:ext cx="633413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FF3300"/>
                </a:solidFill>
              </a:rPr>
              <a:t>1</a:t>
            </a:r>
            <a:r>
              <a:rPr lang="hu-HU">
                <a:solidFill>
                  <a:schemeClr val="tx1"/>
                </a:solidFill>
              </a:rPr>
              <a:t> </a:t>
            </a:r>
            <a:r>
              <a:rPr lang="hu-HU" i="1">
                <a:solidFill>
                  <a:srgbClr val="00FF00"/>
                </a:solidFill>
              </a:rPr>
              <a:t>0</a:t>
            </a:r>
          </a:p>
        </p:txBody>
      </p:sp>
      <p:sp>
        <p:nvSpPr>
          <p:cNvPr id="32785" name="Line 39"/>
          <p:cNvSpPr>
            <a:spLocks noChangeShapeType="1"/>
          </p:cNvSpPr>
          <p:nvPr/>
        </p:nvSpPr>
        <p:spPr bwMode="auto">
          <a:xfrm flipV="1">
            <a:off x="3033713" y="5795963"/>
            <a:ext cx="6048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786" name="Line 40"/>
          <p:cNvSpPr>
            <a:spLocks noChangeShapeType="1"/>
          </p:cNvSpPr>
          <p:nvPr/>
        </p:nvSpPr>
        <p:spPr bwMode="auto">
          <a:xfrm flipV="1">
            <a:off x="3305175" y="5532438"/>
            <a:ext cx="0" cy="266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787" name="Line 41"/>
          <p:cNvSpPr>
            <a:spLocks noChangeShapeType="1"/>
          </p:cNvSpPr>
          <p:nvPr/>
        </p:nvSpPr>
        <p:spPr bwMode="auto">
          <a:xfrm>
            <a:off x="2157413" y="5297488"/>
            <a:ext cx="1147762" cy="2492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788" name="Text Box 42"/>
          <p:cNvSpPr txBox="1">
            <a:spLocks noChangeArrowheads="1"/>
          </p:cNvSpPr>
          <p:nvPr/>
        </p:nvSpPr>
        <p:spPr bwMode="auto">
          <a:xfrm>
            <a:off x="1885950" y="4933950"/>
            <a:ext cx="633413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FF3300"/>
                </a:solidFill>
              </a:rPr>
              <a:t>1</a:t>
            </a:r>
            <a:r>
              <a:rPr lang="hu-HU">
                <a:solidFill>
                  <a:schemeClr val="tx1"/>
                </a:solidFill>
              </a:rPr>
              <a:t> </a:t>
            </a:r>
            <a:r>
              <a:rPr lang="hu-HU" i="1">
                <a:solidFill>
                  <a:srgbClr val="00FF00"/>
                </a:solidFill>
              </a:rPr>
              <a:t>0</a:t>
            </a:r>
          </a:p>
        </p:txBody>
      </p:sp>
      <p:sp>
        <p:nvSpPr>
          <p:cNvPr id="32789" name="Line 43"/>
          <p:cNvSpPr>
            <a:spLocks noChangeShapeType="1"/>
          </p:cNvSpPr>
          <p:nvPr/>
        </p:nvSpPr>
        <p:spPr bwMode="auto">
          <a:xfrm>
            <a:off x="1647825" y="4894263"/>
            <a:ext cx="8318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790" name="Line 44"/>
          <p:cNvSpPr>
            <a:spLocks noChangeShapeType="1"/>
          </p:cNvSpPr>
          <p:nvPr/>
        </p:nvSpPr>
        <p:spPr bwMode="auto">
          <a:xfrm>
            <a:off x="2149475" y="5056188"/>
            <a:ext cx="3365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791" name="Oval 45"/>
          <p:cNvSpPr>
            <a:spLocks noChangeArrowheads="1"/>
          </p:cNvSpPr>
          <p:nvPr/>
        </p:nvSpPr>
        <p:spPr bwMode="auto">
          <a:xfrm>
            <a:off x="2960688" y="4930775"/>
            <a:ext cx="76200" cy="100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792" name="Line 46"/>
          <p:cNvSpPr>
            <a:spLocks noChangeShapeType="1"/>
          </p:cNvSpPr>
          <p:nvPr/>
        </p:nvSpPr>
        <p:spPr bwMode="auto">
          <a:xfrm>
            <a:off x="3043238" y="4983163"/>
            <a:ext cx="6048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793" name="Arc 47"/>
          <p:cNvSpPr>
            <a:spLocks/>
          </p:cNvSpPr>
          <p:nvPr/>
        </p:nvSpPr>
        <p:spPr bwMode="auto">
          <a:xfrm>
            <a:off x="2452688" y="4797425"/>
            <a:ext cx="504825" cy="369888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896656136 h 21600"/>
              <a:gd name="T4" fmla="*/ 0 w 18486"/>
              <a:gd name="T5" fmla="*/ 1857459048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794" name="Arc 48"/>
          <p:cNvSpPr>
            <a:spLocks/>
          </p:cNvSpPr>
          <p:nvPr/>
        </p:nvSpPr>
        <p:spPr bwMode="auto">
          <a:xfrm flipV="1">
            <a:off x="2457450" y="4799013"/>
            <a:ext cx="504825" cy="369887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896644396 h 21600"/>
              <a:gd name="T4" fmla="*/ 0 w 18486"/>
              <a:gd name="T5" fmla="*/ 1857439779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795" name="Arc 49"/>
          <p:cNvSpPr>
            <a:spLocks/>
          </p:cNvSpPr>
          <p:nvPr/>
        </p:nvSpPr>
        <p:spPr bwMode="auto">
          <a:xfrm>
            <a:off x="2427288" y="4805363"/>
            <a:ext cx="60325" cy="360362"/>
          </a:xfrm>
          <a:custGeom>
            <a:avLst/>
            <a:gdLst>
              <a:gd name="T0" fmla="*/ 552714 w 21600"/>
              <a:gd name="T1" fmla="*/ 0 h 38874"/>
              <a:gd name="T2" fmla="*/ 592735 w 21600"/>
              <a:gd name="T3" fmla="*/ 287063546 h 38874"/>
              <a:gd name="T4" fmla="*/ 0 w 21600"/>
              <a:gd name="T5" fmla="*/ 144705948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796" name="Line 50"/>
          <p:cNvSpPr>
            <a:spLocks noChangeShapeType="1"/>
          </p:cNvSpPr>
          <p:nvPr/>
        </p:nvSpPr>
        <p:spPr bwMode="auto">
          <a:xfrm>
            <a:off x="2152650" y="5046663"/>
            <a:ext cx="0" cy="255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797" name="Line 51"/>
          <p:cNvSpPr>
            <a:spLocks noChangeShapeType="1"/>
          </p:cNvSpPr>
          <p:nvPr/>
        </p:nvSpPr>
        <p:spPr bwMode="auto">
          <a:xfrm>
            <a:off x="3314700" y="4979988"/>
            <a:ext cx="0" cy="266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798" name="Line 52"/>
          <p:cNvSpPr>
            <a:spLocks noChangeShapeType="1"/>
          </p:cNvSpPr>
          <p:nvPr/>
        </p:nvSpPr>
        <p:spPr bwMode="auto">
          <a:xfrm flipV="1">
            <a:off x="1638300" y="5884863"/>
            <a:ext cx="8318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799" name="Line 53"/>
          <p:cNvSpPr>
            <a:spLocks noChangeShapeType="1"/>
          </p:cNvSpPr>
          <p:nvPr/>
        </p:nvSpPr>
        <p:spPr bwMode="auto">
          <a:xfrm flipV="1">
            <a:off x="2139950" y="5722938"/>
            <a:ext cx="3365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00" name="Oval 54"/>
          <p:cNvSpPr>
            <a:spLocks noChangeArrowheads="1"/>
          </p:cNvSpPr>
          <p:nvPr/>
        </p:nvSpPr>
        <p:spPr bwMode="auto">
          <a:xfrm flipV="1">
            <a:off x="2951163" y="5748338"/>
            <a:ext cx="76200" cy="100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01" name="Arc 55"/>
          <p:cNvSpPr>
            <a:spLocks/>
          </p:cNvSpPr>
          <p:nvPr/>
        </p:nvSpPr>
        <p:spPr bwMode="auto">
          <a:xfrm flipV="1">
            <a:off x="2443163" y="5611813"/>
            <a:ext cx="504825" cy="369887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896644396 h 21600"/>
              <a:gd name="T4" fmla="*/ 0 w 18486"/>
              <a:gd name="T5" fmla="*/ 1857439779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02" name="Arc 56"/>
          <p:cNvSpPr>
            <a:spLocks/>
          </p:cNvSpPr>
          <p:nvPr/>
        </p:nvSpPr>
        <p:spPr bwMode="auto">
          <a:xfrm>
            <a:off x="2447925" y="5610225"/>
            <a:ext cx="504825" cy="369888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896656136 h 21600"/>
              <a:gd name="T4" fmla="*/ 0 w 18486"/>
              <a:gd name="T5" fmla="*/ 1857459048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03" name="Arc 57"/>
          <p:cNvSpPr>
            <a:spLocks/>
          </p:cNvSpPr>
          <p:nvPr/>
        </p:nvSpPr>
        <p:spPr bwMode="auto">
          <a:xfrm flipV="1">
            <a:off x="2417763" y="5613400"/>
            <a:ext cx="60325" cy="360363"/>
          </a:xfrm>
          <a:custGeom>
            <a:avLst/>
            <a:gdLst>
              <a:gd name="T0" fmla="*/ 552714 w 21600"/>
              <a:gd name="T1" fmla="*/ 0 h 38874"/>
              <a:gd name="T2" fmla="*/ 592735 w 21600"/>
              <a:gd name="T3" fmla="*/ 287066715 h 38874"/>
              <a:gd name="T4" fmla="*/ 0 w 21600"/>
              <a:gd name="T5" fmla="*/ 144707165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04" name="Line 58"/>
          <p:cNvSpPr>
            <a:spLocks noChangeShapeType="1"/>
          </p:cNvSpPr>
          <p:nvPr/>
        </p:nvSpPr>
        <p:spPr bwMode="auto">
          <a:xfrm flipV="1">
            <a:off x="2143125" y="5476875"/>
            <a:ext cx="0" cy="2555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05" name="Line 59"/>
          <p:cNvSpPr>
            <a:spLocks noChangeShapeType="1"/>
          </p:cNvSpPr>
          <p:nvPr/>
        </p:nvSpPr>
        <p:spPr bwMode="auto">
          <a:xfrm flipV="1">
            <a:off x="2143125" y="5240338"/>
            <a:ext cx="1171575" cy="2397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06" name="Text Box 60"/>
          <p:cNvSpPr txBox="1">
            <a:spLocks noChangeArrowheads="1"/>
          </p:cNvSpPr>
          <p:nvPr/>
        </p:nvSpPr>
        <p:spPr bwMode="auto">
          <a:xfrm>
            <a:off x="3686175" y="4762500"/>
            <a:ext cx="633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Q#</a:t>
            </a:r>
          </a:p>
        </p:txBody>
      </p:sp>
      <p:sp>
        <p:nvSpPr>
          <p:cNvPr id="32807" name="Text Box 61"/>
          <p:cNvSpPr txBox="1">
            <a:spLocks noChangeArrowheads="1"/>
          </p:cNvSpPr>
          <p:nvPr/>
        </p:nvSpPr>
        <p:spPr bwMode="auto">
          <a:xfrm>
            <a:off x="3652838" y="5557838"/>
            <a:ext cx="633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2808" name="Text Box 62"/>
          <p:cNvSpPr txBox="1">
            <a:spLocks noChangeArrowheads="1"/>
          </p:cNvSpPr>
          <p:nvPr/>
        </p:nvSpPr>
        <p:spPr bwMode="auto">
          <a:xfrm>
            <a:off x="1323975" y="4643438"/>
            <a:ext cx="633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2809" name="Text Box 63"/>
          <p:cNvSpPr txBox="1">
            <a:spLocks noChangeArrowheads="1"/>
          </p:cNvSpPr>
          <p:nvPr/>
        </p:nvSpPr>
        <p:spPr bwMode="auto">
          <a:xfrm>
            <a:off x="1333500" y="5648325"/>
            <a:ext cx="633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2810" name="Text Box 64"/>
          <p:cNvSpPr txBox="1">
            <a:spLocks noChangeArrowheads="1"/>
          </p:cNvSpPr>
          <p:nvPr/>
        </p:nvSpPr>
        <p:spPr bwMode="auto">
          <a:xfrm>
            <a:off x="3138488" y="5729288"/>
            <a:ext cx="633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FF3300"/>
                </a:solidFill>
              </a:rPr>
              <a:t>1</a:t>
            </a:r>
            <a:r>
              <a:rPr lang="hu-HU">
                <a:solidFill>
                  <a:schemeClr val="tx1"/>
                </a:solidFill>
              </a:rPr>
              <a:t> </a:t>
            </a:r>
            <a:r>
              <a:rPr lang="hu-HU" i="1">
                <a:solidFill>
                  <a:srgbClr val="00FF00"/>
                </a:solidFill>
              </a:rPr>
              <a:t>0</a:t>
            </a:r>
          </a:p>
        </p:txBody>
      </p:sp>
      <p:sp>
        <p:nvSpPr>
          <p:cNvPr id="32811" name="Text Box 65"/>
          <p:cNvSpPr txBox="1">
            <a:spLocks noChangeArrowheads="1"/>
          </p:cNvSpPr>
          <p:nvPr/>
        </p:nvSpPr>
        <p:spPr bwMode="auto">
          <a:xfrm>
            <a:off x="3143250" y="4567238"/>
            <a:ext cx="633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FF3300"/>
                </a:solidFill>
              </a:rPr>
              <a:t>1</a:t>
            </a:r>
            <a:r>
              <a:rPr lang="hu-HU">
                <a:solidFill>
                  <a:schemeClr val="tx1"/>
                </a:solidFill>
              </a:rPr>
              <a:t> </a:t>
            </a:r>
            <a:r>
              <a:rPr lang="hu-HU" i="1">
                <a:solidFill>
                  <a:srgbClr val="00FF00"/>
                </a:solidFill>
              </a:rPr>
              <a:t>0</a:t>
            </a:r>
          </a:p>
        </p:txBody>
      </p:sp>
      <p:sp>
        <p:nvSpPr>
          <p:cNvPr id="32812" name="Text Box 66"/>
          <p:cNvSpPr txBox="1">
            <a:spLocks noChangeArrowheads="1"/>
          </p:cNvSpPr>
          <p:nvPr/>
        </p:nvSpPr>
        <p:spPr bwMode="auto">
          <a:xfrm>
            <a:off x="0" y="2581275"/>
            <a:ext cx="1314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rIns="0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0 állapot:</a:t>
            </a:r>
          </a:p>
        </p:txBody>
      </p:sp>
      <p:sp>
        <p:nvSpPr>
          <p:cNvPr id="32813" name="Text Box 67"/>
          <p:cNvSpPr txBox="1">
            <a:spLocks noChangeArrowheads="1"/>
          </p:cNvSpPr>
          <p:nvPr/>
        </p:nvSpPr>
        <p:spPr bwMode="auto">
          <a:xfrm>
            <a:off x="4629150" y="2562225"/>
            <a:ext cx="1314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rIns="0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1 állapot:</a:t>
            </a:r>
          </a:p>
        </p:txBody>
      </p:sp>
      <p:sp>
        <p:nvSpPr>
          <p:cNvPr id="32814" name="Text Box 68"/>
          <p:cNvSpPr txBox="1">
            <a:spLocks noChangeArrowheads="1"/>
          </p:cNvSpPr>
          <p:nvPr/>
        </p:nvSpPr>
        <p:spPr bwMode="auto">
          <a:xfrm>
            <a:off x="1476375" y="4162425"/>
            <a:ext cx="6767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rIns="0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Nem stabil állapotok (pl. clock):</a:t>
            </a:r>
          </a:p>
        </p:txBody>
      </p:sp>
      <p:graphicFrame>
        <p:nvGraphicFramePr>
          <p:cNvPr id="205893" name="Group 69"/>
          <p:cNvGraphicFramePr>
            <a:graphicFrameLocks noGrp="1"/>
          </p:cNvGraphicFramePr>
          <p:nvPr>
            <p:ph sz="half" idx="2"/>
          </p:nvPr>
        </p:nvGraphicFramePr>
        <p:xfrm>
          <a:off x="7458075" y="342900"/>
          <a:ext cx="1514475" cy="1952625"/>
        </p:xfrm>
        <a:graphic>
          <a:graphicData uri="http://schemas.openxmlformats.org/drawingml/2006/table">
            <a:tbl>
              <a:tblPr/>
              <a:tblGrid>
                <a:gridCol w="344488"/>
                <a:gridCol w="387350"/>
                <a:gridCol w="782637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NOR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41" name="Text Box 96"/>
          <p:cNvSpPr txBox="1">
            <a:spLocks noChangeArrowheads="1"/>
          </p:cNvSpPr>
          <p:nvPr/>
        </p:nvSpPr>
        <p:spPr bwMode="auto">
          <a:xfrm>
            <a:off x="6667500" y="2428875"/>
            <a:ext cx="633413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0</a:t>
            </a:r>
          </a:p>
        </p:txBody>
      </p:sp>
      <p:sp>
        <p:nvSpPr>
          <p:cNvPr id="32842" name="Text Box 97"/>
          <p:cNvSpPr txBox="1">
            <a:spLocks noChangeArrowheads="1"/>
          </p:cNvSpPr>
          <p:nvPr/>
        </p:nvSpPr>
        <p:spPr bwMode="auto">
          <a:xfrm>
            <a:off x="6138863" y="2595563"/>
            <a:ext cx="633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2843" name="Text Box 98"/>
          <p:cNvSpPr txBox="1">
            <a:spLocks noChangeArrowheads="1"/>
          </p:cNvSpPr>
          <p:nvPr/>
        </p:nvSpPr>
        <p:spPr bwMode="auto">
          <a:xfrm>
            <a:off x="6148388" y="3600450"/>
            <a:ext cx="633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2844" name="Text Box 99"/>
          <p:cNvSpPr txBox="1">
            <a:spLocks noChangeArrowheads="1"/>
          </p:cNvSpPr>
          <p:nvPr/>
        </p:nvSpPr>
        <p:spPr bwMode="auto">
          <a:xfrm>
            <a:off x="6686550" y="2919413"/>
            <a:ext cx="633413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2845" name="Text Box 100"/>
          <p:cNvSpPr txBox="1">
            <a:spLocks noChangeArrowheads="1"/>
          </p:cNvSpPr>
          <p:nvPr/>
        </p:nvSpPr>
        <p:spPr bwMode="auto">
          <a:xfrm>
            <a:off x="6705600" y="3314700"/>
            <a:ext cx="633413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0</a:t>
            </a:r>
          </a:p>
        </p:txBody>
      </p:sp>
      <p:sp>
        <p:nvSpPr>
          <p:cNvPr id="32846" name="Line 101"/>
          <p:cNvSpPr>
            <a:spLocks noChangeShapeType="1"/>
          </p:cNvSpPr>
          <p:nvPr/>
        </p:nvSpPr>
        <p:spPr bwMode="auto">
          <a:xfrm>
            <a:off x="6486525" y="2836863"/>
            <a:ext cx="8318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47" name="Line 102"/>
          <p:cNvSpPr>
            <a:spLocks noChangeShapeType="1"/>
          </p:cNvSpPr>
          <p:nvPr/>
        </p:nvSpPr>
        <p:spPr bwMode="auto">
          <a:xfrm>
            <a:off x="6988175" y="2998788"/>
            <a:ext cx="3365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48" name="Oval 103"/>
          <p:cNvSpPr>
            <a:spLocks noChangeArrowheads="1"/>
          </p:cNvSpPr>
          <p:nvPr/>
        </p:nvSpPr>
        <p:spPr bwMode="auto">
          <a:xfrm>
            <a:off x="7799388" y="2873375"/>
            <a:ext cx="76200" cy="100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49" name="Line 104"/>
          <p:cNvSpPr>
            <a:spLocks noChangeShapeType="1"/>
          </p:cNvSpPr>
          <p:nvPr/>
        </p:nvSpPr>
        <p:spPr bwMode="auto">
          <a:xfrm>
            <a:off x="7881938" y="2925763"/>
            <a:ext cx="6048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50" name="Arc 105"/>
          <p:cNvSpPr>
            <a:spLocks/>
          </p:cNvSpPr>
          <p:nvPr/>
        </p:nvSpPr>
        <p:spPr bwMode="auto">
          <a:xfrm>
            <a:off x="7291388" y="2740025"/>
            <a:ext cx="504825" cy="369888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896656136 h 21600"/>
              <a:gd name="T4" fmla="*/ 0 w 18486"/>
              <a:gd name="T5" fmla="*/ 1857459048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51" name="Arc 106"/>
          <p:cNvSpPr>
            <a:spLocks/>
          </p:cNvSpPr>
          <p:nvPr/>
        </p:nvSpPr>
        <p:spPr bwMode="auto">
          <a:xfrm flipV="1">
            <a:off x="7296150" y="2741613"/>
            <a:ext cx="504825" cy="369887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896644396 h 21600"/>
              <a:gd name="T4" fmla="*/ 0 w 18486"/>
              <a:gd name="T5" fmla="*/ 1857439779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52" name="Arc 107"/>
          <p:cNvSpPr>
            <a:spLocks/>
          </p:cNvSpPr>
          <p:nvPr/>
        </p:nvSpPr>
        <p:spPr bwMode="auto">
          <a:xfrm>
            <a:off x="7265988" y="2747963"/>
            <a:ext cx="60325" cy="360362"/>
          </a:xfrm>
          <a:custGeom>
            <a:avLst/>
            <a:gdLst>
              <a:gd name="T0" fmla="*/ 552714 w 21600"/>
              <a:gd name="T1" fmla="*/ 0 h 38874"/>
              <a:gd name="T2" fmla="*/ 592735 w 21600"/>
              <a:gd name="T3" fmla="*/ 287063546 h 38874"/>
              <a:gd name="T4" fmla="*/ 0 w 21600"/>
              <a:gd name="T5" fmla="*/ 144705948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53" name="Line 108"/>
          <p:cNvSpPr>
            <a:spLocks noChangeShapeType="1"/>
          </p:cNvSpPr>
          <p:nvPr/>
        </p:nvSpPr>
        <p:spPr bwMode="auto">
          <a:xfrm>
            <a:off x="6991350" y="2989263"/>
            <a:ext cx="0" cy="255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54" name="Line 109"/>
          <p:cNvSpPr>
            <a:spLocks noChangeShapeType="1"/>
          </p:cNvSpPr>
          <p:nvPr/>
        </p:nvSpPr>
        <p:spPr bwMode="auto">
          <a:xfrm>
            <a:off x="8153400" y="2922588"/>
            <a:ext cx="0" cy="2667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55" name="Line 110"/>
          <p:cNvSpPr>
            <a:spLocks noChangeShapeType="1"/>
          </p:cNvSpPr>
          <p:nvPr/>
        </p:nvSpPr>
        <p:spPr bwMode="auto">
          <a:xfrm flipV="1">
            <a:off x="6477000" y="3827463"/>
            <a:ext cx="8318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56" name="Line 111"/>
          <p:cNvSpPr>
            <a:spLocks noChangeShapeType="1"/>
          </p:cNvSpPr>
          <p:nvPr/>
        </p:nvSpPr>
        <p:spPr bwMode="auto">
          <a:xfrm flipV="1">
            <a:off x="6978650" y="3665538"/>
            <a:ext cx="3365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57" name="Oval 112"/>
          <p:cNvSpPr>
            <a:spLocks noChangeArrowheads="1"/>
          </p:cNvSpPr>
          <p:nvPr/>
        </p:nvSpPr>
        <p:spPr bwMode="auto">
          <a:xfrm flipV="1">
            <a:off x="7789863" y="3690938"/>
            <a:ext cx="76200" cy="100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58" name="Line 113"/>
          <p:cNvSpPr>
            <a:spLocks noChangeShapeType="1"/>
          </p:cNvSpPr>
          <p:nvPr/>
        </p:nvSpPr>
        <p:spPr bwMode="auto">
          <a:xfrm flipV="1">
            <a:off x="7872413" y="3738563"/>
            <a:ext cx="6048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59" name="Arc 114"/>
          <p:cNvSpPr>
            <a:spLocks/>
          </p:cNvSpPr>
          <p:nvPr/>
        </p:nvSpPr>
        <p:spPr bwMode="auto">
          <a:xfrm flipV="1">
            <a:off x="7281863" y="3554413"/>
            <a:ext cx="504825" cy="369887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896644396 h 21600"/>
              <a:gd name="T4" fmla="*/ 0 w 18486"/>
              <a:gd name="T5" fmla="*/ 1857439779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60" name="Arc 115"/>
          <p:cNvSpPr>
            <a:spLocks/>
          </p:cNvSpPr>
          <p:nvPr/>
        </p:nvSpPr>
        <p:spPr bwMode="auto">
          <a:xfrm>
            <a:off x="7286625" y="3552825"/>
            <a:ext cx="504825" cy="369888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896656136 h 21600"/>
              <a:gd name="T4" fmla="*/ 0 w 18486"/>
              <a:gd name="T5" fmla="*/ 1857459048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61" name="Arc 116"/>
          <p:cNvSpPr>
            <a:spLocks/>
          </p:cNvSpPr>
          <p:nvPr/>
        </p:nvSpPr>
        <p:spPr bwMode="auto">
          <a:xfrm flipV="1">
            <a:off x="7256463" y="3556000"/>
            <a:ext cx="60325" cy="360363"/>
          </a:xfrm>
          <a:custGeom>
            <a:avLst/>
            <a:gdLst>
              <a:gd name="T0" fmla="*/ 552714 w 21600"/>
              <a:gd name="T1" fmla="*/ 0 h 38874"/>
              <a:gd name="T2" fmla="*/ 592735 w 21600"/>
              <a:gd name="T3" fmla="*/ 287066715 h 38874"/>
              <a:gd name="T4" fmla="*/ 0 w 21600"/>
              <a:gd name="T5" fmla="*/ 144707165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62" name="Line 117"/>
          <p:cNvSpPr>
            <a:spLocks noChangeShapeType="1"/>
          </p:cNvSpPr>
          <p:nvPr/>
        </p:nvSpPr>
        <p:spPr bwMode="auto">
          <a:xfrm flipV="1">
            <a:off x="6981825" y="3419475"/>
            <a:ext cx="0" cy="2555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63" name="Line 118"/>
          <p:cNvSpPr>
            <a:spLocks noChangeShapeType="1"/>
          </p:cNvSpPr>
          <p:nvPr/>
        </p:nvSpPr>
        <p:spPr bwMode="auto">
          <a:xfrm flipV="1">
            <a:off x="8143875" y="3475038"/>
            <a:ext cx="0" cy="266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64" name="Line 119"/>
          <p:cNvSpPr>
            <a:spLocks noChangeShapeType="1"/>
          </p:cNvSpPr>
          <p:nvPr/>
        </p:nvSpPr>
        <p:spPr bwMode="auto">
          <a:xfrm flipV="1">
            <a:off x="6981825" y="3182938"/>
            <a:ext cx="1171575" cy="23971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65" name="Line 120"/>
          <p:cNvSpPr>
            <a:spLocks noChangeShapeType="1"/>
          </p:cNvSpPr>
          <p:nvPr/>
        </p:nvSpPr>
        <p:spPr bwMode="auto">
          <a:xfrm>
            <a:off x="6996113" y="3240088"/>
            <a:ext cx="1147762" cy="2492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66" name="Text Box 121"/>
          <p:cNvSpPr txBox="1">
            <a:spLocks noChangeArrowheads="1"/>
          </p:cNvSpPr>
          <p:nvPr/>
        </p:nvSpPr>
        <p:spPr bwMode="auto">
          <a:xfrm>
            <a:off x="7972425" y="3662363"/>
            <a:ext cx="633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2867" name="Text Box 122"/>
          <p:cNvSpPr txBox="1">
            <a:spLocks noChangeArrowheads="1"/>
          </p:cNvSpPr>
          <p:nvPr/>
        </p:nvSpPr>
        <p:spPr bwMode="auto">
          <a:xfrm>
            <a:off x="7991475" y="2533650"/>
            <a:ext cx="633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0</a:t>
            </a:r>
          </a:p>
        </p:txBody>
      </p:sp>
      <p:sp>
        <p:nvSpPr>
          <p:cNvPr id="32868" name="Line 123"/>
          <p:cNvSpPr>
            <a:spLocks noChangeShapeType="1"/>
          </p:cNvSpPr>
          <p:nvPr/>
        </p:nvSpPr>
        <p:spPr bwMode="auto">
          <a:xfrm>
            <a:off x="0" y="418147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69" name="Text Box 124"/>
          <p:cNvSpPr txBox="1">
            <a:spLocks noChangeArrowheads="1"/>
          </p:cNvSpPr>
          <p:nvPr/>
        </p:nvSpPr>
        <p:spPr bwMode="auto">
          <a:xfrm>
            <a:off x="6677025" y="3771900"/>
            <a:ext cx="633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0</a:t>
            </a:r>
          </a:p>
        </p:txBody>
      </p:sp>
      <p:sp>
        <p:nvSpPr>
          <p:cNvPr id="32870" name="Line 125"/>
          <p:cNvSpPr>
            <a:spLocks noChangeShapeType="1"/>
          </p:cNvSpPr>
          <p:nvPr/>
        </p:nvSpPr>
        <p:spPr bwMode="auto">
          <a:xfrm>
            <a:off x="6472238" y="4932363"/>
            <a:ext cx="8318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71" name="Line 126"/>
          <p:cNvSpPr>
            <a:spLocks noChangeShapeType="1"/>
          </p:cNvSpPr>
          <p:nvPr/>
        </p:nvSpPr>
        <p:spPr bwMode="auto">
          <a:xfrm>
            <a:off x="6973888" y="5094288"/>
            <a:ext cx="3365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72" name="Oval 127"/>
          <p:cNvSpPr>
            <a:spLocks noChangeArrowheads="1"/>
          </p:cNvSpPr>
          <p:nvPr/>
        </p:nvSpPr>
        <p:spPr bwMode="auto">
          <a:xfrm>
            <a:off x="7785100" y="4968875"/>
            <a:ext cx="76200" cy="100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73" name="Line 128"/>
          <p:cNvSpPr>
            <a:spLocks noChangeShapeType="1"/>
          </p:cNvSpPr>
          <p:nvPr/>
        </p:nvSpPr>
        <p:spPr bwMode="auto">
          <a:xfrm>
            <a:off x="7867650" y="5021263"/>
            <a:ext cx="60483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74" name="Arc 129"/>
          <p:cNvSpPr>
            <a:spLocks/>
          </p:cNvSpPr>
          <p:nvPr/>
        </p:nvSpPr>
        <p:spPr bwMode="auto">
          <a:xfrm>
            <a:off x="7277100" y="4835525"/>
            <a:ext cx="504825" cy="369888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896656136 h 21600"/>
              <a:gd name="T4" fmla="*/ 0 w 18486"/>
              <a:gd name="T5" fmla="*/ 1857459048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75" name="Arc 130"/>
          <p:cNvSpPr>
            <a:spLocks/>
          </p:cNvSpPr>
          <p:nvPr/>
        </p:nvSpPr>
        <p:spPr bwMode="auto">
          <a:xfrm flipV="1">
            <a:off x="7281863" y="4837113"/>
            <a:ext cx="504825" cy="369887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896644396 h 21600"/>
              <a:gd name="T4" fmla="*/ 0 w 18486"/>
              <a:gd name="T5" fmla="*/ 1857439779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76" name="Arc 131"/>
          <p:cNvSpPr>
            <a:spLocks/>
          </p:cNvSpPr>
          <p:nvPr/>
        </p:nvSpPr>
        <p:spPr bwMode="auto">
          <a:xfrm>
            <a:off x="7251700" y="4843463"/>
            <a:ext cx="60325" cy="360362"/>
          </a:xfrm>
          <a:custGeom>
            <a:avLst/>
            <a:gdLst>
              <a:gd name="T0" fmla="*/ 552714 w 21600"/>
              <a:gd name="T1" fmla="*/ 0 h 38874"/>
              <a:gd name="T2" fmla="*/ 592735 w 21600"/>
              <a:gd name="T3" fmla="*/ 287063546 h 38874"/>
              <a:gd name="T4" fmla="*/ 0 w 21600"/>
              <a:gd name="T5" fmla="*/ 144705948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77" name="Line 132"/>
          <p:cNvSpPr>
            <a:spLocks noChangeShapeType="1"/>
          </p:cNvSpPr>
          <p:nvPr/>
        </p:nvSpPr>
        <p:spPr bwMode="auto">
          <a:xfrm>
            <a:off x="6977063" y="5084763"/>
            <a:ext cx="0" cy="2555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78" name="Line 133"/>
          <p:cNvSpPr>
            <a:spLocks noChangeShapeType="1"/>
          </p:cNvSpPr>
          <p:nvPr/>
        </p:nvSpPr>
        <p:spPr bwMode="auto">
          <a:xfrm>
            <a:off x="8139113" y="5018088"/>
            <a:ext cx="0" cy="2667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79" name="Line 134"/>
          <p:cNvSpPr>
            <a:spLocks noChangeShapeType="1"/>
          </p:cNvSpPr>
          <p:nvPr/>
        </p:nvSpPr>
        <p:spPr bwMode="auto">
          <a:xfrm flipV="1">
            <a:off x="6462713" y="5922963"/>
            <a:ext cx="8318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80" name="Line 135"/>
          <p:cNvSpPr>
            <a:spLocks noChangeShapeType="1"/>
          </p:cNvSpPr>
          <p:nvPr/>
        </p:nvSpPr>
        <p:spPr bwMode="auto">
          <a:xfrm flipV="1">
            <a:off x="6964363" y="5761038"/>
            <a:ext cx="3365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81" name="Oval 136"/>
          <p:cNvSpPr>
            <a:spLocks noChangeArrowheads="1"/>
          </p:cNvSpPr>
          <p:nvPr/>
        </p:nvSpPr>
        <p:spPr bwMode="auto">
          <a:xfrm flipV="1">
            <a:off x="7775575" y="5786438"/>
            <a:ext cx="76200" cy="100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82" name="Line 137"/>
          <p:cNvSpPr>
            <a:spLocks noChangeShapeType="1"/>
          </p:cNvSpPr>
          <p:nvPr/>
        </p:nvSpPr>
        <p:spPr bwMode="auto">
          <a:xfrm flipV="1">
            <a:off x="7858125" y="5834063"/>
            <a:ext cx="60483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83" name="Arc 138"/>
          <p:cNvSpPr>
            <a:spLocks/>
          </p:cNvSpPr>
          <p:nvPr/>
        </p:nvSpPr>
        <p:spPr bwMode="auto">
          <a:xfrm flipV="1">
            <a:off x="7267575" y="5649913"/>
            <a:ext cx="504825" cy="369887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896644396 h 21600"/>
              <a:gd name="T4" fmla="*/ 0 w 18486"/>
              <a:gd name="T5" fmla="*/ 1857439779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84" name="Arc 139"/>
          <p:cNvSpPr>
            <a:spLocks/>
          </p:cNvSpPr>
          <p:nvPr/>
        </p:nvSpPr>
        <p:spPr bwMode="auto">
          <a:xfrm>
            <a:off x="7272338" y="5648325"/>
            <a:ext cx="504825" cy="369888"/>
          </a:xfrm>
          <a:custGeom>
            <a:avLst/>
            <a:gdLst>
              <a:gd name="T0" fmla="*/ 0 w 18486"/>
              <a:gd name="T1" fmla="*/ 0 h 21600"/>
              <a:gd name="T2" fmla="*/ 2147483647 w 18486"/>
              <a:gd name="T3" fmla="*/ 896656136 h 21600"/>
              <a:gd name="T4" fmla="*/ 0 w 18486"/>
              <a:gd name="T5" fmla="*/ 1857459048 h 21600"/>
              <a:gd name="T6" fmla="*/ 0 60000 65536"/>
              <a:gd name="T7" fmla="*/ 0 60000 65536"/>
              <a:gd name="T8" fmla="*/ 0 60000 65536"/>
              <a:gd name="T9" fmla="*/ 0 w 18486"/>
              <a:gd name="T10" fmla="*/ 0 h 21600"/>
              <a:gd name="T11" fmla="*/ 18486 w 18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6" h="21600" fill="none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</a:path>
              <a:path w="18486" h="21600" stroke="0" extrusionOk="0">
                <a:moveTo>
                  <a:pt x="-1" y="0"/>
                </a:moveTo>
                <a:cubicBezTo>
                  <a:pt x="7562" y="0"/>
                  <a:pt x="14574" y="3954"/>
                  <a:pt x="18485" y="104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85" name="Arc 140"/>
          <p:cNvSpPr>
            <a:spLocks/>
          </p:cNvSpPr>
          <p:nvPr/>
        </p:nvSpPr>
        <p:spPr bwMode="auto">
          <a:xfrm flipV="1">
            <a:off x="7242175" y="5651500"/>
            <a:ext cx="60325" cy="360363"/>
          </a:xfrm>
          <a:custGeom>
            <a:avLst/>
            <a:gdLst>
              <a:gd name="T0" fmla="*/ 552714 w 21600"/>
              <a:gd name="T1" fmla="*/ 0 h 38874"/>
              <a:gd name="T2" fmla="*/ 592735 w 21600"/>
              <a:gd name="T3" fmla="*/ 287066715 h 38874"/>
              <a:gd name="T4" fmla="*/ 0 w 21600"/>
              <a:gd name="T5" fmla="*/ 144707165 h 38874"/>
              <a:gd name="T6" fmla="*/ 0 60000 65536"/>
              <a:gd name="T7" fmla="*/ 0 60000 65536"/>
              <a:gd name="T8" fmla="*/ 0 60000 65536"/>
              <a:gd name="T9" fmla="*/ 0 w 21600"/>
              <a:gd name="T10" fmla="*/ 0 h 38874"/>
              <a:gd name="T11" fmla="*/ 21600 w 21600"/>
              <a:gd name="T12" fmla="*/ 38874 h 38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874" fill="none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</a:path>
              <a:path w="21600" h="38874" stroke="0" extrusionOk="0">
                <a:moveTo>
                  <a:pt x="9085" y="-1"/>
                </a:moveTo>
                <a:cubicBezTo>
                  <a:pt x="16716" y="3537"/>
                  <a:pt x="21600" y="11184"/>
                  <a:pt x="21600" y="19596"/>
                </a:cubicBezTo>
                <a:cubicBezTo>
                  <a:pt x="21600" y="27743"/>
                  <a:pt x="17014" y="35198"/>
                  <a:pt x="9742" y="38873"/>
                </a:cubicBezTo>
                <a:lnTo>
                  <a:pt x="0" y="1959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886" name="Line 141"/>
          <p:cNvSpPr>
            <a:spLocks noChangeShapeType="1"/>
          </p:cNvSpPr>
          <p:nvPr/>
        </p:nvSpPr>
        <p:spPr bwMode="auto">
          <a:xfrm flipV="1">
            <a:off x="6967538" y="5514975"/>
            <a:ext cx="0" cy="2555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87" name="Line 142"/>
          <p:cNvSpPr>
            <a:spLocks noChangeShapeType="1"/>
          </p:cNvSpPr>
          <p:nvPr/>
        </p:nvSpPr>
        <p:spPr bwMode="auto">
          <a:xfrm flipV="1">
            <a:off x="8129588" y="5570538"/>
            <a:ext cx="0" cy="2667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88" name="Line 143"/>
          <p:cNvSpPr>
            <a:spLocks noChangeShapeType="1"/>
          </p:cNvSpPr>
          <p:nvPr/>
        </p:nvSpPr>
        <p:spPr bwMode="auto">
          <a:xfrm flipV="1">
            <a:off x="6967538" y="5278438"/>
            <a:ext cx="1171575" cy="23971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89" name="Line 144"/>
          <p:cNvSpPr>
            <a:spLocks noChangeShapeType="1"/>
          </p:cNvSpPr>
          <p:nvPr/>
        </p:nvSpPr>
        <p:spPr bwMode="auto">
          <a:xfrm>
            <a:off x="6981825" y="5335588"/>
            <a:ext cx="1147763" cy="2492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32890" name="Text Box 145"/>
          <p:cNvSpPr txBox="1">
            <a:spLocks noChangeArrowheads="1"/>
          </p:cNvSpPr>
          <p:nvPr/>
        </p:nvSpPr>
        <p:spPr bwMode="auto">
          <a:xfrm>
            <a:off x="8510588" y="4800600"/>
            <a:ext cx="633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Q#</a:t>
            </a:r>
          </a:p>
        </p:txBody>
      </p:sp>
      <p:sp>
        <p:nvSpPr>
          <p:cNvPr id="32891" name="Text Box 146"/>
          <p:cNvSpPr txBox="1">
            <a:spLocks noChangeArrowheads="1"/>
          </p:cNvSpPr>
          <p:nvPr/>
        </p:nvSpPr>
        <p:spPr bwMode="auto">
          <a:xfrm>
            <a:off x="8477250" y="5595938"/>
            <a:ext cx="633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2892" name="Text Box 147"/>
          <p:cNvSpPr txBox="1">
            <a:spLocks noChangeArrowheads="1"/>
          </p:cNvSpPr>
          <p:nvPr/>
        </p:nvSpPr>
        <p:spPr bwMode="auto">
          <a:xfrm>
            <a:off x="6148388" y="4681538"/>
            <a:ext cx="633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2893" name="Text Box 148"/>
          <p:cNvSpPr txBox="1">
            <a:spLocks noChangeArrowheads="1"/>
          </p:cNvSpPr>
          <p:nvPr/>
        </p:nvSpPr>
        <p:spPr bwMode="auto">
          <a:xfrm>
            <a:off x="6157913" y="5686425"/>
            <a:ext cx="633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2894" name="Text Box 149"/>
          <p:cNvSpPr txBox="1">
            <a:spLocks noChangeArrowheads="1"/>
          </p:cNvSpPr>
          <p:nvPr/>
        </p:nvSpPr>
        <p:spPr bwMode="auto">
          <a:xfrm>
            <a:off x="7967663" y="4605338"/>
            <a:ext cx="633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0</a:t>
            </a:r>
            <a:r>
              <a:rPr lang="hu-HU">
                <a:solidFill>
                  <a:schemeClr val="tx1"/>
                </a:solidFill>
              </a:rPr>
              <a:t> </a:t>
            </a:r>
            <a:r>
              <a:rPr lang="hu-HU" i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2895" name="Text Box 150"/>
          <p:cNvSpPr txBox="1">
            <a:spLocks noChangeArrowheads="1"/>
          </p:cNvSpPr>
          <p:nvPr/>
        </p:nvSpPr>
        <p:spPr bwMode="auto">
          <a:xfrm>
            <a:off x="7939088" y="5748338"/>
            <a:ext cx="633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0</a:t>
            </a:r>
            <a:r>
              <a:rPr lang="hu-HU">
                <a:solidFill>
                  <a:schemeClr val="tx1"/>
                </a:solidFill>
              </a:rPr>
              <a:t> </a:t>
            </a:r>
            <a:r>
              <a:rPr lang="hu-HU" i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2896" name="Text Box 151"/>
          <p:cNvSpPr txBox="1">
            <a:spLocks noChangeArrowheads="1"/>
          </p:cNvSpPr>
          <p:nvPr/>
        </p:nvSpPr>
        <p:spPr bwMode="auto">
          <a:xfrm>
            <a:off x="6691313" y="4976813"/>
            <a:ext cx="633412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0</a:t>
            </a:r>
            <a:r>
              <a:rPr lang="hu-HU">
                <a:solidFill>
                  <a:schemeClr val="tx1"/>
                </a:solidFill>
              </a:rPr>
              <a:t> </a:t>
            </a:r>
            <a:r>
              <a:rPr lang="hu-HU" i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2897" name="Text Box 152"/>
          <p:cNvSpPr txBox="1">
            <a:spLocks noChangeArrowheads="1"/>
          </p:cNvSpPr>
          <p:nvPr/>
        </p:nvSpPr>
        <p:spPr bwMode="auto">
          <a:xfrm>
            <a:off x="6691313" y="5386388"/>
            <a:ext cx="633412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0</a:t>
            </a:r>
            <a:r>
              <a:rPr lang="hu-HU">
                <a:solidFill>
                  <a:schemeClr val="tx1"/>
                </a:solidFill>
              </a:rPr>
              <a:t> </a:t>
            </a:r>
            <a:r>
              <a:rPr lang="hu-HU" i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2898" name="Text Box 153"/>
          <p:cNvSpPr txBox="1">
            <a:spLocks noChangeArrowheads="1"/>
          </p:cNvSpPr>
          <p:nvPr/>
        </p:nvSpPr>
        <p:spPr bwMode="auto">
          <a:xfrm>
            <a:off x="6467475" y="4533900"/>
            <a:ext cx="633413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0</a:t>
            </a:r>
          </a:p>
        </p:txBody>
      </p:sp>
      <p:sp>
        <p:nvSpPr>
          <p:cNvPr id="32899" name="Text Box 154"/>
          <p:cNvSpPr txBox="1">
            <a:spLocks noChangeArrowheads="1"/>
          </p:cNvSpPr>
          <p:nvPr/>
        </p:nvSpPr>
        <p:spPr bwMode="auto">
          <a:xfrm>
            <a:off x="6477000" y="5857875"/>
            <a:ext cx="633413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0</a:t>
            </a:r>
          </a:p>
        </p:txBody>
      </p:sp>
      <p:cxnSp>
        <p:nvCxnSpPr>
          <p:cNvPr id="32900" name="Egyenes összekötő 156"/>
          <p:cNvCxnSpPr>
            <a:cxnSpLocks noChangeShapeType="1"/>
          </p:cNvCxnSpPr>
          <p:nvPr/>
        </p:nvCxnSpPr>
        <p:spPr bwMode="auto">
          <a:xfrm>
            <a:off x="5143500" y="1785938"/>
            <a:ext cx="14287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2901" name="Élőláb helye 13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32902" name="Dátum helye 13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B679469-4E59-4CC0-8CC7-984D21247145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40362-44FB-4B2D-A23C-8F4354D91ED3}" type="slidenum">
              <a:rPr lang="en-GB" smtClean="0">
                <a:cs typeface="Arial" charset="0"/>
              </a:rPr>
              <a:pPr/>
              <a:t>32</a:t>
            </a:fld>
            <a:endParaRPr lang="en-GB" smtClean="0">
              <a:cs typeface="Arial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0" y="115888"/>
            <a:ext cx="9144000" cy="957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rIns="0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 b="1">
                <a:solidFill>
                  <a:schemeClr val="tx1"/>
                </a:solidFill>
              </a:rPr>
              <a:t>1-be állítás (Set):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		0-ról:						1-ről: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0" y="3362325"/>
            <a:ext cx="9144000" cy="957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rIns="0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 b="1">
                <a:solidFill>
                  <a:schemeClr val="tx1"/>
                </a:solidFill>
              </a:rPr>
              <a:t>0-ba állítás (Reset):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		0-ról:						1-ről:</a:t>
            </a:r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>
            <a:off x="0" y="33147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grpSp>
        <p:nvGrpSpPr>
          <p:cNvPr id="33798" name="Group 5"/>
          <p:cNvGrpSpPr>
            <a:grpSpLocks/>
          </p:cNvGrpSpPr>
          <p:nvPr/>
        </p:nvGrpSpPr>
        <p:grpSpPr bwMode="auto">
          <a:xfrm>
            <a:off x="523875" y="928688"/>
            <a:ext cx="2995613" cy="1800225"/>
            <a:chOff x="330" y="585"/>
            <a:chExt cx="1887" cy="1134"/>
          </a:xfrm>
        </p:grpSpPr>
        <p:sp>
          <p:nvSpPr>
            <p:cNvPr id="33920" name="Text Box 6"/>
            <p:cNvSpPr txBox="1">
              <a:spLocks noChangeArrowheads="1"/>
            </p:cNvSpPr>
            <p:nvPr/>
          </p:nvSpPr>
          <p:spPr bwMode="auto">
            <a:xfrm>
              <a:off x="600" y="585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FF3300"/>
                  </a:solidFill>
                </a:rPr>
                <a:t>1</a:t>
              </a:r>
              <a:endParaRPr lang="hu-HU" i="1">
                <a:solidFill>
                  <a:srgbClr val="00FF00"/>
                </a:solidFill>
              </a:endParaRPr>
            </a:p>
          </p:txBody>
        </p:sp>
        <p:sp>
          <p:nvSpPr>
            <p:cNvPr id="33921" name="Text Box 7"/>
            <p:cNvSpPr txBox="1">
              <a:spLocks noChangeArrowheads="1"/>
            </p:cNvSpPr>
            <p:nvPr/>
          </p:nvSpPr>
          <p:spPr bwMode="auto">
            <a:xfrm>
              <a:off x="564" y="1431"/>
              <a:ext cx="399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00FF00"/>
                  </a:solidFill>
                </a:rPr>
                <a:t>0</a:t>
              </a:r>
              <a:endParaRPr lang="hu-HU" i="1">
                <a:solidFill>
                  <a:srgbClr val="00FF00"/>
                </a:solidFill>
              </a:endParaRPr>
            </a:p>
          </p:txBody>
        </p:sp>
        <p:sp>
          <p:nvSpPr>
            <p:cNvPr id="33922" name="Text Box 8"/>
            <p:cNvSpPr txBox="1">
              <a:spLocks noChangeArrowheads="1"/>
            </p:cNvSpPr>
            <p:nvPr/>
          </p:nvSpPr>
          <p:spPr bwMode="auto">
            <a:xfrm>
              <a:off x="672" y="1137"/>
              <a:ext cx="399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FF3300"/>
                  </a:solidFill>
                </a:rPr>
                <a:t>1</a:t>
              </a:r>
              <a:r>
                <a:rPr lang="hu-HU">
                  <a:solidFill>
                    <a:schemeClr val="tx1"/>
                  </a:solidFill>
                </a:rPr>
                <a:t> </a:t>
              </a:r>
              <a:r>
                <a:rPr lang="hu-HU" i="1">
                  <a:solidFill>
                    <a:srgbClr val="00FF00"/>
                  </a:solidFill>
                </a:rPr>
                <a:t>0</a:t>
              </a:r>
            </a:p>
          </p:txBody>
        </p:sp>
        <p:sp>
          <p:nvSpPr>
            <p:cNvPr id="33923" name="Line 9"/>
            <p:cNvSpPr>
              <a:spLocks noChangeShapeType="1"/>
            </p:cNvSpPr>
            <p:nvPr/>
          </p:nvSpPr>
          <p:spPr bwMode="auto">
            <a:xfrm flipV="1">
              <a:off x="1407" y="1413"/>
              <a:ext cx="381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24" name="Line 10"/>
            <p:cNvSpPr>
              <a:spLocks noChangeShapeType="1"/>
            </p:cNvSpPr>
            <p:nvPr/>
          </p:nvSpPr>
          <p:spPr bwMode="auto">
            <a:xfrm flipV="1">
              <a:off x="1578" y="1247"/>
              <a:ext cx="0" cy="16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25" name="Line 11"/>
            <p:cNvSpPr>
              <a:spLocks noChangeShapeType="1"/>
            </p:cNvSpPr>
            <p:nvPr/>
          </p:nvSpPr>
          <p:spPr bwMode="auto">
            <a:xfrm>
              <a:off x="855" y="1099"/>
              <a:ext cx="723" cy="15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26" name="Line 12"/>
            <p:cNvSpPr>
              <a:spLocks noChangeShapeType="1"/>
            </p:cNvSpPr>
            <p:nvPr/>
          </p:nvSpPr>
          <p:spPr bwMode="auto">
            <a:xfrm>
              <a:off x="534" y="845"/>
              <a:ext cx="52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27" name="Line 13"/>
            <p:cNvSpPr>
              <a:spLocks noChangeShapeType="1"/>
            </p:cNvSpPr>
            <p:nvPr/>
          </p:nvSpPr>
          <p:spPr bwMode="auto">
            <a:xfrm>
              <a:off x="850" y="947"/>
              <a:ext cx="21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28" name="Oval 14"/>
            <p:cNvSpPr>
              <a:spLocks noChangeArrowheads="1"/>
            </p:cNvSpPr>
            <p:nvPr/>
          </p:nvSpPr>
          <p:spPr bwMode="auto">
            <a:xfrm>
              <a:off x="1361" y="868"/>
              <a:ext cx="48" cy="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929" name="Line 15"/>
            <p:cNvSpPr>
              <a:spLocks noChangeShapeType="1"/>
            </p:cNvSpPr>
            <p:nvPr/>
          </p:nvSpPr>
          <p:spPr bwMode="auto">
            <a:xfrm>
              <a:off x="1413" y="901"/>
              <a:ext cx="3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30" name="Arc 16"/>
            <p:cNvSpPr>
              <a:spLocks/>
            </p:cNvSpPr>
            <p:nvPr/>
          </p:nvSpPr>
          <p:spPr bwMode="auto">
            <a:xfrm>
              <a:off x="1041" y="784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931" name="Arc 17"/>
            <p:cNvSpPr>
              <a:spLocks/>
            </p:cNvSpPr>
            <p:nvPr/>
          </p:nvSpPr>
          <p:spPr bwMode="auto">
            <a:xfrm flipV="1">
              <a:off x="1044" y="785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932" name="Arc 18"/>
            <p:cNvSpPr>
              <a:spLocks/>
            </p:cNvSpPr>
            <p:nvPr/>
          </p:nvSpPr>
          <p:spPr bwMode="auto">
            <a:xfrm>
              <a:off x="1025" y="789"/>
              <a:ext cx="38" cy="227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933" name="Line 19"/>
            <p:cNvSpPr>
              <a:spLocks noChangeShapeType="1"/>
            </p:cNvSpPr>
            <p:nvPr/>
          </p:nvSpPr>
          <p:spPr bwMode="auto">
            <a:xfrm>
              <a:off x="852" y="941"/>
              <a:ext cx="0" cy="16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34" name="Line 20"/>
            <p:cNvSpPr>
              <a:spLocks noChangeShapeType="1"/>
            </p:cNvSpPr>
            <p:nvPr/>
          </p:nvSpPr>
          <p:spPr bwMode="auto">
            <a:xfrm>
              <a:off x="1584" y="899"/>
              <a:ext cx="0" cy="1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35" name="Line 21"/>
            <p:cNvSpPr>
              <a:spLocks noChangeShapeType="1"/>
            </p:cNvSpPr>
            <p:nvPr/>
          </p:nvSpPr>
          <p:spPr bwMode="auto">
            <a:xfrm flipV="1">
              <a:off x="528" y="1469"/>
              <a:ext cx="52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36" name="Line 22"/>
            <p:cNvSpPr>
              <a:spLocks noChangeShapeType="1"/>
            </p:cNvSpPr>
            <p:nvPr/>
          </p:nvSpPr>
          <p:spPr bwMode="auto">
            <a:xfrm flipV="1">
              <a:off x="844" y="1367"/>
              <a:ext cx="21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37" name="Oval 23"/>
            <p:cNvSpPr>
              <a:spLocks noChangeArrowheads="1"/>
            </p:cNvSpPr>
            <p:nvPr/>
          </p:nvSpPr>
          <p:spPr bwMode="auto">
            <a:xfrm flipV="1">
              <a:off x="1355" y="1383"/>
              <a:ext cx="48" cy="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938" name="Arc 24"/>
            <p:cNvSpPr>
              <a:spLocks/>
            </p:cNvSpPr>
            <p:nvPr/>
          </p:nvSpPr>
          <p:spPr bwMode="auto">
            <a:xfrm flipV="1">
              <a:off x="1035" y="1297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939" name="Arc 25"/>
            <p:cNvSpPr>
              <a:spLocks/>
            </p:cNvSpPr>
            <p:nvPr/>
          </p:nvSpPr>
          <p:spPr bwMode="auto">
            <a:xfrm>
              <a:off x="1038" y="1296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940" name="Arc 26"/>
            <p:cNvSpPr>
              <a:spLocks/>
            </p:cNvSpPr>
            <p:nvPr/>
          </p:nvSpPr>
          <p:spPr bwMode="auto">
            <a:xfrm flipV="1">
              <a:off x="1019" y="1298"/>
              <a:ext cx="38" cy="227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941" name="Line 27"/>
            <p:cNvSpPr>
              <a:spLocks noChangeShapeType="1"/>
            </p:cNvSpPr>
            <p:nvPr/>
          </p:nvSpPr>
          <p:spPr bwMode="auto">
            <a:xfrm flipV="1">
              <a:off x="846" y="1212"/>
              <a:ext cx="0" cy="16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42" name="Line 28"/>
            <p:cNvSpPr>
              <a:spLocks noChangeShapeType="1"/>
            </p:cNvSpPr>
            <p:nvPr/>
          </p:nvSpPr>
          <p:spPr bwMode="auto">
            <a:xfrm flipV="1">
              <a:off x="846" y="1063"/>
              <a:ext cx="738" cy="15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43" name="Text Box 29"/>
            <p:cNvSpPr txBox="1">
              <a:spLocks noChangeArrowheads="1"/>
            </p:cNvSpPr>
            <p:nvPr/>
          </p:nvSpPr>
          <p:spPr bwMode="auto">
            <a:xfrm>
              <a:off x="1818" y="762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Q#</a:t>
              </a:r>
            </a:p>
          </p:txBody>
        </p:sp>
        <p:sp>
          <p:nvSpPr>
            <p:cNvPr id="33944" name="Text Box 30"/>
            <p:cNvSpPr txBox="1">
              <a:spLocks noChangeArrowheads="1"/>
            </p:cNvSpPr>
            <p:nvPr/>
          </p:nvSpPr>
          <p:spPr bwMode="auto">
            <a:xfrm>
              <a:off x="1797" y="1263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33945" name="Text Box 31"/>
            <p:cNvSpPr txBox="1">
              <a:spLocks noChangeArrowheads="1"/>
            </p:cNvSpPr>
            <p:nvPr/>
          </p:nvSpPr>
          <p:spPr bwMode="auto">
            <a:xfrm>
              <a:off x="330" y="687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33946" name="Text Box 32"/>
            <p:cNvSpPr txBox="1">
              <a:spLocks noChangeArrowheads="1"/>
            </p:cNvSpPr>
            <p:nvPr/>
          </p:nvSpPr>
          <p:spPr bwMode="auto">
            <a:xfrm>
              <a:off x="336" y="1320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33947" name="Text Box 33"/>
            <p:cNvSpPr txBox="1">
              <a:spLocks noChangeArrowheads="1"/>
            </p:cNvSpPr>
            <p:nvPr/>
          </p:nvSpPr>
          <p:spPr bwMode="auto">
            <a:xfrm>
              <a:off x="1473" y="1371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00FF00"/>
                  </a:solidFill>
                </a:rPr>
                <a:t>0</a:t>
              </a:r>
              <a:r>
                <a:rPr lang="hu-HU">
                  <a:solidFill>
                    <a:schemeClr val="tx1"/>
                  </a:solidFill>
                </a:rPr>
                <a:t> </a:t>
              </a:r>
              <a:r>
                <a:rPr lang="hu-HU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3948" name="Text Box 34"/>
            <p:cNvSpPr txBox="1">
              <a:spLocks noChangeArrowheads="1"/>
            </p:cNvSpPr>
            <p:nvPr/>
          </p:nvSpPr>
          <p:spPr bwMode="auto">
            <a:xfrm>
              <a:off x="1476" y="639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FF3300"/>
                  </a:solidFill>
                </a:rPr>
                <a:t>1</a:t>
              </a:r>
              <a:r>
                <a:rPr lang="hu-HU">
                  <a:solidFill>
                    <a:schemeClr val="tx1"/>
                  </a:solidFill>
                </a:rPr>
                <a:t> </a:t>
              </a:r>
              <a:r>
                <a:rPr lang="hu-HU" i="1">
                  <a:solidFill>
                    <a:srgbClr val="00FF00"/>
                  </a:solidFill>
                </a:rPr>
                <a:t>0</a:t>
              </a:r>
            </a:p>
          </p:txBody>
        </p:sp>
        <p:sp>
          <p:nvSpPr>
            <p:cNvPr id="33949" name="Text Box 35"/>
            <p:cNvSpPr txBox="1">
              <a:spLocks noChangeArrowheads="1"/>
            </p:cNvSpPr>
            <p:nvPr/>
          </p:nvSpPr>
          <p:spPr bwMode="auto">
            <a:xfrm>
              <a:off x="675" y="879"/>
              <a:ext cx="399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00FF00"/>
                  </a:solidFill>
                </a:rPr>
                <a:t>0</a:t>
              </a:r>
              <a:r>
                <a:rPr lang="hu-HU">
                  <a:solidFill>
                    <a:schemeClr val="tx1"/>
                  </a:solidFill>
                </a:rPr>
                <a:t> </a:t>
              </a:r>
              <a:r>
                <a:rPr lang="hu-HU" i="1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33799" name="Group 36"/>
          <p:cNvGrpSpPr>
            <a:grpSpLocks/>
          </p:cNvGrpSpPr>
          <p:nvPr/>
        </p:nvGrpSpPr>
        <p:grpSpPr bwMode="auto">
          <a:xfrm>
            <a:off x="5838825" y="947738"/>
            <a:ext cx="2995613" cy="1752600"/>
            <a:chOff x="3288" y="597"/>
            <a:chExt cx="1887" cy="1104"/>
          </a:xfrm>
        </p:grpSpPr>
        <p:sp>
          <p:nvSpPr>
            <p:cNvPr id="33890" name="Text Box 37"/>
            <p:cNvSpPr txBox="1">
              <a:spLocks noChangeArrowheads="1"/>
            </p:cNvSpPr>
            <p:nvPr/>
          </p:nvSpPr>
          <p:spPr bwMode="auto">
            <a:xfrm>
              <a:off x="3546" y="597"/>
              <a:ext cx="399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FF3300"/>
                  </a:solidFill>
                </a:rPr>
                <a:t>1</a:t>
              </a:r>
              <a:endParaRPr lang="hu-HU" i="1">
                <a:solidFill>
                  <a:srgbClr val="00FF00"/>
                </a:solidFill>
              </a:endParaRPr>
            </a:p>
          </p:txBody>
        </p:sp>
        <p:sp>
          <p:nvSpPr>
            <p:cNvPr id="33891" name="Line 38"/>
            <p:cNvSpPr>
              <a:spLocks noChangeShapeType="1"/>
            </p:cNvSpPr>
            <p:nvPr/>
          </p:nvSpPr>
          <p:spPr bwMode="auto">
            <a:xfrm flipV="1">
              <a:off x="4365" y="1413"/>
              <a:ext cx="3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92" name="Line 39"/>
            <p:cNvSpPr>
              <a:spLocks noChangeShapeType="1"/>
            </p:cNvSpPr>
            <p:nvPr/>
          </p:nvSpPr>
          <p:spPr bwMode="auto">
            <a:xfrm flipV="1">
              <a:off x="4536" y="1247"/>
              <a:ext cx="0" cy="1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93" name="Line 40"/>
            <p:cNvSpPr>
              <a:spLocks noChangeShapeType="1"/>
            </p:cNvSpPr>
            <p:nvPr/>
          </p:nvSpPr>
          <p:spPr bwMode="auto">
            <a:xfrm>
              <a:off x="3813" y="1099"/>
              <a:ext cx="723" cy="15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94" name="Line 41"/>
            <p:cNvSpPr>
              <a:spLocks noChangeShapeType="1"/>
            </p:cNvSpPr>
            <p:nvPr/>
          </p:nvSpPr>
          <p:spPr bwMode="auto">
            <a:xfrm>
              <a:off x="3492" y="845"/>
              <a:ext cx="52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95" name="Line 42"/>
            <p:cNvSpPr>
              <a:spLocks noChangeShapeType="1"/>
            </p:cNvSpPr>
            <p:nvPr/>
          </p:nvSpPr>
          <p:spPr bwMode="auto">
            <a:xfrm>
              <a:off x="3808" y="947"/>
              <a:ext cx="21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96" name="Oval 43"/>
            <p:cNvSpPr>
              <a:spLocks noChangeArrowheads="1"/>
            </p:cNvSpPr>
            <p:nvPr/>
          </p:nvSpPr>
          <p:spPr bwMode="auto">
            <a:xfrm>
              <a:off x="4319" y="868"/>
              <a:ext cx="48" cy="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97" name="Line 44"/>
            <p:cNvSpPr>
              <a:spLocks noChangeShapeType="1"/>
            </p:cNvSpPr>
            <p:nvPr/>
          </p:nvSpPr>
          <p:spPr bwMode="auto">
            <a:xfrm>
              <a:off x="4371" y="901"/>
              <a:ext cx="381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98" name="Arc 45"/>
            <p:cNvSpPr>
              <a:spLocks/>
            </p:cNvSpPr>
            <p:nvPr/>
          </p:nvSpPr>
          <p:spPr bwMode="auto">
            <a:xfrm>
              <a:off x="3999" y="784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99" name="Arc 46"/>
            <p:cNvSpPr>
              <a:spLocks/>
            </p:cNvSpPr>
            <p:nvPr/>
          </p:nvSpPr>
          <p:spPr bwMode="auto">
            <a:xfrm flipV="1">
              <a:off x="4002" y="785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900" name="Arc 47"/>
            <p:cNvSpPr>
              <a:spLocks/>
            </p:cNvSpPr>
            <p:nvPr/>
          </p:nvSpPr>
          <p:spPr bwMode="auto">
            <a:xfrm>
              <a:off x="3983" y="789"/>
              <a:ext cx="38" cy="227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901" name="Line 48"/>
            <p:cNvSpPr>
              <a:spLocks noChangeShapeType="1"/>
            </p:cNvSpPr>
            <p:nvPr/>
          </p:nvSpPr>
          <p:spPr bwMode="auto">
            <a:xfrm>
              <a:off x="3810" y="941"/>
              <a:ext cx="0" cy="16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02" name="Line 49"/>
            <p:cNvSpPr>
              <a:spLocks noChangeShapeType="1"/>
            </p:cNvSpPr>
            <p:nvPr/>
          </p:nvSpPr>
          <p:spPr bwMode="auto">
            <a:xfrm>
              <a:off x="4542" y="899"/>
              <a:ext cx="0" cy="16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03" name="Line 50"/>
            <p:cNvSpPr>
              <a:spLocks noChangeShapeType="1"/>
            </p:cNvSpPr>
            <p:nvPr/>
          </p:nvSpPr>
          <p:spPr bwMode="auto">
            <a:xfrm flipV="1">
              <a:off x="3486" y="1469"/>
              <a:ext cx="52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04" name="Line 51"/>
            <p:cNvSpPr>
              <a:spLocks noChangeShapeType="1"/>
            </p:cNvSpPr>
            <p:nvPr/>
          </p:nvSpPr>
          <p:spPr bwMode="auto">
            <a:xfrm flipV="1">
              <a:off x="3802" y="1367"/>
              <a:ext cx="21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05" name="Oval 52"/>
            <p:cNvSpPr>
              <a:spLocks noChangeArrowheads="1"/>
            </p:cNvSpPr>
            <p:nvPr/>
          </p:nvSpPr>
          <p:spPr bwMode="auto">
            <a:xfrm flipV="1">
              <a:off x="4313" y="1383"/>
              <a:ext cx="48" cy="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906" name="Arc 53"/>
            <p:cNvSpPr>
              <a:spLocks/>
            </p:cNvSpPr>
            <p:nvPr/>
          </p:nvSpPr>
          <p:spPr bwMode="auto">
            <a:xfrm flipV="1">
              <a:off x="3993" y="1297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907" name="Arc 54"/>
            <p:cNvSpPr>
              <a:spLocks/>
            </p:cNvSpPr>
            <p:nvPr/>
          </p:nvSpPr>
          <p:spPr bwMode="auto">
            <a:xfrm>
              <a:off x="3996" y="1296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908" name="Arc 55"/>
            <p:cNvSpPr>
              <a:spLocks/>
            </p:cNvSpPr>
            <p:nvPr/>
          </p:nvSpPr>
          <p:spPr bwMode="auto">
            <a:xfrm flipV="1">
              <a:off x="3977" y="1298"/>
              <a:ext cx="38" cy="227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909" name="Line 56"/>
            <p:cNvSpPr>
              <a:spLocks noChangeShapeType="1"/>
            </p:cNvSpPr>
            <p:nvPr/>
          </p:nvSpPr>
          <p:spPr bwMode="auto">
            <a:xfrm flipV="1">
              <a:off x="3804" y="1212"/>
              <a:ext cx="0" cy="16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10" name="Line 57"/>
            <p:cNvSpPr>
              <a:spLocks noChangeShapeType="1"/>
            </p:cNvSpPr>
            <p:nvPr/>
          </p:nvSpPr>
          <p:spPr bwMode="auto">
            <a:xfrm flipV="1">
              <a:off x="3804" y="1063"/>
              <a:ext cx="738" cy="15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11" name="Text Box 58"/>
            <p:cNvSpPr txBox="1">
              <a:spLocks noChangeArrowheads="1"/>
            </p:cNvSpPr>
            <p:nvPr/>
          </p:nvSpPr>
          <p:spPr bwMode="auto">
            <a:xfrm>
              <a:off x="4776" y="762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Q#</a:t>
              </a:r>
            </a:p>
          </p:txBody>
        </p:sp>
        <p:sp>
          <p:nvSpPr>
            <p:cNvPr id="33912" name="Text Box 59"/>
            <p:cNvSpPr txBox="1">
              <a:spLocks noChangeArrowheads="1"/>
            </p:cNvSpPr>
            <p:nvPr/>
          </p:nvSpPr>
          <p:spPr bwMode="auto">
            <a:xfrm>
              <a:off x="4755" y="1263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33913" name="Text Box 60"/>
            <p:cNvSpPr txBox="1">
              <a:spLocks noChangeArrowheads="1"/>
            </p:cNvSpPr>
            <p:nvPr/>
          </p:nvSpPr>
          <p:spPr bwMode="auto">
            <a:xfrm>
              <a:off x="3288" y="687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33914" name="Text Box 61"/>
            <p:cNvSpPr txBox="1">
              <a:spLocks noChangeArrowheads="1"/>
            </p:cNvSpPr>
            <p:nvPr/>
          </p:nvSpPr>
          <p:spPr bwMode="auto">
            <a:xfrm>
              <a:off x="3294" y="1320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33915" name="Text Box 62"/>
            <p:cNvSpPr txBox="1">
              <a:spLocks noChangeArrowheads="1"/>
            </p:cNvSpPr>
            <p:nvPr/>
          </p:nvSpPr>
          <p:spPr bwMode="auto">
            <a:xfrm>
              <a:off x="3624" y="1137"/>
              <a:ext cx="399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00FF00"/>
                  </a:solidFill>
                </a:rPr>
                <a:t>0</a:t>
              </a:r>
              <a:endParaRPr lang="hu-HU" i="1">
                <a:solidFill>
                  <a:srgbClr val="00FF00"/>
                </a:solidFill>
              </a:endParaRPr>
            </a:p>
          </p:txBody>
        </p:sp>
        <p:sp>
          <p:nvSpPr>
            <p:cNvPr id="33916" name="Text Box 63"/>
            <p:cNvSpPr txBox="1">
              <a:spLocks noChangeArrowheads="1"/>
            </p:cNvSpPr>
            <p:nvPr/>
          </p:nvSpPr>
          <p:spPr bwMode="auto">
            <a:xfrm>
              <a:off x="4434" y="1365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FF3300"/>
                  </a:solidFill>
                </a:rPr>
                <a:t>1</a:t>
              </a:r>
              <a:endParaRPr lang="hu-HU" i="1">
                <a:solidFill>
                  <a:srgbClr val="00FF00"/>
                </a:solidFill>
              </a:endParaRPr>
            </a:p>
          </p:txBody>
        </p:sp>
        <p:sp>
          <p:nvSpPr>
            <p:cNvPr id="33917" name="Text Box 64"/>
            <p:cNvSpPr txBox="1">
              <a:spLocks noChangeArrowheads="1"/>
            </p:cNvSpPr>
            <p:nvPr/>
          </p:nvSpPr>
          <p:spPr bwMode="auto">
            <a:xfrm>
              <a:off x="3630" y="873"/>
              <a:ext cx="399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FF3300"/>
                  </a:solidFill>
                </a:rPr>
                <a:t>1</a:t>
              </a:r>
              <a:endParaRPr lang="hu-HU" i="1">
                <a:solidFill>
                  <a:srgbClr val="00FF00"/>
                </a:solidFill>
              </a:endParaRPr>
            </a:p>
          </p:txBody>
        </p:sp>
        <p:sp>
          <p:nvSpPr>
            <p:cNvPr id="33918" name="Text Box 65"/>
            <p:cNvSpPr txBox="1">
              <a:spLocks noChangeArrowheads="1"/>
            </p:cNvSpPr>
            <p:nvPr/>
          </p:nvSpPr>
          <p:spPr bwMode="auto">
            <a:xfrm>
              <a:off x="4428" y="645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00FF00"/>
                  </a:solidFill>
                </a:rPr>
                <a:t>0</a:t>
              </a:r>
              <a:endParaRPr lang="hu-HU" i="1">
                <a:solidFill>
                  <a:srgbClr val="00FF00"/>
                </a:solidFill>
              </a:endParaRPr>
            </a:p>
          </p:txBody>
        </p:sp>
        <p:sp>
          <p:nvSpPr>
            <p:cNvPr id="33919" name="Text Box 66"/>
            <p:cNvSpPr txBox="1">
              <a:spLocks noChangeArrowheads="1"/>
            </p:cNvSpPr>
            <p:nvPr/>
          </p:nvSpPr>
          <p:spPr bwMode="auto">
            <a:xfrm>
              <a:off x="3498" y="1413"/>
              <a:ext cx="399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00FF00"/>
                  </a:solidFill>
                </a:rPr>
                <a:t>0</a:t>
              </a:r>
              <a:endParaRPr lang="hu-HU" i="1">
                <a:solidFill>
                  <a:srgbClr val="00FF00"/>
                </a:solidFill>
              </a:endParaRPr>
            </a:p>
          </p:txBody>
        </p:sp>
      </p:grpSp>
      <p:grpSp>
        <p:nvGrpSpPr>
          <p:cNvPr id="33800" name="Group 67"/>
          <p:cNvGrpSpPr>
            <a:grpSpLocks/>
          </p:cNvGrpSpPr>
          <p:nvPr/>
        </p:nvGrpSpPr>
        <p:grpSpPr bwMode="auto">
          <a:xfrm>
            <a:off x="5857875" y="4319588"/>
            <a:ext cx="2995613" cy="1752600"/>
            <a:chOff x="3342" y="2727"/>
            <a:chExt cx="1887" cy="1104"/>
          </a:xfrm>
        </p:grpSpPr>
        <p:sp>
          <p:nvSpPr>
            <p:cNvPr id="33860" name="Line 68"/>
            <p:cNvSpPr>
              <a:spLocks noChangeShapeType="1"/>
            </p:cNvSpPr>
            <p:nvPr/>
          </p:nvSpPr>
          <p:spPr bwMode="auto">
            <a:xfrm flipV="1">
              <a:off x="4419" y="3549"/>
              <a:ext cx="3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61" name="Line 69"/>
            <p:cNvSpPr>
              <a:spLocks noChangeShapeType="1"/>
            </p:cNvSpPr>
            <p:nvPr/>
          </p:nvSpPr>
          <p:spPr bwMode="auto">
            <a:xfrm flipV="1">
              <a:off x="4590" y="3383"/>
              <a:ext cx="0" cy="1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62" name="Line 70"/>
            <p:cNvSpPr>
              <a:spLocks noChangeShapeType="1"/>
            </p:cNvSpPr>
            <p:nvPr/>
          </p:nvSpPr>
          <p:spPr bwMode="auto">
            <a:xfrm>
              <a:off x="3867" y="3235"/>
              <a:ext cx="723" cy="15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63" name="Line 71"/>
            <p:cNvSpPr>
              <a:spLocks noChangeShapeType="1"/>
            </p:cNvSpPr>
            <p:nvPr/>
          </p:nvSpPr>
          <p:spPr bwMode="auto">
            <a:xfrm>
              <a:off x="3546" y="2981"/>
              <a:ext cx="52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64" name="Line 72"/>
            <p:cNvSpPr>
              <a:spLocks noChangeShapeType="1"/>
            </p:cNvSpPr>
            <p:nvPr/>
          </p:nvSpPr>
          <p:spPr bwMode="auto">
            <a:xfrm>
              <a:off x="3862" y="3083"/>
              <a:ext cx="21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65" name="Oval 73"/>
            <p:cNvSpPr>
              <a:spLocks noChangeArrowheads="1"/>
            </p:cNvSpPr>
            <p:nvPr/>
          </p:nvSpPr>
          <p:spPr bwMode="auto">
            <a:xfrm>
              <a:off x="4373" y="3004"/>
              <a:ext cx="48" cy="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66" name="Line 74"/>
            <p:cNvSpPr>
              <a:spLocks noChangeShapeType="1"/>
            </p:cNvSpPr>
            <p:nvPr/>
          </p:nvSpPr>
          <p:spPr bwMode="auto">
            <a:xfrm>
              <a:off x="4425" y="3037"/>
              <a:ext cx="381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67" name="Arc 75"/>
            <p:cNvSpPr>
              <a:spLocks/>
            </p:cNvSpPr>
            <p:nvPr/>
          </p:nvSpPr>
          <p:spPr bwMode="auto">
            <a:xfrm>
              <a:off x="4053" y="2920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68" name="Arc 76"/>
            <p:cNvSpPr>
              <a:spLocks/>
            </p:cNvSpPr>
            <p:nvPr/>
          </p:nvSpPr>
          <p:spPr bwMode="auto">
            <a:xfrm flipV="1">
              <a:off x="4056" y="2921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69" name="Arc 77"/>
            <p:cNvSpPr>
              <a:spLocks/>
            </p:cNvSpPr>
            <p:nvPr/>
          </p:nvSpPr>
          <p:spPr bwMode="auto">
            <a:xfrm>
              <a:off x="4037" y="2925"/>
              <a:ext cx="38" cy="227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70" name="Line 78"/>
            <p:cNvSpPr>
              <a:spLocks noChangeShapeType="1"/>
            </p:cNvSpPr>
            <p:nvPr/>
          </p:nvSpPr>
          <p:spPr bwMode="auto">
            <a:xfrm>
              <a:off x="3864" y="3077"/>
              <a:ext cx="0" cy="16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71" name="Line 79"/>
            <p:cNvSpPr>
              <a:spLocks noChangeShapeType="1"/>
            </p:cNvSpPr>
            <p:nvPr/>
          </p:nvSpPr>
          <p:spPr bwMode="auto">
            <a:xfrm>
              <a:off x="4596" y="3035"/>
              <a:ext cx="0" cy="16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72" name="Line 80"/>
            <p:cNvSpPr>
              <a:spLocks noChangeShapeType="1"/>
            </p:cNvSpPr>
            <p:nvPr/>
          </p:nvSpPr>
          <p:spPr bwMode="auto">
            <a:xfrm flipV="1">
              <a:off x="3540" y="3605"/>
              <a:ext cx="52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73" name="Line 81"/>
            <p:cNvSpPr>
              <a:spLocks noChangeShapeType="1"/>
            </p:cNvSpPr>
            <p:nvPr/>
          </p:nvSpPr>
          <p:spPr bwMode="auto">
            <a:xfrm flipV="1">
              <a:off x="3856" y="3503"/>
              <a:ext cx="21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74" name="Oval 82"/>
            <p:cNvSpPr>
              <a:spLocks noChangeArrowheads="1"/>
            </p:cNvSpPr>
            <p:nvPr/>
          </p:nvSpPr>
          <p:spPr bwMode="auto">
            <a:xfrm flipV="1">
              <a:off x="4367" y="3519"/>
              <a:ext cx="48" cy="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75" name="Arc 83"/>
            <p:cNvSpPr>
              <a:spLocks/>
            </p:cNvSpPr>
            <p:nvPr/>
          </p:nvSpPr>
          <p:spPr bwMode="auto">
            <a:xfrm flipV="1">
              <a:off x="4047" y="3433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76" name="Arc 84"/>
            <p:cNvSpPr>
              <a:spLocks/>
            </p:cNvSpPr>
            <p:nvPr/>
          </p:nvSpPr>
          <p:spPr bwMode="auto">
            <a:xfrm>
              <a:off x="4050" y="3432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77" name="Arc 85"/>
            <p:cNvSpPr>
              <a:spLocks/>
            </p:cNvSpPr>
            <p:nvPr/>
          </p:nvSpPr>
          <p:spPr bwMode="auto">
            <a:xfrm flipV="1">
              <a:off x="4031" y="3434"/>
              <a:ext cx="38" cy="227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78" name="Line 86"/>
            <p:cNvSpPr>
              <a:spLocks noChangeShapeType="1"/>
            </p:cNvSpPr>
            <p:nvPr/>
          </p:nvSpPr>
          <p:spPr bwMode="auto">
            <a:xfrm flipV="1">
              <a:off x="3858" y="3348"/>
              <a:ext cx="0" cy="16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 flipV="1">
              <a:off x="3858" y="3199"/>
              <a:ext cx="738" cy="15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4830" y="2898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Q#</a:t>
              </a:r>
            </a:p>
          </p:txBody>
        </p:sp>
        <p:sp>
          <p:nvSpPr>
            <p:cNvPr id="33881" name="Text Box 89"/>
            <p:cNvSpPr txBox="1">
              <a:spLocks noChangeArrowheads="1"/>
            </p:cNvSpPr>
            <p:nvPr/>
          </p:nvSpPr>
          <p:spPr bwMode="auto">
            <a:xfrm>
              <a:off x="4809" y="3399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33882" name="Text Box 90"/>
            <p:cNvSpPr txBox="1">
              <a:spLocks noChangeArrowheads="1"/>
            </p:cNvSpPr>
            <p:nvPr/>
          </p:nvSpPr>
          <p:spPr bwMode="auto">
            <a:xfrm>
              <a:off x="3342" y="2823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3348" y="3456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33884" name="Text Box 92"/>
            <p:cNvSpPr txBox="1">
              <a:spLocks noChangeArrowheads="1"/>
            </p:cNvSpPr>
            <p:nvPr/>
          </p:nvSpPr>
          <p:spPr bwMode="auto">
            <a:xfrm>
              <a:off x="3564" y="3543"/>
              <a:ext cx="399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FF3300"/>
                  </a:solidFill>
                </a:rPr>
                <a:t>1</a:t>
              </a:r>
              <a:endParaRPr lang="hu-HU" i="1">
                <a:solidFill>
                  <a:srgbClr val="00FF00"/>
                </a:solidFill>
              </a:endParaRPr>
            </a:p>
          </p:txBody>
        </p:sp>
        <p:sp>
          <p:nvSpPr>
            <p:cNvPr id="33885" name="Text Box 93"/>
            <p:cNvSpPr txBox="1">
              <a:spLocks noChangeArrowheads="1"/>
            </p:cNvSpPr>
            <p:nvPr/>
          </p:nvSpPr>
          <p:spPr bwMode="auto">
            <a:xfrm>
              <a:off x="3558" y="2727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00FF00"/>
                  </a:solidFill>
                </a:rPr>
                <a:t>0</a:t>
              </a:r>
              <a:endParaRPr lang="hu-HU" i="1">
                <a:solidFill>
                  <a:srgbClr val="00FF00"/>
                </a:solidFill>
              </a:endParaRPr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4497" y="2793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00FF00"/>
                  </a:solidFill>
                </a:rPr>
                <a:t>0</a:t>
              </a:r>
              <a:r>
                <a:rPr lang="hu-HU">
                  <a:solidFill>
                    <a:schemeClr val="tx1"/>
                  </a:solidFill>
                </a:rPr>
                <a:t> </a:t>
              </a:r>
              <a:r>
                <a:rPr lang="hu-HU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3887" name="Text Box 95"/>
            <p:cNvSpPr txBox="1">
              <a:spLocks noChangeArrowheads="1"/>
            </p:cNvSpPr>
            <p:nvPr/>
          </p:nvSpPr>
          <p:spPr bwMode="auto">
            <a:xfrm>
              <a:off x="3699" y="3273"/>
              <a:ext cx="399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00FF00"/>
                  </a:solidFill>
                </a:rPr>
                <a:t>0</a:t>
              </a:r>
              <a:r>
                <a:rPr lang="hu-HU">
                  <a:solidFill>
                    <a:schemeClr val="tx1"/>
                  </a:solidFill>
                </a:rPr>
                <a:t> </a:t>
              </a:r>
              <a:r>
                <a:rPr lang="hu-HU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3888" name="Text Box 96"/>
            <p:cNvSpPr txBox="1">
              <a:spLocks noChangeArrowheads="1"/>
            </p:cNvSpPr>
            <p:nvPr/>
          </p:nvSpPr>
          <p:spPr bwMode="auto">
            <a:xfrm>
              <a:off x="3696" y="3021"/>
              <a:ext cx="399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FF3300"/>
                  </a:solidFill>
                </a:rPr>
                <a:t>1</a:t>
              </a:r>
              <a:r>
                <a:rPr lang="hu-HU">
                  <a:solidFill>
                    <a:schemeClr val="tx1"/>
                  </a:solidFill>
                </a:rPr>
                <a:t> </a:t>
              </a:r>
              <a:r>
                <a:rPr lang="hu-HU" i="1">
                  <a:solidFill>
                    <a:srgbClr val="00FF00"/>
                  </a:solidFill>
                </a:rPr>
                <a:t>0</a:t>
              </a:r>
            </a:p>
          </p:txBody>
        </p:sp>
        <p:sp>
          <p:nvSpPr>
            <p:cNvPr id="33889" name="Text Box 97"/>
            <p:cNvSpPr txBox="1">
              <a:spLocks noChangeArrowheads="1"/>
            </p:cNvSpPr>
            <p:nvPr/>
          </p:nvSpPr>
          <p:spPr bwMode="auto">
            <a:xfrm>
              <a:off x="4494" y="3507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FF3300"/>
                  </a:solidFill>
                </a:rPr>
                <a:t>1</a:t>
              </a:r>
              <a:r>
                <a:rPr lang="hu-HU">
                  <a:solidFill>
                    <a:schemeClr val="tx1"/>
                  </a:solidFill>
                </a:rPr>
                <a:t> </a:t>
              </a:r>
              <a:r>
                <a:rPr lang="hu-HU" i="1">
                  <a:solidFill>
                    <a:srgbClr val="00FF00"/>
                  </a:solidFill>
                </a:rPr>
                <a:t>0</a:t>
              </a:r>
            </a:p>
          </p:txBody>
        </p:sp>
      </p:grpSp>
      <p:grpSp>
        <p:nvGrpSpPr>
          <p:cNvPr id="33801" name="Group 98"/>
          <p:cNvGrpSpPr>
            <a:grpSpLocks/>
          </p:cNvGrpSpPr>
          <p:nvPr/>
        </p:nvGrpSpPr>
        <p:grpSpPr bwMode="auto">
          <a:xfrm>
            <a:off x="552450" y="4291013"/>
            <a:ext cx="2995613" cy="1781175"/>
            <a:chOff x="348" y="2703"/>
            <a:chExt cx="1887" cy="1122"/>
          </a:xfrm>
        </p:grpSpPr>
        <p:sp>
          <p:nvSpPr>
            <p:cNvPr id="33830" name="Text Box 99"/>
            <p:cNvSpPr txBox="1">
              <a:spLocks noChangeArrowheads="1"/>
            </p:cNvSpPr>
            <p:nvPr/>
          </p:nvSpPr>
          <p:spPr bwMode="auto">
            <a:xfrm>
              <a:off x="690" y="3249"/>
              <a:ext cx="399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FF3300"/>
                  </a:solidFill>
                </a:rPr>
                <a:t>1</a:t>
              </a:r>
              <a:endParaRPr lang="hu-HU" i="1">
                <a:solidFill>
                  <a:srgbClr val="00FF00"/>
                </a:solidFill>
              </a:endParaRPr>
            </a:p>
          </p:txBody>
        </p:sp>
        <p:sp>
          <p:nvSpPr>
            <p:cNvPr id="33831" name="Line 100"/>
            <p:cNvSpPr>
              <a:spLocks noChangeShapeType="1"/>
            </p:cNvSpPr>
            <p:nvPr/>
          </p:nvSpPr>
          <p:spPr bwMode="auto">
            <a:xfrm flipV="1">
              <a:off x="1425" y="3525"/>
              <a:ext cx="381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32" name="Line 101"/>
            <p:cNvSpPr>
              <a:spLocks noChangeShapeType="1"/>
            </p:cNvSpPr>
            <p:nvPr/>
          </p:nvSpPr>
          <p:spPr bwMode="auto">
            <a:xfrm flipV="1">
              <a:off x="1596" y="3359"/>
              <a:ext cx="0" cy="16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33" name="Line 102"/>
            <p:cNvSpPr>
              <a:spLocks noChangeShapeType="1"/>
            </p:cNvSpPr>
            <p:nvPr/>
          </p:nvSpPr>
          <p:spPr bwMode="auto">
            <a:xfrm>
              <a:off x="873" y="3211"/>
              <a:ext cx="723" cy="15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34" name="Line 103"/>
            <p:cNvSpPr>
              <a:spLocks noChangeShapeType="1"/>
            </p:cNvSpPr>
            <p:nvPr/>
          </p:nvSpPr>
          <p:spPr bwMode="auto">
            <a:xfrm>
              <a:off x="552" y="2957"/>
              <a:ext cx="52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35" name="Line 104"/>
            <p:cNvSpPr>
              <a:spLocks noChangeShapeType="1"/>
            </p:cNvSpPr>
            <p:nvPr/>
          </p:nvSpPr>
          <p:spPr bwMode="auto">
            <a:xfrm>
              <a:off x="868" y="3059"/>
              <a:ext cx="21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36" name="Oval 105"/>
            <p:cNvSpPr>
              <a:spLocks noChangeArrowheads="1"/>
            </p:cNvSpPr>
            <p:nvPr/>
          </p:nvSpPr>
          <p:spPr bwMode="auto">
            <a:xfrm>
              <a:off x="1379" y="2980"/>
              <a:ext cx="48" cy="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37" name="Line 106"/>
            <p:cNvSpPr>
              <a:spLocks noChangeShapeType="1"/>
            </p:cNvSpPr>
            <p:nvPr/>
          </p:nvSpPr>
          <p:spPr bwMode="auto">
            <a:xfrm>
              <a:off x="1431" y="3013"/>
              <a:ext cx="3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38" name="Arc 107"/>
            <p:cNvSpPr>
              <a:spLocks/>
            </p:cNvSpPr>
            <p:nvPr/>
          </p:nvSpPr>
          <p:spPr bwMode="auto">
            <a:xfrm>
              <a:off x="1059" y="2896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39" name="Arc 108"/>
            <p:cNvSpPr>
              <a:spLocks/>
            </p:cNvSpPr>
            <p:nvPr/>
          </p:nvSpPr>
          <p:spPr bwMode="auto">
            <a:xfrm flipV="1">
              <a:off x="1062" y="2897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40" name="Arc 109"/>
            <p:cNvSpPr>
              <a:spLocks/>
            </p:cNvSpPr>
            <p:nvPr/>
          </p:nvSpPr>
          <p:spPr bwMode="auto">
            <a:xfrm>
              <a:off x="1043" y="2901"/>
              <a:ext cx="38" cy="227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41" name="Line 110"/>
            <p:cNvSpPr>
              <a:spLocks noChangeShapeType="1"/>
            </p:cNvSpPr>
            <p:nvPr/>
          </p:nvSpPr>
          <p:spPr bwMode="auto">
            <a:xfrm>
              <a:off x="870" y="3053"/>
              <a:ext cx="0" cy="16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42" name="Line 111"/>
            <p:cNvSpPr>
              <a:spLocks noChangeShapeType="1"/>
            </p:cNvSpPr>
            <p:nvPr/>
          </p:nvSpPr>
          <p:spPr bwMode="auto">
            <a:xfrm>
              <a:off x="1602" y="3011"/>
              <a:ext cx="0" cy="1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43" name="Line 112"/>
            <p:cNvSpPr>
              <a:spLocks noChangeShapeType="1"/>
            </p:cNvSpPr>
            <p:nvPr/>
          </p:nvSpPr>
          <p:spPr bwMode="auto">
            <a:xfrm flipV="1">
              <a:off x="546" y="3581"/>
              <a:ext cx="52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44" name="Line 113"/>
            <p:cNvSpPr>
              <a:spLocks noChangeShapeType="1"/>
            </p:cNvSpPr>
            <p:nvPr/>
          </p:nvSpPr>
          <p:spPr bwMode="auto">
            <a:xfrm flipV="1">
              <a:off x="862" y="3479"/>
              <a:ext cx="21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45" name="Oval 114"/>
            <p:cNvSpPr>
              <a:spLocks noChangeArrowheads="1"/>
            </p:cNvSpPr>
            <p:nvPr/>
          </p:nvSpPr>
          <p:spPr bwMode="auto">
            <a:xfrm flipV="1">
              <a:off x="1373" y="3495"/>
              <a:ext cx="48" cy="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46" name="Arc 115"/>
            <p:cNvSpPr>
              <a:spLocks/>
            </p:cNvSpPr>
            <p:nvPr/>
          </p:nvSpPr>
          <p:spPr bwMode="auto">
            <a:xfrm flipV="1">
              <a:off x="1053" y="3409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47" name="Arc 116"/>
            <p:cNvSpPr>
              <a:spLocks/>
            </p:cNvSpPr>
            <p:nvPr/>
          </p:nvSpPr>
          <p:spPr bwMode="auto">
            <a:xfrm>
              <a:off x="1056" y="3408"/>
              <a:ext cx="318" cy="233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48" name="Arc 117"/>
            <p:cNvSpPr>
              <a:spLocks/>
            </p:cNvSpPr>
            <p:nvPr/>
          </p:nvSpPr>
          <p:spPr bwMode="auto">
            <a:xfrm flipV="1">
              <a:off x="1037" y="3410"/>
              <a:ext cx="38" cy="227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49" name="Line 118"/>
            <p:cNvSpPr>
              <a:spLocks noChangeShapeType="1"/>
            </p:cNvSpPr>
            <p:nvPr/>
          </p:nvSpPr>
          <p:spPr bwMode="auto">
            <a:xfrm flipV="1">
              <a:off x="864" y="3324"/>
              <a:ext cx="0" cy="16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50" name="Line 119"/>
            <p:cNvSpPr>
              <a:spLocks noChangeShapeType="1"/>
            </p:cNvSpPr>
            <p:nvPr/>
          </p:nvSpPr>
          <p:spPr bwMode="auto">
            <a:xfrm flipV="1">
              <a:off x="864" y="3175"/>
              <a:ext cx="738" cy="15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51" name="Text Box 120"/>
            <p:cNvSpPr txBox="1">
              <a:spLocks noChangeArrowheads="1"/>
            </p:cNvSpPr>
            <p:nvPr/>
          </p:nvSpPr>
          <p:spPr bwMode="auto">
            <a:xfrm>
              <a:off x="1836" y="2874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Q#</a:t>
              </a:r>
            </a:p>
          </p:txBody>
        </p:sp>
        <p:sp>
          <p:nvSpPr>
            <p:cNvPr id="33852" name="Text Box 121"/>
            <p:cNvSpPr txBox="1">
              <a:spLocks noChangeArrowheads="1"/>
            </p:cNvSpPr>
            <p:nvPr/>
          </p:nvSpPr>
          <p:spPr bwMode="auto">
            <a:xfrm>
              <a:off x="1815" y="3375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33853" name="Text Box 122"/>
            <p:cNvSpPr txBox="1">
              <a:spLocks noChangeArrowheads="1"/>
            </p:cNvSpPr>
            <p:nvPr/>
          </p:nvSpPr>
          <p:spPr bwMode="auto">
            <a:xfrm>
              <a:off x="348" y="2799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33854" name="Text Box 123"/>
            <p:cNvSpPr txBox="1">
              <a:spLocks noChangeArrowheads="1"/>
            </p:cNvSpPr>
            <p:nvPr/>
          </p:nvSpPr>
          <p:spPr bwMode="auto">
            <a:xfrm>
              <a:off x="354" y="3432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33855" name="Text Box 124"/>
            <p:cNvSpPr txBox="1">
              <a:spLocks noChangeArrowheads="1"/>
            </p:cNvSpPr>
            <p:nvPr/>
          </p:nvSpPr>
          <p:spPr bwMode="auto">
            <a:xfrm>
              <a:off x="1491" y="3483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00FF00"/>
                  </a:solidFill>
                </a:rPr>
                <a:t>0</a:t>
              </a:r>
              <a:endParaRPr lang="hu-HU" i="1">
                <a:solidFill>
                  <a:srgbClr val="FF3300"/>
                </a:solidFill>
              </a:endParaRPr>
            </a:p>
          </p:txBody>
        </p:sp>
        <p:sp>
          <p:nvSpPr>
            <p:cNvPr id="33856" name="Text Box 125"/>
            <p:cNvSpPr txBox="1">
              <a:spLocks noChangeArrowheads="1"/>
            </p:cNvSpPr>
            <p:nvPr/>
          </p:nvSpPr>
          <p:spPr bwMode="auto">
            <a:xfrm>
              <a:off x="1494" y="2751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FF3300"/>
                  </a:solidFill>
                </a:rPr>
                <a:t>1</a:t>
              </a:r>
              <a:endParaRPr lang="hu-HU" i="1">
                <a:solidFill>
                  <a:srgbClr val="00FF00"/>
                </a:solidFill>
              </a:endParaRPr>
            </a:p>
          </p:txBody>
        </p:sp>
        <p:sp>
          <p:nvSpPr>
            <p:cNvPr id="33857" name="Text Box 126"/>
            <p:cNvSpPr txBox="1">
              <a:spLocks noChangeArrowheads="1"/>
            </p:cNvSpPr>
            <p:nvPr/>
          </p:nvSpPr>
          <p:spPr bwMode="auto">
            <a:xfrm>
              <a:off x="546" y="3537"/>
              <a:ext cx="399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FF3300"/>
                  </a:solidFill>
                </a:rPr>
                <a:t>1</a:t>
              </a:r>
              <a:endParaRPr lang="hu-HU" i="1">
                <a:solidFill>
                  <a:srgbClr val="00FF00"/>
                </a:solidFill>
              </a:endParaRPr>
            </a:p>
          </p:txBody>
        </p:sp>
        <p:sp>
          <p:nvSpPr>
            <p:cNvPr id="33858" name="Text Box 127"/>
            <p:cNvSpPr txBox="1">
              <a:spLocks noChangeArrowheads="1"/>
            </p:cNvSpPr>
            <p:nvPr/>
          </p:nvSpPr>
          <p:spPr bwMode="auto">
            <a:xfrm>
              <a:off x="546" y="2703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00FF00"/>
                  </a:solidFill>
                </a:rPr>
                <a:t>0</a:t>
              </a:r>
              <a:endParaRPr lang="hu-HU" i="1">
                <a:solidFill>
                  <a:srgbClr val="00FF00"/>
                </a:solidFill>
              </a:endParaRPr>
            </a:p>
          </p:txBody>
        </p:sp>
        <p:sp>
          <p:nvSpPr>
            <p:cNvPr id="33859" name="Text Box 128"/>
            <p:cNvSpPr txBox="1">
              <a:spLocks noChangeArrowheads="1"/>
            </p:cNvSpPr>
            <p:nvPr/>
          </p:nvSpPr>
          <p:spPr bwMode="auto">
            <a:xfrm>
              <a:off x="684" y="2973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rgbClr val="00FF00"/>
                  </a:solidFill>
                </a:rPr>
                <a:t>0</a:t>
              </a:r>
              <a:endParaRPr lang="hu-HU" i="1">
                <a:solidFill>
                  <a:srgbClr val="00FF00"/>
                </a:solidFill>
              </a:endParaRPr>
            </a:p>
          </p:txBody>
        </p:sp>
      </p:grpSp>
      <p:graphicFrame>
        <p:nvGraphicFramePr>
          <p:cNvPr id="208001" name="Group 129"/>
          <p:cNvGraphicFramePr>
            <a:graphicFrameLocks noGrp="1"/>
          </p:cNvGraphicFramePr>
          <p:nvPr>
            <p:ph sz="half" idx="2"/>
          </p:nvPr>
        </p:nvGraphicFramePr>
        <p:xfrm>
          <a:off x="3743325" y="781050"/>
          <a:ext cx="1514475" cy="1971675"/>
        </p:xfrm>
        <a:graphic>
          <a:graphicData uri="http://schemas.openxmlformats.org/drawingml/2006/table">
            <a:tbl>
              <a:tblPr/>
              <a:tblGrid>
                <a:gridCol w="344488"/>
                <a:gridCol w="387350"/>
                <a:gridCol w="782637"/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NOR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8" name="Élőláb helye 13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33829" name="Dátum helye 13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CADAA65-4FFA-4299-B3C3-49463A5DDB64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49DAF0-462E-4746-A4E0-2960E92E6FD5}" type="slidenum">
              <a:rPr lang="en-GB" smtClean="0">
                <a:cs typeface="Arial" charset="0"/>
              </a:rPr>
              <a:pPr/>
              <a:t>33</a:t>
            </a:fld>
            <a:endParaRPr lang="en-GB" smtClean="0">
              <a:cs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5888"/>
            <a:ext cx="9144000" cy="598487"/>
          </a:xfrm>
        </p:spPr>
        <p:txBody>
          <a:bodyPr lIns="92075" tIns="46038" rIns="92075" bIns="46038"/>
          <a:lstStyle/>
          <a:p>
            <a:pPr>
              <a:buFont typeface="Times New Roman" pitchFamily="18" charset="0"/>
              <a:buNone/>
            </a:pPr>
            <a:r>
              <a:rPr lang="hu-HU" sz="2800" b="1" smtClean="0"/>
              <a:t>Időzített</a:t>
            </a:r>
            <a:r>
              <a:rPr lang="hu-HU" sz="2800" smtClean="0"/>
              <a:t> (clocked) </a:t>
            </a:r>
            <a:r>
              <a:rPr lang="hu-HU" sz="2800" b="1" smtClean="0"/>
              <a:t>SR</a:t>
            </a:r>
            <a:r>
              <a:rPr lang="hu-HU" sz="2800" smtClean="0"/>
              <a:t> tároló (</a:t>
            </a:r>
            <a:r>
              <a:rPr lang="hu-HU" sz="2800" b="1" smtClean="0"/>
              <a:t>3.23. ábra</a:t>
            </a:r>
            <a:r>
              <a:rPr lang="hu-HU" sz="2800" smtClean="0"/>
              <a:t>). 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38100" y="253365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33375" indent="-333375">
              <a:spcBef>
                <a:spcPts val="800"/>
              </a:spcBef>
            </a:pPr>
            <a:r>
              <a:rPr lang="hu-HU" sz="2800">
                <a:solidFill>
                  <a:srgbClr val="000000"/>
                </a:solidFill>
              </a:rPr>
              <a:t>Mindkét </a:t>
            </a:r>
            <a:r>
              <a:rPr lang="hu-HU" sz="2800" b="1">
                <a:solidFill>
                  <a:srgbClr val="000000"/>
                </a:solidFill>
              </a:rPr>
              <a:t>SR</a:t>
            </a:r>
            <a:r>
              <a:rPr lang="hu-HU" sz="2800">
                <a:solidFill>
                  <a:srgbClr val="000000"/>
                </a:solidFill>
              </a:rPr>
              <a:t> tároló indeterminisztikussá válna, </a:t>
            </a:r>
          </a:p>
          <a:p>
            <a:pPr marL="333375" indent="-333375">
              <a:spcBef>
                <a:spcPts val="800"/>
              </a:spcBef>
            </a:pPr>
            <a:r>
              <a:rPr lang="hu-HU" sz="2800">
                <a:solidFill>
                  <a:srgbClr val="000000"/>
                </a:solidFill>
              </a:rPr>
              <a:t>						ha </a:t>
            </a:r>
            <a:r>
              <a:rPr lang="hu-HU" sz="2800" b="1">
                <a:solidFill>
                  <a:srgbClr val="000000"/>
                </a:solidFill>
              </a:rPr>
              <a:t>S = R = 1</a:t>
            </a:r>
            <a:r>
              <a:rPr lang="hu-HU" sz="2800">
                <a:solidFill>
                  <a:srgbClr val="000000"/>
                </a:solidFill>
              </a:rPr>
              <a:t> egyszerre fordulna elő. </a:t>
            </a:r>
          </a:p>
        </p:txBody>
      </p:sp>
      <p:grpSp>
        <p:nvGrpSpPr>
          <p:cNvPr id="34821" name="Group 4"/>
          <p:cNvGrpSpPr>
            <a:grpSpLocks/>
          </p:cNvGrpSpPr>
          <p:nvPr/>
        </p:nvGrpSpPr>
        <p:grpSpPr bwMode="auto">
          <a:xfrm>
            <a:off x="1771650" y="804863"/>
            <a:ext cx="4672013" cy="1609725"/>
            <a:chOff x="0" y="507"/>
            <a:chExt cx="2943" cy="1014"/>
          </a:xfrm>
        </p:grpSpPr>
        <p:grpSp>
          <p:nvGrpSpPr>
            <p:cNvPr id="34874" name="Group 5"/>
            <p:cNvGrpSpPr>
              <a:grpSpLocks/>
            </p:cNvGrpSpPr>
            <p:nvPr/>
          </p:nvGrpSpPr>
          <p:grpSpPr bwMode="auto">
            <a:xfrm>
              <a:off x="150" y="507"/>
              <a:ext cx="2793" cy="1014"/>
              <a:chOff x="150" y="507"/>
              <a:chExt cx="2793" cy="1014"/>
            </a:xfrm>
          </p:grpSpPr>
          <p:grpSp>
            <p:nvGrpSpPr>
              <p:cNvPr id="34889" name="Group 6"/>
              <p:cNvGrpSpPr>
                <a:grpSpLocks/>
              </p:cNvGrpSpPr>
              <p:nvPr/>
            </p:nvGrpSpPr>
            <p:grpSpPr bwMode="auto">
              <a:xfrm>
                <a:off x="1254" y="652"/>
                <a:ext cx="1266" cy="746"/>
                <a:chOff x="264" y="1648"/>
                <a:chExt cx="1266" cy="638"/>
              </a:xfrm>
            </p:grpSpPr>
            <p:grpSp>
              <p:nvGrpSpPr>
                <p:cNvPr id="34894" name="Group 7"/>
                <p:cNvGrpSpPr>
                  <a:grpSpLocks/>
                </p:cNvGrpSpPr>
                <p:nvPr/>
              </p:nvGrpSpPr>
              <p:grpSpPr bwMode="auto">
                <a:xfrm>
                  <a:off x="270" y="1648"/>
                  <a:ext cx="1260" cy="272"/>
                  <a:chOff x="270" y="1648"/>
                  <a:chExt cx="1260" cy="272"/>
                </a:xfrm>
              </p:grpSpPr>
              <p:grpSp>
                <p:nvGrpSpPr>
                  <p:cNvPr id="3490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70" y="1648"/>
                    <a:ext cx="1260" cy="200"/>
                    <a:chOff x="270" y="1648"/>
                    <a:chExt cx="1260" cy="200"/>
                  </a:xfrm>
                </p:grpSpPr>
                <p:sp>
                  <p:nvSpPr>
                    <p:cNvPr id="34911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" y="1700"/>
                      <a:ext cx="52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4912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6" y="1787"/>
                      <a:ext cx="21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4913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7" y="1720"/>
                      <a:ext cx="48" cy="5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4914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49" y="1748"/>
                      <a:ext cx="381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4915" name="Arc 13"/>
                    <p:cNvSpPr>
                      <a:spLocks/>
                    </p:cNvSpPr>
                    <p:nvPr/>
                  </p:nvSpPr>
                  <p:spPr bwMode="auto">
                    <a:xfrm>
                      <a:off x="777" y="1648"/>
                      <a:ext cx="318" cy="199"/>
                    </a:xfrm>
                    <a:custGeom>
                      <a:avLst/>
                      <a:gdLst>
                        <a:gd name="T0" fmla="*/ 0 w 18486"/>
                        <a:gd name="T1" fmla="*/ 0 h 21600"/>
                        <a:gd name="T2" fmla="*/ 0 w 18486"/>
                        <a:gd name="T3" fmla="*/ 0 h 21600"/>
                        <a:gd name="T4" fmla="*/ 0 w 1848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8486"/>
                        <a:gd name="T10" fmla="*/ 0 h 21600"/>
                        <a:gd name="T11" fmla="*/ 18486 w 1848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8486" h="21600" fill="none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</a:path>
                        <a:path w="18486" h="21600" stroke="0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4916" name="Arc 14"/>
                    <p:cNvSpPr>
                      <a:spLocks/>
                    </p:cNvSpPr>
                    <p:nvPr/>
                  </p:nvSpPr>
                  <p:spPr bwMode="auto">
                    <a:xfrm flipV="1">
                      <a:off x="780" y="1649"/>
                      <a:ext cx="318" cy="199"/>
                    </a:xfrm>
                    <a:custGeom>
                      <a:avLst/>
                      <a:gdLst>
                        <a:gd name="T0" fmla="*/ 0 w 18486"/>
                        <a:gd name="T1" fmla="*/ 0 h 21600"/>
                        <a:gd name="T2" fmla="*/ 0 w 18486"/>
                        <a:gd name="T3" fmla="*/ 0 h 21600"/>
                        <a:gd name="T4" fmla="*/ 0 w 1848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8486"/>
                        <a:gd name="T10" fmla="*/ 0 h 21600"/>
                        <a:gd name="T11" fmla="*/ 18486 w 1848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8486" h="21600" fill="none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</a:path>
                        <a:path w="18486" h="21600" stroke="0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4917" name="Arc 15"/>
                    <p:cNvSpPr>
                      <a:spLocks/>
                    </p:cNvSpPr>
                    <p:nvPr/>
                  </p:nvSpPr>
                  <p:spPr bwMode="auto">
                    <a:xfrm>
                      <a:off x="761" y="1652"/>
                      <a:ext cx="38" cy="194"/>
                    </a:xfrm>
                    <a:custGeom>
                      <a:avLst/>
                      <a:gdLst>
                        <a:gd name="T0" fmla="*/ 0 w 21600"/>
                        <a:gd name="T1" fmla="*/ 0 h 38874"/>
                        <a:gd name="T2" fmla="*/ 0 w 21600"/>
                        <a:gd name="T3" fmla="*/ 0 h 38874"/>
                        <a:gd name="T4" fmla="*/ 0 w 21600"/>
                        <a:gd name="T5" fmla="*/ 0 h 38874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38874"/>
                        <a:gd name="T11" fmla="*/ 21600 w 21600"/>
                        <a:gd name="T12" fmla="*/ 38874 h 3887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38874" fill="none" extrusionOk="0">
                          <a:moveTo>
                            <a:pt x="9085" y="-1"/>
                          </a:moveTo>
                          <a:cubicBezTo>
                            <a:pt x="16716" y="3537"/>
                            <a:pt x="21600" y="11184"/>
                            <a:pt x="21600" y="19596"/>
                          </a:cubicBezTo>
                          <a:cubicBezTo>
                            <a:pt x="21600" y="27743"/>
                            <a:pt x="17014" y="35198"/>
                            <a:pt x="9742" y="38873"/>
                          </a:cubicBezTo>
                        </a:path>
                        <a:path w="21600" h="38874" stroke="0" extrusionOk="0">
                          <a:moveTo>
                            <a:pt x="9085" y="-1"/>
                          </a:moveTo>
                          <a:cubicBezTo>
                            <a:pt x="16716" y="3537"/>
                            <a:pt x="21600" y="11184"/>
                            <a:pt x="21600" y="19596"/>
                          </a:cubicBezTo>
                          <a:cubicBezTo>
                            <a:pt x="21600" y="27743"/>
                            <a:pt x="17014" y="35198"/>
                            <a:pt x="9742" y="38873"/>
                          </a:cubicBezTo>
                          <a:lnTo>
                            <a:pt x="0" y="19596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34909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88" y="1782"/>
                    <a:ext cx="0" cy="1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491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1746"/>
                    <a:ext cx="0" cy="14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34895" name="Group 18"/>
                <p:cNvGrpSpPr>
                  <a:grpSpLocks/>
                </p:cNvGrpSpPr>
                <p:nvPr/>
              </p:nvGrpSpPr>
              <p:grpSpPr bwMode="auto">
                <a:xfrm flipV="1">
                  <a:off x="264" y="2014"/>
                  <a:ext cx="1260" cy="272"/>
                  <a:chOff x="270" y="1648"/>
                  <a:chExt cx="1260" cy="272"/>
                </a:xfrm>
              </p:grpSpPr>
              <p:grpSp>
                <p:nvGrpSpPr>
                  <p:cNvPr id="34898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270" y="1648"/>
                    <a:ext cx="1260" cy="200"/>
                    <a:chOff x="270" y="1648"/>
                    <a:chExt cx="1260" cy="200"/>
                  </a:xfrm>
                </p:grpSpPr>
                <p:sp>
                  <p:nvSpPr>
                    <p:cNvPr id="34901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" y="1700"/>
                      <a:ext cx="52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4902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6" y="1787"/>
                      <a:ext cx="21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4903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7" y="1720"/>
                      <a:ext cx="48" cy="5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4904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49" y="1748"/>
                      <a:ext cx="381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4905" name="Arc 24"/>
                    <p:cNvSpPr>
                      <a:spLocks/>
                    </p:cNvSpPr>
                    <p:nvPr/>
                  </p:nvSpPr>
                  <p:spPr bwMode="auto">
                    <a:xfrm>
                      <a:off x="777" y="1648"/>
                      <a:ext cx="318" cy="199"/>
                    </a:xfrm>
                    <a:custGeom>
                      <a:avLst/>
                      <a:gdLst>
                        <a:gd name="T0" fmla="*/ 0 w 18486"/>
                        <a:gd name="T1" fmla="*/ 0 h 21600"/>
                        <a:gd name="T2" fmla="*/ 0 w 18486"/>
                        <a:gd name="T3" fmla="*/ 0 h 21600"/>
                        <a:gd name="T4" fmla="*/ 0 w 1848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8486"/>
                        <a:gd name="T10" fmla="*/ 0 h 21600"/>
                        <a:gd name="T11" fmla="*/ 18486 w 1848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8486" h="21600" fill="none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</a:path>
                        <a:path w="18486" h="21600" stroke="0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4906" name="Arc 25"/>
                    <p:cNvSpPr>
                      <a:spLocks/>
                    </p:cNvSpPr>
                    <p:nvPr/>
                  </p:nvSpPr>
                  <p:spPr bwMode="auto">
                    <a:xfrm flipV="1">
                      <a:off x="780" y="1649"/>
                      <a:ext cx="318" cy="199"/>
                    </a:xfrm>
                    <a:custGeom>
                      <a:avLst/>
                      <a:gdLst>
                        <a:gd name="T0" fmla="*/ 0 w 18486"/>
                        <a:gd name="T1" fmla="*/ 0 h 21600"/>
                        <a:gd name="T2" fmla="*/ 0 w 18486"/>
                        <a:gd name="T3" fmla="*/ 0 h 21600"/>
                        <a:gd name="T4" fmla="*/ 0 w 1848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8486"/>
                        <a:gd name="T10" fmla="*/ 0 h 21600"/>
                        <a:gd name="T11" fmla="*/ 18486 w 1848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8486" h="21600" fill="none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</a:path>
                        <a:path w="18486" h="21600" stroke="0" extrusionOk="0">
                          <a:moveTo>
                            <a:pt x="-1" y="0"/>
                          </a:moveTo>
                          <a:cubicBezTo>
                            <a:pt x="7562" y="0"/>
                            <a:pt x="14574" y="3954"/>
                            <a:pt x="18485" y="10427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4907" name="Arc 26"/>
                    <p:cNvSpPr>
                      <a:spLocks/>
                    </p:cNvSpPr>
                    <p:nvPr/>
                  </p:nvSpPr>
                  <p:spPr bwMode="auto">
                    <a:xfrm>
                      <a:off x="761" y="1652"/>
                      <a:ext cx="38" cy="194"/>
                    </a:xfrm>
                    <a:custGeom>
                      <a:avLst/>
                      <a:gdLst>
                        <a:gd name="T0" fmla="*/ 0 w 21600"/>
                        <a:gd name="T1" fmla="*/ 0 h 38874"/>
                        <a:gd name="T2" fmla="*/ 0 w 21600"/>
                        <a:gd name="T3" fmla="*/ 0 h 38874"/>
                        <a:gd name="T4" fmla="*/ 0 w 21600"/>
                        <a:gd name="T5" fmla="*/ 0 h 38874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38874"/>
                        <a:gd name="T11" fmla="*/ 21600 w 21600"/>
                        <a:gd name="T12" fmla="*/ 38874 h 3887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38874" fill="none" extrusionOk="0">
                          <a:moveTo>
                            <a:pt x="9085" y="-1"/>
                          </a:moveTo>
                          <a:cubicBezTo>
                            <a:pt x="16716" y="3537"/>
                            <a:pt x="21600" y="11184"/>
                            <a:pt x="21600" y="19596"/>
                          </a:cubicBezTo>
                          <a:cubicBezTo>
                            <a:pt x="21600" y="27743"/>
                            <a:pt x="17014" y="35198"/>
                            <a:pt x="9742" y="38873"/>
                          </a:cubicBezTo>
                        </a:path>
                        <a:path w="21600" h="38874" stroke="0" extrusionOk="0">
                          <a:moveTo>
                            <a:pt x="9085" y="-1"/>
                          </a:moveTo>
                          <a:cubicBezTo>
                            <a:pt x="16716" y="3537"/>
                            <a:pt x="21600" y="11184"/>
                            <a:pt x="21600" y="19596"/>
                          </a:cubicBezTo>
                          <a:cubicBezTo>
                            <a:pt x="21600" y="27743"/>
                            <a:pt x="17014" y="35198"/>
                            <a:pt x="9742" y="38873"/>
                          </a:cubicBezTo>
                          <a:lnTo>
                            <a:pt x="0" y="19596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3489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88" y="1782"/>
                    <a:ext cx="0" cy="1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490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1746"/>
                    <a:ext cx="0" cy="14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489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82" y="1887"/>
                  <a:ext cx="738" cy="12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4897" name="Line 30"/>
                <p:cNvSpPr>
                  <a:spLocks noChangeShapeType="1"/>
                </p:cNvSpPr>
                <p:nvPr/>
              </p:nvSpPr>
              <p:spPr bwMode="auto">
                <a:xfrm>
                  <a:off x="591" y="1917"/>
                  <a:ext cx="723" cy="13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4890" name="Text Box 31"/>
              <p:cNvSpPr txBox="1">
                <a:spLocks noChangeArrowheads="1"/>
              </p:cNvSpPr>
              <p:nvPr/>
            </p:nvSpPr>
            <p:spPr bwMode="auto">
              <a:xfrm>
                <a:off x="2544" y="630"/>
                <a:ext cx="39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Q#</a:t>
                </a:r>
              </a:p>
            </p:txBody>
          </p:sp>
          <p:sp>
            <p:nvSpPr>
              <p:cNvPr id="34891" name="Text Box 32"/>
              <p:cNvSpPr txBox="1">
                <a:spLocks noChangeArrowheads="1"/>
              </p:cNvSpPr>
              <p:nvPr/>
            </p:nvSpPr>
            <p:spPr bwMode="auto">
              <a:xfrm>
                <a:off x="2523" y="1131"/>
                <a:ext cx="39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Q</a:t>
                </a:r>
              </a:p>
            </p:txBody>
          </p:sp>
          <p:sp>
            <p:nvSpPr>
              <p:cNvPr id="34892" name="Text Box 33"/>
              <p:cNvSpPr txBox="1">
                <a:spLocks noChangeArrowheads="1"/>
              </p:cNvSpPr>
              <p:nvPr/>
            </p:nvSpPr>
            <p:spPr bwMode="auto">
              <a:xfrm>
                <a:off x="156" y="507"/>
                <a:ext cx="39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S</a:t>
                </a:r>
              </a:p>
            </p:txBody>
          </p:sp>
          <p:sp>
            <p:nvSpPr>
              <p:cNvPr id="34893" name="Text Box 34"/>
              <p:cNvSpPr txBox="1">
                <a:spLocks noChangeArrowheads="1"/>
              </p:cNvSpPr>
              <p:nvPr/>
            </p:nvSpPr>
            <p:spPr bwMode="auto">
              <a:xfrm>
                <a:off x="150" y="1233"/>
                <a:ext cx="39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grpSp>
          <p:nvGrpSpPr>
            <p:cNvPr id="34875" name="Group 35"/>
            <p:cNvGrpSpPr>
              <a:grpSpLocks/>
            </p:cNvGrpSpPr>
            <p:nvPr/>
          </p:nvGrpSpPr>
          <p:grpSpPr bwMode="auto">
            <a:xfrm>
              <a:off x="342" y="603"/>
              <a:ext cx="916" cy="204"/>
              <a:chOff x="342" y="603"/>
              <a:chExt cx="916" cy="204"/>
            </a:xfrm>
          </p:grpSpPr>
          <p:sp>
            <p:nvSpPr>
              <p:cNvPr id="34885" name="Arc 36"/>
              <p:cNvSpPr>
                <a:spLocks/>
              </p:cNvSpPr>
              <p:nvPr/>
            </p:nvSpPr>
            <p:spPr bwMode="auto">
              <a:xfrm>
                <a:off x="1164" y="603"/>
                <a:ext cx="94" cy="204"/>
              </a:xfrm>
              <a:custGeom>
                <a:avLst/>
                <a:gdLst>
                  <a:gd name="T0" fmla="*/ 0 w 21600"/>
                  <a:gd name="T1" fmla="*/ 0 h 43087"/>
                  <a:gd name="T2" fmla="*/ 0 w 21600"/>
                  <a:gd name="T3" fmla="*/ 0 h 43087"/>
                  <a:gd name="T4" fmla="*/ 0 w 21600"/>
                  <a:gd name="T5" fmla="*/ 0 h 430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87"/>
                  <a:gd name="T11" fmla="*/ 21600 w 21600"/>
                  <a:gd name="T12" fmla="*/ 43087 h 430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8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</a:path>
                  <a:path w="21600" h="4308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4886" name="Freeform 37"/>
              <p:cNvSpPr>
                <a:spLocks/>
              </p:cNvSpPr>
              <p:nvPr/>
            </p:nvSpPr>
            <p:spPr bwMode="auto">
              <a:xfrm>
                <a:off x="928" y="603"/>
                <a:ext cx="250" cy="204"/>
              </a:xfrm>
              <a:custGeom>
                <a:avLst/>
                <a:gdLst>
                  <a:gd name="T0" fmla="*/ 82 w 424"/>
                  <a:gd name="T1" fmla="*/ 0 h 336"/>
                  <a:gd name="T2" fmla="*/ 0 w 424"/>
                  <a:gd name="T3" fmla="*/ 0 h 336"/>
                  <a:gd name="T4" fmla="*/ 0 w 424"/>
                  <a:gd name="T5" fmla="*/ 75 h 336"/>
                  <a:gd name="T6" fmla="*/ 87 w 424"/>
                  <a:gd name="T7" fmla="*/ 75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4"/>
                  <a:gd name="T13" fmla="*/ 0 h 336"/>
                  <a:gd name="T14" fmla="*/ 424 w 42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4" h="336">
                    <a:moveTo>
                      <a:pt x="400" y="0"/>
                    </a:moveTo>
                    <a:lnTo>
                      <a:pt x="0" y="0"/>
                    </a:lnTo>
                    <a:lnTo>
                      <a:pt x="0" y="336"/>
                    </a:lnTo>
                    <a:lnTo>
                      <a:pt x="424" y="33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887" name="Line 38"/>
              <p:cNvSpPr>
                <a:spLocks noChangeShapeType="1"/>
              </p:cNvSpPr>
              <p:nvPr/>
            </p:nvSpPr>
            <p:spPr bwMode="auto">
              <a:xfrm>
                <a:off x="342" y="656"/>
                <a:ext cx="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888" name="Line 39"/>
              <p:cNvSpPr>
                <a:spLocks noChangeShapeType="1"/>
              </p:cNvSpPr>
              <p:nvPr/>
            </p:nvSpPr>
            <p:spPr bwMode="auto">
              <a:xfrm>
                <a:off x="764" y="749"/>
                <a:ext cx="1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4876" name="Group 40"/>
            <p:cNvGrpSpPr>
              <a:grpSpLocks/>
            </p:cNvGrpSpPr>
            <p:nvPr/>
          </p:nvGrpSpPr>
          <p:grpSpPr bwMode="auto">
            <a:xfrm>
              <a:off x="365" y="1233"/>
              <a:ext cx="887" cy="204"/>
              <a:chOff x="365" y="1233"/>
              <a:chExt cx="887" cy="204"/>
            </a:xfrm>
          </p:grpSpPr>
          <p:sp>
            <p:nvSpPr>
              <p:cNvPr id="34881" name="Arc 41"/>
              <p:cNvSpPr>
                <a:spLocks/>
              </p:cNvSpPr>
              <p:nvPr/>
            </p:nvSpPr>
            <p:spPr bwMode="auto">
              <a:xfrm>
                <a:off x="1158" y="1233"/>
                <a:ext cx="94" cy="204"/>
              </a:xfrm>
              <a:custGeom>
                <a:avLst/>
                <a:gdLst>
                  <a:gd name="T0" fmla="*/ 0 w 21600"/>
                  <a:gd name="T1" fmla="*/ 0 h 43087"/>
                  <a:gd name="T2" fmla="*/ 0 w 21600"/>
                  <a:gd name="T3" fmla="*/ 0 h 43087"/>
                  <a:gd name="T4" fmla="*/ 0 w 21600"/>
                  <a:gd name="T5" fmla="*/ 0 h 430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87"/>
                  <a:gd name="T11" fmla="*/ 21600 w 21600"/>
                  <a:gd name="T12" fmla="*/ 43087 h 430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8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</a:path>
                  <a:path w="21600" h="4308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4882" name="Freeform 42"/>
              <p:cNvSpPr>
                <a:spLocks/>
              </p:cNvSpPr>
              <p:nvPr/>
            </p:nvSpPr>
            <p:spPr bwMode="auto">
              <a:xfrm>
                <a:off x="922" y="1233"/>
                <a:ext cx="250" cy="204"/>
              </a:xfrm>
              <a:custGeom>
                <a:avLst/>
                <a:gdLst>
                  <a:gd name="T0" fmla="*/ 82 w 424"/>
                  <a:gd name="T1" fmla="*/ 0 h 336"/>
                  <a:gd name="T2" fmla="*/ 0 w 424"/>
                  <a:gd name="T3" fmla="*/ 0 h 336"/>
                  <a:gd name="T4" fmla="*/ 0 w 424"/>
                  <a:gd name="T5" fmla="*/ 75 h 336"/>
                  <a:gd name="T6" fmla="*/ 87 w 424"/>
                  <a:gd name="T7" fmla="*/ 75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4"/>
                  <a:gd name="T13" fmla="*/ 0 h 336"/>
                  <a:gd name="T14" fmla="*/ 424 w 42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4" h="336">
                    <a:moveTo>
                      <a:pt x="400" y="0"/>
                    </a:moveTo>
                    <a:lnTo>
                      <a:pt x="0" y="0"/>
                    </a:lnTo>
                    <a:lnTo>
                      <a:pt x="0" y="336"/>
                    </a:lnTo>
                    <a:lnTo>
                      <a:pt x="424" y="33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883" name="Line 43"/>
              <p:cNvSpPr>
                <a:spLocks noChangeShapeType="1"/>
              </p:cNvSpPr>
              <p:nvPr/>
            </p:nvSpPr>
            <p:spPr bwMode="auto">
              <a:xfrm>
                <a:off x="759" y="1286"/>
                <a:ext cx="1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884" name="Line 44"/>
              <p:cNvSpPr>
                <a:spLocks noChangeShapeType="1"/>
              </p:cNvSpPr>
              <p:nvPr/>
            </p:nvSpPr>
            <p:spPr bwMode="auto">
              <a:xfrm>
                <a:off x="365" y="1379"/>
                <a:ext cx="5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4877" name="Line 45"/>
            <p:cNvSpPr>
              <a:spLocks noChangeShapeType="1"/>
            </p:cNvSpPr>
            <p:nvPr/>
          </p:nvSpPr>
          <p:spPr bwMode="auto">
            <a:xfrm>
              <a:off x="762" y="750"/>
              <a:ext cx="0" cy="5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878" name="Line 46"/>
            <p:cNvSpPr>
              <a:spLocks noChangeShapeType="1"/>
            </p:cNvSpPr>
            <p:nvPr/>
          </p:nvSpPr>
          <p:spPr bwMode="auto">
            <a:xfrm>
              <a:off x="612" y="1026"/>
              <a:ext cx="1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879" name="Text Box 47"/>
            <p:cNvSpPr txBox="1">
              <a:spLocks noChangeArrowheads="1"/>
            </p:cNvSpPr>
            <p:nvPr/>
          </p:nvSpPr>
          <p:spPr bwMode="auto">
            <a:xfrm>
              <a:off x="0" y="864"/>
              <a:ext cx="39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óra</a:t>
              </a:r>
            </a:p>
          </p:txBody>
        </p:sp>
        <p:sp>
          <p:nvSpPr>
            <p:cNvPr id="34880" name="Freeform 48"/>
            <p:cNvSpPr>
              <a:spLocks/>
            </p:cNvSpPr>
            <p:nvPr/>
          </p:nvSpPr>
          <p:spPr bwMode="auto">
            <a:xfrm>
              <a:off x="369" y="939"/>
              <a:ext cx="201" cy="126"/>
            </a:xfrm>
            <a:custGeom>
              <a:avLst/>
              <a:gdLst>
                <a:gd name="T0" fmla="*/ 0 w 147"/>
                <a:gd name="T1" fmla="*/ 232 h 93"/>
                <a:gd name="T2" fmla="*/ 92 w 147"/>
                <a:gd name="T3" fmla="*/ 232 h 93"/>
                <a:gd name="T4" fmla="*/ 92 w 147"/>
                <a:gd name="T5" fmla="*/ 0 h 93"/>
                <a:gd name="T6" fmla="*/ 238 w 147"/>
                <a:gd name="T7" fmla="*/ 0 h 93"/>
                <a:gd name="T8" fmla="*/ 238 w 147"/>
                <a:gd name="T9" fmla="*/ 232 h 93"/>
                <a:gd name="T10" fmla="*/ 376 w 147"/>
                <a:gd name="T11" fmla="*/ 232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93"/>
                <a:gd name="T20" fmla="*/ 147 w 147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93">
                  <a:moveTo>
                    <a:pt x="0" y="93"/>
                  </a:moveTo>
                  <a:cubicBezTo>
                    <a:pt x="12" y="93"/>
                    <a:pt x="24" y="93"/>
                    <a:pt x="36" y="93"/>
                  </a:cubicBezTo>
                  <a:lnTo>
                    <a:pt x="36" y="0"/>
                  </a:lnTo>
                  <a:lnTo>
                    <a:pt x="93" y="0"/>
                  </a:lnTo>
                  <a:lnTo>
                    <a:pt x="93" y="93"/>
                  </a:lnTo>
                  <a:lnTo>
                    <a:pt x="147" y="9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538288" y="4348163"/>
            <a:ext cx="4895850" cy="1504950"/>
            <a:chOff x="969" y="2739"/>
            <a:chExt cx="3084" cy="948"/>
          </a:xfrm>
        </p:grpSpPr>
        <p:grpSp>
          <p:nvGrpSpPr>
            <p:cNvPr id="34826" name="Group 50"/>
            <p:cNvGrpSpPr>
              <a:grpSpLocks/>
            </p:cNvGrpSpPr>
            <p:nvPr/>
          </p:nvGrpSpPr>
          <p:grpSpPr bwMode="auto">
            <a:xfrm>
              <a:off x="969" y="2739"/>
              <a:ext cx="3084" cy="930"/>
              <a:chOff x="969" y="2739"/>
              <a:chExt cx="3084" cy="930"/>
            </a:xfrm>
          </p:grpSpPr>
          <p:grpSp>
            <p:nvGrpSpPr>
              <p:cNvPr id="34833" name="Group 51"/>
              <p:cNvGrpSpPr>
                <a:grpSpLocks/>
              </p:cNvGrpSpPr>
              <p:nvPr/>
            </p:nvGrpSpPr>
            <p:grpSpPr bwMode="auto">
              <a:xfrm>
                <a:off x="1134" y="2739"/>
                <a:ext cx="2919" cy="912"/>
                <a:chOff x="1134" y="2739"/>
                <a:chExt cx="2919" cy="912"/>
              </a:xfrm>
            </p:grpSpPr>
            <p:grpSp>
              <p:nvGrpSpPr>
                <p:cNvPr id="34846" name="Group 52"/>
                <p:cNvGrpSpPr>
                  <a:grpSpLocks/>
                </p:cNvGrpSpPr>
                <p:nvPr/>
              </p:nvGrpSpPr>
              <p:grpSpPr bwMode="auto">
                <a:xfrm>
                  <a:off x="2364" y="2884"/>
                  <a:ext cx="1266" cy="746"/>
                  <a:chOff x="264" y="1648"/>
                  <a:chExt cx="1266" cy="638"/>
                </a:xfrm>
              </p:grpSpPr>
              <p:grpSp>
                <p:nvGrpSpPr>
                  <p:cNvPr id="34850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70" y="1648"/>
                    <a:ext cx="1260" cy="272"/>
                    <a:chOff x="270" y="1648"/>
                    <a:chExt cx="1260" cy="272"/>
                  </a:xfrm>
                </p:grpSpPr>
                <p:grpSp>
                  <p:nvGrpSpPr>
                    <p:cNvPr id="34864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0" y="1648"/>
                      <a:ext cx="1260" cy="200"/>
                      <a:chOff x="270" y="1648"/>
                      <a:chExt cx="1260" cy="200"/>
                    </a:xfrm>
                  </p:grpSpPr>
                  <p:sp>
                    <p:nvSpPr>
                      <p:cNvPr id="34867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0" y="1700"/>
                        <a:ext cx="524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34868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6" y="1787"/>
                        <a:ext cx="21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34869" name="Oval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7" y="1720"/>
                        <a:ext cx="48" cy="54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34870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49" y="1748"/>
                        <a:ext cx="38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34871" name="Arc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7" y="1648"/>
                        <a:ext cx="318" cy="199"/>
                      </a:xfrm>
                      <a:custGeom>
                        <a:avLst/>
                        <a:gdLst>
                          <a:gd name="T0" fmla="*/ 0 w 18486"/>
                          <a:gd name="T1" fmla="*/ 0 h 21600"/>
                          <a:gd name="T2" fmla="*/ 0 w 18486"/>
                          <a:gd name="T3" fmla="*/ 0 h 21600"/>
                          <a:gd name="T4" fmla="*/ 0 w 18486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18486"/>
                          <a:gd name="T10" fmla="*/ 0 h 21600"/>
                          <a:gd name="T11" fmla="*/ 18486 w 18486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8486" h="21600" fill="none" extrusionOk="0">
                            <a:moveTo>
                              <a:pt x="-1" y="0"/>
                            </a:moveTo>
                            <a:cubicBezTo>
                              <a:pt x="7562" y="0"/>
                              <a:pt x="14574" y="3954"/>
                              <a:pt x="18485" y="10427"/>
                            </a:cubicBezTo>
                          </a:path>
                          <a:path w="18486" h="21600" stroke="0" extrusionOk="0">
                            <a:moveTo>
                              <a:pt x="-1" y="0"/>
                            </a:moveTo>
                            <a:cubicBezTo>
                              <a:pt x="7562" y="0"/>
                              <a:pt x="14574" y="3954"/>
                              <a:pt x="18485" y="1042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34872" name="Arc 6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780" y="1649"/>
                        <a:ext cx="318" cy="199"/>
                      </a:xfrm>
                      <a:custGeom>
                        <a:avLst/>
                        <a:gdLst>
                          <a:gd name="T0" fmla="*/ 0 w 18486"/>
                          <a:gd name="T1" fmla="*/ 0 h 21600"/>
                          <a:gd name="T2" fmla="*/ 0 w 18486"/>
                          <a:gd name="T3" fmla="*/ 0 h 21600"/>
                          <a:gd name="T4" fmla="*/ 0 w 18486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18486"/>
                          <a:gd name="T10" fmla="*/ 0 h 21600"/>
                          <a:gd name="T11" fmla="*/ 18486 w 18486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8486" h="21600" fill="none" extrusionOk="0">
                            <a:moveTo>
                              <a:pt x="-1" y="0"/>
                            </a:moveTo>
                            <a:cubicBezTo>
                              <a:pt x="7562" y="0"/>
                              <a:pt x="14574" y="3954"/>
                              <a:pt x="18485" y="10427"/>
                            </a:cubicBezTo>
                          </a:path>
                          <a:path w="18486" h="21600" stroke="0" extrusionOk="0">
                            <a:moveTo>
                              <a:pt x="-1" y="0"/>
                            </a:moveTo>
                            <a:cubicBezTo>
                              <a:pt x="7562" y="0"/>
                              <a:pt x="14574" y="3954"/>
                              <a:pt x="18485" y="1042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34873" name="Arc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1" y="1652"/>
                        <a:ext cx="38" cy="194"/>
                      </a:xfrm>
                      <a:custGeom>
                        <a:avLst/>
                        <a:gdLst>
                          <a:gd name="T0" fmla="*/ 0 w 21600"/>
                          <a:gd name="T1" fmla="*/ 0 h 38874"/>
                          <a:gd name="T2" fmla="*/ 0 w 21600"/>
                          <a:gd name="T3" fmla="*/ 0 h 38874"/>
                          <a:gd name="T4" fmla="*/ 0 w 21600"/>
                          <a:gd name="T5" fmla="*/ 0 h 38874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38874"/>
                          <a:gd name="T11" fmla="*/ 21600 w 21600"/>
                          <a:gd name="T12" fmla="*/ 38874 h 3887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38874" fill="none" extrusionOk="0">
                            <a:moveTo>
                              <a:pt x="9085" y="-1"/>
                            </a:moveTo>
                            <a:cubicBezTo>
                              <a:pt x="16716" y="3537"/>
                              <a:pt x="21600" y="11184"/>
                              <a:pt x="21600" y="19596"/>
                            </a:cubicBezTo>
                            <a:cubicBezTo>
                              <a:pt x="21600" y="27743"/>
                              <a:pt x="17014" y="35198"/>
                              <a:pt x="9742" y="38873"/>
                            </a:cubicBezTo>
                          </a:path>
                          <a:path w="21600" h="38874" stroke="0" extrusionOk="0">
                            <a:moveTo>
                              <a:pt x="9085" y="-1"/>
                            </a:moveTo>
                            <a:cubicBezTo>
                              <a:pt x="16716" y="3537"/>
                              <a:pt x="21600" y="11184"/>
                              <a:pt x="21600" y="19596"/>
                            </a:cubicBezTo>
                            <a:cubicBezTo>
                              <a:pt x="21600" y="27743"/>
                              <a:pt x="17014" y="35198"/>
                              <a:pt x="9742" y="38873"/>
                            </a:cubicBezTo>
                            <a:lnTo>
                              <a:pt x="0" y="19596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</p:grpSp>
                <p:sp>
                  <p:nvSpPr>
                    <p:cNvPr id="34865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8" y="1782"/>
                      <a:ext cx="0" cy="13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4866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0" y="1746"/>
                      <a:ext cx="0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grpSp>
                <p:nvGrpSpPr>
                  <p:cNvPr id="34851" name="Group 64"/>
                  <p:cNvGrpSpPr>
                    <a:grpSpLocks/>
                  </p:cNvGrpSpPr>
                  <p:nvPr/>
                </p:nvGrpSpPr>
                <p:grpSpPr bwMode="auto">
                  <a:xfrm flipV="1">
                    <a:off x="264" y="2014"/>
                    <a:ext cx="1260" cy="272"/>
                    <a:chOff x="270" y="1648"/>
                    <a:chExt cx="1260" cy="272"/>
                  </a:xfrm>
                </p:grpSpPr>
                <p:grpSp>
                  <p:nvGrpSpPr>
                    <p:cNvPr id="34854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0" y="1648"/>
                      <a:ext cx="1260" cy="200"/>
                      <a:chOff x="270" y="1648"/>
                      <a:chExt cx="1260" cy="200"/>
                    </a:xfrm>
                  </p:grpSpPr>
                  <p:sp>
                    <p:nvSpPr>
                      <p:cNvPr id="34857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0" y="1700"/>
                        <a:ext cx="524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34858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6" y="1787"/>
                        <a:ext cx="21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34859" name="Oval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7" y="1720"/>
                        <a:ext cx="48" cy="54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34860" name="Line 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49" y="1748"/>
                        <a:ext cx="38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34861" name="Arc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7" y="1648"/>
                        <a:ext cx="318" cy="199"/>
                      </a:xfrm>
                      <a:custGeom>
                        <a:avLst/>
                        <a:gdLst>
                          <a:gd name="T0" fmla="*/ 0 w 18486"/>
                          <a:gd name="T1" fmla="*/ 0 h 21600"/>
                          <a:gd name="T2" fmla="*/ 0 w 18486"/>
                          <a:gd name="T3" fmla="*/ 0 h 21600"/>
                          <a:gd name="T4" fmla="*/ 0 w 18486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18486"/>
                          <a:gd name="T10" fmla="*/ 0 h 21600"/>
                          <a:gd name="T11" fmla="*/ 18486 w 18486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8486" h="21600" fill="none" extrusionOk="0">
                            <a:moveTo>
                              <a:pt x="-1" y="0"/>
                            </a:moveTo>
                            <a:cubicBezTo>
                              <a:pt x="7562" y="0"/>
                              <a:pt x="14574" y="3954"/>
                              <a:pt x="18485" y="10427"/>
                            </a:cubicBezTo>
                          </a:path>
                          <a:path w="18486" h="21600" stroke="0" extrusionOk="0">
                            <a:moveTo>
                              <a:pt x="-1" y="0"/>
                            </a:moveTo>
                            <a:cubicBezTo>
                              <a:pt x="7562" y="0"/>
                              <a:pt x="14574" y="3954"/>
                              <a:pt x="18485" y="1042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34862" name="Arc 71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780" y="1649"/>
                        <a:ext cx="318" cy="199"/>
                      </a:xfrm>
                      <a:custGeom>
                        <a:avLst/>
                        <a:gdLst>
                          <a:gd name="T0" fmla="*/ 0 w 18486"/>
                          <a:gd name="T1" fmla="*/ 0 h 21600"/>
                          <a:gd name="T2" fmla="*/ 0 w 18486"/>
                          <a:gd name="T3" fmla="*/ 0 h 21600"/>
                          <a:gd name="T4" fmla="*/ 0 w 18486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18486"/>
                          <a:gd name="T10" fmla="*/ 0 h 21600"/>
                          <a:gd name="T11" fmla="*/ 18486 w 18486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8486" h="21600" fill="none" extrusionOk="0">
                            <a:moveTo>
                              <a:pt x="-1" y="0"/>
                            </a:moveTo>
                            <a:cubicBezTo>
                              <a:pt x="7562" y="0"/>
                              <a:pt x="14574" y="3954"/>
                              <a:pt x="18485" y="10427"/>
                            </a:cubicBezTo>
                          </a:path>
                          <a:path w="18486" h="21600" stroke="0" extrusionOk="0">
                            <a:moveTo>
                              <a:pt x="-1" y="0"/>
                            </a:moveTo>
                            <a:cubicBezTo>
                              <a:pt x="7562" y="0"/>
                              <a:pt x="14574" y="3954"/>
                              <a:pt x="18485" y="1042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34863" name="Arc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1" y="1652"/>
                        <a:ext cx="38" cy="194"/>
                      </a:xfrm>
                      <a:custGeom>
                        <a:avLst/>
                        <a:gdLst>
                          <a:gd name="T0" fmla="*/ 0 w 21600"/>
                          <a:gd name="T1" fmla="*/ 0 h 38874"/>
                          <a:gd name="T2" fmla="*/ 0 w 21600"/>
                          <a:gd name="T3" fmla="*/ 0 h 38874"/>
                          <a:gd name="T4" fmla="*/ 0 w 21600"/>
                          <a:gd name="T5" fmla="*/ 0 h 38874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38874"/>
                          <a:gd name="T11" fmla="*/ 21600 w 21600"/>
                          <a:gd name="T12" fmla="*/ 38874 h 3887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38874" fill="none" extrusionOk="0">
                            <a:moveTo>
                              <a:pt x="9085" y="-1"/>
                            </a:moveTo>
                            <a:cubicBezTo>
                              <a:pt x="16716" y="3537"/>
                              <a:pt x="21600" y="11184"/>
                              <a:pt x="21600" y="19596"/>
                            </a:cubicBezTo>
                            <a:cubicBezTo>
                              <a:pt x="21600" y="27743"/>
                              <a:pt x="17014" y="35198"/>
                              <a:pt x="9742" y="38873"/>
                            </a:cubicBezTo>
                          </a:path>
                          <a:path w="21600" h="38874" stroke="0" extrusionOk="0">
                            <a:moveTo>
                              <a:pt x="9085" y="-1"/>
                            </a:moveTo>
                            <a:cubicBezTo>
                              <a:pt x="16716" y="3537"/>
                              <a:pt x="21600" y="11184"/>
                              <a:pt x="21600" y="19596"/>
                            </a:cubicBezTo>
                            <a:cubicBezTo>
                              <a:pt x="21600" y="27743"/>
                              <a:pt x="17014" y="35198"/>
                              <a:pt x="9742" y="38873"/>
                            </a:cubicBezTo>
                            <a:lnTo>
                              <a:pt x="0" y="19596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</p:grpSp>
                <p:sp>
                  <p:nvSpPr>
                    <p:cNvPr id="34855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8" y="1782"/>
                      <a:ext cx="0" cy="13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4856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0" y="1746"/>
                      <a:ext cx="0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34852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2" y="1887"/>
                    <a:ext cx="738" cy="12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485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591" y="1917"/>
                    <a:ext cx="723" cy="13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484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654" y="2862"/>
                  <a:ext cx="39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Q#</a:t>
                  </a:r>
                </a:p>
              </p:txBody>
            </p:sp>
            <p:sp>
              <p:nvSpPr>
                <p:cNvPr id="34848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3633" y="3363"/>
                  <a:ext cx="39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Q</a:t>
                  </a:r>
                </a:p>
              </p:txBody>
            </p:sp>
            <p:sp>
              <p:nvSpPr>
                <p:cNvPr id="3484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1134" y="2739"/>
                  <a:ext cx="39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D</a:t>
                  </a:r>
                </a:p>
              </p:txBody>
            </p:sp>
          </p:grpSp>
          <p:grpSp>
            <p:nvGrpSpPr>
              <p:cNvPr id="34834" name="Group 80"/>
              <p:cNvGrpSpPr>
                <a:grpSpLocks/>
              </p:cNvGrpSpPr>
              <p:nvPr/>
            </p:nvGrpSpPr>
            <p:grpSpPr bwMode="auto">
              <a:xfrm>
                <a:off x="1452" y="2835"/>
                <a:ext cx="916" cy="204"/>
                <a:chOff x="342" y="603"/>
                <a:chExt cx="916" cy="204"/>
              </a:xfrm>
            </p:grpSpPr>
            <p:sp>
              <p:nvSpPr>
                <p:cNvPr id="34842" name="Arc 81"/>
                <p:cNvSpPr>
                  <a:spLocks/>
                </p:cNvSpPr>
                <p:nvPr/>
              </p:nvSpPr>
              <p:spPr bwMode="auto">
                <a:xfrm>
                  <a:off x="1164" y="603"/>
                  <a:ext cx="94" cy="204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4843" name="Freeform 82"/>
                <p:cNvSpPr>
                  <a:spLocks/>
                </p:cNvSpPr>
                <p:nvPr/>
              </p:nvSpPr>
              <p:spPr bwMode="auto">
                <a:xfrm>
                  <a:off x="928" y="603"/>
                  <a:ext cx="250" cy="204"/>
                </a:xfrm>
                <a:custGeom>
                  <a:avLst/>
                  <a:gdLst>
                    <a:gd name="T0" fmla="*/ 82 w 424"/>
                    <a:gd name="T1" fmla="*/ 0 h 336"/>
                    <a:gd name="T2" fmla="*/ 0 w 424"/>
                    <a:gd name="T3" fmla="*/ 0 h 336"/>
                    <a:gd name="T4" fmla="*/ 0 w 424"/>
                    <a:gd name="T5" fmla="*/ 75 h 336"/>
                    <a:gd name="T6" fmla="*/ 87 w 424"/>
                    <a:gd name="T7" fmla="*/ 75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4844" name="Line 83"/>
                <p:cNvSpPr>
                  <a:spLocks noChangeShapeType="1"/>
                </p:cNvSpPr>
                <p:nvPr/>
              </p:nvSpPr>
              <p:spPr bwMode="auto">
                <a:xfrm>
                  <a:off x="342" y="656"/>
                  <a:ext cx="5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4845" name="Line 84"/>
                <p:cNvSpPr>
                  <a:spLocks noChangeShapeType="1"/>
                </p:cNvSpPr>
                <p:nvPr/>
              </p:nvSpPr>
              <p:spPr bwMode="auto">
                <a:xfrm>
                  <a:off x="764" y="749"/>
                  <a:ext cx="16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4835" name="Group 85"/>
              <p:cNvGrpSpPr>
                <a:grpSpLocks/>
              </p:cNvGrpSpPr>
              <p:nvPr/>
            </p:nvGrpSpPr>
            <p:grpSpPr bwMode="auto">
              <a:xfrm>
                <a:off x="1869" y="3465"/>
                <a:ext cx="493" cy="204"/>
                <a:chOff x="1869" y="3465"/>
                <a:chExt cx="493" cy="204"/>
              </a:xfrm>
            </p:grpSpPr>
            <p:sp>
              <p:nvSpPr>
                <p:cNvPr id="34839" name="Arc 86"/>
                <p:cNvSpPr>
                  <a:spLocks/>
                </p:cNvSpPr>
                <p:nvPr/>
              </p:nvSpPr>
              <p:spPr bwMode="auto">
                <a:xfrm>
                  <a:off x="2268" y="3465"/>
                  <a:ext cx="94" cy="204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4840" name="Freeform 87"/>
                <p:cNvSpPr>
                  <a:spLocks/>
                </p:cNvSpPr>
                <p:nvPr/>
              </p:nvSpPr>
              <p:spPr bwMode="auto">
                <a:xfrm>
                  <a:off x="2032" y="3465"/>
                  <a:ext cx="250" cy="204"/>
                </a:xfrm>
                <a:custGeom>
                  <a:avLst/>
                  <a:gdLst>
                    <a:gd name="T0" fmla="*/ 82 w 424"/>
                    <a:gd name="T1" fmla="*/ 0 h 336"/>
                    <a:gd name="T2" fmla="*/ 0 w 424"/>
                    <a:gd name="T3" fmla="*/ 0 h 336"/>
                    <a:gd name="T4" fmla="*/ 0 w 424"/>
                    <a:gd name="T5" fmla="*/ 75 h 336"/>
                    <a:gd name="T6" fmla="*/ 87 w 424"/>
                    <a:gd name="T7" fmla="*/ 75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4841" name="Line 88"/>
                <p:cNvSpPr>
                  <a:spLocks noChangeShapeType="1"/>
                </p:cNvSpPr>
                <p:nvPr/>
              </p:nvSpPr>
              <p:spPr bwMode="auto">
                <a:xfrm>
                  <a:off x="1869" y="3518"/>
                  <a:ext cx="16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4836" name="Line 89"/>
              <p:cNvSpPr>
                <a:spLocks noChangeShapeType="1"/>
              </p:cNvSpPr>
              <p:nvPr/>
            </p:nvSpPr>
            <p:spPr bwMode="auto">
              <a:xfrm>
                <a:off x="1872" y="2982"/>
                <a:ext cx="0" cy="5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837" name="Line 90"/>
              <p:cNvSpPr>
                <a:spLocks noChangeShapeType="1"/>
              </p:cNvSpPr>
              <p:nvPr/>
            </p:nvSpPr>
            <p:spPr bwMode="auto">
              <a:xfrm>
                <a:off x="1218" y="3258"/>
                <a:ext cx="6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838" name="Freeform 91"/>
              <p:cNvSpPr>
                <a:spLocks/>
              </p:cNvSpPr>
              <p:nvPr/>
            </p:nvSpPr>
            <p:spPr bwMode="auto">
              <a:xfrm>
                <a:off x="969" y="3183"/>
                <a:ext cx="201" cy="126"/>
              </a:xfrm>
              <a:custGeom>
                <a:avLst/>
                <a:gdLst>
                  <a:gd name="T0" fmla="*/ 0 w 147"/>
                  <a:gd name="T1" fmla="*/ 232 h 93"/>
                  <a:gd name="T2" fmla="*/ 92 w 147"/>
                  <a:gd name="T3" fmla="*/ 232 h 93"/>
                  <a:gd name="T4" fmla="*/ 92 w 147"/>
                  <a:gd name="T5" fmla="*/ 0 h 93"/>
                  <a:gd name="T6" fmla="*/ 238 w 147"/>
                  <a:gd name="T7" fmla="*/ 0 h 93"/>
                  <a:gd name="T8" fmla="*/ 238 w 147"/>
                  <a:gd name="T9" fmla="*/ 232 h 93"/>
                  <a:gd name="T10" fmla="*/ 376 w 147"/>
                  <a:gd name="T11" fmla="*/ 232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7"/>
                  <a:gd name="T19" fmla="*/ 0 h 93"/>
                  <a:gd name="T20" fmla="*/ 147 w 147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7" h="93">
                    <a:moveTo>
                      <a:pt x="0" y="93"/>
                    </a:moveTo>
                    <a:cubicBezTo>
                      <a:pt x="12" y="93"/>
                      <a:pt x="24" y="93"/>
                      <a:pt x="36" y="93"/>
                    </a:cubicBezTo>
                    <a:lnTo>
                      <a:pt x="36" y="0"/>
                    </a:lnTo>
                    <a:lnTo>
                      <a:pt x="93" y="0"/>
                    </a:lnTo>
                    <a:lnTo>
                      <a:pt x="93" y="93"/>
                    </a:lnTo>
                    <a:lnTo>
                      <a:pt x="147" y="9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4827" name="Group 92"/>
            <p:cNvGrpSpPr>
              <a:grpSpLocks/>
            </p:cNvGrpSpPr>
            <p:nvPr/>
          </p:nvGrpSpPr>
          <p:grpSpPr bwMode="auto">
            <a:xfrm>
              <a:off x="1553" y="3558"/>
              <a:ext cx="478" cy="129"/>
              <a:chOff x="2873" y="3420"/>
              <a:chExt cx="775" cy="228"/>
            </a:xfrm>
          </p:grpSpPr>
          <p:sp>
            <p:nvSpPr>
              <p:cNvPr id="34829" name="Freeform 93"/>
              <p:cNvSpPr>
                <a:spLocks/>
              </p:cNvSpPr>
              <p:nvPr/>
            </p:nvSpPr>
            <p:spPr bwMode="auto">
              <a:xfrm>
                <a:off x="3129" y="3420"/>
                <a:ext cx="185" cy="228"/>
              </a:xfrm>
              <a:custGeom>
                <a:avLst/>
                <a:gdLst>
                  <a:gd name="T0" fmla="*/ 0 w 185"/>
                  <a:gd name="T1" fmla="*/ 0 h 228"/>
                  <a:gd name="T2" fmla="*/ 0 w 185"/>
                  <a:gd name="T3" fmla="*/ 228 h 228"/>
                  <a:gd name="T4" fmla="*/ 185 w 185"/>
                  <a:gd name="T5" fmla="*/ 107 h 228"/>
                  <a:gd name="T6" fmla="*/ 0 w 185"/>
                  <a:gd name="T7" fmla="*/ 0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228"/>
                  <a:gd name="T14" fmla="*/ 185 w 185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228">
                    <a:moveTo>
                      <a:pt x="0" y="0"/>
                    </a:moveTo>
                    <a:lnTo>
                      <a:pt x="0" y="228"/>
                    </a:lnTo>
                    <a:lnTo>
                      <a:pt x="18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830" name="Line 94"/>
              <p:cNvSpPr>
                <a:spLocks noChangeShapeType="1"/>
              </p:cNvSpPr>
              <p:nvPr/>
            </p:nvSpPr>
            <p:spPr bwMode="auto">
              <a:xfrm>
                <a:off x="2873" y="3541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831" name="Oval 95"/>
              <p:cNvSpPr>
                <a:spLocks noChangeArrowheads="1"/>
              </p:cNvSpPr>
              <p:nvPr/>
            </p:nvSpPr>
            <p:spPr bwMode="auto">
              <a:xfrm>
                <a:off x="3322" y="3485"/>
                <a:ext cx="78" cy="8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4832" name="Line 96"/>
              <p:cNvSpPr>
                <a:spLocks noChangeShapeType="1"/>
              </p:cNvSpPr>
              <p:nvPr/>
            </p:nvSpPr>
            <p:spPr bwMode="auto">
              <a:xfrm>
                <a:off x="3406" y="3529"/>
                <a:ext cx="2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4828" name="Line 97"/>
            <p:cNvSpPr>
              <a:spLocks noChangeShapeType="1"/>
            </p:cNvSpPr>
            <p:nvPr/>
          </p:nvSpPr>
          <p:spPr bwMode="auto">
            <a:xfrm flipV="1">
              <a:off x="1554" y="2886"/>
              <a:ext cx="0" cy="7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00" name="Szövegdoboz 99"/>
          <p:cNvSpPr txBox="1">
            <a:spLocks noChangeArrowheads="1"/>
          </p:cNvSpPr>
          <p:nvPr/>
        </p:nvSpPr>
        <p:spPr bwMode="auto">
          <a:xfrm>
            <a:off x="214313" y="3643313"/>
            <a:ext cx="87868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000000"/>
                </a:solidFill>
              </a:rPr>
              <a:t>Megoldás:    Időzített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b="1">
                <a:solidFill>
                  <a:srgbClr val="000000"/>
                </a:solidFill>
              </a:rPr>
              <a:t>D</a:t>
            </a:r>
            <a:r>
              <a:rPr lang="hu-HU">
                <a:solidFill>
                  <a:srgbClr val="000000"/>
                </a:solidFill>
              </a:rPr>
              <a:t>-tároló (</a:t>
            </a:r>
            <a:r>
              <a:rPr lang="hu-HU" b="1">
                <a:solidFill>
                  <a:srgbClr val="000000"/>
                </a:solidFill>
              </a:rPr>
              <a:t>3.24. ábra</a:t>
            </a:r>
            <a:r>
              <a:rPr lang="hu-HU">
                <a:solidFill>
                  <a:srgbClr val="000000"/>
                </a:solidFill>
              </a:rPr>
              <a:t>). </a:t>
            </a:r>
          </a:p>
        </p:txBody>
      </p:sp>
      <p:sp>
        <p:nvSpPr>
          <p:cNvPr id="34824" name="Élőláb helye 10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34825" name="Dátum helye 10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CD29E06-22F1-4C61-A431-665E987476F3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7A81C6-4784-41CF-8F88-EEF5909D063D}" type="slidenum">
              <a:rPr lang="en-GB" smtClean="0">
                <a:cs typeface="Arial" charset="0"/>
              </a:rPr>
              <a:pPr/>
              <a:t>34</a:t>
            </a:fld>
            <a:endParaRPr lang="en-GB" smtClean="0">
              <a:cs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5888"/>
            <a:ext cx="8964612" cy="492125"/>
          </a:xfrm>
        </p:spPr>
        <p:txBody>
          <a:bodyPr lIns="92075" tIns="46038" rIns="92075" bIns="46038"/>
          <a:lstStyle/>
          <a:p>
            <a:pPr>
              <a:buFont typeface="Times New Roman" pitchFamily="18" charset="0"/>
              <a:buNone/>
            </a:pPr>
            <a:r>
              <a:rPr lang="hu-HU" sz="2800" b="1" smtClean="0"/>
              <a:t>Pulzusgenerátor 3.25. ábra</a:t>
            </a:r>
            <a:r>
              <a:rPr lang="hu-HU" sz="2800" smtClean="0"/>
              <a:t>. </a:t>
            </a:r>
          </a:p>
        </p:txBody>
      </p:sp>
      <p:grpSp>
        <p:nvGrpSpPr>
          <p:cNvPr id="35844" name="Group 3"/>
          <p:cNvGrpSpPr>
            <a:grpSpLocks/>
          </p:cNvGrpSpPr>
          <p:nvPr/>
        </p:nvGrpSpPr>
        <p:grpSpPr bwMode="auto">
          <a:xfrm>
            <a:off x="750888" y="1390650"/>
            <a:ext cx="2181225" cy="328613"/>
            <a:chOff x="779" y="1602"/>
            <a:chExt cx="1374" cy="207"/>
          </a:xfrm>
        </p:grpSpPr>
        <p:grpSp>
          <p:nvGrpSpPr>
            <p:cNvPr id="35934" name="Group 4"/>
            <p:cNvGrpSpPr>
              <a:grpSpLocks/>
            </p:cNvGrpSpPr>
            <p:nvPr/>
          </p:nvGrpSpPr>
          <p:grpSpPr bwMode="auto">
            <a:xfrm>
              <a:off x="1160" y="1617"/>
              <a:ext cx="993" cy="192"/>
              <a:chOff x="1160" y="1617"/>
              <a:chExt cx="993" cy="192"/>
            </a:xfrm>
          </p:grpSpPr>
          <p:sp>
            <p:nvSpPr>
              <p:cNvPr id="35941" name="Arc 5"/>
              <p:cNvSpPr>
                <a:spLocks/>
              </p:cNvSpPr>
              <p:nvPr/>
            </p:nvSpPr>
            <p:spPr bwMode="auto">
              <a:xfrm>
                <a:off x="1852" y="1617"/>
                <a:ext cx="97" cy="192"/>
              </a:xfrm>
              <a:custGeom>
                <a:avLst/>
                <a:gdLst>
                  <a:gd name="T0" fmla="*/ 0 w 21600"/>
                  <a:gd name="T1" fmla="*/ 0 h 43087"/>
                  <a:gd name="T2" fmla="*/ 0 w 21600"/>
                  <a:gd name="T3" fmla="*/ 0 h 43087"/>
                  <a:gd name="T4" fmla="*/ 0 w 21600"/>
                  <a:gd name="T5" fmla="*/ 0 h 430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87"/>
                  <a:gd name="T11" fmla="*/ 21600 w 21600"/>
                  <a:gd name="T12" fmla="*/ 43087 h 430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8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</a:path>
                  <a:path w="21600" h="4308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74"/>
                      <a:pt x="13224" y="41954"/>
                      <a:pt x="2208" y="430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42" name="Freeform 6"/>
              <p:cNvSpPr>
                <a:spLocks/>
              </p:cNvSpPr>
              <p:nvPr/>
            </p:nvSpPr>
            <p:spPr bwMode="auto">
              <a:xfrm>
                <a:off x="1610" y="1617"/>
                <a:ext cx="257" cy="192"/>
              </a:xfrm>
              <a:custGeom>
                <a:avLst/>
                <a:gdLst>
                  <a:gd name="T0" fmla="*/ 89 w 424"/>
                  <a:gd name="T1" fmla="*/ 0 h 336"/>
                  <a:gd name="T2" fmla="*/ 0 w 424"/>
                  <a:gd name="T3" fmla="*/ 0 h 336"/>
                  <a:gd name="T4" fmla="*/ 0 w 424"/>
                  <a:gd name="T5" fmla="*/ 63 h 336"/>
                  <a:gd name="T6" fmla="*/ 95 w 424"/>
                  <a:gd name="T7" fmla="*/ 63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4"/>
                  <a:gd name="T13" fmla="*/ 0 h 336"/>
                  <a:gd name="T14" fmla="*/ 424 w 42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4" h="336">
                    <a:moveTo>
                      <a:pt x="400" y="0"/>
                    </a:moveTo>
                    <a:lnTo>
                      <a:pt x="0" y="0"/>
                    </a:lnTo>
                    <a:lnTo>
                      <a:pt x="0" y="336"/>
                    </a:lnTo>
                    <a:lnTo>
                      <a:pt x="424" y="33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43" name="Line 7"/>
              <p:cNvSpPr>
                <a:spLocks noChangeShapeType="1"/>
              </p:cNvSpPr>
              <p:nvPr/>
            </p:nvSpPr>
            <p:spPr bwMode="auto">
              <a:xfrm>
                <a:off x="1160" y="1767"/>
                <a:ext cx="4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44" name="Line 8"/>
              <p:cNvSpPr>
                <a:spLocks noChangeShapeType="1"/>
              </p:cNvSpPr>
              <p:nvPr/>
            </p:nvSpPr>
            <p:spPr bwMode="auto">
              <a:xfrm>
                <a:off x="1948" y="1710"/>
                <a:ext cx="2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35" name="Group 9"/>
            <p:cNvGrpSpPr>
              <a:grpSpLocks/>
            </p:cNvGrpSpPr>
            <p:nvPr/>
          </p:nvGrpSpPr>
          <p:grpSpPr bwMode="auto">
            <a:xfrm>
              <a:off x="779" y="1602"/>
              <a:ext cx="826" cy="102"/>
              <a:chOff x="779" y="1602"/>
              <a:chExt cx="826" cy="102"/>
            </a:xfrm>
          </p:grpSpPr>
          <p:sp>
            <p:nvSpPr>
              <p:cNvPr id="35937" name="Freeform 10"/>
              <p:cNvSpPr>
                <a:spLocks/>
              </p:cNvSpPr>
              <p:nvPr/>
            </p:nvSpPr>
            <p:spPr bwMode="auto">
              <a:xfrm>
                <a:off x="1260" y="1602"/>
                <a:ext cx="92" cy="102"/>
              </a:xfrm>
              <a:custGeom>
                <a:avLst/>
                <a:gdLst>
                  <a:gd name="T0" fmla="*/ 0 w 185"/>
                  <a:gd name="T1" fmla="*/ 0 h 228"/>
                  <a:gd name="T2" fmla="*/ 0 w 185"/>
                  <a:gd name="T3" fmla="*/ 21 h 228"/>
                  <a:gd name="T4" fmla="*/ 23 w 185"/>
                  <a:gd name="T5" fmla="*/ 9 h 228"/>
                  <a:gd name="T6" fmla="*/ 0 w 185"/>
                  <a:gd name="T7" fmla="*/ 0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228"/>
                  <a:gd name="T14" fmla="*/ 185 w 185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228">
                    <a:moveTo>
                      <a:pt x="0" y="0"/>
                    </a:moveTo>
                    <a:lnTo>
                      <a:pt x="0" y="228"/>
                    </a:lnTo>
                    <a:lnTo>
                      <a:pt x="18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38" name="Line 11"/>
              <p:cNvSpPr>
                <a:spLocks noChangeShapeType="1"/>
              </p:cNvSpPr>
              <p:nvPr/>
            </p:nvSpPr>
            <p:spPr bwMode="auto">
              <a:xfrm>
                <a:off x="779" y="1656"/>
                <a:ext cx="4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39" name="Oval 12"/>
              <p:cNvSpPr>
                <a:spLocks noChangeArrowheads="1"/>
              </p:cNvSpPr>
              <p:nvPr/>
            </p:nvSpPr>
            <p:spPr bwMode="auto">
              <a:xfrm>
                <a:off x="1356" y="1631"/>
                <a:ext cx="39" cy="3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40" name="Line 13"/>
              <p:cNvSpPr>
                <a:spLocks noChangeShapeType="1"/>
              </p:cNvSpPr>
              <p:nvPr/>
            </p:nvSpPr>
            <p:spPr bwMode="auto">
              <a:xfrm>
                <a:off x="1398" y="1651"/>
                <a:ext cx="2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936" name="Line 14"/>
            <p:cNvSpPr>
              <a:spLocks noChangeShapeType="1"/>
            </p:cNvSpPr>
            <p:nvPr/>
          </p:nvSpPr>
          <p:spPr bwMode="auto">
            <a:xfrm flipV="1">
              <a:off x="1161" y="1656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5845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33375" indent="-333375">
              <a:spcBef>
                <a:spcPts val="800"/>
              </a:spcBef>
            </a:pPr>
            <a:r>
              <a:rPr lang="hu-HU" b="1">
                <a:solidFill>
                  <a:srgbClr val="000000"/>
                </a:solidFill>
              </a:rPr>
              <a:t>Flip-flop:</a:t>
            </a:r>
            <a:r>
              <a:rPr lang="hu-HU">
                <a:solidFill>
                  <a:srgbClr val="000000"/>
                </a:solidFill>
              </a:rPr>
              <a:t> élvezérelt (edge triggered), </a:t>
            </a:r>
            <a:r>
              <a:rPr lang="hu-HU" b="1">
                <a:solidFill>
                  <a:srgbClr val="000000"/>
                </a:solidFill>
              </a:rPr>
              <a:t>D</a:t>
            </a:r>
            <a:r>
              <a:rPr lang="hu-HU">
                <a:solidFill>
                  <a:srgbClr val="000000"/>
                </a:solidFill>
              </a:rPr>
              <a:t> flip-flop: </a:t>
            </a:r>
            <a:r>
              <a:rPr lang="hu-HU" b="1">
                <a:solidFill>
                  <a:srgbClr val="000000"/>
                </a:solidFill>
              </a:rPr>
              <a:t>3.26. ábra</a:t>
            </a:r>
            <a:r>
              <a:rPr lang="hu-HU">
                <a:solidFill>
                  <a:srgbClr val="000000"/>
                </a:solidFill>
              </a:rPr>
              <a:t>.</a:t>
            </a:r>
            <a:r>
              <a:rPr lang="hu-HU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5846" name="Rectangle 16"/>
          <p:cNvSpPr>
            <a:spLocks noChangeArrowheads="1"/>
          </p:cNvSpPr>
          <p:nvPr/>
        </p:nvSpPr>
        <p:spPr bwMode="auto">
          <a:xfrm>
            <a:off x="0" y="2019300"/>
            <a:ext cx="46196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33375" indent="-333375">
              <a:spcBef>
                <a:spcPts val="800"/>
              </a:spcBef>
            </a:pPr>
            <a:r>
              <a:rPr lang="hu-HU" sz="2800">
                <a:solidFill>
                  <a:srgbClr val="000000"/>
                </a:solidFill>
              </a:rPr>
              <a:t>	Az inverternek van egy pici (1-10 ns) késleltetése (</a:t>
            </a:r>
            <a:r>
              <a:rPr lang="el-GR" sz="2800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hu-HU" sz="280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hu-HU" sz="28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5847" name="Text Box 17"/>
          <p:cNvSpPr txBox="1">
            <a:spLocks noChangeArrowheads="1"/>
          </p:cNvSpPr>
          <p:nvPr/>
        </p:nvSpPr>
        <p:spPr bwMode="auto">
          <a:xfrm>
            <a:off x="657225" y="1104900"/>
            <a:ext cx="400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848" name="Text Box 18"/>
          <p:cNvSpPr txBox="1">
            <a:spLocks noChangeArrowheads="1"/>
          </p:cNvSpPr>
          <p:nvPr/>
        </p:nvSpPr>
        <p:spPr bwMode="auto">
          <a:xfrm>
            <a:off x="1733550" y="1095375"/>
            <a:ext cx="400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5849" name="Text Box 19"/>
          <p:cNvSpPr txBox="1">
            <a:spLocks noChangeArrowheads="1"/>
          </p:cNvSpPr>
          <p:nvPr/>
        </p:nvSpPr>
        <p:spPr bwMode="auto">
          <a:xfrm>
            <a:off x="1724025" y="1552575"/>
            <a:ext cx="400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5850" name="Text Box 20"/>
          <p:cNvSpPr txBox="1">
            <a:spLocks noChangeArrowheads="1"/>
          </p:cNvSpPr>
          <p:nvPr/>
        </p:nvSpPr>
        <p:spPr bwMode="auto">
          <a:xfrm>
            <a:off x="2676525" y="1143000"/>
            <a:ext cx="400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35851" name="Group 21"/>
          <p:cNvGrpSpPr>
            <a:grpSpLocks/>
          </p:cNvGrpSpPr>
          <p:nvPr/>
        </p:nvGrpSpPr>
        <p:grpSpPr bwMode="auto">
          <a:xfrm>
            <a:off x="4533900" y="247650"/>
            <a:ext cx="3829050" cy="2647950"/>
            <a:chOff x="2856" y="156"/>
            <a:chExt cx="2412" cy="1668"/>
          </a:xfrm>
        </p:grpSpPr>
        <p:grpSp>
          <p:nvGrpSpPr>
            <p:cNvPr id="35915" name="Group 22"/>
            <p:cNvGrpSpPr>
              <a:grpSpLocks/>
            </p:cNvGrpSpPr>
            <p:nvPr/>
          </p:nvGrpSpPr>
          <p:grpSpPr bwMode="auto">
            <a:xfrm>
              <a:off x="3474" y="402"/>
              <a:ext cx="1794" cy="1416"/>
              <a:chOff x="3336" y="630"/>
              <a:chExt cx="1794" cy="1416"/>
            </a:xfrm>
          </p:grpSpPr>
          <p:sp>
            <p:nvSpPr>
              <p:cNvPr id="35922" name="Line 23"/>
              <p:cNvSpPr>
                <a:spLocks noChangeShapeType="1"/>
              </p:cNvSpPr>
              <p:nvPr/>
            </p:nvSpPr>
            <p:spPr bwMode="auto">
              <a:xfrm>
                <a:off x="3336" y="846"/>
                <a:ext cx="17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23" name="Line 24"/>
              <p:cNvSpPr>
                <a:spLocks noChangeShapeType="1"/>
              </p:cNvSpPr>
              <p:nvPr/>
            </p:nvSpPr>
            <p:spPr bwMode="auto">
              <a:xfrm>
                <a:off x="3342" y="1464"/>
                <a:ext cx="17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24" name="Line 25"/>
              <p:cNvSpPr>
                <a:spLocks noChangeShapeType="1"/>
              </p:cNvSpPr>
              <p:nvPr/>
            </p:nvSpPr>
            <p:spPr bwMode="auto">
              <a:xfrm>
                <a:off x="3342" y="1692"/>
                <a:ext cx="17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25" name="Line 26"/>
              <p:cNvSpPr>
                <a:spLocks noChangeShapeType="1"/>
              </p:cNvSpPr>
              <p:nvPr/>
            </p:nvSpPr>
            <p:spPr bwMode="auto">
              <a:xfrm>
                <a:off x="3342" y="1926"/>
                <a:ext cx="17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26" name="Line 27"/>
              <p:cNvSpPr>
                <a:spLocks noChangeShapeType="1"/>
              </p:cNvSpPr>
              <p:nvPr/>
            </p:nvSpPr>
            <p:spPr bwMode="auto">
              <a:xfrm>
                <a:off x="3348" y="1200"/>
                <a:ext cx="17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27" name="Line 28"/>
              <p:cNvSpPr>
                <a:spLocks noChangeShapeType="1"/>
              </p:cNvSpPr>
              <p:nvPr/>
            </p:nvSpPr>
            <p:spPr bwMode="auto">
              <a:xfrm>
                <a:off x="3678" y="630"/>
                <a:ext cx="0" cy="14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28" name="Line 29"/>
              <p:cNvSpPr>
                <a:spLocks noChangeShapeType="1"/>
              </p:cNvSpPr>
              <p:nvPr/>
            </p:nvSpPr>
            <p:spPr bwMode="auto">
              <a:xfrm>
                <a:off x="3798" y="630"/>
                <a:ext cx="0" cy="14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29" name="Freeform 30"/>
              <p:cNvSpPr>
                <a:spLocks/>
              </p:cNvSpPr>
              <p:nvPr/>
            </p:nvSpPr>
            <p:spPr bwMode="auto">
              <a:xfrm>
                <a:off x="3480" y="1788"/>
                <a:ext cx="1344" cy="138"/>
              </a:xfrm>
              <a:custGeom>
                <a:avLst/>
                <a:gdLst>
                  <a:gd name="T0" fmla="*/ 0 w 1344"/>
                  <a:gd name="T1" fmla="*/ 138 h 138"/>
                  <a:gd name="T2" fmla="*/ 198 w 1344"/>
                  <a:gd name="T3" fmla="*/ 138 h 138"/>
                  <a:gd name="T4" fmla="*/ 198 w 1344"/>
                  <a:gd name="T5" fmla="*/ 0 h 138"/>
                  <a:gd name="T6" fmla="*/ 1122 w 1344"/>
                  <a:gd name="T7" fmla="*/ 0 h 138"/>
                  <a:gd name="T8" fmla="*/ 1122 w 1344"/>
                  <a:gd name="T9" fmla="*/ 138 h 138"/>
                  <a:gd name="T10" fmla="*/ 1344 w 1344"/>
                  <a:gd name="T11" fmla="*/ 138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4"/>
                  <a:gd name="T19" fmla="*/ 0 h 138"/>
                  <a:gd name="T20" fmla="*/ 1344 w 1344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4" h="138">
                    <a:moveTo>
                      <a:pt x="0" y="138"/>
                    </a:moveTo>
                    <a:lnTo>
                      <a:pt x="198" y="138"/>
                    </a:lnTo>
                    <a:lnTo>
                      <a:pt x="198" y="0"/>
                    </a:lnTo>
                    <a:lnTo>
                      <a:pt x="1122" y="0"/>
                    </a:lnTo>
                    <a:lnTo>
                      <a:pt x="1122" y="138"/>
                    </a:lnTo>
                    <a:lnTo>
                      <a:pt x="1344" y="13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30" name="Freeform 31"/>
              <p:cNvSpPr>
                <a:spLocks/>
              </p:cNvSpPr>
              <p:nvPr/>
            </p:nvSpPr>
            <p:spPr bwMode="auto">
              <a:xfrm>
                <a:off x="3480" y="1326"/>
                <a:ext cx="1344" cy="138"/>
              </a:xfrm>
              <a:custGeom>
                <a:avLst/>
                <a:gdLst>
                  <a:gd name="T0" fmla="*/ 0 w 1344"/>
                  <a:gd name="T1" fmla="*/ 138 h 138"/>
                  <a:gd name="T2" fmla="*/ 198 w 1344"/>
                  <a:gd name="T3" fmla="*/ 138 h 138"/>
                  <a:gd name="T4" fmla="*/ 198 w 1344"/>
                  <a:gd name="T5" fmla="*/ 0 h 138"/>
                  <a:gd name="T6" fmla="*/ 1122 w 1344"/>
                  <a:gd name="T7" fmla="*/ 0 h 138"/>
                  <a:gd name="T8" fmla="*/ 1122 w 1344"/>
                  <a:gd name="T9" fmla="*/ 138 h 138"/>
                  <a:gd name="T10" fmla="*/ 1344 w 1344"/>
                  <a:gd name="T11" fmla="*/ 138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4"/>
                  <a:gd name="T19" fmla="*/ 0 h 138"/>
                  <a:gd name="T20" fmla="*/ 1344 w 1344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4" h="138">
                    <a:moveTo>
                      <a:pt x="0" y="138"/>
                    </a:moveTo>
                    <a:lnTo>
                      <a:pt x="198" y="138"/>
                    </a:lnTo>
                    <a:lnTo>
                      <a:pt x="198" y="0"/>
                    </a:lnTo>
                    <a:lnTo>
                      <a:pt x="1122" y="0"/>
                    </a:lnTo>
                    <a:lnTo>
                      <a:pt x="1122" y="138"/>
                    </a:lnTo>
                    <a:lnTo>
                      <a:pt x="1344" y="13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31" name="Freeform 32"/>
              <p:cNvSpPr>
                <a:spLocks/>
              </p:cNvSpPr>
              <p:nvPr/>
            </p:nvSpPr>
            <p:spPr bwMode="auto">
              <a:xfrm flipV="1">
                <a:off x="3600" y="1554"/>
                <a:ext cx="1344" cy="138"/>
              </a:xfrm>
              <a:custGeom>
                <a:avLst/>
                <a:gdLst>
                  <a:gd name="T0" fmla="*/ 0 w 1344"/>
                  <a:gd name="T1" fmla="*/ 138 h 138"/>
                  <a:gd name="T2" fmla="*/ 198 w 1344"/>
                  <a:gd name="T3" fmla="*/ 138 h 138"/>
                  <a:gd name="T4" fmla="*/ 198 w 1344"/>
                  <a:gd name="T5" fmla="*/ 0 h 138"/>
                  <a:gd name="T6" fmla="*/ 1122 w 1344"/>
                  <a:gd name="T7" fmla="*/ 0 h 138"/>
                  <a:gd name="T8" fmla="*/ 1122 w 1344"/>
                  <a:gd name="T9" fmla="*/ 138 h 138"/>
                  <a:gd name="T10" fmla="*/ 1344 w 1344"/>
                  <a:gd name="T11" fmla="*/ 138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4"/>
                  <a:gd name="T19" fmla="*/ 0 h 138"/>
                  <a:gd name="T20" fmla="*/ 1344 w 1344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4" h="138">
                    <a:moveTo>
                      <a:pt x="0" y="138"/>
                    </a:moveTo>
                    <a:lnTo>
                      <a:pt x="198" y="138"/>
                    </a:lnTo>
                    <a:lnTo>
                      <a:pt x="198" y="0"/>
                    </a:lnTo>
                    <a:lnTo>
                      <a:pt x="1122" y="0"/>
                    </a:lnTo>
                    <a:lnTo>
                      <a:pt x="1122" y="138"/>
                    </a:lnTo>
                    <a:lnTo>
                      <a:pt x="1344" y="13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32" name="Freeform 33"/>
              <p:cNvSpPr>
                <a:spLocks/>
              </p:cNvSpPr>
              <p:nvPr/>
            </p:nvSpPr>
            <p:spPr bwMode="auto">
              <a:xfrm>
                <a:off x="3468" y="1026"/>
                <a:ext cx="1356" cy="174"/>
              </a:xfrm>
              <a:custGeom>
                <a:avLst/>
                <a:gdLst>
                  <a:gd name="T0" fmla="*/ 0 w 1356"/>
                  <a:gd name="T1" fmla="*/ 174 h 174"/>
                  <a:gd name="T2" fmla="*/ 210 w 1356"/>
                  <a:gd name="T3" fmla="*/ 174 h 174"/>
                  <a:gd name="T4" fmla="*/ 210 w 1356"/>
                  <a:gd name="T5" fmla="*/ 0 h 174"/>
                  <a:gd name="T6" fmla="*/ 330 w 1356"/>
                  <a:gd name="T7" fmla="*/ 0 h 174"/>
                  <a:gd name="T8" fmla="*/ 330 w 1356"/>
                  <a:gd name="T9" fmla="*/ 174 h 174"/>
                  <a:gd name="T10" fmla="*/ 1356 w 1356"/>
                  <a:gd name="T11" fmla="*/ 174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6"/>
                  <a:gd name="T19" fmla="*/ 0 h 174"/>
                  <a:gd name="T20" fmla="*/ 1356 w 1356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6" h="174">
                    <a:moveTo>
                      <a:pt x="0" y="174"/>
                    </a:moveTo>
                    <a:lnTo>
                      <a:pt x="210" y="174"/>
                    </a:lnTo>
                    <a:lnTo>
                      <a:pt x="210" y="0"/>
                    </a:lnTo>
                    <a:lnTo>
                      <a:pt x="330" y="0"/>
                    </a:lnTo>
                    <a:lnTo>
                      <a:pt x="330" y="174"/>
                    </a:lnTo>
                    <a:lnTo>
                      <a:pt x="1356" y="174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33" name="Freeform 34"/>
              <p:cNvSpPr>
                <a:spLocks/>
              </p:cNvSpPr>
              <p:nvPr/>
            </p:nvSpPr>
            <p:spPr bwMode="auto">
              <a:xfrm>
                <a:off x="3588" y="672"/>
                <a:ext cx="1356" cy="174"/>
              </a:xfrm>
              <a:custGeom>
                <a:avLst/>
                <a:gdLst>
                  <a:gd name="T0" fmla="*/ 0 w 1356"/>
                  <a:gd name="T1" fmla="*/ 174 h 174"/>
                  <a:gd name="T2" fmla="*/ 210 w 1356"/>
                  <a:gd name="T3" fmla="*/ 174 h 174"/>
                  <a:gd name="T4" fmla="*/ 210 w 1356"/>
                  <a:gd name="T5" fmla="*/ 0 h 174"/>
                  <a:gd name="T6" fmla="*/ 330 w 1356"/>
                  <a:gd name="T7" fmla="*/ 0 h 174"/>
                  <a:gd name="T8" fmla="*/ 330 w 1356"/>
                  <a:gd name="T9" fmla="*/ 174 h 174"/>
                  <a:gd name="T10" fmla="*/ 1356 w 1356"/>
                  <a:gd name="T11" fmla="*/ 174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6"/>
                  <a:gd name="T19" fmla="*/ 0 h 174"/>
                  <a:gd name="T20" fmla="*/ 1356 w 1356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6" h="174">
                    <a:moveTo>
                      <a:pt x="0" y="174"/>
                    </a:moveTo>
                    <a:lnTo>
                      <a:pt x="210" y="174"/>
                    </a:lnTo>
                    <a:lnTo>
                      <a:pt x="210" y="0"/>
                    </a:lnTo>
                    <a:lnTo>
                      <a:pt x="330" y="0"/>
                    </a:lnTo>
                    <a:lnTo>
                      <a:pt x="330" y="174"/>
                    </a:lnTo>
                    <a:lnTo>
                      <a:pt x="1356" y="174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916" name="Text Box 35"/>
            <p:cNvSpPr txBox="1">
              <a:spLocks noChangeArrowheads="1"/>
            </p:cNvSpPr>
            <p:nvPr/>
          </p:nvSpPr>
          <p:spPr bwMode="auto">
            <a:xfrm>
              <a:off x="3246" y="1536"/>
              <a:ext cx="2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5917" name="Text Box 36"/>
            <p:cNvSpPr txBox="1">
              <a:spLocks noChangeArrowheads="1"/>
            </p:cNvSpPr>
            <p:nvPr/>
          </p:nvSpPr>
          <p:spPr bwMode="auto">
            <a:xfrm>
              <a:off x="3228" y="1344"/>
              <a:ext cx="2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5918" name="Text Box 37"/>
            <p:cNvSpPr txBox="1">
              <a:spLocks noChangeArrowheads="1"/>
            </p:cNvSpPr>
            <p:nvPr/>
          </p:nvSpPr>
          <p:spPr bwMode="auto">
            <a:xfrm>
              <a:off x="3234" y="1098"/>
              <a:ext cx="2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5919" name="Text Box 38"/>
            <p:cNvSpPr txBox="1">
              <a:spLocks noChangeArrowheads="1"/>
            </p:cNvSpPr>
            <p:nvPr/>
          </p:nvSpPr>
          <p:spPr bwMode="auto">
            <a:xfrm>
              <a:off x="2856" y="816"/>
              <a:ext cx="70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b </a:t>
              </a:r>
              <a:r>
                <a:rPr lang="hu-HU" b="1" i="1">
                  <a:solidFill>
                    <a:schemeClr val="tx1"/>
                  </a:solidFill>
                </a:rPr>
                <a:t>ÉS</a:t>
              </a:r>
              <a:r>
                <a:rPr lang="hu-HU">
                  <a:solidFill>
                    <a:schemeClr val="tx1"/>
                  </a:solidFill>
                </a:rPr>
                <a:t> c</a:t>
              </a:r>
            </a:p>
          </p:txBody>
        </p:sp>
        <p:sp>
          <p:nvSpPr>
            <p:cNvPr id="35920" name="Text Box 39"/>
            <p:cNvSpPr txBox="1">
              <a:spLocks noChangeArrowheads="1"/>
            </p:cNvSpPr>
            <p:nvPr/>
          </p:nvSpPr>
          <p:spPr bwMode="auto">
            <a:xfrm>
              <a:off x="3210" y="474"/>
              <a:ext cx="2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5921" name="Text Box 40"/>
            <p:cNvSpPr txBox="1">
              <a:spLocks noChangeArrowheads="1"/>
            </p:cNvSpPr>
            <p:nvPr/>
          </p:nvSpPr>
          <p:spPr bwMode="auto">
            <a:xfrm>
              <a:off x="3744" y="156"/>
              <a:ext cx="2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>
                  <a:solidFill>
                    <a:schemeClr val="tx1"/>
                  </a:solidFill>
                  <a:cs typeface="Times New Roman" pitchFamily="18" charset="0"/>
                </a:rPr>
                <a:t>Δ</a:t>
              </a:r>
            </a:p>
          </p:txBody>
        </p:sp>
      </p:grpSp>
      <p:grpSp>
        <p:nvGrpSpPr>
          <p:cNvPr id="35852" name="Group 41"/>
          <p:cNvGrpSpPr>
            <a:grpSpLocks/>
          </p:cNvGrpSpPr>
          <p:nvPr/>
        </p:nvGrpSpPr>
        <p:grpSpPr bwMode="auto">
          <a:xfrm>
            <a:off x="1185863" y="3986213"/>
            <a:ext cx="6543675" cy="1504950"/>
            <a:chOff x="147" y="2553"/>
            <a:chExt cx="4122" cy="948"/>
          </a:xfrm>
        </p:grpSpPr>
        <p:grpSp>
          <p:nvGrpSpPr>
            <p:cNvPr id="35855" name="Group 42"/>
            <p:cNvGrpSpPr>
              <a:grpSpLocks/>
            </p:cNvGrpSpPr>
            <p:nvPr/>
          </p:nvGrpSpPr>
          <p:grpSpPr bwMode="auto">
            <a:xfrm>
              <a:off x="147" y="2553"/>
              <a:ext cx="4122" cy="948"/>
              <a:chOff x="147" y="2553"/>
              <a:chExt cx="4122" cy="948"/>
            </a:xfrm>
          </p:grpSpPr>
          <p:grpSp>
            <p:nvGrpSpPr>
              <p:cNvPr id="35867" name="Group 43"/>
              <p:cNvGrpSpPr>
                <a:grpSpLocks/>
              </p:cNvGrpSpPr>
              <p:nvPr/>
            </p:nvGrpSpPr>
            <p:grpSpPr bwMode="auto">
              <a:xfrm>
                <a:off x="147" y="2553"/>
                <a:ext cx="4122" cy="930"/>
                <a:chOff x="147" y="2553"/>
                <a:chExt cx="4122" cy="930"/>
              </a:xfrm>
            </p:grpSpPr>
            <p:grpSp>
              <p:nvGrpSpPr>
                <p:cNvPr id="35874" name="Group 44"/>
                <p:cNvGrpSpPr>
                  <a:grpSpLocks/>
                </p:cNvGrpSpPr>
                <p:nvPr/>
              </p:nvGrpSpPr>
              <p:grpSpPr bwMode="auto">
                <a:xfrm>
                  <a:off x="168" y="2553"/>
                  <a:ext cx="4101" cy="912"/>
                  <a:chOff x="168" y="2553"/>
                  <a:chExt cx="4101" cy="912"/>
                </a:xfrm>
              </p:grpSpPr>
              <p:grpSp>
                <p:nvGrpSpPr>
                  <p:cNvPr id="3588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580" y="2698"/>
                    <a:ext cx="1266" cy="746"/>
                    <a:chOff x="264" y="1648"/>
                    <a:chExt cx="1266" cy="638"/>
                  </a:xfrm>
                </p:grpSpPr>
                <p:grpSp>
                  <p:nvGrpSpPr>
                    <p:cNvPr id="35891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0" y="1648"/>
                      <a:ext cx="1260" cy="272"/>
                      <a:chOff x="270" y="1648"/>
                      <a:chExt cx="1260" cy="272"/>
                    </a:xfrm>
                  </p:grpSpPr>
                  <p:grpSp>
                    <p:nvGrpSpPr>
                      <p:cNvPr id="35905" name="Group 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0" y="1648"/>
                        <a:ext cx="1260" cy="200"/>
                        <a:chOff x="270" y="1648"/>
                        <a:chExt cx="1260" cy="200"/>
                      </a:xfrm>
                    </p:grpSpPr>
                    <p:sp>
                      <p:nvSpPr>
                        <p:cNvPr id="35908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0" y="1700"/>
                          <a:ext cx="524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9" name="Line 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86" y="1787"/>
                          <a:ext cx="212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0" name="Oval 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97" y="1720"/>
                          <a:ext cx="48" cy="54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1" name="Line 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49" y="1748"/>
                          <a:ext cx="381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2" name="Arc 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7" y="1648"/>
                          <a:ext cx="318" cy="199"/>
                        </a:xfrm>
                        <a:custGeom>
                          <a:avLst/>
                          <a:gdLst>
                            <a:gd name="T0" fmla="*/ 0 w 18486"/>
                            <a:gd name="T1" fmla="*/ 0 h 21600"/>
                            <a:gd name="T2" fmla="*/ 0 w 18486"/>
                            <a:gd name="T3" fmla="*/ 0 h 21600"/>
                            <a:gd name="T4" fmla="*/ 0 w 18486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18486"/>
                            <a:gd name="T10" fmla="*/ 0 h 21600"/>
                            <a:gd name="T11" fmla="*/ 18486 w 18486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8486" h="21600" fill="none" extrusionOk="0">
                              <a:moveTo>
                                <a:pt x="-1" y="0"/>
                              </a:moveTo>
                              <a:cubicBezTo>
                                <a:pt x="7562" y="0"/>
                                <a:pt x="14574" y="3954"/>
                                <a:pt x="18485" y="10427"/>
                              </a:cubicBezTo>
                            </a:path>
                            <a:path w="18486" h="21600" stroke="0" extrusionOk="0">
                              <a:moveTo>
                                <a:pt x="-1" y="0"/>
                              </a:moveTo>
                              <a:cubicBezTo>
                                <a:pt x="7562" y="0"/>
                                <a:pt x="14574" y="3954"/>
                                <a:pt x="18485" y="10427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3" name="Arc 53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780" y="1649"/>
                          <a:ext cx="318" cy="199"/>
                        </a:xfrm>
                        <a:custGeom>
                          <a:avLst/>
                          <a:gdLst>
                            <a:gd name="T0" fmla="*/ 0 w 18486"/>
                            <a:gd name="T1" fmla="*/ 0 h 21600"/>
                            <a:gd name="T2" fmla="*/ 0 w 18486"/>
                            <a:gd name="T3" fmla="*/ 0 h 21600"/>
                            <a:gd name="T4" fmla="*/ 0 w 18486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18486"/>
                            <a:gd name="T10" fmla="*/ 0 h 21600"/>
                            <a:gd name="T11" fmla="*/ 18486 w 18486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8486" h="21600" fill="none" extrusionOk="0">
                              <a:moveTo>
                                <a:pt x="-1" y="0"/>
                              </a:moveTo>
                              <a:cubicBezTo>
                                <a:pt x="7562" y="0"/>
                                <a:pt x="14574" y="3954"/>
                                <a:pt x="18485" y="10427"/>
                              </a:cubicBezTo>
                            </a:path>
                            <a:path w="18486" h="21600" stroke="0" extrusionOk="0">
                              <a:moveTo>
                                <a:pt x="-1" y="0"/>
                              </a:moveTo>
                              <a:cubicBezTo>
                                <a:pt x="7562" y="0"/>
                                <a:pt x="14574" y="3954"/>
                                <a:pt x="18485" y="10427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4" name="Arc 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61" y="1652"/>
                          <a:ext cx="38" cy="194"/>
                        </a:xfrm>
                        <a:custGeom>
                          <a:avLst/>
                          <a:gdLst>
                            <a:gd name="T0" fmla="*/ 0 w 21600"/>
                            <a:gd name="T1" fmla="*/ 0 h 38874"/>
                            <a:gd name="T2" fmla="*/ 0 w 21600"/>
                            <a:gd name="T3" fmla="*/ 0 h 38874"/>
                            <a:gd name="T4" fmla="*/ 0 w 21600"/>
                            <a:gd name="T5" fmla="*/ 0 h 38874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38874"/>
                            <a:gd name="T11" fmla="*/ 21600 w 21600"/>
                            <a:gd name="T12" fmla="*/ 38874 h 3887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38874" fill="none" extrusionOk="0">
                              <a:moveTo>
                                <a:pt x="9085" y="-1"/>
                              </a:moveTo>
                              <a:cubicBezTo>
                                <a:pt x="16716" y="3537"/>
                                <a:pt x="21600" y="11184"/>
                                <a:pt x="21600" y="19596"/>
                              </a:cubicBezTo>
                              <a:cubicBezTo>
                                <a:pt x="21600" y="27743"/>
                                <a:pt x="17014" y="35198"/>
                                <a:pt x="9742" y="38873"/>
                              </a:cubicBezTo>
                            </a:path>
                            <a:path w="21600" h="38874" stroke="0" extrusionOk="0">
                              <a:moveTo>
                                <a:pt x="9085" y="-1"/>
                              </a:moveTo>
                              <a:cubicBezTo>
                                <a:pt x="16716" y="3537"/>
                                <a:pt x="21600" y="11184"/>
                                <a:pt x="21600" y="19596"/>
                              </a:cubicBezTo>
                              <a:cubicBezTo>
                                <a:pt x="21600" y="27743"/>
                                <a:pt x="17014" y="35198"/>
                                <a:pt x="9742" y="38873"/>
                              </a:cubicBezTo>
                              <a:lnTo>
                                <a:pt x="0" y="19596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hu-HU"/>
                        </a:p>
                      </p:txBody>
                    </p:sp>
                  </p:grpSp>
                  <p:sp>
                    <p:nvSpPr>
                      <p:cNvPr id="35906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" y="1782"/>
                        <a:ext cx="0" cy="13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35907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20" y="1746"/>
                        <a:ext cx="0" cy="1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  <p:grpSp>
                  <p:nvGrpSpPr>
                    <p:cNvPr id="35892" name="Group 57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4" y="2014"/>
                      <a:ext cx="1260" cy="272"/>
                      <a:chOff x="270" y="1648"/>
                      <a:chExt cx="1260" cy="272"/>
                    </a:xfrm>
                  </p:grpSpPr>
                  <p:grpSp>
                    <p:nvGrpSpPr>
                      <p:cNvPr id="35895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0" y="1648"/>
                        <a:ext cx="1260" cy="200"/>
                        <a:chOff x="270" y="1648"/>
                        <a:chExt cx="1260" cy="200"/>
                      </a:xfrm>
                    </p:grpSpPr>
                    <p:sp>
                      <p:nvSpPr>
                        <p:cNvPr id="35898" name="Line 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0" y="1700"/>
                          <a:ext cx="524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9" name="Line 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86" y="1787"/>
                          <a:ext cx="212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0" name="Oval 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97" y="1720"/>
                          <a:ext cx="48" cy="54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1" name="Line 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49" y="1748"/>
                          <a:ext cx="381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2" name="Arc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7" y="1648"/>
                          <a:ext cx="318" cy="199"/>
                        </a:xfrm>
                        <a:custGeom>
                          <a:avLst/>
                          <a:gdLst>
                            <a:gd name="T0" fmla="*/ 0 w 18486"/>
                            <a:gd name="T1" fmla="*/ 0 h 21600"/>
                            <a:gd name="T2" fmla="*/ 0 w 18486"/>
                            <a:gd name="T3" fmla="*/ 0 h 21600"/>
                            <a:gd name="T4" fmla="*/ 0 w 18486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18486"/>
                            <a:gd name="T10" fmla="*/ 0 h 21600"/>
                            <a:gd name="T11" fmla="*/ 18486 w 18486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8486" h="21600" fill="none" extrusionOk="0">
                              <a:moveTo>
                                <a:pt x="-1" y="0"/>
                              </a:moveTo>
                              <a:cubicBezTo>
                                <a:pt x="7562" y="0"/>
                                <a:pt x="14574" y="3954"/>
                                <a:pt x="18485" y="10427"/>
                              </a:cubicBezTo>
                            </a:path>
                            <a:path w="18486" h="21600" stroke="0" extrusionOk="0">
                              <a:moveTo>
                                <a:pt x="-1" y="0"/>
                              </a:moveTo>
                              <a:cubicBezTo>
                                <a:pt x="7562" y="0"/>
                                <a:pt x="14574" y="3954"/>
                                <a:pt x="18485" y="10427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3" name="Arc 64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780" y="1649"/>
                          <a:ext cx="318" cy="199"/>
                        </a:xfrm>
                        <a:custGeom>
                          <a:avLst/>
                          <a:gdLst>
                            <a:gd name="T0" fmla="*/ 0 w 18486"/>
                            <a:gd name="T1" fmla="*/ 0 h 21600"/>
                            <a:gd name="T2" fmla="*/ 0 w 18486"/>
                            <a:gd name="T3" fmla="*/ 0 h 21600"/>
                            <a:gd name="T4" fmla="*/ 0 w 18486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18486"/>
                            <a:gd name="T10" fmla="*/ 0 h 21600"/>
                            <a:gd name="T11" fmla="*/ 18486 w 18486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8486" h="21600" fill="none" extrusionOk="0">
                              <a:moveTo>
                                <a:pt x="-1" y="0"/>
                              </a:moveTo>
                              <a:cubicBezTo>
                                <a:pt x="7562" y="0"/>
                                <a:pt x="14574" y="3954"/>
                                <a:pt x="18485" y="10427"/>
                              </a:cubicBezTo>
                            </a:path>
                            <a:path w="18486" h="21600" stroke="0" extrusionOk="0">
                              <a:moveTo>
                                <a:pt x="-1" y="0"/>
                              </a:moveTo>
                              <a:cubicBezTo>
                                <a:pt x="7562" y="0"/>
                                <a:pt x="14574" y="3954"/>
                                <a:pt x="18485" y="10427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4" name="Arc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61" y="1652"/>
                          <a:ext cx="38" cy="194"/>
                        </a:xfrm>
                        <a:custGeom>
                          <a:avLst/>
                          <a:gdLst>
                            <a:gd name="T0" fmla="*/ 0 w 21600"/>
                            <a:gd name="T1" fmla="*/ 0 h 38874"/>
                            <a:gd name="T2" fmla="*/ 0 w 21600"/>
                            <a:gd name="T3" fmla="*/ 0 h 38874"/>
                            <a:gd name="T4" fmla="*/ 0 w 21600"/>
                            <a:gd name="T5" fmla="*/ 0 h 38874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38874"/>
                            <a:gd name="T11" fmla="*/ 21600 w 21600"/>
                            <a:gd name="T12" fmla="*/ 38874 h 3887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38874" fill="none" extrusionOk="0">
                              <a:moveTo>
                                <a:pt x="9085" y="-1"/>
                              </a:moveTo>
                              <a:cubicBezTo>
                                <a:pt x="16716" y="3537"/>
                                <a:pt x="21600" y="11184"/>
                                <a:pt x="21600" y="19596"/>
                              </a:cubicBezTo>
                              <a:cubicBezTo>
                                <a:pt x="21600" y="27743"/>
                                <a:pt x="17014" y="35198"/>
                                <a:pt x="9742" y="38873"/>
                              </a:cubicBezTo>
                            </a:path>
                            <a:path w="21600" h="38874" stroke="0" extrusionOk="0">
                              <a:moveTo>
                                <a:pt x="9085" y="-1"/>
                              </a:moveTo>
                              <a:cubicBezTo>
                                <a:pt x="16716" y="3537"/>
                                <a:pt x="21600" y="11184"/>
                                <a:pt x="21600" y="19596"/>
                              </a:cubicBezTo>
                              <a:cubicBezTo>
                                <a:pt x="21600" y="27743"/>
                                <a:pt x="17014" y="35198"/>
                                <a:pt x="9742" y="38873"/>
                              </a:cubicBezTo>
                              <a:lnTo>
                                <a:pt x="0" y="19596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hu-HU"/>
                        </a:p>
                      </p:txBody>
                    </p:sp>
                  </p:grpSp>
                  <p:sp>
                    <p:nvSpPr>
                      <p:cNvPr id="35896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" y="1782"/>
                        <a:ext cx="0" cy="13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35897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20" y="1746"/>
                        <a:ext cx="0" cy="1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  <p:sp>
                  <p:nvSpPr>
                    <p:cNvPr id="35893" name="Line 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2" y="1887"/>
                      <a:ext cx="738" cy="12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5894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1" y="1917"/>
                      <a:ext cx="723" cy="13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35888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0" y="2676"/>
                    <a:ext cx="399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Q#</a:t>
                    </a:r>
                  </a:p>
                </p:txBody>
              </p:sp>
              <p:sp>
                <p:nvSpPr>
                  <p:cNvPr id="35889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9" y="3177"/>
                    <a:ext cx="399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Q</a:t>
                    </a:r>
                  </a:p>
                </p:txBody>
              </p:sp>
              <p:sp>
                <p:nvSpPr>
                  <p:cNvPr id="35890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" y="2553"/>
                    <a:ext cx="399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D</a:t>
                    </a:r>
                  </a:p>
                </p:txBody>
              </p:sp>
            </p:grpSp>
            <p:grpSp>
              <p:nvGrpSpPr>
                <p:cNvPr id="35875" name="Group 73"/>
                <p:cNvGrpSpPr>
                  <a:grpSpLocks/>
                </p:cNvGrpSpPr>
                <p:nvPr/>
              </p:nvGrpSpPr>
              <p:grpSpPr bwMode="auto">
                <a:xfrm>
                  <a:off x="426" y="2649"/>
                  <a:ext cx="2158" cy="204"/>
                  <a:chOff x="426" y="2649"/>
                  <a:chExt cx="2158" cy="204"/>
                </a:xfrm>
              </p:grpSpPr>
              <p:sp>
                <p:nvSpPr>
                  <p:cNvPr id="35883" name="Arc 74"/>
                  <p:cNvSpPr>
                    <a:spLocks/>
                  </p:cNvSpPr>
                  <p:nvPr/>
                </p:nvSpPr>
                <p:spPr bwMode="auto">
                  <a:xfrm>
                    <a:off x="2490" y="2649"/>
                    <a:ext cx="94" cy="204"/>
                  </a:xfrm>
                  <a:custGeom>
                    <a:avLst/>
                    <a:gdLst>
                      <a:gd name="T0" fmla="*/ 0 w 21600"/>
                      <a:gd name="T1" fmla="*/ 0 h 43087"/>
                      <a:gd name="T2" fmla="*/ 0 w 21600"/>
                      <a:gd name="T3" fmla="*/ 0 h 43087"/>
                      <a:gd name="T4" fmla="*/ 0 w 21600"/>
                      <a:gd name="T5" fmla="*/ 0 h 4308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3087"/>
                      <a:gd name="T11" fmla="*/ 21600 w 21600"/>
                      <a:gd name="T12" fmla="*/ 43087 h 4308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308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</a:path>
                      <a:path w="21600" h="4308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35884" name="Freeform 75"/>
                  <p:cNvSpPr>
                    <a:spLocks/>
                  </p:cNvSpPr>
                  <p:nvPr/>
                </p:nvSpPr>
                <p:spPr bwMode="auto">
                  <a:xfrm>
                    <a:off x="2254" y="2649"/>
                    <a:ext cx="250" cy="204"/>
                  </a:xfrm>
                  <a:custGeom>
                    <a:avLst/>
                    <a:gdLst>
                      <a:gd name="T0" fmla="*/ 82 w 424"/>
                      <a:gd name="T1" fmla="*/ 0 h 336"/>
                      <a:gd name="T2" fmla="*/ 0 w 424"/>
                      <a:gd name="T3" fmla="*/ 0 h 336"/>
                      <a:gd name="T4" fmla="*/ 0 w 424"/>
                      <a:gd name="T5" fmla="*/ 75 h 336"/>
                      <a:gd name="T6" fmla="*/ 87 w 424"/>
                      <a:gd name="T7" fmla="*/ 75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24"/>
                      <a:gd name="T13" fmla="*/ 0 h 336"/>
                      <a:gd name="T14" fmla="*/ 424 w 424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24" h="336">
                        <a:moveTo>
                          <a:pt x="400" y="0"/>
                        </a:moveTo>
                        <a:lnTo>
                          <a:pt x="0" y="0"/>
                        </a:lnTo>
                        <a:lnTo>
                          <a:pt x="0" y="336"/>
                        </a:lnTo>
                        <a:lnTo>
                          <a:pt x="424" y="336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5885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26" y="2702"/>
                    <a:ext cx="182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5886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090" y="2795"/>
                    <a:ext cx="16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35876" name="Group 78"/>
                <p:cNvGrpSpPr>
                  <a:grpSpLocks/>
                </p:cNvGrpSpPr>
                <p:nvPr/>
              </p:nvGrpSpPr>
              <p:grpSpPr bwMode="auto">
                <a:xfrm>
                  <a:off x="2085" y="3279"/>
                  <a:ext cx="493" cy="204"/>
                  <a:chOff x="1869" y="3465"/>
                  <a:chExt cx="493" cy="204"/>
                </a:xfrm>
              </p:grpSpPr>
              <p:sp>
                <p:nvSpPr>
                  <p:cNvPr id="35880" name="Arc 79"/>
                  <p:cNvSpPr>
                    <a:spLocks/>
                  </p:cNvSpPr>
                  <p:nvPr/>
                </p:nvSpPr>
                <p:spPr bwMode="auto">
                  <a:xfrm>
                    <a:off x="2268" y="3465"/>
                    <a:ext cx="94" cy="204"/>
                  </a:xfrm>
                  <a:custGeom>
                    <a:avLst/>
                    <a:gdLst>
                      <a:gd name="T0" fmla="*/ 0 w 21600"/>
                      <a:gd name="T1" fmla="*/ 0 h 43087"/>
                      <a:gd name="T2" fmla="*/ 0 w 21600"/>
                      <a:gd name="T3" fmla="*/ 0 h 43087"/>
                      <a:gd name="T4" fmla="*/ 0 w 21600"/>
                      <a:gd name="T5" fmla="*/ 0 h 4308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3087"/>
                      <a:gd name="T11" fmla="*/ 21600 w 21600"/>
                      <a:gd name="T12" fmla="*/ 43087 h 4308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308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</a:path>
                      <a:path w="21600" h="4308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74"/>
                          <a:pt x="13224" y="41954"/>
                          <a:pt x="2208" y="4308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35881" name="Freeform 80"/>
                  <p:cNvSpPr>
                    <a:spLocks/>
                  </p:cNvSpPr>
                  <p:nvPr/>
                </p:nvSpPr>
                <p:spPr bwMode="auto">
                  <a:xfrm>
                    <a:off x="2032" y="3465"/>
                    <a:ext cx="250" cy="204"/>
                  </a:xfrm>
                  <a:custGeom>
                    <a:avLst/>
                    <a:gdLst>
                      <a:gd name="T0" fmla="*/ 82 w 424"/>
                      <a:gd name="T1" fmla="*/ 0 h 336"/>
                      <a:gd name="T2" fmla="*/ 0 w 424"/>
                      <a:gd name="T3" fmla="*/ 0 h 336"/>
                      <a:gd name="T4" fmla="*/ 0 w 424"/>
                      <a:gd name="T5" fmla="*/ 75 h 336"/>
                      <a:gd name="T6" fmla="*/ 87 w 424"/>
                      <a:gd name="T7" fmla="*/ 75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24"/>
                      <a:gd name="T13" fmla="*/ 0 h 336"/>
                      <a:gd name="T14" fmla="*/ 424 w 424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24" h="336">
                        <a:moveTo>
                          <a:pt x="400" y="0"/>
                        </a:moveTo>
                        <a:lnTo>
                          <a:pt x="0" y="0"/>
                        </a:lnTo>
                        <a:lnTo>
                          <a:pt x="0" y="336"/>
                        </a:lnTo>
                        <a:lnTo>
                          <a:pt x="424" y="336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5882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869" y="3518"/>
                    <a:ext cx="16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5877" name="Line 82"/>
                <p:cNvSpPr>
                  <a:spLocks noChangeShapeType="1"/>
                </p:cNvSpPr>
                <p:nvPr/>
              </p:nvSpPr>
              <p:spPr bwMode="auto">
                <a:xfrm>
                  <a:off x="2088" y="2796"/>
                  <a:ext cx="0" cy="5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78" name="Line 83"/>
                <p:cNvSpPr>
                  <a:spLocks noChangeShapeType="1"/>
                </p:cNvSpPr>
                <p:nvPr/>
              </p:nvSpPr>
              <p:spPr bwMode="auto">
                <a:xfrm>
                  <a:off x="1674" y="3072"/>
                  <a:ext cx="41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79" name="Freeform 84"/>
                <p:cNvSpPr>
                  <a:spLocks/>
                </p:cNvSpPr>
                <p:nvPr/>
              </p:nvSpPr>
              <p:spPr bwMode="auto">
                <a:xfrm>
                  <a:off x="147" y="2955"/>
                  <a:ext cx="333" cy="126"/>
                </a:xfrm>
                <a:custGeom>
                  <a:avLst/>
                  <a:gdLst>
                    <a:gd name="T0" fmla="*/ 0 w 147"/>
                    <a:gd name="T1" fmla="*/ 232 h 93"/>
                    <a:gd name="T2" fmla="*/ 421 w 147"/>
                    <a:gd name="T3" fmla="*/ 232 h 93"/>
                    <a:gd name="T4" fmla="*/ 421 w 147"/>
                    <a:gd name="T5" fmla="*/ 0 h 93"/>
                    <a:gd name="T6" fmla="*/ 1083 w 147"/>
                    <a:gd name="T7" fmla="*/ 0 h 93"/>
                    <a:gd name="T8" fmla="*/ 1083 w 147"/>
                    <a:gd name="T9" fmla="*/ 232 h 93"/>
                    <a:gd name="T10" fmla="*/ 1708 w 147"/>
                    <a:gd name="T11" fmla="*/ 232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7"/>
                    <a:gd name="T19" fmla="*/ 0 h 93"/>
                    <a:gd name="T20" fmla="*/ 147 w 147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7" h="93">
                      <a:moveTo>
                        <a:pt x="0" y="93"/>
                      </a:moveTo>
                      <a:cubicBezTo>
                        <a:pt x="12" y="93"/>
                        <a:pt x="24" y="93"/>
                        <a:pt x="36" y="93"/>
                      </a:cubicBezTo>
                      <a:lnTo>
                        <a:pt x="36" y="0"/>
                      </a:lnTo>
                      <a:lnTo>
                        <a:pt x="93" y="0"/>
                      </a:lnTo>
                      <a:lnTo>
                        <a:pt x="93" y="93"/>
                      </a:lnTo>
                      <a:lnTo>
                        <a:pt x="147" y="9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5868" name="Group 85"/>
              <p:cNvGrpSpPr>
                <a:grpSpLocks/>
              </p:cNvGrpSpPr>
              <p:nvPr/>
            </p:nvGrpSpPr>
            <p:grpSpPr bwMode="auto">
              <a:xfrm>
                <a:off x="1769" y="3372"/>
                <a:ext cx="478" cy="129"/>
                <a:chOff x="2873" y="3420"/>
                <a:chExt cx="775" cy="228"/>
              </a:xfrm>
            </p:grpSpPr>
            <p:sp>
              <p:nvSpPr>
                <p:cNvPr id="35870" name="Freeform 86"/>
                <p:cNvSpPr>
                  <a:spLocks/>
                </p:cNvSpPr>
                <p:nvPr/>
              </p:nvSpPr>
              <p:spPr bwMode="auto">
                <a:xfrm>
                  <a:off x="3129" y="3420"/>
                  <a:ext cx="185" cy="228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28 h 228"/>
                    <a:gd name="T4" fmla="*/ 185 w 185"/>
                    <a:gd name="T5" fmla="*/ 107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71" name="Line 87"/>
                <p:cNvSpPr>
                  <a:spLocks noChangeShapeType="1"/>
                </p:cNvSpPr>
                <p:nvPr/>
              </p:nvSpPr>
              <p:spPr bwMode="auto">
                <a:xfrm>
                  <a:off x="2873" y="3541"/>
                  <a:ext cx="24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72" name="Oval 88"/>
                <p:cNvSpPr>
                  <a:spLocks noChangeArrowheads="1"/>
                </p:cNvSpPr>
                <p:nvPr/>
              </p:nvSpPr>
              <p:spPr bwMode="auto">
                <a:xfrm>
                  <a:off x="3322" y="3485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5873" name="Line 89"/>
                <p:cNvSpPr>
                  <a:spLocks noChangeShapeType="1"/>
                </p:cNvSpPr>
                <p:nvPr/>
              </p:nvSpPr>
              <p:spPr bwMode="auto">
                <a:xfrm>
                  <a:off x="3406" y="3529"/>
                  <a:ext cx="24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5869" name="Line 90"/>
              <p:cNvSpPr>
                <a:spLocks noChangeShapeType="1"/>
              </p:cNvSpPr>
              <p:nvPr/>
            </p:nvSpPr>
            <p:spPr bwMode="auto">
              <a:xfrm flipV="1">
                <a:off x="1770" y="2700"/>
                <a:ext cx="0" cy="7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56" name="Group 91"/>
            <p:cNvGrpSpPr>
              <a:grpSpLocks/>
            </p:cNvGrpSpPr>
            <p:nvPr/>
          </p:nvGrpSpPr>
          <p:grpSpPr bwMode="auto">
            <a:xfrm>
              <a:off x="503" y="2970"/>
              <a:ext cx="1170" cy="207"/>
              <a:chOff x="431" y="2922"/>
              <a:chExt cx="1170" cy="207"/>
            </a:xfrm>
          </p:grpSpPr>
          <p:grpSp>
            <p:nvGrpSpPr>
              <p:cNvPr id="35857" name="Group 92"/>
              <p:cNvGrpSpPr>
                <a:grpSpLocks/>
              </p:cNvGrpSpPr>
              <p:nvPr/>
            </p:nvGrpSpPr>
            <p:grpSpPr bwMode="auto">
              <a:xfrm>
                <a:off x="812" y="2937"/>
                <a:ext cx="789" cy="192"/>
                <a:chOff x="812" y="2937"/>
                <a:chExt cx="789" cy="192"/>
              </a:xfrm>
            </p:grpSpPr>
            <p:sp>
              <p:nvSpPr>
                <p:cNvPr id="35864" name="Arc 93"/>
                <p:cNvSpPr>
                  <a:spLocks/>
                </p:cNvSpPr>
                <p:nvPr/>
              </p:nvSpPr>
              <p:spPr bwMode="auto">
                <a:xfrm>
                  <a:off x="1504" y="2937"/>
                  <a:ext cx="97" cy="192"/>
                </a:xfrm>
                <a:custGeom>
                  <a:avLst/>
                  <a:gdLst>
                    <a:gd name="T0" fmla="*/ 0 w 21600"/>
                    <a:gd name="T1" fmla="*/ 0 h 43087"/>
                    <a:gd name="T2" fmla="*/ 0 w 21600"/>
                    <a:gd name="T3" fmla="*/ 0 h 43087"/>
                    <a:gd name="T4" fmla="*/ 0 w 21600"/>
                    <a:gd name="T5" fmla="*/ 0 h 430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087"/>
                    <a:gd name="T11" fmla="*/ 21600 w 216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08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</a:path>
                    <a:path w="21600" h="4308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74"/>
                        <a:pt x="13224" y="41954"/>
                        <a:pt x="2208" y="4308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5865" name="Freeform 94"/>
                <p:cNvSpPr>
                  <a:spLocks/>
                </p:cNvSpPr>
                <p:nvPr/>
              </p:nvSpPr>
              <p:spPr bwMode="auto">
                <a:xfrm>
                  <a:off x="1262" y="2937"/>
                  <a:ext cx="257" cy="192"/>
                </a:xfrm>
                <a:custGeom>
                  <a:avLst/>
                  <a:gdLst>
                    <a:gd name="T0" fmla="*/ 89 w 424"/>
                    <a:gd name="T1" fmla="*/ 0 h 336"/>
                    <a:gd name="T2" fmla="*/ 0 w 424"/>
                    <a:gd name="T3" fmla="*/ 0 h 336"/>
                    <a:gd name="T4" fmla="*/ 0 w 424"/>
                    <a:gd name="T5" fmla="*/ 63 h 336"/>
                    <a:gd name="T6" fmla="*/ 95 w 424"/>
                    <a:gd name="T7" fmla="*/ 63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4"/>
                    <a:gd name="T13" fmla="*/ 0 h 336"/>
                    <a:gd name="T14" fmla="*/ 424 w 42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4" h="336">
                      <a:moveTo>
                        <a:pt x="400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424" y="33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66" name="Line 95"/>
                <p:cNvSpPr>
                  <a:spLocks noChangeShapeType="1"/>
                </p:cNvSpPr>
                <p:nvPr/>
              </p:nvSpPr>
              <p:spPr bwMode="auto">
                <a:xfrm>
                  <a:off x="812" y="3087"/>
                  <a:ext cx="44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5858" name="Group 96"/>
              <p:cNvGrpSpPr>
                <a:grpSpLocks/>
              </p:cNvGrpSpPr>
              <p:nvPr/>
            </p:nvGrpSpPr>
            <p:grpSpPr bwMode="auto">
              <a:xfrm>
                <a:off x="431" y="2922"/>
                <a:ext cx="826" cy="102"/>
                <a:chOff x="779" y="1602"/>
                <a:chExt cx="826" cy="102"/>
              </a:xfrm>
            </p:grpSpPr>
            <p:sp>
              <p:nvSpPr>
                <p:cNvPr id="35860" name="Freeform 97"/>
                <p:cNvSpPr>
                  <a:spLocks/>
                </p:cNvSpPr>
                <p:nvPr/>
              </p:nvSpPr>
              <p:spPr bwMode="auto">
                <a:xfrm>
                  <a:off x="1260" y="1602"/>
                  <a:ext cx="92" cy="102"/>
                </a:xfrm>
                <a:custGeom>
                  <a:avLst/>
                  <a:gdLst>
                    <a:gd name="T0" fmla="*/ 0 w 185"/>
                    <a:gd name="T1" fmla="*/ 0 h 228"/>
                    <a:gd name="T2" fmla="*/ 0 w 185"/>
                    <a:gd name="T3" fmla="*/ 21 h 228"/>
                    <a:gd name="T4" fmla="*/ 23 w 185"/>
                    <a:gd name="T5" fmla="*/ 9 h 228"/>
                    <a:gd name="T6" fmla="*/ 0 w 185"/>
                    <a:gd name="T7" fmla="*/ 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"/>
                    <a:gd name="T13" fmla="*/ 0 h 228"/>
                    <a:gd name="T14" fmla="*/ 185 w 185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" h="228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8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61" name="Line 98"/>
                <p:cNvSpPr>
                  <a:spLocks noChangeShapeType="1"/>
                </p:cNvSpPr>
                <p:nvPr/>
              </p:nvSpPr>
              <p:spPr bwMode="auto">
                <a:xfrm>
                  <a:off x="779" y="1656"/>
                  <a:ext cx="47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62" name="Oval 99"/>
                <p:cNvSpPr>
                  <a:spLocks noChangeArrowheads="1"/>
                </p:cNvSpPr>
                <p:nvPr/>
              </p:nvSpPr>
              <p:spPr bwMode="auto">
                <a:xfrm>
                  <a:off x="1356" y="1631"/>
                  <a:ext cx="39" cy="3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5863" name="Line 100"/>
                <p:cNvSpPr>
                  <a:spLocks noChangeShapeType="1"/>
                </p:cNvSpPr>
                <p:nvPr/>
              </p:nvSpPr>
              <p:spPr bwMode="auto">
                <a:xfrm>
                  <a:off x="1398" y="1651"/>
                  <a:ext cx="20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5859" name="Line 101"/>
              <p:cNvSpPr>
                <a:spLocks noChangeShapeType="1"/>
              </p:cNvSpPr>
              <p:nvPr/>
            </p:nvSpPr>
            <p:spPr bwMode="auto">
              <a:xfrm flipV="1">
                <a:off x="813" y="2976"/>
                <a:ext cx="0" cy="1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35853" name="Élőláb helye 10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35854" name="Dátum helye 10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DFA29A-37BB-4B06-9610-604B3C378FE8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A7092-24A1-4066-B1B4-A49F064B575F}" type="slidenum">
              <a:rPr lang="en-GB" smtClean="0">
                <a:cs typeface="Arial" charset="0"/>
              </a:rPr>
              <a:pPr/>
              <a:t>35</a:t>
            </a:fld>
            <a:endParaRPr lang="en-GB" smtClean="0">
              <a:cs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492125"/>
          </a:xfrm>
        </p:spPr>
        <p:txBody>
          <a:bodyPr lIns="92075" tIns="46038" rIns="92075" bIns="46038"/>
          <a:lstStyle/>
          <a:p>
            <a:pPr algn="ctr">
              <a:buFont typeface="Times New Roman" pitchFamily="18" charset="0"/>
              <a:buNone/>
            </a:pPr>
            <a:r>
              <a:rPr lang="hu-HU" sz="2800" b="1" smtClean="0"/>
              <a:t>3.27. ábra:</a:t>
            </a:r>
            <a:r>
              <a:rPr lang="hu-HU" sz="2800" smtClean="0"/>
              <a:t> Tárolók és flip-flopok</a:t>
            </a:r>
            <a:endParaRPr lang="hu-HU" smtClean="0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3933825"/>
            <a:ext cx="91440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33375" indent="-333375">
              <a:spcBef>
                <a:spcPts val="800"/>
              </a:spcBef>
            </a:pPr>
            <a:r>
              <a:rPr lang="hu-HU" sz="2800">
                <a:solidFill>
                  <a:srgbClr val="000000"/>
                </a:solidFill>
              </a:rPr>
              <a:t>	(a) </a:t>
            </a:r>
            <a:r>
              <a:rPr lang="hu-HU" sz="2800" b="1">
                <a:solidFill>
                  <a:srgbClr val="000000"/>
                </a:solidFill>
              </a:rPr>
              <a:t>CK=1</a:t>
            </a:r>
            <a:r>
              <a:rPr lang="hu-HU" sz="2800">
                <a:solidFill>
                  <a:srgbClr val="000000"/>
                </a:solidFill>
              </a:rPr>
              <a:t>, (b) </a:t>
            </a:r>
            <a:r>
              <a:rPr lang="hu-HU" sz="2800" b="1">
                <a:solidFill>
                  <a:srgbClr val="000000"/>
                </a:solidFill>
              </a:rPr>
              <a:t>CK=0</a:t>
            </a:r>
            <a:r>
              <a:rPr lang="hu-HU" sz="2800">
                <a:solidFill>
                  <a:srgbClr val="000000"/>
                </a:solidFill>
              </a:rPr>
              <a:t> szint esetén írja be </a:t>
            </a:r>
            <a:r>
              <a:rPr lang="hu-HU" sz="2800" b="1">
                <a:solidFill>
                  <a:srgbClr val="000000"/>
                </a:solidFill>
              </a:rPr>
              <a:t>D</a:t>
            </a:r>
            <a:r>
              <a:rPr lang="hu-HU" sz="2800">
                <a:solidFill>
                  <a:srgbClr val="000000"/>
                </a:solidFill>
              </a:rPr>
              <a:t>-t,</a:t>
            </a:r>
          </a:p>
          <a:p>
            <a:pPr marL="333375" indent="-333375">
              <a:spcBef>
                <a:spcPts val="800"/>
              </a:spcBef>
            </a:pPr>
            <a:r>
              <a:rPr lang="hu-HU" sz="2800">
                <a:solidFill>
                  <a:srgbClr val="000000"/>
                </a:solidFill>
              </a:rPr>
              <a:t>	(c) </a:t>
            </a:r>
            <a:r>
              <a:rPr lang="hu-HU" sz="2800" b="1">
                <a:solidFill>
                  <a:srgbClr val="000000"/>
                </a:solidFill>
              </a:rPr>
              <a:t>CK</a:t>
            </a:r>
            <a:r>
              <a:rPr lang="hu-HU" sz="2800">
                <a:solidFill>
                  <a:srgbClr val="000000"/>
                </a:solidFill>
              </a:rPr>
              <a:t> emelkedő, (d) </a:t>
            </a:r>
            <a:r>
              <a:rPr lang="hu-HU" sz="2800" b="1">
                <a:solidFill>
                  <a:srgbClr val="000000"/>
                </a:solidFill>
              </a:rPr>
              <a:t>CK</a:t>
            </a:r>
            <a:r>
              <a:rPr lang="hu-HU" sz="2800">
                <a:solidFill>
                  <a:srgbClr val="000000"/>
                </a:solidFill>
              </a:rPr>
              <a:t> lefelé menő élénél.</a:t>
            </a:r>
          </a:p>
          <a:p>
            <a:pPr marL="333375" indent="-333375">
              <a:spcBef>
                <a:spcPts val="800"/>
              </a:spcBef>
            </a:pPr>
            <a:r>
              <a:rPr lang="hu-HU" sz="2800">
                <a:solidFill>
                  <a:srgbClr val="000000"/>
                </a:solidFill>
              </a:rPr>
              <a:t>	</a:t>
            </a:r>
            <a:br>
              <a:rPr lang="hu-HU" sz="2800">
                <a:solidFill>
                  <a:srgbClr val="000000"/>
                </a:solidFill>
              </a:rPr>
            </a:br>
            <a:r>
              <a:rPr lang="hu-HU" sz="2800">
                <a:solidFill>
                  <a:srgbClr val="000000"/>
                </a:solidFill>
              </a:rPr>
              <a:t>Sokszor </a:t>
            </a:r>
            <a:r>
              <a:rPr lang="hu-HU" sz="2800" b="1">
                <a:solidFill>
                  <a:srgbClr val="000000"/>
                </a:solidFill>
              </a:rPr>
              <a:t>S</a:t>
            </a:r>
            <a:r>
              <a:rPr lang="hu-HU" sz="2800">
                <a:solidFill>
                  <a:srgbClr val="000000"/>
                </a:solidFill>
              </a:rPr>
              <a:t> (set, </a:t>
            </a:r>
            <a:r>
              <a:rPr lang="hu-HU" sz="2800" b="1">
                <a:solidFill>
                  <a:srgbClr val="000000"/>
                </a:solidFill>
              </a:rPr>
              <a:t>PR </a:t>
            </a:r>
            <a:r>
              <a:rPr lang="hu-HU" sz="2800">
                <a:solidFill>
                  <a:srgbClr val="000000"/>
                </a:solidFill>
              </a:rPr>
              <a:t>preset), </a:t>
            </a:r>
            <a:r>
              <a:rPr lang="hu-HU" sz="2800" b="1">
                <a:solidFill>
                  <a:srgbClr val="000000"/>
                </a:solidFill>
              </a:rPr>
              <a:t>R</a:t>
            </a:r>
            <a:r>
              <a:rPr lang="hu-HU" sz="2800">
                <a:solidFill>
                  <a:srgbClr val="000000"/>
                </a:solidFill>
              </a:rPr>
              <a:t> (reset,</a:t>
            </a:r>
            <a:r>
              <a:rPr lang="hu-HU" sz="2800" b="1">
                <a:solidFill>
                  <a:srgbClr val="000000"/>
                </a:solidFill>
              </a:rPr>
              <a:t>CLR </a:t>
            </a:r>
            <a:r>
              <a:rPr lang="hu-HU" sz="2800">
                <a:solidFill>
                  <a:srgbClr val="000000"/>
                </a:solidFill>
              </a:rPr>
              <a:t>clear) bemenet, </a:t>
            </a:r>
            <a:br>
              <a:rPr lang="hu-HU" sz="2800">
                <a:solidFill>
                  <a:srgbClr val="000000"/>
                </a:solidFill>
              </a:rPr>
            </a:br>
            <a:r>
              <a:rPr lang="hu-HU" sz="2800">
                <a:solidFill>
                  <a:srgbClr val="000000"/>
                </a:solidFill>
              </a:rPr>
              <a:t/>
            </a:r>
            <a:br>
              <a:rPr lang="hu-HU" sz="2800">
                <a:solidFill>
                  <a:srgbClr val="000000"/>
                </a:solidFill>
              </a:rPr>
            </a:br>
            <a:r>
              <a:rPr lang="hu-HU" sz="2800">
                <a:solidFill>
                  <a:srgbClr val="000000"/>
                </a:solidFill>
              </a:rPr>
              <a:t>illetve  </a:t>
            </a:r>
            <a:r>
              <a:rPr lang="hu-HU" sz="2800" b="1">
                <a:solidFill>
                  <a:srgbClr val="000000"/>
                </a:solidFill>
              </a:rPr>
              <a:t>Q#</a:t>
            </a:r>
            <a:r>
              <a:rPr lang="hu-HU" sz="2800">
                <a:solidFill>
                  <a:srgbClr val="000000"/>
                </a:solidFill>
              </a:rPr>
              <a:t> kimenet is van.</a:t>
            </a:r>
          </a:p>
        </p:txBody>
      </p:sp>
      <p:grpSp>
        <p:nvGrpSpPr>
          <p:cNvPr id="36869" name="Group 4"/>
          <p:cNvGrpSpPr>
            <a:grpSpLocks/>
          </p:cNvGrpSpPr>
          <p:nvPr/>
        </p:nvGrpSpPr>
        <p:grpSpPr bwMode="auto">
          <a:xfrm>
            <a:off x="895350" y="885825"/>
            <a:ext cx="1352550" cy="1181100"/>
            <a:chOff x="564" y="906"/>
            <a:chExt cx="852" cy="744"/>
          </a:xfrm>
        </p:grpSpPr>
        <p:sp>
          <p:nvSpPr>
            <p:cNvPr id="36905" name="Rectangle 5"/>
            <p:cNvSpPr>
              <a:spLocks noChangeArrowheads="1"/>
            </p:cNvSpPr>
            <p:nvPr/>
          </p:nvSpPr>
          <p:spPr bwMode="auto">
            <a:xfrm>
              <a:off x="738" y="912"/>
              <a:ext cx="498" cy="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6906" name="Text Box 6"/>
            <p:cNvSpPr txBox="1">
              <a:spLocks noChangeArrowheads="1"/>
            </p:cNvSpPr>
            <p:nvPr/>
          </p:nvSpPr>
          <p:spPr bwMode="auto">
            <a:xfrm>
              <a:off x="696" y="912"/>
              <a:ext cx="31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6907" name="Text Box 7"/>
            <p:cNvSpPr txBox="1">
              <a:spLocks noChangeArrowheads="1"/>
            </p:cNvSpPr>
            <p:nvPr/>
          </p:nvSpPr>
          <p:spPr bwMode="auto">
            <a:xfrm>
              <a:off x="1014" y="906"/>
              <a:ext cx="31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36908" name="Text Box 8"/>
            <p:cNvSpPr txBox="1">
              <a:spLocks noChangeArrowheads="1"/>
            </p:cNvSpPr>
            <p:nvPr/>
          </p:nvSpPr>
          <p:spPr bwMode="auto">
            <a:xfrm>
              <a:off x="702" y="1356"/>
              <a:ext cx="49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 CK</a:t>
              </a:r>
            </a:p>
          </p:txBody>
        </p:sp>
        <p:sp>
          <p:nvSpPr>
            <p:cNvPr id="36909" name="Line 9"/>
            <p:cNvSpPr>
              <a:spLocks noChangeShapeType="1"/>
            </p:cNvSpPr>
            <p:nvPr/>
          </p:nvSpPr>
          <p:spPr bwMode="auto">
            <a:xfrm>
              <a:off x="564" y="1038"/>
              <a:ext cx="1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910" name="Line 10"/>
            <p:cNvSpPr>
              <a:spLocks noChangeShapeType="1"/>
            </p:cNvSpPr>
            <p:nvPr/>
          </p:nvSpPr>
          <p:spPr bwMode="auto">
            <a:xfrm>
              <a:off x="564" y="1512"/>
              <a:ext cx="1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911" name="Line 11"/>
            <p:cNvSpPr>
              <a:spLocks noChangeShapeType="1"/>
            </p:cNvSpPr>
            <p:nvPr/>
          </p:nvSpPr>
          <p:spPr bwMode="auto">
            <a:xfrm>
              <a:off x="1242" y="1026"/>
              <a:ext cx="1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6870" name="Group 12"/>
          <p:cNvGrpSpPr>
            <a:grpSpLocks/>
          </p:cNvGrpSpPr>
          <p:nvPr/>
        </p:nvGrpSpPr>
        <p:grpSpPr bwMode="auto">
          <a:xfrm>
            <a:off x="4772025" y="885825"/>
            <a:ext cx="1352550" cy="1190625"/>
            <a:chOff x="3006" y="558"/>
            <a:chExt cx="852" cy="750"/>
          </a:xfrm>
        </p:grpSpPr>
        <p:sp>
          <p:nvSpPr>
            <p:cNvPr id="36898" name="Rectangle 13"/>
            <p:cNvSpPr>
              <a:spLocks noChangeArrowheads="1"/>
            </p:cNvSpPr>
            <p:nvPr/>
          </p:nvSpPr>
          <p:spPr bwMode="auto">
            <a:xfrm>
              <a:off x="3180" y="564"/>
              <a:ext cx="498" cy="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6899" name="Text Box 14"/>
            <p:cNvSpPr txBox="1">
              <a:spLocks noChangeArrowheads="1"/>
            </p:cNvSpPr>
            <p:nvPr/>
          </p:nvSpPr>
          <p:spPr bwMode="auto">
            <a:xfrm>
              <a:off x="3138" y="564"/>
              <a:ext cx="31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6900" name="Text Box 15"/>
            <p:cNvSpPr txBox="1">
              <a:spLocks noChangeArrowheads="1"/>
            </p:cNvSpPr>
            <p:nvPr/>
          </p:nvSpPr>
          <p:spPr bwMode="auto">
            <a:xfrm>
              <a:off x="3456" y="558"/>
              <a:ext cx="31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36901" name="Text Box 16"/>
            <p:cNvSpPr txBox="1">
              <a:spLocks noChangeArrowheads="1"/>
            </p:cNvSpPr>
            <p:nvPr/>
          </p:nvSpPr>
          <p:spPr bwMode="auto">
            <a:xfrm>
              <a:off x="3120" y="1020"/>
              <a:ext cx="49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&gt;CK</a:t>
              </a:r>
            </a:p>
          </p:txBody>
        </p:sp>
        <p:sp>
          <p:nvSpPr>
            <p:cNvPr id="36902" name="Line 17"/>
            <p:cNvSpPr>
              <a:spLocks noChangeShapeType="1"/>
            </p:cNvSpPr>
            <p:nvPr/>
          </p:nvSpPr>
          <p:spPr bwMode="auto">
            <a:xfrm>
              <a:off x="3006" y="690"/>
              <a:ext cx="1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903" name="Line 18"/>
            <p:cNvSpPr>
              <a:spLocks noChangeShapeType="1"/>
            </p:cNvSpPr>
            <p:nvPr/>
          </p:nvSpPr>
          <p:spPr bwMode="auto">
            <a:xfrm>
              <a:off x="3006" y="1164"/>
              <a:ext cx="1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904" name="Line 19"/>
            <p:cNvSpPr>
              <a:spLocks noChangeShapeType="1"/>
            </p:cNvSpPr>
            <p:nvPr/>
          </p:nvSpPr>
          <p:spPr bwMode="auto">
            <a:xfrm>
              <a:off x="3684" y="678"/>
              <a:ext cx="1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6871" name="Rectangle 20"/>
          <p:cNvSpPr>
            <a:spLocks noChangeArrowheads="1"/>
          </p:cNvSpPr>
          <p:nvPr/>
        </p:nvSpPr>
        <p:spPr bwMode="auto">
          <a:xfrm>
            <a:off x="895350" y="2076450"/>
            <a:ext cx="32099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33375" indent="-333375" algn="ctr">
              <a:spcBef>
                <a:spcPts val="800"/>
              </a:spcBef>
            </a:pPr>
            <a:r>
              <a:rPr lang="hu-HU" sz="2800">
                <a:solidFill>
                  <a:srgbClr val="000000"/>
                </a:solidFill>
              </a:rPr>
              <a:t>(a)                (b)</a:t>
            </a:r>
          </a:p>
          <a:p>
            <a:pPr marL="333375" indent="-333375" algn="ctr">
              <a:spcBef>
                <a:spcPts val="800"/>
              </a:spcBef>
            </a:pPr>
            <a:r>
              <a:rPr lang="hu-HU" sz="2800">
                <a:solidFill>
                  <a:srgbClr val="000000"/>
                </a:solidFill>
              </a:rPr>
              <a:t>tárolók</a:t>
            </a:r>
          </a:p>
        </p:txBody>
      </p:sp>
      <p:sp>
        <p:nvSpPr>
          <p:cNvPr id="36872" name="Rectangle 21"/>
          <p:cNvSpPr>
            <a:spLocks noChangeArrowheads="1"/>
          </p:cNvSpPr>
          <p:nvPr/>
        </p:nvSpPr>
        <p:spPr bwMode="auto">
          <a:xfrm>
            <a:off x="4943475" y="2076450"/>
            <a:ext cx="29432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33375" indent="-333375" algn="ctr">
              <a:spcBef>
                <a:spcPts val="800"/>
              </a:spcBef>
            </a:pPr>
            <a:r>
              <a:rPr lang="hu-HU" sz="2800">
                <a:solidFill>
                  <a:srgbClr val="000000"/>
                </a:solidFill>
              </a:rPr>
              <a:t>(c)               (d)</a:t>
            </a:r>
          </a:p>
          <a:p>
            <a:pPr marL="333375" indent="-333375" algn="ctr">
              <a:spcBef>
                <a:spcPts val="800"/>
              </a:spcBef>
            </a:pPr>
            <a:r>
              <a:rPr lang="hu-HU" sz="2800">
                <a:solidFill>
                  <a:srgbClr val="000000"/>
                </a:solidFill>
              </a:rPr>
              <a:t>flip-flopok</a:t>
            </a:r>
          </a:p>
        </p:txBody>
      </p:sp>
      <p:grpSp>
        <p:nvGrpSpPr>
          <p:cNvPr id="36873" name="Group 22"/>
          <p:cNvGrpSpPr>
            <a:grpSpLocks/>
          </p:cNvGrpSpPr>
          <p:nvPr/>
        </p:nvGrpSpPr>
        <p:grpSpPr bwMode="auto">
          <a:xfrm>
            <a:off x="2695575" y="885825"/>
            <a:ext cx="1352550" cy="1181100"/>
            <a:chOff x="1698" y="558"/>
            <a:chExt cx="852" cy="744"/>
          </a:xfrm>
        </p:grpSpPr>
        <p:grpSp>
          <p:nvGrpSpPr>
            <p:cNvPr id="36888" name="Group 23"/>
            <p:cNvGrpSpPr>
              <a:grpSpLocks/>
            </p:cNvGrpSpPr>
            <p:nvPr/>
          </p:nvGrpSpPr>
          <p:grpSpPr bwMode="auto">
            <a:xfrm>
              <a:off x="1698" y="558"/>
              <a:ext cx="852" cy="744"/>
              <a:chOff x="1698" y="558"/>
              <a:chExt cx="852" cy="744"/>
            </a:xfrm>
          </p:grpSpPr>
          <p:sp>
            <p:nvSpPr>
              <p:cNvPr id="36892" name="Rectangle 24"/>
              <p:cNvSpPr>
                <a:spLocks noChangeArrowheads="1"/>
              </p:cNvSpPr>
              <p:nvPr/>
            </p:nvSpPr>
            <p:spPr bwMode="auto">
              <a:xfrm>
                <a:off x="1872" y="564"/>
                <a:ext cx="498" cy="73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6893" name="Text Box 25"/>
              <p:cNvSpPr txBox="1">
                <a:spLocks noChangeArrowheads="1"/>
              </p:cNvSpPr>
              <p:nvPr/>
            </p:nvSpPr>
            <p:spPr bwMode="auto">
              <a:xfrm>
                <a:off x="1830" y="564"/>
                <a:ext cx="31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36894" name="Text Box 26"/>
              <p:cNvSpPr txBox="1">
                <a:spLocks noChangeArrowheads="1"/>
              </p:cNvSpPr>
              <p:nvPr/>
            </p:nvSpPr>
            <p:spPr bwMode="auto">
              <a:xfrm>
                <a:off x="2148" y="558"/>
                <a:ext cx="31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Q</a:t>
                </a:r>
              </a:p>
            </p:txBody>
          </p:sp>
          <p:sp>
            <p:nvSpPr>
              <p:cNvPr id="36895" name="Text Box 27"/>
              <p:cNvSpPr txBox="1">
                <a:spLocks noChangeArrowheads="1"/>
              </p:cNvSpPr>
              <p:nvPr/>
            </p:nvSpPr>
            <p:spPr bwMode="auto">
              <a:xfrm>
                <a:off x="1836" y="1008"/>
                <a:ext cx="49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 CK</a:t>
                </a:r>
              </a:p>
            </p:txBody>
          </p:sp>
          <p:sp>
            <p:nvSpPr>
              <p:cNvPr id="36896" name="Line 28"/>
              <p:cNvSpPr>
                <a:spLocks noChangeShapeType="1"/>
              </p:cNvSpPr>
              <p:nvPr/>
            </p:nvSpPr>
            <p:spPr bwMode="auto">
              <a:xfrm>
                <a:off x="1698" y="690"/>
                <a:ext cx="1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7" name="Line 29"/>
              <p:cNvSpPr>
                <a:spLocks noChangeShapeType="1"/>
              </p:cNvSpPr>
              <p:nvPr/>
            </p:nvSpPr>
            <p:spPr bwMode="auto">
              <a:xfrm>
                <a:off x="2376" y="678"/>
                <a:ext cx="1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6889" name="Group 30"/>
            <p:cNvGrpSpPr>
              <a:grpSpLocks/>
            </p:cNvGrpSpPr>
            <p:nvPr/>
          </p:nvGrpSpPr>
          <p:grpSpPr bwMode="auto">
            <a:xfrm>
              <a:off x="1698" y="1121"/>
              <a:ext cx="175" cy="85"/>
              <a:chOff x="1698" y="1121"/>
              <a:chExt cx="175" cy="85"/>
            </a:xfrm>
          </p:grpSpPr>
          <p:sp>
            <p:nvSpPr>
              <p:cNvPr id="36890" name="Line 31"/>
              <p:cNvSpPr>
                <a:spLocks noChangeShapeType="1"/>
              </p:cNvSpPr>
              <p:nvPr/>
            </p:nvSpPr>
            <p:spPr bwMode="auto">
              <a:xfrm>
                <a:off x="1698" y="1164"/>
                <a:ext cx="9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1" name="Oval 32"/>
              <p:cNvSpPr>
                <a:spLocks noChangeArrowheads="1"/>
              </p:cNvSpPr>
              <p:nvPr/>
            </p:nvSpPr>
            <p:spPr bwMode="auto">
              <a:xfrm>
                <a:off x="1795" y="1121"/>
                <a:ext cx="78" cy="8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36874" name="Group 33"/>
          <p:cNvGrpSpPr>
            <a:grpSpLocks/>
          </p:cNvGrpSpPr>
          <p:nvPr/>
        </p:nvGrpSpPr>
        <p:grpSpPr bwMode="auto">
          <a:xfrm>
            <a:off x="6600825" y="885825"/>
            <a:ext cx="1362075" cy="1190625"/>
            <a:chOff x="4158" y="558"/>
            <a:chExt cx="858" cy="750"/>
          </a:xfrm>
        </p:grpSpPr>
        <p:grpSp>
          <p:nvGrpSpPr>
            <p:cNvPr id="36878" name="Group 34"/>
            <p:cNvGrpSpPr>
              <a:grpSpLocks/>
            </p:cNvGrpSpPr>
            <p:nvPr/>
          </p:nvGrpSpPr>
          <p:grpSpPr bwMode="auto">
            <a:xfrm>
              <a:off x="4164" y="558"/>
              <a:ext cx="852" cy="750"/>
              <a:chOff x="4164" y="558"/>
              <a:chExt cx="852" cy="750"/>
            </a:xfrm>
          </p:grpSpPr>
          <p:sp>
            <p:nvSpPr>
              <p:cNvPr id="36882" name="Rectangle 35"/>
              <p:cNvSpPr>
                <a:spLocks noChangeArrowheads="1"/>
              </p:cNvSpPr>
              <p:nvPr/>
            </p:nvSpPr>
            <p:spPr bwMode="auto">
              <a:xfrm>
                <a:off x="4338" y="564"/>
                <a:ext cx="498" cy="73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6883" name="Text Box 36"/>
              <p:cNvSpPr txBox="1">
                <a:spLocks noChangeArrowheads="1"/>
              </p:cNvSpPr>
              <p:nvPr/>
            </p:nvSpPr>
            <p:spPr bwMode="auto">
              <a:xfrm>
                <a:off x="4296" y="564"/>
                <a:ext cx="31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36884" name="Text Box 37"/>
              <p:cNvSpPr txBox="1">
                <a:spLocks noChangeArrowheads="1"/>
              </p:cNvSpPr>
              <p:nvPr/>
            </p:nvSpPr>
            <p:spPr bwMode="auto">
              <a:xfrm>
                <a:off x="4614" y="558"/>
                <a:ext cx="31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Q</a:t>
                </a:r>
              </a:p>
            </p:txBody>
          </p:sp>
          <p:sp>
            <p:nvSpPr>
              <p:cNvPr id="36885" name="Text Box 38"/>
              <p:cNvSpPr txBox="1">
                <a:spLocks noChangeArrowheads="1"/>
              </p:cNvSpPr>
              <p:nvPr/>
            </p:nvSpPr>
            <p:spPr bwMode="auto">
              <a:xfrm>
                <a:off x="4278" y="1020"/>
                <a:ext cx="49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&gt;CK</a:t>
                </a:r>
              </a:p>
            </p:txBody>
          </p:sp>
          <p:sp>
            <p:nvSpPr>
              <p:cNvPr id="36886" name="Line 39"/>
              <p:cNvSpPr>
                <a:spLocks noChangeShapeType="1"/>
              </p:cNvSpPr>
              <p:nvPr/>
            </p:nvSpPr>
            <p:spPr bwMode="auto">
              <a:xfrm>
                <a:off x="4164" y="690"/>
                <a:ext cx="1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7" name="Line 40"/>
              <p:cNvSpPr>
                <a:spLocks noChangeShapeType="1"/>
              </p:cNvSpPr>
              <p:nvPr/>
            </p:nvSpPr>
            <p:spPr bwMode="auto">
              <a:xfrm>
                <a:off x="4842" y="678"/>
                <a:ext cx="1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6879" name="Group 41"/>
            <p:cNvGrpSpPr>
              <a:grpSpLocks/>
            </p:cNvGrpSpPr>
            <p:nvPr/>
          </p:nvGrpSpPr>
          <p:grpSpPr bwMode="auto">
            <a:xfrm>
              <a:off x="4158" y="1127"/>
              <a:ext cx="175" cy="85"/>
              <a:chOff x="1698" y="1121"/>
              <a:chExt cx="175" cy="85"/>
            </a:xfrm>
          </p:grpSpPr>
          <p:sp>
            <p:nvSpPr>
              <p:cNvPr id="36880" name="Line 42"/>
              <p:cNvSpPr>
                <a:spLocks noChangeShapeType="1"/>
              </p:cNvSpPr>
              <p:nvPr/>
            </p:nvSpPr>
            <p:spPr bwMode="auto">
              <a:xfrm>
                <a:off x="1698" y="1164"/>
                <a:ext cx="9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1" name="Oval 43"/>
              <p:cNvSpPr>
                <a:spLocks noChangeArrowheads="1"/>
              </p:cNvSpPr>
              <p:nvPr/>
            </p:nvSpPr>
            <p:spPr bwMode="auto">
              <a:xfrm>
                <a:off x="1795" y="1121"/>
                <a:ext cx="78" cy="8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36875" name="Rectangle 44"/>
          <p:cNvSpPr>
            <a:spLocks noChangeArrowheads="1"/>
          </p:cNvSpPr>
          <p:nvPr/>
        </p:nvSpPr>
        <p:spPr bwMode="auto">
          <a:xfrm>
            <a:off x="179388" y="3095625"/>
            <a:ext cx="31686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33375" indent="-333375">
              <a:spcBef>
                <a:spcPts val="800"/>
              </a:spcBef>
            </a:pPr>
            <a:r>
              <a:rPr lang="hu-HU" sz="2800" b="1">
                <a:solidFill>
                  <a:srgbClr val="000000"/>
                </a:solidFill>
              </a:rPr>
              <a:t>CK</a:t>
            </a:r>
            <a:r>
              <a:rPr lang="hu-HU" sz="2800">
                <a:solidFill>
                  <a:srgbClr val="000000"/>
                </a:solidFill>
              </a:rPr>
              <a:t>: órajel</a:t>
            </a:r>
          </a:p>
        </p:txBody>
      </p:sp>
      <p:sp>
        <p:nvSpPr>
          <p:cNvPr id="36876" name="Élőláb helye 4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36877" name="Dátum helye 4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FB7C706-CE26-4A29-A41B-59E7A350B270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D18BFF-2F60-4350-A2BC-C03CA44B716C}" type="slidenum">
              <a:rPr lang="en-GB" smtClean="0">
                <a:cs typeface="Arial" charset="0"/>
              </a:rPr>
              <a:pPr/>
              <a:t>36</a:t>
            </a:fld>
            <a:endParaRPr lang="en-GB" smtClean="0">
              <a:cs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495300"/>
          </a:xfrm>
        </p:spPr>
        <p:txBody>
          <a:bodyPr lIns="92075" tIns="46038" rIns="92075" bIns="46038"/>
          <a:lstStyle/>
          <a:p>
            <a:pPr>
              <a:buFont typeface="Times New Roman" pitchFamily="18" charset="0"/>
              <a:buNone/>
            </a:pPr>
            <a:r>
              <a:rPr lang="hu-HU" b="1" smtClean="0"/>
              <a:t>3.28. ábra:</a:t>
            </a:r>
            <a:r>
              <a:rPr lang="hu-HU" smtClean="0"/>
              <a:t> (a) 2 független D flip-flop, 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209675" y="1638300"/>
            <a:ext cx="6762750" cy="3724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37893" name="Group 4"/>
          <p:cNvGrpSpPr>
            <a:grpSpLocks/>
          </p:cNvGrpSpPr>
          <p:nvPr/>
        </p:nvGrpSpPr>
        <p:grpSpPr bwMode="auto">
          <a:xfrm>
            <a:off x="1400175" y="1171575"/>
            <a:ext cx="6657975" cy="4652963"/>
            <a:chOff x="882" y="738"/>
            <a:chExt cx="4194" cy="2931"/>
          </a:xfrm>
        </p:grpSpPr>
        <p:sp>
          <p:nvSpPr>
            <p:cNvPr id="37898" name="Text Box 5"/>
            <p:cNvSpPr txBox="1">
              <a:spLocks noChangeArrowheads="1"/>
            </p:cNvSpPr>
            <p:nvPr/>
          </p:nvSpPr>
          <p:spPr bwMode="auto">
            <a:xfrm>
              <a:off x="912" y="3378"/>
              <a:ext cx="3990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1           2           3          4           5           6           7</a:t>
              </a:r>
            </a:p>
          </p:txBody>
        </p:sp>
        <p:sp>
          <p:nvSpPr>
            <p:cNvPr id="37899" name="Text Box 6"/>
            <p:cNvSpPr txBox="1">
              <a:spLocks noChangeArrowheads="1"/>
            </p:cNvSpPr>
            <p:nvPr/>
          </p:nvSpPr>
          <p:spPr bwMode="auto">
            <a:xfrm>
              <a:off x="900" y="738"/>
              <a:ext cx="4176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14         13         12         11         10          9           8</a:t>
              </a:r>
            </a:p>
          </p:txBody>
        </p:sp>
        <p:grpSp>
          <p:nvGrpSpPr>
            <p:cNvPr id="37900" name="Group 7"/>
            <p:cNvGrpSpPr>
              <a:grpSpLocks/>
            </p:cNvGrpSpPr>
            <p:nvPr/>
          </p:nvGrpSpPr>
          <p:grpSpPr bwMode="auto">
            <a:xfrm>
              <a:off x="882" y="3378"/>
              <a:ext cx="4026" cy="270"/>
              <a:chOff x="882" y="3378"/>
              <a:chExt cx="4026" cy="270"/>
            </a:xfrm>
          </p:grpSpPr>
          <p:sp>
            <p:nvSpPr>
              <p:cNvPr id="37965" name="Rectangle 8"/>
              <p:cNvSpPr>
                <a:spLocks noChangeArrowheads="1"/>
              </p:cNvSpPr>
              <p:nvPr/>
            </p:nvSpPr>
            <p:spPr bwMode="auto">
              <a:xfrm>
                <a:off x="882" y="3378"/>
                <a:ext cx="264" cy="2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7966" name="Rectangle 9"/>
              <p:cNvSpPr>
                <a:spLocks noChangeArrowheads="1"/>
              </p:cNvSpPr>
              <p:nvPr/>
            </p:nvSpPr>
            <p:spPr bwMode="auto">
              <a:xfrm>
                <a:off x="1506" y="3378"/>
                <a:ext cx="264" cy="2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7967" name="Rectangle 10"/>
              <p:cNvSpPr>
                <a:spLocks noChangeArrowheads="1"/>
              </p:cNvSpPr>
              <p:nvPr/>
            </p:nvSpPr>
            <p:spPr bwMode="auto">
              <a:xfrm>
                <a:off x="2124" y="3378"/>
                <a:ext cx="264" cy="2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7968" name="Rectangle 11"/>
              <p:cNvSpPr>
                <a:spLocks noChangeArrowheads="1"/>
              </p:cNvSpPr>
              <p:nvPr/>
            </p:nvSpPr>
            <p:spPr bwMode="auto">
              <a:xfrm>
                <a:off x="2760" y="3378"/>
                <a:ext cx="264" cy="2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7969" name="Rectangle 12"/>
              <p:cNvSpPr>
                <a:spLocks noChangeArrowheads="1"/>
              </p:cNvSpPr>
              <p:nvPr/>
            </p:nvSpPr>
            <p:spPr bwMode="auto">
              <a:xfrm>
                <a:off x="3372" y="3378"/>
                <a:ext cx="264" cy="2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7970" name="Rectangle 13"/>
              <p:cNvSpPr>
                <a:spLocks noChangeArrowheads="1"/>
              </p:cNvSpPr>
              <p:nvPr/>
            </p:nvSpPr>
            <p:spPr bwMode="auto">
              <a:xfrm>
                <a:off x="4008" y="3378"/>
                <a:ext cx="264" cy="2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7971" name="Rectangle 14"/>
              <p:cNvSpPr>
                <a:spLocks noChangeArrowheads="1"/>
              </p:cNvSpPr>
              <p:nvPr/>
            </p:nvSpPr>
            <p:spPr bwMode="auto">
              <a:xfrm>
                <a:off x="4644" y="3378"/>
                <a:ext cx="264" cy="2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37901" name="Group 15"/>
            <p:cNvGrpSpPr>
              <a:grpSpLocks/>
            </p:cNvGrpSpPr>
            <p:nvPr/>
          </p:nvGrpSpPr>
          <p:grpSpPr bwMode="auto">
            <a:xfrm>
              <a:off x="936" y="762"/>
              <a:ext cx="4026" cy="270"/>
              <a:chOff x="882" y="3378"/>
              <a:chExt cx="4026" cy="270"/>
            </a:xfrm>
          </p:grpSpPr>
          <p:sp>
            <p:nvSpPr>
              <p:cNvPr id="37958" name="Rectangle 16"/>
              <p:cNvSpPr>
                <a:spLocks noChangeArrowheads="1"/>
              </p:cNvSpPr>
              <p:nvPr/>
            </p:nvSpPr>
            <p:spPr bwMode="auto">
              <a:xfrm>
                <a:off x="882" y="3378"/>
                <a:ext cx="264" cy="2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7959" name="Rectangle 17"/>
              <p:cNvSpPr>
                <a:spLocks noChangeArrowheads="1"/>
              </p:cNvSpPr>
              <p:nvPr/>
            </p:nvSpPr>
            <p:spPr bwMode="auto">
              <a:xfrm>
                <a:off x="1506" y="3378"/>
                <a:ext cx="264" cy="2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7960" name="Rectangle 18"/>
              <p:cNvSpPr>
                <a:spLocks noChangeArrowheads="1"/>
              </p:cNvSpPr>
              <p:nvPr/>
            </p:nvSpPr>
            <p:spPr bwMode="auto">
              <a:xfrm>
                <a:off x="2124" y="3378"/>
                <a:ext cx="264" cy="2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7961" name="Rectangle 19"/>
              <p:cNvSpPr>
                <a:spLocks noChangeArrowheads="1"/>
              </p:cNvSpPr>
              <p:nvPr/>
            </p:nvSpPr>
            <p:spPr bwMode="auto">
              <a:xfrm>
                <a:off x="2760" y="3378"/>
                <a:ext cx="264" cy="2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7962" name="Rectangle 20"/>
              <p:cNvSpPr>
                <a:spLocks noChangeArrowheads="1"/>
              </p:cNvSpPr>
              <p:nvPr/>
            </p:nvSpPr>
            <p:spPr bwMode="auto">
              <a:xfrm>
                <a:off x="3372" y="3378"/>
                <a:ext cx="264" cy="2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7963" name="Rectangle 21"/>
              <p:cNvSpPr>
                <a:spLocks noChangeArrowheads="1"/>
              </p:cNvSpPr>
              <p:nvPr/>
            </p:nvSpPr>
            <p:spPr bwMode="auto">
              <a:xfrm>
                <a:off x="4008" y="3378"/>
                <a:ext cx="264" cy="2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7964" name="Rectangle 22"/>
              <p:cNvSpPr>
                <a:spLocks noChangeArrowheads="1"/>
              </p:cNvSpPr>
              <p:nvPr/>
            </p:nvSpPr>
            <p:spPr bwMode="auto">
              <a:xfrm>
                <a:off x="4644" y="3378"/>
                <a:ext cx="264" cy="2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37902" name="Group 23"/>
            <p:cNvGrpSpPr>
              <a:grpSpLocks/>
            </p:cNvGrpSpPr>
            <p:nvPr/>
          </p:nvGrpSpPr>
          <p:grpSpPr bwMode="auto">
            <a:xfrm>
              <a:off x="1036" y="1479"/>
              <a:ext cx="3052" cy="1897"/>
              <a:chOff x="1036" y="1479"/>
              <a:chExt cx="3052" cy="1897"/>
            </a:xfrm>
          </p:grpSpPr>
          <p:grpSp>
            <p:nvGrpSpPr>
              <p:cNvPr id="37930" name="Group 24"/>
              <p:cNvGrpSpPr>
                <a:grpSpLocks/>
              </p:cNvGrpSpPr>
              <p:nvPr/>
            </p:nvGrpSpPr>
            <p:grpSpPr bwMode="auto">
              <a:xfrm>
                <a:off x="1644" y="1479"/>
                <a:ext cx="1114" cy="1591"/>
                <a:chOff x="1640" y="1479"/>
                <a:chExt cx="1114" cy="1591"/>
              </a:xfrm>
            </p:grpSpPr>
            <p:sp>
              <p:nvSpPr>
                <p:cNvPr id="37945" name="Rectangle 25"/>
                <p:cNvSpPr>
                  <a:spLocks noChangeArrowheads="1"/>
                </p:cNvSpPr>
                <p:nvPr/>
              </p:nvSpPr>
              <p:spPr bwMode="auto">
                <a:xfrm>
                  <a:off x="1902" y="1692"/>
                  <a:ext cx="672" cy="88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794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854" y="1812"/>
                  <a:ext cx="84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D       Q</a:t>
                  </a:r>
                </a:p>
              </p:txBody>
            </p:sp>
            <p:sp>
              <p:nvSpPr>
                <p:cNvPr id="3794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836" y="2106"/>
                  <a:ext cx="864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&gt;CK Q#</a:t>
                  </a:r>
                </a:p>
              </p:txBody>
            </p:sp>
            <p:sp>
              <p:nvSpPr>
                <p:cNvPr id="37948" name="Line 28"/>
                <p:cNvSpPr>
                  <a:spLocks noChangeShapeType="1"/>
                </p:cNvSpPr>
                <p:nvPr/>
              </p:nvSpPr>
              <p:spPr bwMode="auto">
                <a:xfrm>
                  <a:off x="1640" y="1950"/>
                  <a:ext cx="26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7949" name="Line 29"/>
                <p:cNvSpPr>
                  <a:spLocks noChangeShapeType="1"/>
                </p:cNvSpPr>
                <p:nvPr/>
              </p:nvSpPr>
              <p:spPr bwMode="auto">
                <a:xfrm>
                  <a:off x="2580" y="1938"/>
                  <a:ext cx="17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795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004" y="1644"/>
                  <a:ext cx="552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CLR</a:t>
                  </a:r>
                </a:p>
              </p:txBody>
            </p:sp>
            <p:sp>
              <p:nvSpPr>
                <p:cNvPr id="37951" name="Line 31"/>
                <p:cNvSpPr>
                  <a:spLocks noChangeShapeType="1"/>
                </p:cNvSpPr>
                <p:nvPr/>
              </p:nvSpPr>
              <p:spPr bwMode="auto">
                <a:xfrm>
                  <a:off x="2574" y="2256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7952" name="Line 32"/>
                <p:cNvSpPr>
                  <a:spLocks noChangeShapeType="1"/>
                </p:cNvSpPr>
                <p:nvPr/>
              </p:nvSpPr>
              <p:spPr bwMode="auto">
                <a:xfrm>
                  <a:off x="1728" y="2250"/>
                  <a:ext cx="17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795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064" y="2334"/>
                  <a:ext cx="552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PR</a:t>
                  </a:r>
                </a:p>
              </p:txBody>
            </p:sp>
            <p:sp>
              <p:nvSpPr>
                <p:cNvPr id="37954" name="Oval 34"/>
                <p:cNvSpPr>
                  <a:spLocks noChangeArrowheads="1"/>
                </p:cNvSpPr>
                <p:nvPr/>
              </p:nvSpPr>
              <p:spPr bwMode="auto">
                <a:xfrm>
                  <a:off x="2203" y="1607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7955" name="Oval 35"/>
                <p:cNvSpPr>
                  <a:spLocks noChangeArrowheads="1"/>
                </p:cNvSpPr>
                <p:nvPr/>
              </p:nvSpPr>
              <p:spPr bwMode="auto">
                <a:xfrm>
                  <a:off x="2197" y="2579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7956" name="Line 36"/>
                <p:cNvSpPr>
                  <a:spLocks noChangeShapeType="1"/>
                </p:cNvSpPr>
                <p:nvPr/>
              </p:nvSpPr>
              <p:spPr bwMode="auto">
                <a:xfrm>
                  <a:off x="2238" y="2664"/>
                  <a:ext cx="0" cy="40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7957" name="Line 37"/>
                <p:cNvSpPr>
                  <a:spLocks noChangeShapeType="1"/>
                </p:cNvSpPr>
                <p:nvPr/>
              </p:nvSpPr>
              <p:spPr bwMode="auto">
                <a:xfrm>
                  <a:off x="2241" y="1479"/>
                  <a:ext cx="0" cy="12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7931" name="Line 38"/>
              <p:cNvSpPr>
                <a:spLocks noChangeShapeType="1"/>
              </p:cNvSpPr>
              <p:nvPr/>
            </p:nvSpPr>
            <p:spPr bwMode="auto">
              <a:xfrm flipH="1">
                <a:off x="1036" y="1484"/>
                <a:ext cx="12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32" name="Line 39"/>
              <p:cNvSpPr>
                <a:spLocks noChangeShapeType="1"/>
              </p:cNvSpPr>
              <p:nvPr/>
            </p:nvSpPr>
            <p:spPr bwMode="auto">
              <a:xfrm>
                <a:off x="1036" y="1484"/>
                <a:ext cx="0" cy="18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33" name="Line 40"/>
              <p:cNvSpPr>
                <a:spLocks noChangeShapeType="1"/>
              </p:cNvSpPr>
              <p:nvPr/>
            </p:nvSpPr>
            <p:spPr bwMode="auto">
              <a:xfrm flipV="1">
                <a:off x="1640" y="1948"/>
                <a:ext cx="0" cy="14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34" name="Line 41"/>
              <p:cNvSpPr>
                <a:spLocks noChangeShapeType="1"/>
              </p:cNvSpPr>
              <p:nvPr/>
            </p:nvSpPr>
            <p:spPr bwMode="auto">
              <a:xfrm>
                <a:off x="1732" y="2248"/>
                <a:ext cx="0" cy="9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35" name="Line 42"/>
              <p:cNvSpPr>
                <a:spLocks noChangeShapeType="1"/>
              </p:cNvSpPr>
              <p:nvPr/>
            </p:nvSpPr>
            <p:spPr bwMode="auto">
              <a:xfrm>
                <a:off x="1732" y="3184"/>
                <a:ext cx="5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36" name="Line 43"/>
              <p:cNvSpPr>
                <a:spLocks noChangeShapeType="1"/>
              </p:cNvSpPr>
              <p:nvPr/>
            </p:nvSpPr>
            <p:spPr bwMode="auto">
              <a:xfrm>
                <a:off x="2244" y="3184"/>
                <a:ext cx="0" cy="1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37" name="Line 44"/>
              <p:cNvSpPr>
                <a:spLocks noChangeShapeType="1"/>
              </p:cNvSpPr>
              <p:nvPr/>
            </p:nvSpPr>
            <p:spPr bwMode="auto">
              <a:xfrm>
                <a:off x="2244" y="3072"/>
                <a:ext cx="6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38" name="Line 45"/>
              <p:cNvSpPr>
                <a:spLocks noChangeShapeType="1"/>
              </p:cNvSpPr>
              <p:nvPr/>
            </p:nvSpPr>
            <p:spPr bwMode="auto">
              <a:xfrm>
                <a:off x="2872" y="3072"/>
                <a:ext cx="0" cy="3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39" name="Line 46"/>
              <p:cNvSpPr>
                <a:spLocks noChangeShapeType="1"/>
              </p:cNvSpPr>
              <p:nvPr/>
            </p:nvSpPr>
            <p:spPr bwMode="auto">
              <a:xfrm>
                <a:off x="2700" y="2256"/>
                <a:ext cx="0" cy="6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40" name="Line 47"/>
              <p:cNvSpPr>
                <a:spLocks noChangeShapeType="1"/>
              </p:cNvSpPr>
              <p:nvPr/>
            </p:nvSpPr>
            <p:spPr bwMode="auto">
              <a:xfrm>
                <a:off x="2700" y="2952"/>
                <a:ext cx="7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41" name="Line 48"/>
              <p:cNvSpPr>
                <a:spLocks noChangeShapeType="1"/>
              </p:cNvSpPr>
              <p:nvPr/>
            </p:nvSpPr>
            <p:spPr bwMode="auto">
              <a:xfrm>
                <a:off x="3496" y="2952"/>
                <a:ext cx="0" cy="4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42" name="Line 49"/>
              <p:cNvSpPr>
                <a:spLocks noChangeShapeType="1"/>
              </p:cNvSpPr>
              <p:nvPr/>
            </p:nvSpPr>
            <p:spPr bwMode="auto">
              <a:xfrm>
                <a:off x="2752" y="1936"/>
                <a:ext cx="0" cy="9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43" name="Line 50"/>
              <p:cNvSpPr>
                <a:spLocks noChangeShapeType="1"/>
              </p:cNvSpPr>
              <p:nvPr/>
            </p:nvSpPr>
            <p:spPr bwMode="auto">
              <a:xfrm>
                <a:off x="2756" y="2880"/>
                <a:ext cx="1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44" name="Line 51"/>
              <p:cNvSpPr>
                <a:spLocks noChangeShapeType="1"/>
              </p:cNvSpPr>
              <p:nvPr/>
            </p:nvSpPr>
            <p:spPr bwMode="auto">
              <a:xfrm>
                <a:off x="4088" y="2880"/>
                <a:ext cx="0" cy="4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03" name="Group 52"/>
            <p:cNvGrpSpPr>
              <a:grpSpLocks/>
            </p:cNvGrpSpPr>
            <p:nvPr/>
          </p:nvGrpSpPr>
          <p:grpSpPr bwMode="auto">
            <a:xfrm>
              <a:off x="1700" y="1028"/>
              <a:ext cx="3156" cy="1752"/>
              <a:chOff x="1696" y="1028"/>
              <a:chExt cx="3156" cy="1752"/>
            </a:xfrm>
          </p:grpSpPr>
          <p:grpSp>
            <p:nvGrpSpPr>
              <p:cNvPr id="37904" name="Group 53"/>
              <p:cNvGrpSpPr>
                <a:grpSpLocks/>
              </p:cNvGrpSpPr>
              <p:nvPr/>
            </p:nvGrpSpPr>
            <p:grpSpPr bwMode="auto">
              <a:xfrm>
                <a:off x="2968" y="1347"/>
                <a:ext cx="1884" cy="1431"/>
                <a:chOff x="2968" y="1347"/>
                <a:chExt cx="1884" cy="1431"/>
              </a:xfrm>
            </p:grpSpPr>
            <p:sp>
              <p:nvSpPr>
                <p:cNvPr id="37917" name="Rectangle 54"/>
                <p:cNvSpPr>
                  <a:spLocks noChangeArrowheads="1"/>
                </p:cNvSpPr>
                <p:nvPr/>
              </p:nvSpPr>
              <p:spPr bwMode="auto">
                <a:xfrm>
                  <a:off x="3510" y="1692"/>
                  <a:ext cx="672" cy="88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7918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462" y="1812"/>
                  <a:ext cx="84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D       Q</a:t>
                  </a:r>
                </a:p>
              </p:txBody>
            </p:sp>
            <p:sp>
              <p:nvSpPr>
                <p:cNvPr id="3791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444" y="2106"/>
                  <a:ext cx="864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&gt;CK Q#</a:t>
                  </a:r>
                </a:p>
              </p:txBody>
            </p:sp>
            <p:sp>
              <p:nvSpPr>
                <p:cNvPr id="37920" name="Line 57"/>
                <p:cNvSpPr>
                  <a:spLocks noChangeShapeType="1"/>
                </p:cNvSpPr>
                <p:nvPr/>
              </p:nvSpPr>
              <p:spPr bwMode="auto">
                <a:xfrm>
                  <a:off x="3336" y="1950"/>
                  <a:ext cx="17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7921" name="Line 58"/>
                <p:cNvSpPr>
                  <a:spLocks noChangeShapeType="1"/>
                </p:cNvSpPr>
                <p:nvPr/>
              </p:nvSpPr>
              <p:spPr bwMode="auto">
                <a:xfrm>
                  <a:off x="4188" y="1938"/>
                  <a:ext cx="6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7922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612" y="1644"/>
                  <a:ext cx="552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CLR</a:t>
                  </a:r>
                </a:p>
              </p:txBody>
            </p:sp>
            <p:sp>
              <p:nvSpPr>
                <p:cNvPr id="37923" name="Line 60"/>
                <p:cNvSpPr>
                  <a:spLocks noChangeShapeType="1"/>
                </p:cNvSpPr>
                <p:nvPr/>
              </p:nvSpPr>
              <p:spPr bwMode="auto">
                <a:xfrm>
                  <a:off x="4182" y="2256"/>
                  <a:ext cx="67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7924" name="Line 61"/>
                <p:cNvSpPr>
                  <a:spLocks noChangeShapeType="1"/>
                </p:cNvSpPr>
                <p:nvPr/>
              </p:nvSpPr>
              <p:spPr bwMode="auto">
                <a:xfrm>
                  <a:off x="2968" y="2250"/>
                  <a:ext cx="54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7925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672" y="2334"/>
                  <a:ext cx="552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PR</a:t>
                  </a:r>
                </a:p>
              </p:txBody>
            </p:sp>
            <p:sp>
              <p:nvSpPr>
                <p:cNvPr id="37926" name="Oval 63"/>
                <p:cNvSpPr>
                  <a:spLocks noChangeArrowheads="1"/>
                </p:cNvSpPr>
                <p:nvPr/>
              </p:nvSpPr>
              <p:spPr bwMode="auto">
                <a:xfrm>
                  <a:off x="3811" y="1607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7927" name="Oval 64"/>
                <p:cNvSpPr>
                  <a:spLocks noChangeArrowheads="1"/>
                </p:cNvSpPr>
                <p:nvPr/>
              </p:nvSpPr>
              <p:spPr bwMode="auto">
                <a:xfrm>
                  <a:off x="3805" y="2579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7928" name="Line 65"/>
                <p:cNvSpPr>
                  <a:spLocks noChangeShapeType="1"/>
                </p:cNvSpPr>
                <p:nvPr/>
              </p:nvSpPr>
              <p:spPr bwMode="auto">
                <a:xfrm>
                  <a:off x="3846" y="2664"/>
                  <a:ext cx="0" cy="11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7929" name="Line 66"/>
                <p:cNvSpPr>
                  <a:spLocks noChangeShapeType="1"/>
                </p:cNvSpPr>
                <p:nvPr/>
              </p:nvSpPr>
              <p:spPr bwMode="auto">
                <a:xfrm>
                  <a:off x="3849" y="1347"/>
                  <a:ext cx="0" cy="2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7905" name="Line 67"/>
              <p:cNvSpPr>
                <a:spLocks noChangeShapeType="1"/>
              </p:cNvSpPr>
              <p:nvPr/>
            </p:nvSpPr>
            <p:spPr bwMode="auto">
              <a:xfrm flipV="1">
                <a:off x="2968" y="1028"/>
                <a:ext cx="0" cy="1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06" name="Line 68"/>
              <p:cNvSpPr>
                <a:spLocks noChangeShapeType="1"/>
              </p:cNvSpPr>
              <p:nvPr/>
            </p:nvSpPr>
            <p:spPr bwMode="auto">
              <a:xfrm flipH="1">
                <a:off x="1696" y="1348"/>
                <a:ext cx="2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07" name="Line 69"/>
              <p:cNvSpPr>
                <a:spLocks noChangeShapeType="1"/>
              </p:cNvSpPr>
              <p:nvPr/>
            </p:nvSpPr>
            <p:spPr bwMode="auto">
              <a:xfrm flipV="1">
                <a:off x="1696" y="1032"/>
                <a:ext cx="0" cy="3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08" name="Line 70"/>
              <p:cNvSpPr>
                <a:spLocks noChangeShapeType="1"/>
              </p:cNvSpPr>
              <p:nvPr/>
            </p:nvSpPr>
            <p:spPr bwMode="auto">
              <a:xfrm flipV="1">
                <a:off x="3340" y="1224"/>
                <a:ext cx="0" cy="7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09" name="Line 71"/>
              <p:cNvSpPr>
                <a:spLocks noChangeShapeType="1"/>
              </p:cNvSpPr>
              <p:nvPr/>
            </p:nvSpPr>
            <p:spPr bwMode="auto">
              <a:xfrm flipH="1">
                <a:off x="2328" y="1224"/>
                <a:ext cx="10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10" name="Line 72"/>
              <p:cNvSpPr>
                <a:spLocks noChangeShapeType="1"/>
              </p:cNvSpPr>
              <p:nvPr/>
            </p:nvSpPr>
            <p:spPr bwMode="auto">
              <a:xfrm flipV="1">
                <a:off x="2328" y="1028"/>
                <a:ext cx="0" cy="1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11" name="Line 73"/>
              <p:cNvSpPr>
                <a:spLocks noChangeShapeType="1"/>
              </p:cNvSpPr>
              <p:nvPr/>
            </p:nvSpPr>
            <p:spPr bwMode="auto">
              <a:xfrm flipH="1" flipV="1">
                <a:off x="4848" y="1032"/>
                <a:ext cx="0" cy="1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12" name="Line 74"/>
              <p:cNvSpPr>
                <a:spLocks noChangeShapeType="1"/>
              </p:cNvSpPr>
              <p:nvPr/>
            </p:nvSpPr>
            <p:spPr bwMode="auto">
              <a:xfrm flipV="1">
                <a:off x="4252" y="1028"/>
                <a:ext cx="0" cy="9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13" name="Line 75"/>
              <p:cNvSpPr>
                <a:spLocks noChangeShapeType="1"/>
              </p:cNvSpPr>
              <p:nvPr/>
            </p:nvSpPr>
            <p:spPr bwMode="auto">
              <a:xfrm>
                <a:off x="3844" y="2780"/>
                <a:ext cx="6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14" name="Line 76"/>
              <p:cNvSpPr>
                <a:spLocks noChangeShapeType="1"/>
              </p:cNvSpPr>
              <p:nvPr/>
            </p:nvSpPr>
            <p:spPr bwMode="auto">
              <a:xfrm flipV="1">
                <a:off x="4512" y="1192"/>
                <a:ext cx="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15" name="Line 77"/>
              <p:cNvSpPr>
                <a:spLocks noChangeShapeType="1"/>
              </p:cNvSpPr>
              <p:nvPr/>
            </p:nvSpPr>
            <p:spPr bwMode="auto">
              <a:xfrm flipH="1">
                <a:off x="3588" y="1192"/>
                <a:ext cx="9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16" name="Line 78"/>
              <p:cNvSpPr>
                <a:spLocks noChangeShapeType="1"/>
              </p:cNvSpPr>
              <p:nvPr/>
            </p:nvSpPr>
            <p:spPr bwMode="auto">
              <a:xfrm flipV="1">
                <a:off x="3588" y="1028"/>
                <a:ext cx="0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37894" name="Text Box 79"/>
          <p:cNvSpPr txBox="1">
            <a:spLocks noChangeArrowheads="1"/>
          </p:cNvSpPr>
          <p:nvPr/>
        </p:nvSpPr>
        <p:spPr bwMode="auto">
          <a:xfrm>
            <a:off x="1390650" y="752475"/>
            <a:ext cx="600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V</a:t>
            </a:r>
            <a:r>
              <a:rPr lang="hu-HU" baseline="-25000">
                <a:solidFill>
                  <a:schemeClr val="tx1"/>
                </a:solidFill>
              </a:rPr>
              <a:t>cc</a:t>
            </a:r>
          </a:p>
        </p:txBody>
      </p:sp>
      <p:sp>
        <p:nvSpPr>
          <p:cNvPr id="37895" name="Text Box 80"/>
          <p:cNvSpPr txBox="1">
            <a:spLocks noChangeArrowheads="1"/>
          </p:cNvSpPr>
          <p:nvPr/>
        </p:nvSpPr>
        <p:spPr bwMode="auto">
          <a:xfrm>
            <a:off x="7172325" y="5791200"/>
            <a:ext cx="9048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GND</a:t>
            </a:r>
            <a:endParaRPr lang="hu-HU" baseline="-25000">
              <a:solidFill>
                <a:schemeClr val="tx1"/>
              </a:solidFill>
            </a:endParaRPr>
          </a:p>
        </p:txBody>
      </p:sp>
      <p:sp>
        <p:nvSpPr>
          <p:cNvPr id="37896" name="Élőláb helye 8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37897" name="Dátum helye 8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8C3945-5687-492C-8CFA-7984C6F9C446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817C18-7A4C-4581-BC0C-49924074EC7E}" type="slidenum">
              <a:rPr lang="en-GB" smtClean="0">
                <a:cs typeface="Arial" charset="0"/>
              </a:rPr>
              <a:pPr/>
              <a:t>37</a:t>
            </a:fld>
            <a:endParaRPr lang="en-GB" smtClean="0">
              <a:cs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911225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sz="2800" b="1" smtClean="0"/>
              <a:t>3.28. ábra:</a:t>
            </a:r>
            <a:r>
              <a:rPr lang="hu-HU" sz="2800" smtClean="0"/>
              <a:t> (b) közös </a:t>
            </a:r>
            <a:r>
              <a:rPr lang="hu-HU" sz="2800" b="1" smtClean="0"/>
              <a:t>CK</a:t>
            </a:r>
            <a:r>
              <a:rPr lang="hu-HU" sz="2800" smtClean="0"/>
              <a:t>-val és </a:t>
            </a:r>
            <a:r>
              <a:rPr lang="hu-HU" sz="2800" b="1" smtClean="0"/>
              <a:t>CLR</a:t>
            </a:r>
            <a:r>
              <a:rPr lang="hu-HU" sz="2800" smtClean="0"/>
              <a:t>-rel vezérelt </a:t>
            </a:r>
            <a:br>
              <a:rPr lang="hu-HU" sz="2800" smtClean="0"/>
            </a:br>
            <a:r>
              <a:rPr lang="hu-HU" sz="2800" smtClean="0"/>
              <a:t>			8 bites D flip-flop: (</a:t>
            </a:r>
            <a:r>
              <a:rPr lang="hu-HU" sz="2800" b="1" smtClean="0"/>
              <a:t>regiszter</a:t>
            </a:r>
            <a:r>
              <a:rPr lang="hu-HU" sz="2800" smtClean="0"/>
              <a:t>)</a:t>
            </a:r>
          </a:p>
        </p:txBody>
      </p:sp>
      <p:grpSp>
        <p:nvGrpSpPr>
          <p:cNvPr id="38916" name="Group 3"/>
          <p:cNvGrpSpPr>
            <a:grpSpLocks/>
          </p:cNvGrpSpPr>
          <p:nvPr/>
        </p:nvGrpSpPr>
        <p:grpSpPr bwMode="auto">
          <a:xfrm>
            <a:off x="285750" y="1238250"/>
            <a:ext cx="7943850" cy="5619750"/>
            <a:chOff x="216" y="426"/>
            <a:chExt cx="5004" cy="3540"/>
          </a:xfrm>
        </p:grpSpPr>
        <p:sp>
          <p:nvSpPr>
            <p:cNvPr id="38919" name="Rectangle 4"/>
            <p:cNvSpPr>
              <a:spLocks noChangeArrowheads="1"/>
            </p:cNvSpPr>
            <p:nvPr/>
          </p:nvSpPr>
          <p:spPr bwMode="auto">
            <a:xfrm>
              <a:off x="534" y="762"/>
              <a:ext cx="4518" cy="26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8920" name="Text Box 5"/>
            <p:cNvSpPr txBox="1">
              <a:spLocks noChangeArrowheads="1"/>
            </p:cNvSpPr>
            <p:nvPr/>
          </p:nvSpPr>
          <p:spPr bwMode="auto">
            <a:xfrm>
              <a:off x="510" y="480"/>
              <a:ext cx="471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 20    19      18      17      16     15      14     13      12      11</a:t>
              </a:r>
            </a:p>
          </p:txBody>
        </p:sp>
        <p:sp>
          <p:nvSpPr>
            <p:cNvPr id="38921" name="Text Box 6"/>
            <p:cNvSpPr txBox="1">
              <a:spLocks noChangeArrowheads="1"/>
            </p:cNvSpPr>
            <p:nvPr/>
          </p:nvSpPr>
          <p:spPr bwMode="auto">
            <a:xfrm>
              <a:off x="576" y="3426"/>
              <a:ext cx="463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 1      2        3        4       5       6        7       8        9       10</a:t>
              </a:r>
            </a:p>
          </p:txBody>
        </p:sp>
        <p:grpSp>
          <p:nvGrpSpPr>
            <p:cNvPr id="38922" name="Group 7"/>
            <p:cNvGrpSpPr>
              <a:grpSpLocks/>
            </p:cNvGrpSpPr>
            <p:nvPr/>
          </p:nvGrpSpPr>
          <p:grpSpPr bwMode="auto">
            <a:xfrm>
              <a:off x="576" y="510"/>
              <a:ext cx="4386" cy="252"/>
              <a:chOff x="576" y="510"/>
              <a:chExt cx="4386" cy="252"/>
            </a:xfrm>
          </p:grpSpPr>
          <p:sp>
            <p:nvSpPr>
              <p:cNvPr id="39100" name="Rectangle 8"/>
              <p:cNvSpPr>
                <a:spLocks noChangeArrowheads="1"/>
              </p:cNvSpPr>
              <p:nvPr/>
            </p:nvSpPr>
            <p:spPr bwMode="auto">
              <a:xfrm>
                <a:off x="576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101" name="Rectangle 9"/>
              <p:cNvSpPr>
                <a:spLocks noChangeArrowheads="1"/>
              </p:cNvSpPr>
              <p:nvPr/>
            </p:nvSpPr>
            <p:spPr bwMode="auto">
              <a:xfrm>
                <a:off x="978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102" name="Rectangle 10"/>
              <p:cNvSpPr>
                <a:spLocks noChangeArrowheads="1"/>
              </p:cNvSpPr>
              <p:nvPr/>
            </p:nvSpPr>
            <p:spPr bwMode="auto">
              <a:xfrm>
                <a:off x="1464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103" name="Rectangle 11"/>
              <p:cNvSpPr>
                <a:spLocks noChangeArrowheads="1"/>
              </p:cNvSpPr>
              <p:nvPr/>
            </p:nvSpPr>
            <p:spPr bwMode="auto">
              <a:xfrm>
                <a:off x="1932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104" name="Rectangle 12"/>
              <p:cNvSpPr>
                <a:spLocks noChangeArrowheads="1"/>
              </p:cNvSpPr>
              <p:nvPr/>
            </p:nvSpPr>
            <p:spPr bwMode="auto">
              <a:xfrm>
                <a:off x="2412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105" name="Rectangle 13"/>
              <p:cNvSpPr>
                <a:spLocks noChangeArrowheads="1"/>
              </p:cNvSpPr>
              <p:nvPr/>
            </p:nvSpPr>
            <p:spPr bwMode="auto">
              <a:xfrm>
                <a:off x="2838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106" name="Rectangle 14"/>
              <p:cNvSpPr>
                <a:spLocks noChangeArrowheads="1"/>
              </p:cNvSpPr>
              <p:nvPr/>
            </p:nvSpPr>
            <p:spPr bwMode="auto">
              <a:xfrm>
                <a:off x="3318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107" name="Rectangle 15"/>
              <p:cNvSpPr>
                <a:spLocks noChangeArrowheads="1"/>
              </p:cNvSpPr>
              <p:nvPr/>
            </p:nvSpPr>
            <p:spPr bwMode="auto">
              <a:xfrm>
                <a:off x="3732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108" name="Rectangle 16"/>
              <p:cNvSpPr>
                <a:spLocks noChangeArrowheads="1"/>
              </p:cNvSpPr>
              <p:nvPr/>
            </p:nvSpPr>
            <p:spPr bwMode="auto">
              <a:xfrm>
                <a:off x="4230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109" name="Rectangle 17"/>
              <p:cNvSpPr>
                <a:spLocks noChangeArrowheads="1"/>
              </p:cNvSpPr>
              <p:nvPr/>
            </p:nvSpPr>
            <p:spPr bwMode="auto">
              <a:xfrm>
                <a:off x="4698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38923" name="Group 18"/>
            <p:cNvGrpSpPr>
              <a:grpSpLocks/>
            </p:cNvGrpSpPr>
            <p:nvPr/>
          </p:nvGrpSpPr>
          <p:grpSpPr bwMode="auto">
            <a:xfrm>
              <a:off x="588" y="3438"/>
              <a:ext cx="4386" cy="252"/>
              <a:chOff x="576" y="510"/>
              <a:chExt cx="4386" cy="252"/>
            </a:xfrm>
          </p:grpSpPr>
          <p:sp>
            <p:nvSpPr>
              <p:cNvPr id="39090" name="Rectangle 19"/>
              <p:cNvSpPr>
                <a:spLocks noChangeArrowheads="1"/>
              </p:cNvSpPr>
              <p:nvPr/>
            </p:nvSpPr>
            <p:spPr bwMode="auto">
              <a:xfrm>
                <a:off x="576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091" name="Rectangle 20"/>
              <p:cNvSpPr>
                <a:spLocks noChangeArrowheads="1"/>
              </p:cNvSpPr>
              <p:nvPr/>
            </p:nvSpPr>
            <p:spPr bwMode="auto">
              <a:xfrm>
                <a:off x="978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092" name="Rectangle 21"/>
              <p:cNvSpPr>
                <a:spLocks noChangeArrowheads="1"/>
              </p:cNvSpPr>
              <p:nvPr/>
            </p:nvSpPr>
            <p:spPr bwMode="auto">
              <a:xfrm>
                <a:off x="1464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093" name="Rectangle 22"/>
              <p:cNvSpPr>
                <a:spLocks noChangeArrowheads="1"/>
              </p:cNvSpPr>
              <p:nvPr/>
            </p:nvSpPr>
            <p:spPr bwMode="auto">
              <a:xfrm>
                <a:off x="1932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094" name="Rectangle 23"/>
              <p:cNvSpPr>
                <a:spLocks noChangeArrowheads="1"/>
              </p:cNvSpPr>
              <p:nvPr/>
            </p:nvSpPr>
            <p:spPr bwMode="auto">
              <a:xfrm>
                <a:off x="2412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095" name="Rectangle 24"/>
              <p:cNvSpPr>
                <a:spLocks noChangeArrowheads="1"/>
              </p:cNvSpPr>
              <p:nvPr/>
            </p:nvSpPr>
            <p:spPr bwMode="auto">
              <a:xfrm>
                <a:off x="2838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096" name="Rectangle 25"/>
              <p:cNvSpPr>
                <a:spLocks noChangeArrowheads="1"/>
              </p:cNvSpPr>
              <p:nvPr/>
            </p:nvSpPr>
            <p:spPr bwMode="auto">
              <a:xfrm>
                <a:off x="3318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097" name="Rectangle 26"/>
              <p:cNvSpPr>
                <a:spLocks noChangeArrowheads="1"/>
              </p:cNvSpPr>
              <p:nvPr/>
            </p:nvSpPr>
            <p:spPr bwMode="auto">
              <a:xfrm>
                <a:off x="3732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098" name="Rectangle 27"/>
              <p:cNvSpPr>
                <a:spLocks noChangeArrowheads="1"/>
              </p:cNvSpPr>
              <p:nvPr/>
            </p:nvSpPr>
            <p:spPr bwMode="auto">
              <a:xfrm>
                <a:off x="4230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099" name="Rectangle 28"/>
              <p:cNvSpPr>
                <a:spLocks noChangeArrowheads="1"/>
              </p:cNvSpPr>
              <p:nvPr/>
            </p:nvSpPr>
            <p:spPr bwMode="auto">
              <a:xfrm>
                <a:off x="4698" y="510"/>
                <a:ext cx="264" cy="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38924" name="Text Box 29"/>
            <p:cNvSpPr txBox="1">
              <a:spLocks noChangeArrowheads="1"/>
            </p:cNvSpPr>
            <p:nvPr/>
          </p:nvSpPr>
          <p:spPr bwMode="auto">
            <a:xfrm>
              <a:off x="4566" y="3678"/>
              <a:ext cx="57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GND</a:t>
              </a:r>
              <a:endParaRPr lang="hu-HU" baseline="-25000">
                <a:solidFill>
                  <a:schemeClr val="tx1"/>
                </a:solidFill>
              </a:endParaRPr>
            </a:p>
          </p:txBody>
        </p:sp>
        <p:sp>
          <p:nvSpPr>
            <p:cNvPr id="38925" name="Text Box 30"/>
            <p:cNvSpPr txBox="1">
              <a:spLocks noChangeArrowheads="1"/>
            </p:cNvSpPr>
            <p:nvPr/>
          </p:nvSpPr>
          <p:spPr bwMode="auto">
            <a:xfrm>
              <a:off x="216" y="426"/>
              <a:ext cx="37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V</a:t>
              </a:r>
              <a:r>
                <a:rPr lang="hu-HU" baseline="-25000">
                  <a:solidFill>
                    <a:schemeClr val="tx1"/>
                  </a:solidFill>
                </a:rPr>
                <a:t>cc</a:t>
              </a:r>
            </a:p>
          </p:txBody>
        </p:sp>
        <p:sp>
          <p:nvSpPr>
            <p:cNvPr id="38926" name="Line 31"/>
            <p:cNvSpPr>
              <a:spLocks noChangeShapeType="1"/>
            </p:cNvSpPr>
            <p:nvPr/>
          </p:nvSpPr>
          <p:spPr bwMode="auto">
            <a:xfrm>
              <a:off x="702" y="2052"/>
              <a:ext cx="34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27" name="Line 32"/>
            <p:cNvSpPr>
              <a:spLocks noChangeShapeType="1"/>
            </p:cNvSpPr>
            <p:nvPr/>
          </p:nvSpPr>
          <p:spPr bwMode="auto">
            <a:xfrm>
              <a:off x="954" y="2142"/>
              <a:ext cx="38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8928" name="Group 33"/>
            <p:cNvGrpSpPr>
              <a:grpSpLocks/>
            </p:cNvGrpSpPr>
            <p:nvPr/>
          </p:nvGrpSpPr>
          <p:grpSpPr bwMode="auto">
            <a:xfrm>
              <a:off x="940" y="756"/>
              <a:ext cx="792" cy="2685"/>
              <a:chOff x="940" y="756"/>
              <a:chExt cx="792" cy="2685"/>
            </a:xfrm>
          </p:grpSpPr>
          <p:grpSp>
            <p:nvGrpSpPr>
              <p:cNvPr id="39052" name="Group 34"/>
              <p:cNvGrpSpPr>
                <a:grpSpLocks/>
              </p:cNvGrpSpPr>
              <p:nvPr/>
            </p:nvGrpSpPr>
            <p:grpSpPr bwMode="auto">
              <a:xfrm>
                <a:off x="940" y="2049"/>
                <a:ext cx="792" cy="1101"/>
                <a:chOff x="940" y="2049"/>
                <a:chExt cx="792" cy="1101"/>
              </a:xfrm>
            </p:grpSpPr>
            <p:grpSp>
              <p:nvGrpSpPr>
                <p:cNvPr id="39079" name="Group 35"/>
                <p:cNvGrpSpPr>
                  <a:grpSpLocks/>
                </p:cNvGrpSpPr>
                <p:nvPr/>
              </p:nvGrpSpPr>
              <p:grpSpPr bwMode="auto">
                <a:xfrm>
                  <a:off x="940" y="2382"/>
                  <a:ext cx="792" cy="768"/>
                  <a:chOff x="940" y="2382"/>
                  <a:chExt cx="792" cy="768"/>
                </a:xfrm>
              </p:grpSpPr>
              <p:sp>
                <p:nvSpPr>
                  <p:cNvPr id="3908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120" y="2418"/>
                    <a:ext cx="432" cy="73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39083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6" y="2868"/>
                    <a:ext cx="543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 sz="2000">
                        <a:solidFill>
                          <a:schemeClr val="tx1"/>
                        </a:solidFill>
                      </a:rPr>
                      <a:t>D   Q</a:t>
                    </a:r>
                  </a:p>
                </p:txBody>
              </p:sp>
              <p:sp>
                <p:nvSpPr>
                  <p:cNvPr id="39084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3" y="2598"/>
                    <a:ext cx="516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&gt;CK</a:t>
                    </a:r>
                  </a:p>
                </p:txBody>
              </p:sp>
              <p:sp>
                <p:nvSpPr>
                  <p:cNvPr id="3908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948" y="2751"/>
                    <a:ext cx="8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8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558" y="3024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87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2" y="2382"/>
                    <a:ext cx="552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CLR</a:t>
                    </a:r>
                  </a:p>
                </p:txBody>
              </p:sp>
              <p:sp>
                <p:nvSpPr>
                  <p:cNvPr id="3908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940" y="3012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89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040" y="2708"/>
                    <a:ext cx="78" cy="8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9080" name="Oval 44"/>
                <p:cNvSpPr>
                  <a:spLocks noChangeArrowheads="1"/>
                </p:cNvSpPr>
                <p:nvPr/>
              </p:nvSpPr>
              <p:spPr bwMode="auto">
                <a:xfrm>
                  <a:off x="1295" y="2327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9081" name="Line 45"/>
                <p:cNvSpPr>
                  <a:spLocks noChangeShapeType="1"/>
                </p:cNvSpPr>
                <p:nvPr/>
              </p:nvSpPr>
              <p:spPr bwMode="auto">
                <a:xfrm>
                  <a:off x="1333" y="2049"/>
                  <a:ext cx="0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9053" name="Line 46"/>
              <p:cNvSpPr>
                <a:spLocks noChangeShapeType="1"/>
              </p:cNvSpPr>
              <p:nvPr/>
            </p:nvSpPr>
            <p:spPr bwMode="auto">
              <a:xfrm flipV="1">
                <a:off x="948" y="2136"/>
                <a:ext cx="0" cy="6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39054" name="Group 47"/>
              <p:cNvGrpSpPr>
                <a:grpSpLocks/>
              </p:cNvGrpSpPr>
              <p:nvPr/>
            </p:nvGrpSpPr>
            <p:grpSpPr bwMode="auto">
              <a:xfrm>
                <a:off x="940" y="936"/>
                <a:ext cx="792" cy="1107"/>
                <a:chOff x="940" y="936"/>
                <a:chExt cx="792" cy="1107"/>
              </a:xfrm>
            </p:grpSpPr>
            <p:grpSp>
              <p:nvGrpSpPr>
                <p:cNvPr id="39068" name="Group 48"/>
                <p:cNvGrpSpPr>
                  <a:grpSpLocks/>
                </p:cNvGrpSpPr>
                <p:nvPr/>
              </p:nvGrpSpPr>
              <p:grpSpPr bwMode="auto">
                <a:xfrm>
                  <a:off x="940" y="936"/>
                  <a:ext cx="792" cy="774"/>
                  <a:chOff x="940" y="936"/>
                  <a:chExt cx="792" cy="774"/>
                </a:xfrm>
              </p:grpSpPr>
              <p:sp>
                <p:nvSpPr>
                  <p:cNvPr id="39071" name="Rectangle 4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120" y="942"/>
                    <a:ext cx="432" cy="73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39072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6" y="936"/>
                    <a:ext cx="543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 sz="2000">
                        <a:solidFill>
                          <a:schemeClr val="tx1"/>
                        </a:solidFill>
                      </a:rPr>
                      <a:t>D   Q</a:t>
                    </a:r>
                  </a:p>
                </p:txBody>
              </p:sp>
              <p:sp>
                <p:nvSpPr>
                  <p:cNvPr id="39073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0" y="1200"/>
                    <a:ext cx="516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&gt;CK</a:t>
                    </a:r>
                  </a:p>
                </p:txBody>
              </p:sp>
              <p:sp>
                <p:nvSpPr>
                  <p:cNvPr id="39074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8" y="1341"/>
                    <a:ext cx="8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75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58" y="1068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76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2" y="1422"/>
                    <a:ext cx="552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CLR</a:t>
                    </a:r>
                  </a:p>
                </p:txBody>
              </p:sp>
              <p:sp>
                <p:nvSpPr>
                  <p:cNvPr id="39077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0" y="1080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78" name="Oval 5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040" y="1299"/>
                    <a:ext cx="78" cy="8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9069" name="Oval 57"/>
                <p:cNvSpPr>
                  <a:spLocks noChangeArrowheads="1"/>
                </p:cNvSpPr>
                <p:nvPr/>
              </p:nvSpPr>
              <p:spPr bwMode="auto">
                <a:xfrm flipV="1">
                  <a:off x="1295" y="1680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907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333" y="1767"/>
                  <a:ext cx="0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9055" name="Line 59"/>
              <p:cNvSpPr>
                <a:spLocks noChangeShapeType="1"/>
              </p:cNvSpPr>
              <p:nvPr/>
            </p:nvSpPr>
            <p:spPr bwMode="auto">
              <a:xfrm>
                <a:off x="945" y="3012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56" name="Line 60"/>
              <p:cNvSpPr>
                <a:spLocks noChangeShapeType="1"/>
              </p:cNvSpPr>
              <p:nvPr/>
            </p:nvSpPr>
            <p:spPr bwMode="auto">
              <a:xfrm>
                <a:off x="945" y="3261"/>
                <a:ext cx="16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57" name="Line 61"/>
              <p:cNvSpPr>
                <a:spLocks noChangeShapeType="1"/>
              </p:cNvSpPr>
              <p:nvPr/>
            </p:nvSpPr>
            <p:spPr bwMode="auto">
              <a:xfrm>
                <a:off x="1110" y="3261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58" name="Line 62"/>
              <p:cNvSpPr>
                <a:spLocks noChangeShapeType="1"/>
              </p:cNvSpPr>
              <p:nvPr/>
            </p:nvSpPr>
            <p:spPr bwMode="auto">
              <a:xfrm>
                <a:off x="1602" y="3261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59" name="Line 63"/>
              <p:cNvSpPr>
                <a:spLocks noChangeShapeType="1"/>
              </p:cNvSpPr>
              <p:nvPr/>
            </p:nvSpPr>
            <p:spPr bwMode="auto">
              <a:xfrm>
                <a:off x="1602" y="3261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60" name="Line 64"/>
              <p:cNvSpPr>
                <a:spLocks noChangeShapeType="1"/>
              </p:cNvSpPr>
              <p:nvPr/>
            </p:nvSpPr>
            <p:spPr bwMode="auto">
              <a:xfrm>
                <a:off x="1725" y="3024"/>
                <a:ext cx="0" cy="2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61" name="Line 65"/>
              <p:cNvSpPr>
                <a:spLocks noChangeShapeType="1"/>
              </p:cNvSpPr>
              <p:nvPr/>
            </p:nvSpPr>
            <p:spPr bwMode="auto">
              <a:xfrm>
                <a:off x="948" y="1341"/>
                <a:ext cx="0" cy="7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62" name="Line 66"/>
              <p:cNvSpPr>
                <a:spLocks noChangeShapeType="1"/>
              </p:cNvSpPr>
              <p:nvPr/>
            </p:nvSpPr>
            <p:spPr bwMode="auto">
              <a:xfrm flipV="1">
                <a:off x="945" y="885"/>
                <a:ext cx="0" cy="1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63" name="Line 67"/>
              <p:cNvSpPr>
                <a:spLocks noChangeShapeType="1"/>
              </p:cNvSpPr>
              <p:nvPr/>
            </p:nvSpPr>
            <p:spPr bwMode="auto">
              <a:xfrm>
                <a:off x="948" y="891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64" name="Line 68"/>
              <p:cNvSpPr>
                <a:spLocks noChangeShapeType="1"/>
              </p:cNvSpPr>
              <p:nvPr/>
            </p:nvSpPr>
            <p:spPr bwMode="auto">
              <a:xfrm flipV="1">
                <a:off x="1071" y="762"/>
                <a:ext cx="0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65" name="Line 69"/>
              <p:cNvSpPr>
                <a:spLocks noChangeShapeType="1"/>
              </p:cNvSpPr>
              <p:nvPr/>
            </p:nvSpPr>
            <p:spPr bwMode="auto">
              <a:xfrm flipV="1">
                <a:off x="1728" y="885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66" name="Line 70"/>
              <p:cNvSpPr>
                <a:spLocks noChangeShapeType="1"/>
              </p:cNvSpPr>
              <p:nvPr/>
            </p:nvSpPr>
            <p:spPr bwMode="auto">
              <a:xfrm flipV="1">
                <a:off x="1608" y="756"/>
                <a:ext cx="0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67" name="Line 71"/>
              <p:cNvSpPr>
                <a:spLocks noChangeShapeType="1"/>
              </p:cNvSpPr>
              <p:nvPr/>
            </p:nvSpPr>
            <p:spPr bwMode="auto">
              <a:xfrm>
                <a:off x="1608" y="885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8929" name="Group 72"/>
            <p:cNvGrpSpPr>
              <a:grpSpLocks/>
            </p:cNvGrpSpPr>
            <p:nvPr/>
          </p:nvGrpSpPr>
          <p:grpSpPr bwMode="auto">
            <a:xfrm>
              <a:off x="1906" y="762"/>
              <a:ext cx="792" cy="2685"/>
              <a:chOff x="940" y="756"/>
              <a:chExt cx="792" cy="2685"/>
            </a:xfrm>
          </p:grpSpPr>
          <p:grpSp>
            <p:nvGrpSpPr>
              <p:cNvPr id="39014" name="Group 73"/>
              <p:cNvGrpSpPr>
                <a:grpSpLocks/>
              </p:cNvGrpSpPr>
              <p:nvPr/>
            </p:nvGrpSpPr>
            <p:grpSpPr bwMode="auto">
              <a:xfrm>
                <a:off x="940" y="2049"/>
                <a:ext cx="792" cy="1101"/>
                <a:chOff x="940" y="2049"/>
                <a:chExt cx="792" cy="1101"/>
              </a:xfrm>
            </p:grpSpPr>
            <p:grpSp>
              <p:nvGrpSpPr>
                <p:cNvPr id="39041" name="Group 74"/>
                <p:cNvGrpSpPr>
                  <a:grpSpLocks/>
                </p:cNvGrpSpPr>
                <p:nvPr/>
              </p:nvGrpSpPr>
              <p:grpSpPr bwMode="auto">
                <a:xfrm>
                  <a:off x="940" y="2382"/>
                  <a:ext cx="792" cy="768"/>
                  <a:chOff x="940" y="2382"/>
                  <a:chExt cx="792" cy="768"/>
                </a:xfrm>
              </p:grpSpPr>
              <p:sp>
                <p:nvSpPr>
                  <p:cNvPr id="39044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1120" y="2418"/>
                    <a:ext cx="432" cy="73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39045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6" y="2868"/>
                    <a:ext cx="543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 sz="2000">
                        <a:solidFill>
                          <a:schemeClr val="tx1"/>
                        </a:solidFill>
                      </a:rPr>
                      <a:t>D   Q</a:t>
                    </a:r>
                  </a:p>
                </p:txBody>
              </p:sp>
              <p:sp>
                <p:nvSpPr>
                  <p:cNvPr id="39046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3" y="2598"/>
                    <a:ext cx="516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&gt;CK</a:t>
                    </a:r>
                  </a:p>
                </p:txBody>
              </p:sp>
              <p:sp>
                <p:nvSpPr>
                  <p:cNvPr id="39047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948" y="2751"/>
                    <a:ext cx="8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48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558" y="3024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49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2" y="2382"/>
                    <a:ext cx="552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CLR</a:t>
                    </a:r>
                  </a:p>
                </p:txBody>
              </p:sp>
              <p:sp>
                <p:nvSpPr>
                  <p:cNvPr id="39050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940" y="3012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51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1040" y="2708"/>
                    <a:ext cx="78" cy="8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9042" name="Oval 83"/>
                <p:cNvSpPr>
                  <a:spLocks noChangeArrowheads="1"/>
                </p:cNvSpPr>
                <p:nvPr/>
              </p:nvSpPr>
              <p:spPr bwMode="auto">
                <a:xfrm>
                  <a:off x="1295" y="2327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9043" name="Line 84"/>
                <p:cNvSpPr>
                  <a:spLocks noChangeShapeType="1"/>
                </p:cNvSpPr>
                <p:nvPr/>
              </p:nvSpPr>
              <p:spPr bwMode="auto">
                <a:xfrm>
                  <a:off x="1333" y="2049"/>
                  <a:ext cx="0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9015" name="Line 85"/>
              <p:cNvSpPr>
                <a:spLocks noChangeShapeType="1"/>
              </p:cNvSpPr>
              <p:nvPr/>
            </p:nvSpPr>
            <p:spPr bwMode="auto">
              <a:xfrm flipV="1">
                <a:off x="948" y="2136"/>
                <a:ext cx="0" cy="6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39016" name="Group 86"/>
              <p:cNvGrpSpPr>
                <a:grpSpLocks/>
              </p:cNvGrpSpPr>
              <p:nvPr/>
            </p:nvGrpSpPr>
            <p:grpSpPr bwMode="auto">
              <a:xfrm>
                <a:off x="940" y="936"/>
                <a:ext cx="792" cy="1107"/>
                <a:chOff x="940" y="936"/>
                <a:chExt cx="792" cy="1107"/>
              </a:xfrm>
            </p:grpSpPr>
            <p:grpSp>
              <p:nvGrpSpPr>
                <p:cNvPr id="39030" name="Group 87"/>
                <p:cNvGrpSpPr>
                  <a:grpSpLocks/>
                </p:cNvGrpSpPr>
                <p:nvPr/>
              </p:nvGrpSpPr>
              <p:grpSpPr bwMode="auto">
                <a:xfrm>
                  <a:off x="940" y="936"/>
                  <a:ext cx="792" cy="774"/>
                  <a:chOff x="940" y="936"/>
                  <a:chExt cx="792" cy="774"/>
                </a:xfrm>
              </p:grpSpPr>
              <p:sp>
                <p:nvSpPr>
                  <p:cNvPr id="39033" name="Rectangle 8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120" y="942"/>
                    <a:ext cx="432" cy="73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39034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6" y="936"/>
                    <a:ext cx="543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 sz="2000">
                        <a:solidFill>
                          <a:schemeClr val="tx1"/>
                        </a:solidFill>
                      </a:rPr>
                      <a:t>D   Q</a:t>
                    </a:r>
                  </a:p>
                </p:txBody>
              </p:sp>
              <p:sp>
                <p:nvSpPr>
                  <p:cNvPr id="39035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0" y="1200"/>
                    <a:ext cx="516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&gt;CK</a:t>
                    </a:r>
                  </a:p>
                </p:txBody>
              </p:sp>
              <p:sp>
                <p:nvSpPr>
                  <p:cNvPr id="39036" name="Line 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8" y="1341"/>
                    <a:ext cx="8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37" name="Line 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58" y="1068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38" name="Text 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2" y="1422"/>
                    <a:ext cx="552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CLR</a:t>
                    </a:r>
                  </a:p>
                </p:txBody>
              </p:sp>
              <p:sp>
                <p:nvSpPr>
                  <p:cNvPr id="39039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0" y="1080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40" name="Oval 9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040" y="1299"/>
                    <a:ext cx="78" cy="8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9031" name="Oval 96"/>
                <p:cNvSpPr>
                  <a:spLocks noChangeArrowheads="1"/>
                </p:cNvSpPr>
                <p:nvPr/>
              </p:nvSpPr>
              <p:spPr bwMode="auto">
                <a:xfrm flipV="1">
                  <a:off x="1295" y="1680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9032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333" y="1767"/>
                  <a:ext cx="0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9017" name="Line 98"/>
              <p:cNvSpPr>
                <a:spLocks noChangeShapeType="1"/>
              </p:cNvSpPr>
              <p:nvPr/>
            </p:nvSpPr>
            <p:spPr bwMode="auto">
              <a:xfrm>
                <a:off x="945" y="3012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18" name="Line 99"/>
              <p:cNvSpPr>
                <a:spLocks noChangeShapeType="1"/>
              </p:cNvSpPr>
              <p:nvPr/>
            </p:nvSpPr>
            <p:spPr bwMode="auto">
              <a:xfrm>
                <a:off x="945" y="3261"/>
                <a:ext cx="16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19" name="Line 100"/>
              <p:cNvSpPr>
                <a:spLocks noChangeShapeType="1"/>
              </p:cNvSpPr>
              <p:nvPr/>
            </p:nvSpPr>
            <p:spPr bwMode="auto">
              <a:xfrm>
                <a:off x="1110" y="3261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20" name="Line 101"/>
              <p:cNvSpPr>
                <a:spLocks noChangeShapeType="1"/>
              </p:cNvSpPr>
              <p:nvPr/>
            </p:nvSpPr>
            <p:spPr bwMode="auto">
              <a:xfrm>
                <a:off x="1602" y="3261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21" name="Line 102"/>
              <p:cNvSpPr>
                <a:spLocks noChangeShapeType="1"/>
              </p:cNvSpPr>
              <p:nvPr/>
            </p:nvSpPr>
            <p:spPr bwMode="auto">
              <a:xfrm>
                <a:off x="1602" y="3261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22" name="Line 103"/>
              <p:cNvSpPr>
                <a:spLocks noChangeShapeType="1"/>
              </p:cNvSpPr>
              <p:nvPr/>
            </p:nvSpPr>
            <p:spPr bwMode="auto">
              <a:xfrm>
                <a:off x="1725" y="3024"/>
                <a:ext cx="0" cy="2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23" name="Line 104"/>
              <p:cNvSpPr>
                <a:spLocks noChangeShapeType="1"/>
              </p:cNvSpPr>
              <p:nvPr/>
            </p:nvSpPr>
            <p:spPr bwMode="auto">
              <a:xfrm>
                <a:off x="948" y="1341"/>
                <a:ext cx="0" cy="7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24" name="Line 105"/>
              <p:cNvSpPr>
                <a:spLocks noChangeShapeType="1"/>
              </p:cNvSpPr>
              <p:nvPr/>
            </p:nvSpPr>
            <p:spPr bwMode="auto">
              <a:xfrm flipV="1">
                <a:off x="945" y="885"/>
                <a:ext cx="0" cy="1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25" name="Line 106"/>
              <p:cNvSpPr>
                <a:spLocks noChangeShapeType="1"/>
              </p:cNvSpPr>
              <p:nvPr/>
            </p:nvSpPr>
            <p:spPr bwMode="auto">
              <a:xfrm>
                <a:off x="948" y="891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26" name="Line 107"/>
              <p:cNvSpPr>
                <a:spLocks noChangeShapeType="1"/>
              </p:cNvSpPr>
              <p:nvPr/>
            </p:nvSpPr>
            <p:spPr bwMode="auto">
              <a:xfrm flipV="1">
                <a:off x="1071" y="762"/>
                <a:ext cx="0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27" name="Line 108"/>
              <p:cNvSpPr>
                <a:spLocks noChangeShapeType="1"/>
              </p:cNvSpPr>
              <p:nvPr/>
            </p:nvSpPr>
            <p:spPr bwMode="auto">
              <a:xfrm flipV="1">
                <a:off x="1728" y="885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28" name="Line 109"/>
              <p:cNvSpPr>
                <a:spLocks noChangeShapeType="1"/>
              </p:cNvSpPr>
              <p:nvPr/>
            </p:nvSpPr>
            <p:spPr bwMode="auto">
              <a:xfrm flipV="1">
                <a:off x="1608" y="756"/>
                <a:ext cx="0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029" name="Line 110"/>
              <p:cNvSpPr>
                <a:spLocks noChangeShapeType="1"/>
              </p:cNvSpPr>
              <p:nvPr/>
            </p:nvSpPr>
            <p:spPr bwMode="auto">
              <a:xfrm>
                <a:off x="1608" y="885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8930" name="Group 111"/>
            <p:cNvGrpSpPr>
              <a:grpSpLocks/>
            </p:cNvGrpSpPr>
            <p:nvPr/>
          </p:nvGrpSpPr>
          <p:grpSpPr bwMode="auto">
            <a:xfrm>
              <a:off x="2827" y="762"/>
              <a:ext cx="792" cy="2685"/>
              <a:chOff x="940" y="756"/>
              <a:chExt cx="792" cy="2685"/>
            </a:xfrm>
          </p:grpSpPr>
          <p:grpSp>
            <p:nvGrpSpPr>
              <p:cNvPr id="38976" name="Group 112"/>
              <p:cNvGrpSpPr>
                <a:grpSpLocks/>
              </p:cNvGrpSpPr>
              <p:nvPr/>
            </p:nvGrpSpPr>
            <p:grpSpPr bwMode="auto">
              <a:xfrm>
                <a:off x="940" y="2049"/>
                <a:ext cx="792" cy="1101"/>
                <a:chOff x="940" y="2049"/>
                <a:chExt cx="792" cy="1101"/>
              </a:xfrm>
            </p:grpSpPr>
            <p:grpSp>
              <p:nvGrpSpPr>
                <p:cNvPr id="39003" name="Group 113"/>
                <p:cNvGrpSpPr>
                  <a:grpSpLocks/>
                </p:cNvGrpSpPr>
                <p:nvPr/>
              </p:nvGrpSpPr>
              <p:grpSpPr bwMode="auto">
                <a:xfrm>
                  <a:off x="940" y="2382"/>
                  <a:ext cx="792" cy="768"/>
                  <a:chOff x="940" y="2382"/>
                  <a:chExt cx="792" cy="768"/>
                </a:xfrm>
              </p:grpSpPr>
              <p:sp>
                <p:nvSpPr>
                  <p:cNvPr id="39006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1120" y="2418"/>
                    <a:ext cx="432" cy="73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39007" name="Text Box 1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6" y="2868"/>
                    <a:ext cx="543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 sz="2000">
                        <a:solidFill>
                          <a:schemeClr val="tx1"/>
                        </a:solidFill>
                      </a:rPr>
                      <a:t>D   Q</a:t>
                    </a:r>
                  </a:p>
                </p:txBody>
              </p:sp>
              <p:sp>
                <p:nvSpPr>
                  <p:cNvPr id="39008" name="Text Box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3" y="2598"/>
                    <a:ext cx="516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&gt;CK</a:t>
                    </a:r>
                  </a:p>
                </p:txBody>
              </p:sp>
              <p:sp>
                <p:nvSpPr>
                  <p:cNvPr id="39009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948" y="2751"/>
                    <a:ext cx="8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10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558" y="3024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11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2" y="2382"/>
                    <a:ext cx="552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CLR</a:t>
                    </a:r>
                  </a:p>
                </p:txBody>
              </p:sp>
              <p:sp>
                <p:nvSpPr>
                  <p:cNvPr id="39012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940" y="3012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13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1040" y="2708"/>
                    <a:ext cx="78" cy="8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9004" name="Oval 122"/>
                <p:cNvSpPr>
                  <a:spLocks noChangeArrowheads="1"/>
                </p:cNvSpPr>
                <p:nvPr/>
              </p:nvSpPr>
              <p:spPr bwMode="auto">
                <a:xfrm>
                  <a:off x="1295" y="2327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9005" name="Line 123"/>
                <p:cNvSpPr>
                  <a:spLocks noChangeShapeType="1"/>
                </p:cNvSpPr>
                <p:nvPr/>
              </p:nvSpPr>
              <p:spPr bwMode="auto">
                <a:xfrm>
                  <a:off x="1333" y="2049"/>
                  <a:ext cx="0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8977" name="Line 124"/>
              <p:cNvSpPr>
                <a:spLocks noChangeShapeType="1"/>
              </p:cNvSpPr>
              <p:nvPr/>
            </p:nvSpPr>
            <p:spPr bwMode="auto">
              <a:xfrm flipV="1">
                <a:off x="948" y="2136"/>
                <a:ext cx="0" cy="6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38978" name="Group 125"/>
              <p:cNvGrpSpPr>
                <a:grpSpLocks/>
              </p:cNvGrpSpPr>
              <p:nvPr/>
            </p:nvGrpSpPr>
            <p:grpSpPr bwMode="auto">
              <a:xfrm>
                <a:off x="940" y="936"/>
                <a:ext cx="792" cy="1107"/>
                <a:chOff x="940" y="936"/>
                <a:chExt cx="792" cy="1107"/>
              </a:xfrm>
            </p:grpSpPr>
            <p:grpSp>
              <p:nvGrpSpPr>
                <p:cNvPr id="38992" name="Group 126"/>
                <p:cNvGrpSpPr>
                  <a:grpSpLocks/>
                </p:cNvGrpSpPr>
                <p:nvPr/>
              </p:nvGrpSpPr>
              <p:grpSpPr bwMode="auto">
                <a:xfrm>
                  <a:off x="940" y="936"/>
                  <a:ext cx="792" cy="774"/>
                  <a:chOff x="940" y="936"/>
                  <a:chExt cx="792" cy="774"/>
                </a:xfrm>
              </p:grpSpPr>
              <p:sp>
                <p:nvSpPr>
                  <p:cNvPr id="38995" name="Rectangle 12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120" y="942"/>
                    <a:ext cx="432" cy="73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38996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6" y="936"/>
                    <a:ext cx="543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 sz="2000">
                        <a:solidFill>
                          <a:schemeClr val="tx1"/>
                        </a:solidFill>
                      </a:rPr>
                      <a:t>D   Q</a:t>
                    </a:r>
                  </a:p>
                </p:txBody>
              </p:sp>
              <p:sp>
                <p:nvSpPr>
                  <p:cNvPr id="38997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0" y="1200"/>
                    <a:ext cx="516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&gt;CK</a:t>
                    </a:r>
                  </a:p>
                </p:txBody>
              </p:sp>
              <p:sp>
                <p:nvSpPr>
                  <p:cNvPr id="38998" name="Line 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8" y="1341"/>
                    <a:ext cx="8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999" name="Line 1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58" y="1068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00" name="Text Box 1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2" y="1422"/>
                    <a:ext cx="552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CLR</a:t>
                    </a:r>
                  </a:p>
                </p:txBody>
              </p:sp>
              <p:sp>
                <p:nvSpPr>
                  <p:cNvPr id="39001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0" y="1080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002" name="Oval 1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040" y="1299"/>
                    <a:ext cx="78" cy="8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8993" name="Oval 135"/>
                <p:cNvSpPr>
                  <a:spLocks noChangeArrowheads="1"/>
                </p:cNvSpPr>
                <p:nvPr/>
              </p:nvSpPr>
              <p:spPr bwMode="auto">
                <a:xfrm flipV="1">
                  <a:off x="1295" y="1680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8994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333" y="1767"/>
                  <a:ext cx="0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8979" name="Line 137"/>
              <p:cNvSpPr>
                <a:spLocks noChangeShapeType="1"/>
              </p:cNvSpPr>
              <p:nvPr/>
            </p:nvSpPr>
            <p:spPr bwMode="auto">
              <a:xfrm>
                <a:off x="945" y="3012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80" name="Line 138"/>
              <p:cNvSpPr>
                <a:spLocks noChangeShapeType="1"/>
              </p:cNvSpPr>
              <p:nvPr/>
            </p:nvSpPr>
            <p:spPr bwMode="auto">
              <a:xfrm>
                <a:off x="945" y="3261"/>
                <a:ext cx="16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81" name="Line 139"/>
              <p:cNvSpPr>
                <a:spLocks noChangeShapeType="1"/>
              </p:cNvSpPr>
              <p:nvPr/>
            </p:nvSpPr>
            <p:spPr bwMode="auto">
              <a:xfrm>
                <a:off x="1110" y="3261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82" name="Line 140"/>
              <p:cNvSpPr>
                <a:spLocks noChangeShapeType="1"/>
              </p:cNvSpPr>
              <p:nvPr/>
            </p:nvSpPr>
            <p:spPr bwMode="auto">
              <a:xfrm>
                <a:off x="1602" y="3261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83" name="Line 141"/>
              <p:cNvSpPr>
                <a:spLocks noChangeShapeType="1"/>
              </p:cNvSpPr>
              <p:nvPr/>
            </p:nvSpPr>
            <p:spPr bwMode="auto">
              <a:xfrm>
                <a:off x="1602" y="3261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84" name="Line 142"/>
              <p:cNvSpPr>
                <a:spLocks noChangeShapeType="1"/>
              </p:cNvSpPr>
              <p:nvPr/>
            </p:nvSpPr>
            <p:spPr bwMode="auto">
              <a:xfrm>
                <a:off x="1725" y="3024"/>
                <a:ext cx="0" cy="2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85" name="Line 143"/>
              <p:cNvSpPr>
                <a:spLocks noChangeShapeType="1"/>
              </p:cNvSpPr>
              <p:nvPr/>
            </p:nvSpPr>
            <p:spPr bwMode="auto">
              <a:xfrm>
                <a:off x="948" y="1341"/>
                <a:ext cx="0" cy="7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86" name="Line 144"/>
              <p:cNvSpPr>
                <a:spLocks noChangeShapeType="1"/>
              </p:cNvSpPr>
              <p:nvPr/>
            </p:nvSpPr>
            <p:spPr bwMode="auto">
              <a:xfrm flipV="1">
                <a:off x="945" y="885"/>
                <a:ext cx="0" cy="1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87" name="Line 145"/>
              <p:cNvSpPr>
                <a:spLocks noChangeShapeType="1"/>
              </p:cNvSpPr>
              <p:nvPr/>
            </p:nvSpPr>
            <p:spPr bwMode="auto">
              <a:xfrm>
                <a:off x="948" y="891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88" name="Line 146"/>
              <p:cNvSpPr>
                <a:spLocks noChangeShapeType="1"/>
              </p:cNvSpPr>
              <p:nvPr/>
            </p:nvSpPr>
            <p:spPr bwMode="auto">
              <a:xfrm flipV="1">
                <a:off x="1071" y="762"/>
                <a:ext cx="0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89" name="Line 147"/>
              <p:cNvSpPr>
                <a:spLocks noChangeShapeType="1"/>
              </p:cNvSpPr>
              <p:nvPr/>
            </p:nvSpPr>
            <p:spPr bwMode="auto">
              <a:xfrm flipV="1">
                <a:off x="1728" y="885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90" name="Line 148"/>
              <p:cNvSpPr>
                <a:spLocks noChangeShapeType="1"/>
              </p:cNvSpPr>
              <p:nvPr/>
            </p:nvSpPr>
            <p:spPr bwMode="auto">
              <a:xfrm flipV="1">
                <a:off x="1608" y="756"/>
                <a:ext cx="0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91" name="Line 149"/>
              <p:cNvSpPr>
                <a:spLocks noChangeShapeType="1"/>
              </p:cNvSpPr>
              <p:nvPr/>
            </p:nvSpPr>
            <p:spPr bwMode="auto">
              <a:xfrm>
                <a:off x="1608" y="885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8931" name="Group 150"/>
            <p:cNvGrpSpPr>
              <a:grpSpLocks/>
            </p:cNvGrpSpPr>
            <p:nvPr/>
          </p:nvGrpSpPr>
          <p:grpSpPr bwMode="auto">
            <a:xfrm>
              <a:off x="3730" y="762"/>
              <a:ext cx="792" cy="2685"/>
              <a:chOff x="940" y="756"/>
              <a:chExt cx="792" cy="2685"/>
            </a:xfrm>
          </p:grpSpPr>
          <p:grpSp>
            <p:nvGrpSpPr>
              <p:cNvPr id="38938" name="Group 151"/>
              <p:cNvGrpSpPr>
                <a:grpSpLocks/>
              </p:cNvGrpSpPr>
              <p:nvPr/>
            </p:nvGrpSpPr>
            <p:grpSpPr bwMode="auto">
              <a:xfrm>
                <a:off x="940" y="2049"/>
                <a:ext cx="792" cy="1101"/>
                <a:chOff x="940" y="2049"/>
                <a:chExt cx="792" cy="1101"/>
              </a:xfrm>
            </p:grpSpPr>
            <p:grpSp>
              <p:nvGrpSpPr>
                <p:cNvPr id="38965" name="Group 152"/>
                <p:cNvGrpSpPr>
                  <a:grpSpLocks/>
                </p:cNvGrpSpPr>
                <p:nvPr/>
              </p:nvGrpSpPr>
              <p:grpSpPr bwMode="auto">
                <a:xfrm>
                  <a:off x="940" y="2382"/>
                  <a:ext cx="792" cy="768"/>
                  <a:chOff x="940" y="2382"/>
                  <a:chExt cx="792" cy="768"/>
                </a:xfrm>
              </p:grpSpPr>
              <p:sp>
                <p:nvSpPr>
                  <p:cNvPr id="38968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120" y="2418"/>
                    <a:ext cx="432" cy="73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38969" name="Text Box 1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6" y="2868"/>
                    <a:ext cx="543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 sz="2000">
                        <a:solidFill>
                          <a:schemeClr val="tx1"/>
                        </a:solidFill>
                      </a:rPr>
                      <a:t>D   Q</a:t>
                    </a:r>
                  </a:p>
                </p:txBody>
              </p:sp>
              <p:sp>
                <p:nvSpPr>
                  <p:cNvPr id="38970" name="Text Box 1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3" y="2598"/>
                    <a:ext cx="516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&gt;CK</a:t>
                    </a:r>
                  </a:p>
                </p:txBody>
              </p:sp>
              <p:sp>
                <p:nvSpPr>
                  <p:cNvPr id="38971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948" y="2751"/>
                    <a:ext cx="8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972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558" y="3024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973" name="Text Box 1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2" y="2382"/>
                    <a:ext cx="552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CLR</a:t>
                    </a:r>
                  </a:p>
                </p:txBody>
              </p:sp>
              <p:sp>
                <p:nvSpPr>
                  <p:cNvPr id="38974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940" y="3012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975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1040" y="2708"/>
                    <a:ext cx="78" cy="8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8966" name="Oval 161"/>
                <p:cNvSpPr>
                  <a:spLocks noChangeArrowheads="1"/>
                </p:cNvSpPr>
                <p:nvPr/>
              </p:nvSpPr>
              <p:spPr bwMode="auto">
                <a:xfrm>
                  <a:off x="1295" y="2327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8967" name="Line 162"/>
                <p:cNvSpPr>
                  <a:spLocks noChangeShapeType="1"/>
                </p:cNvSpPr>
                <p:nvPr/>
              </p:nvSpPr>
              <p:spPr bwMode="auto">
                <a:xfrm>
                  <a:off x="1333" y="2049"/>
                  <a:ext cx="0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8939" name="Line 163"/>
              <p:cNvSpPr>
                <a:spLocks noChangeShapeType="1"/>
              </p:cNvSpPr>
              <p:nvPr/>
            </p:nvSpPr>
            <p:spPr bwMode="auto">
              <a:xfrm flipV="1">
                <a:off x="948" y="2136"/>
                <a:ext cx="0" cy="6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38940" name="Group 164"/>
              <p:cNvGrpSpPr>
                <a:grpSpLocks/>
              </p:cNvGrpSpPr>
              <p:nvPr/>
            </p:nvGrpSpPr>
            <p:grpSpPr bwMode="auto">
              <a:xfrm>
                <a:off x="940" y="936"/>
                <a:ext cx="792" cy="1107"/>
                <a:chOff x="940" y="936"/>
                <a:chExt cx="792" cy="1107"/>
              </a:xfrm>
            </p:grpSpPr>
            <p:grpSp>
              <p:nvGrpSpPr>
                <p:cNvPr id="38954" name="Group 165"/>
                <p:cNvGrpSpPr>
                  <a:grpSpLocks/>
                </p:cNvGrpSpPr>
                <p:nvPr/>
              </p:nvGrpSpPr>
              <p:grpSpPr bwMode="auto">
                <a:xfrm>
                  <a:off x="940" y="936"/>
                  <a:ext cx="792" cy="774"/>
                  <a:chOff x="940" y="936"/>
                  <a:chExt cx="792" cy="774"/>
                </a:xfrm>
              </p:grpSpPr>
              <p:sp>
                <p:nvSpPr>
                  <p:cNvPr id="38957" name="Rectangle 16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120" y="942"/>
                    <a:ext cx="432" cy="73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38958" name="Text Box 1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6" y="936"/>
                    <a:ext cx="543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 sz="2000">
                        <a:solidFill>
                          <a:schemeClr val="tx1"/>
                        </a:solidFill>
                      </a:rPr>
                      <a:t>D   Q</a:t>
                    </a:r>
                  </a:p>
                </p:txBody>
              </p:sp>
              <p:sp>
                <p:nvSpPr>
                  <p:cNvPr id="38959" name="Text Box 1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0" y="1200"/>
                    <a:ext cx="516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&gt;CK</a:t>
                    </a:r>
                  </a:p>
                </p:txBody>
              </p:sp>
              <p:sp>
                <p:nvSpPr>
                  <p:cNvPr id="38960" name="Line 1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8" y="1341"/>
                    <a:ext cx="8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961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58" y="1068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962" name="Text Box 1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2" y="1422"/>
                    <a:ext cx="552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hu-HU">
                        <a:solidFill>
                          <a:schemeClr val="tx1"/>
                        </a:solidFill>
                      </a:rPr>
                      <a:t>CLR</a:t>
                    </a:r>
                  </a:p>
                </p:txBody>
              </p:sp>
              <p:sp>
                <p:nvSpPr>
                  <p:cNvPr id="38963" name="Line 1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0" y="1080"/>
                    <a:ext cx="17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964" name="Oval 17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040" y="1299"/>
                    <a:ext cx="78" cy="8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8955" name="Oval 174"/>
                <p:cNvSpPr>
                  <a:spLocks noChangeArrowheads="1"/>
                </p:cNvSpPr>
                <p:nvPr/>
              </p:nvSpPr>
              <p:spPr bwMode="auto">
                <a:xfrm flipV="1">
                  <a:off x="1295" y="1680"/>
                  <a:ext cx="78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38956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1333" y="1767"/>
                  <a:ext cx="0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8941" name="Line 176"/>
              <p:cNvSpPr>
                <a:spLocks noChangeShapeType="1"/>
              </p:cNvSpPr>
              <p:nvPr/>
            </p:nvSpPr>
            <p:spPr bwMode="auto">
              <a:xfrm>
                <a:off x="945" y="3012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42" name="Line 177"/>
              <p:cNvSpPr>
                <a:spLocks noChangeShapeType="1"/>
              </p:cNvSpPr>
              <p:nvPr/>
            </p:nvSpPr>
            <p:spPr bwMode="auto">
              <a:xfrm>
                <a:off x="945" y="3261"/>
                <a:ext cx="16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43" name="Line 178"/>
              <p:cNvSpPr>
                <a:spLocks noChangeShapeType="1"/>
              </p:cNvSpPr>
              <p:nvPr/>
            </p:nvSpPr>
            <p:spPr bwMode="auto">
              <a:xfrm>
                <a:off x="1110" y="3261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44" name="Line 179"/>
              <p:cNvSpPr>
                <a:spLocks noChangeShapeType="1"/>
              </p:cNvSpPr>
              <p:nvPr/>
            </p:nvSpPr>
            <p:spPr bwMode="auto">
              <a:xfrm>
                <a:off x="1602" y="3261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45" name="Line 180"/>
              <p:cNvSpPr>
                <a:spLocks noChangeShapeType="1"/>
              </p:cNvSpPr>
              <p:nvPr/>
            </p:nvSpPr>
            <p:spPr bwMode="auto">
              <a:xfrm>
                <a:off x="1602" y="3261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46" name="Line 181"/>
              <p:cNvSpPr>
                <a:spLocks noChangeShapeType="1"/>
              </p:cNvSpPr>
              <p:nvPr/>
            </p:nvSpPr>
            <p:spPr bwMode="auto">
              <a:xfrm>
                <a:off x="1725" y="3024"/>
                <a:ext cx="0" cy="2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47" name="Line 182"/>
              <p:cNvSpPr>
                <a:spLocks noChangeShapeType="1"/>
              </p:cNvSpPr>
              <p:nvPr/>
            </p:nvSpPr>
            <p:spPr bwMode="auto">
              <a:xfrm>
                <a:off x="948" y="1341"/>
                <a:ext cx="0" cy="7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48" name="Line 183"/>
              <p:cNvSpPr>
                <a:spLocks noChangeShapeType="1"/>
              </p:cNvSpPr>
              <p:nvPr/>
            </p:nvSpPr>
            <p:spPr bwMode="auto">
              <a:xfrm flipV="1">
                <a:off x="945" y="885"/>
                <a:ext cx="0" cy="1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49" name="Line 184"/>
              <p:cNvSpPr>
                <a:spLocks noChangeShapeType="1"/>
              </p:cNvSpPr>
              <p:nvPr/>
            </p:nvSpPr>
            <p:spPr bwMode="auto">
              <a:xfrm>
                <a:off x="948" y="891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50" name="Line 185"/>
              <p:cNvSpPr>
                <a:spLocks noChangeShapeType="1"/>
              </p:cNvSpPr>
              <p:nvPr/>
            </p:nvSpPr>
            <p:spPr bwMode="auto">
              <a:xfrm flipV="1">
                <a:off x="1071" y="762"/>
                <a:ext cx="0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51" name="Line 186"/>
              <p:cNvSpPr>
                <a:spLocks noChangeShapeType="1"/>
              </p:cNvSpPr>
              <p:nvPr/>
            </p:nvSpPr>
            <p:spPr bwMode="auto">
              <a:xfrm flipV="1">
                <a:off x="1728" y="885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52" name="Line 187"/>
              <p:cNvSpPr>
                <a:spLocks noChangeShapeType="1"/>
              </p:cNvSpPr>
              <p:nvPr/>
            </p:nvSpPr>
            <p:spPr bwMode="auto">
              <a:xfrm flipV="1">
                <a:off x="1608" y="756"/>
                <a:ext cx="0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53" name="Line 188"/>
              <p:cNvSpPr>
                <a:spLocks noChangeShapeType="1"/>
              </p:cNvSpPr>
              <p:nvPr/>
            </p:nvSpPr>
            <p:spPr bwMode="auto">
              <a:xfrm>
                <a:off x="1608" y="885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8932" name="Line 189"/>
            <p:cNvSpPr>
              <a:spLocks noChangeShapeType="1"/>
            </p:cNvSpPr>
            <p:nvPr/>
          </p:nvSpPr>
          <p:spPr bwMode="auto">
            <a:xfrm>
              <a:off x="702" y="2052"/>
              <a:ext cx="0" cy="13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8933" name="Group 190"/>
            <p:cNvGrpSpPr>
              <a:grpSpLocks/>
            </p:cNvGrpSpPr>
            <p:nvPr/>
          </p:nvGrpSpPr>
          <p:grpSpPr bwMode="auto">
            <a:xfrm>
              <a:off x="4731" y="776"/>
              <a:ext cx="228" cy="1369"/>
              <a:chOff x="4731" y="770"/>
              <a:chExt cx="228" cy="1369"/>
            </a:xfrm>
          </p:grpSpPr>
          <p:sp>
            <p:nvSpPr>
              <p:cNvPr id="38934" name="Freeform 191"/>
              <p:cNvSpPr>
                <a:spLocks/>
              </p:cNvSpPr>
              <p:nvPr/>
            </p:nvSpPr>
            <p:spPr bwMode="auto">
              <a:xfrm rot="5400000">
                <a:off x="4752" y="1005"/>
                <a:ext cx="185" cy="228"/>
              </a:xfrm>
              <a:custGeom>
                <a:avLst/>
                <a:gdLst>
                  <a:gd name="T0" fmla="*/ 0 w 185"/>
                  <a:gd name="T1" fmla="*/ 0 h 228"/>
                  <a:gd name="T2" fmla="*/ 0 w 185"/>
                  <a:gd name="T3" fmla="*/ 228 h 228"/>
                  <a:gd name="T4" fmla="*/ 185 w 185"/>
                  <a:gd name="T5" fmla="*/ 107 h 228"/>
                  <a:gd name="T6" fmla="*/ 0 w 185"/>
                  <a:gd name="T7" fmla="*/ 0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228"/>
                  <a:gd name="T14" fmla="*/ 185 w 185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228">
                    <a:moveTo>
                      <a:pt x="0" y="0"/>
                    </a:moveTo>
                    <a:lnTo>
                      <a:pt x="0" y="228"/>
                    </a:lnTo>
                    <a:lnTo>
                      <a:pt x="18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35" name="Line 192"/>
              <p:cNvSpPr>
                <a:spLocks noChangeShapeType="1"/>
              </p:cNvSpPr>
              <p:nvPr/>
            </p:nvSpPr>
            <p:spPr bwMode="auto">
              <a:xfrm rot="5400000">
                <a:off x="4713" y="895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36" name="Oval 193"/>
              <p:cNvSpPr>
                <a:spLocks noChangeArrowheads="1"/>
              </p:cNvSpPr>
              <p:nvPr/>
            </p:nvSpPr>
            <p:spPr bwMode="auto">
              <a:xfrm rot="5400000">
                <a:off x="4812" y="1215"/>
                <a:ext cx="78" cy="8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8937" name="Line 194"/>
              <p:cNvSpPr>
                <a:spLocks noChangeShapeType="1"/>
              </p:cNvSpPr>
              <p:nvPr/>
            </p:nvSpPr>
            <p:spPr bwMode="auto">
              <a:xfrm rot="5400000">
                <a:off x="4432" y="1721"/>
                <a:ext cx="8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38917" name="Élőláb helye 196"/>
          <p:cNvSpPr>
            <a:spLocks noGrp="1"/>
          </p:cNvSpPr>
          <p:nvPr>
            <p:ph type="ftr" sz="quarter" idx="11"/>
          </p:nvPr>
        </p:nvSpPr>
        <p:spPr>
          <a:xfrm>
            <a:off x="3071813" y="6410325"/>
            <a:ext cx="2886075" cy="447675"/>
          </a:xfrm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38918" name="Dátum helye 19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26C6B87-E36D-4A6D-A6A8-9D936D1D1BF9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A775B0-2AD0-4972-A7C1-CD203306A0D3}" type="slidenum">
              <a:rPr lang="en-GB" smtClean="0">
                <a:cs typeface="Arial" charset="0"/>
              </a:rPr>
              <a:pPr/>
              <a:t>38</a:t>
            </a:fld>
            <a:endParaRPr lang="en-GB" smtClean="0">
              <a:cs typeface="Arial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5983287"/>
          </a:xfrm>
        </p:spPr>
        <p:txBody>
          <a:bodyPr lIns="92075" tIns="46038" rIns="92075" bIns="46038"/>
          <a:lstStyle/>
          <a:p>
            <a:pPr algn="ctr">
              <a:lnSpc>
                <a:spcPct val="80000"/>
              </a:lnSpc>
              <a:buFont typeface="Times New Roman" pitchFamily="18" charset="0"/>
              <a:buNone/>
            </a:pPr>
            <a:r>
              <a:rPr lang="hu-HU" b="1" smtClean="0"/>
              <a:t>Memória szervezése 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hu-HU" b="1" u="sng" smtClean="0"/>
              <a:t>Elvárás:</a:t>
            </a:r>
            <a:r>
              <a:rPr lang="hu-HU" smtClean="0"/>
              <a:t> szavak címezhetősége. 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hu-HU" b="1" smtClean="0"/>
              <a:t>3.29. ábra</a:t>
            </a:r>
            <a:r>
              <a:rPr lang="hu-HU" smtClean="0"/>
              <a:t>: Négy db három bites szó. Bemenetek: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hu-HU" smtClean="0"/>
              <a:t>	három a vezérléshez, 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hu-HU" sz="3200" smtClean="0"/>
              <a:t>	</a:t>
            </a:r>
            <a:r>
              <a:rPr lang="hu-HU" sz="3200" b="1" smtClean="0"/>
              <a:t>CS</a:t>
            </a:r>
            <a:r>
              <a:rPr lang="hu-HU" sz="3200" smtClean="0"/>
              <a:t> (Chip Select): lapka választás, 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hu-HU" sz="3200" b="1" smtClean="0"/>
              <a:t>	RD</a:t>
            </a:r>
            <a:r>
              <a:rPr lang="hu-HU" sz="3200" smtClean="0"/>
              <a:t> (ReaD): 1: olvasás, 0: írás választása, 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hu-HU" sz="3200" b="1" smtClean="0"/>
              <a:t>	OE</a:t>
            </a:r>
            <a:r>
              <a:rPr lang="hu-HU" sz="3200" smtClean="0"/>
              <a:t> (Output Enable): kimenet engedélyezése.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hu-HU" smtClean="0"/>
              <a:t>	kettő a címzéshez (dekódoló), </a:t>
            </a:r>
            <a:br>
              <a:rPr lang="hu-HU" smtClean="0"/>
            </a:br>
            <a:r>
              <a:rPr lang="hu-HU" smtClean="0"/>
              <a:t>három a bemenő adatoknak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Times New Roman" pitchFamily="18" charset="0"/>
              <a:buNone/>
            </a:pPr>
            <a:endParaRPr lang="hu-HU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hu-HU" smtClean="0"/>
              <a:t>   és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három adat kimenet.</a:t>
            </a:r>
          </a:p>
        </p:txBody>
      </p:sp>
      <p:sp>
        <p:nvSpPr>
          <p:cNvPr id="39940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39941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C049C2A-2930-4FEC-A198-318EAB13761A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FCE6A9-5DE1-4A0A-9B7B-64A20836B4BA}" type="slidenum">
              <a:rPr lang="en-GB" smtClean="0">
                <a:cs typeface="Arial" charset="0"/>
              </a:rPr>
              <a:pPr/>
              <a:t>39</a:t>
            </a:fld>
            <a:endParaRPr lang="en-GB" smtClean="0">
              <a:cs typeface="Arial" charset="0"/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755775" y="0"/>
            <a:ext cx="444500" cy="754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hu-HU" sz="1600" b="1">
                <a:solidFill>
                  <a:schemeClr val="accent2"/>
                </a:solidFill>
              </a:rPr>
              <a:t>I</a:t>
            </a:r>
            <a:r>
              <a:rPr lang="hu-HU" sz="1600" b="1" baseline="-25000">
                <a:solidFill>
                  <a:schemeClr val="accent2"/>
                </a:solidFill>
              </a:rPr>
              <a:t>2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hu-HU" sz="1600" b="1">
                <a:solidFill>
                  <a:schemeClr val="accent2"/>
                </a:solidFill>
              </a:rPr>
              <a:t>I</a:t>
            </a:r>
            <a:r>
              <a:rPr lang="hu-HU" sz="1600" b="1" baseline="-25000">
                <a:solidFill>
                  <a:schemeClr val="accent2"/>
                </a:solidFill>
              </a:rPr>
              <a:t>1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hu-HU" sz="1600" b="1">
                <a:solidFill>
                  <a:schemeClr val="accent2"/>
                </a:solidFill>
              </a:rPr>
              <a:t>I</a:t>
            </a:r>
            <a:r>
              <a:rPr lang="hu-HU" sz="1600" b="1" baseline="-250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768350" y="2120900"/>
            <a:ext cx="619125" cy="1004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A</a:t>
            </a:r>
            <a:r>
              <a:rPr lang="hu-HU" baseline="-25000">
                <a:solidFill>
                  <a:schemeClr val="tx1"/>
                </a:solidFill>
              </a:rPr>
              <a:t>1</a:t>
            </a:r>
            <a:r>
              <a:rPr lang="hu-HU">
                <a:solidFill>
                  <a:schemeClr val="tx1"/>
                </a:solidFill>
              </a:rPr>
              <a:t> </a:t>
            </a: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A</a:t>
            </a:r>
            <a:r>
              <a:rPr lang="hu-HU" baseline="-25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>
            <a:off x="2154238" y="1244600"/>
            <a:ext cx="4762" cy="904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2149475" y="2359025"/>
            <a:ext cx="4763" cy="904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2144713" y="3492500"/>
            <a:ext cx="4762" cy="904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>
            <a:off x="1254125" y="2406650"/>
            <a:ext cx="1428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>
            <a:off x="1254125" y="2978150"/>
            <a:ext cx="1428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70" name="Freeform 9"/>
          <p:cNvSpPr>
            <a:spLocks/>
          </p:cNvSpPr>
          <p:nvPr/>
        </p:nvSpPr>
        <p:spPr bwMode="auto">
          <a:xfrm rot="-5400000">
            <a:off x="2048669" y="5195094"/>
            <a:ext cx="125412" cy="133350"/>
          </a:xfrm>
          <a:custGeom>
            <a:avLst/>
            <a:gdLst>
              <a:gd name="T0" fmla="*/ 0 w 185"/>
              <a:gd name="T1" fmla="*/ 0 h 228"/>
              <a:gd name="T2" fmla="*/ 0 w 185"/>
              <a:gd name="T3" fmla="*/ 2147483647 h 228"/>
              <a:gd name="T4" fmla="*/ 2147483647 w 185"/>
              <a:gd name="T5" fmla="*/ 2147483647 h 228"/>
              <a:gd name="T6" fmla="*/ 0 w 185"/>
              <a:gd name="T7" fmla="*/ 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228"/>
              <a:gd name="T14" fmla="*/ 185 w 185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228">
                <a:moveTo>
                  <a:pt x="0" y="0"/>
                </a:moveTo>
                <a:lnTo>
                  <a:pt x="0" y="228"/>
                </a:lnTo>
                <a:lnTo>
                  <a:pt x="185" y="107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71" name="Oval 10"/>
          <p:cNvSpPr>
            <a:spLocks noChangeArrowheads="1"/>
          </p:cNvSpPr>
          <p:nvPr/>
        </p:nvSpPr>
        <p:spPr bwMode="auto">
          <a:xfrm rot="-5400000">
            <a:off x="2081213" y="5141912"/>
            <a:ext cx="52388" cy="492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0972" name="Line 11"/>
          <p:cNvSpPr>
            <a:spLocks noChangeShapeType="1"/>
          </p:cNvSpPr>
          <p:nvPr/>
        </p:nvSpPr>
        <p:spPr bwMode="auto">
          <a:xfrm flipV="1">
            <a:off x="2659063" y="1206500"/>
            <a:ext cx="36528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73" name="Line 12"/>
          <p:cNvSpPr>
            <a:spLocks noChangeShapeType="1"/>
          </p:cNvSpPr>
          <p:nvPr/>
        </p:nvSpPr>
        <p:spPr bwMode="auto">
          <a:xfrm flipV="1">
            <a:off x="2654300" y="2330450"/>
            <a:ext cx="36528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74" name="Line 13"/>
          <p:cNvSpPr>
            <a:spLocks noChangeShapeType="1"/>
          </p:cNvSpPr>
          <p:nvPr/>
        </p:nvSpPr>
        <p:spPr bwMode="auto">
          <a:xfrm flipV="1">
            <a:off x="2659063" y="3454400"/>
            <a:ext cx="36528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75" name="Line 14"/>
          <p:cNvSpPr>
            <a:spLocks noChangeShapeType="1"/>
          </p:cNvSpPr>
          <p:nvPr/>
        </p:nvSpPr>
        <p:spPr bwMode="auto">
          <a:xfrm flipV="1">
            <a:off x="2654300" y="4568825"/>
            <a:ext cx="365283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76" name="Arc 15"/>
          <p:cNvSpPr>
            <a:spLocks/>
          </p:cNvSpPr>
          <p:nvPr/>
        </p:nvSpPr>
        <p:spPr bwMode="auto">
          <a:xfrm rot="16200000" flipV="1">
            <a:off x="2036763" y="4724400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0977" name="Freeform 16"/>
          <p:cNvSpPr>
            <a:spLocks/>
          </p:cNvSpPr>
          <p:nvPr/>
        </p:nvSpPr>
        <p:spPr bwMode="auto">
          <a:xfrm rot="16200000" flipV="1">
            <a:off x="1979613" y="4840287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 rot="16200000" flipV="1">
            <a:off x="2052637" y="5073651"/>
            <a:ext cx="1174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79" name="Line 18"/>
          <p:cNvSpPr>
            <a:spLocks noChangeShapeType="1"/>
          </p:cNvSpPr>
          <p:nvPr/>
        </p:nvSpPr>
        <p:spPr bwMode="auto">
          <a:xfrm rot="5400000" flipH="1" flipV="1">
            <a:off x="1996281" y="5053807"/>
            <a:ext cx="809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80" name="Line 19"/>
          <p:cNvSpPr>
            <a:spLocks noChangeShapeType="1"/>
          </p:cNvSpPr>
          <p:nvPr/>
        </p:nvSpPr>
        <p:spPr bwMode="auto">
          <a:xfrm rot="16200000" flipV="1">
            <a:off x="273050" y="2968626"/>
            <a:ext cx="36036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81" name="Arc 20"/>
          <p:cNvSpPr>
            <a:spLocks/>
          </p:cNvSpPr>
          <p:nvPr/>
        </p:nvSpPr>
        <p:spPr bwMode="auto">
          <a:xfrm>
            <a:off x="2449513" y="1130300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0982" name="Freeform 21"/>
          <p:cNvSpPr>
            <a:spLocks/>
          </p:cNvSpPr>
          <p:nvPr/>
        </p:nvSpPr>
        <p:spPr bwMode="auto">
          <a:xfrm>
            <a:off x="2276475" y="1130300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83" name="Line 22"/>
          <p:cNvSpPr>
            <a:spLocks noChangeShapeType="1"/>
          </p:cNvSpPr>
          <p:nvPr/>
        </p:nvSpPr>
        <p:spPr bwMode="auto">
          <a:xfrm>
            <a:off x="2076450" y="1171575"/>
            <a:ext cx="1984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84" name="Line 23"/>
          <p:cNvSpPr>
            <a:spLocks noChangeShapeType="1"/>
          </p:cNvSpPr>
          <p:nvPr/>
        </p:nvSpPr>
        <p:spPr bwMode="auto">
          <a:xfrm>
            <a:off x="2155825" y="1246188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85" name="Line 24"/>
          <p:cNvSpPr>
            <a:spLocks noChangeShapeType="1"/>
          </p:cNvSpPr>
          <p:nvPr/>
        </p:nvSpPr>
        <p:spPr bwMode="auto">
          <a:xfrm>
            <a:off x="2519363" y="1208088"/>
            <a:ext cx="1460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86" name="Arc 25"/>
          <p:cNvSpPr>
            <a:spLocks/>
          </p:cNvSpPr>
          <p:nvPr/>
        </p:nvSpPr>
        <p:spPr bwMode="auto">
          <a:xfrm>
            <a:off x="2444750" y="224472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0987" name="Freeform 26"/>
          <p:cNvSpPr>
            <a:spLocks/>
          </p:cNvSpPr>
          <p:nvPr/>
        </p:nvSpPr>
        <p:spPr bwMode="auto">
          <a:xfrm>
            <a:off x="2271713" y="2244725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88" name="Line 27"/>
          <p:cNvSpPr>
            <a:spLocks noChangeShapeType="1"/>
          </p:cNvSpPr>
          <p:nvPr/>
        </p:nvSpPr>
        <p:spPr bwMode="auto">
          <a:xfrm>
            <a:off x="2071688" y="2286000"/>
            <a:ext cx="1984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89" name="Line 28"/>
          <p:cNvSpPr>
            <a:spLocks noChangeShapeType="1"/>
          </p:cNvSpPr>
          <p:nvPr/>
        </p:nvSpPr>
        <p:spPr bwMode="auto">
          <a:xfrm>
            <a:off x="2151063" y="2360613"/>
            <a:ext cx="1190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90" name="Line 29"/>
          <p:cNvSpPr>
            <a:spLocks noChangeShapeType="1"/>
          </p:cNvSpPr>
          <p:nvPr/>
        </p:nvSpPr>
        <p:spPr bwMode="auto">
          <a:xfrm>
            <a:off x="2514600" y="2322513"/>
            <a:ext cx="1460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91" name="Arc 30"/>
          <p:cNvSpPr>
            <a:spLocks/>
          </p:cNvSpPr>
          <p:nvPr/>
        </p:nvSpPr>
        <p:spPr bwMode="auto">
          <a:xfrm>
            <a:off x="2439988" y="3378200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0992" name="Freeform 31"/>
          <p:cNvSpPr>
            <a:spLocks/>
          </p:cNvSpPr>
          <p:nvPr/>
        </p:nvSpPr>
        <p:spPr bwMode="auto">
          <a:xfrm>
            <a:off x="2266950" y="3378200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93" name="Line 32"/>
          <p:cNvSpPr>
            <a:spLocks noChangeShapeType="1"/>
          </p:cNvSpPr>
          <p:nvPr/>
        </p:nvSpPr>
        <p:spPr bwMode="auto">
          <a:xfrm>
            <a:off x="2066925" y="3419475"/>
            <a:ext cx="1984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94" name="Line 33"/>
          <p:cNvSpPr>
            <a:spLocks noChangeShapeType="1"/>
          </p:cNvSpPr>
          <p:nvPr/>
        </p:nvSpPr>
        <p:spPr bwMode="auto">
          <a:xfrm>
            <a:off x="2146300" y="3494088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95" name="Line 34"/>
          <p:cNvSpPr>
            <a:spLocks noChangeShapeType="1"/>
          </p:cNvSpPr>
          <p:nvPr/>
        </p:nvSpPr>
        <p:spPr bwMode="auto">
          <a:xfrm>
            <a:off x="2509838" y="3455988"/>
            <a:ext cx="1460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96" name="Arc 35"/>
          <p:cNvSpPr>
            <a:spLocks/>
          </p:cNvSpPr>
          <p:nvPr/>
        </p:nvSpPr>
        <p:spPr bwMode="auto">
          <a:xfrm>
            <a:off x="2436813" y="4487863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0997" name="Freeform 36"/>
          <p:cNvSpPr>
            <a:spLocks/>
          </p:cNvSpPr>
          <p:nvPr/>
        </p:nvSpPr>
        <p:spPr bwMode="auto">
          <a:xfrm>
            <a:off x="2263775" y="4487863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98" name="Line 37"/>
          <p:cNvSpPr>
            <a:spLocks noChangeShapeType="1"/>
          </p:cNvSpPr>
          <p:nvPr/>
        </p:nvSpPr>
        <p:spPr bwMode="auto">
          <a:xfrm>
            <a:off x="2063750" y="4529138"/>
            <a:ext cx="1984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0999" name="Line 38"/>
          <p:cNvSpPr>
            <a:spLocks noChangeShapeType="1"/>
          </p:cNvSpPr>
          <p:nvPr/>
        </p:nvSpPr>
        <p:spPr bwMode="auto">
          <a:xfrm>
            <a:off x="2143125" y="4603750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00" name="Line 39"/>
          <p:cNvSpPr>
            <a:spLocks noChangeShapeType="1"/>
          </p:cNvSpPr>
          <p:nvPr/>
        </p:nvSpPr>
        <p:spPr bwMode="auto">
          <a:xfrm>
            <a:off x="2506663" y="4565650"/>
            <a:ext cx="1460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01" name="Line 40"/>
          <p:cNvSpPr>
            <a:spLocks noChangeShapeType="1"/>
          </p:cNvSpPr>
          <p:nvPr/>
        </p:nvSpPr>
        <p:spPr bwMode="auto">
          <a:xfrm>
            <a:off x="2149475" y="4602163"/>
            <a:ext cx="4763" cy="904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02" name="Line 41"/>
          <p:cNvSpPr>
            <a:spLocks noChangeShapeType="1"/>
          </p:cNvSpPr>
          <p:nvPr/>
        </p:nvSpPr>
        <p:spPr bwMode="auto">
          <a:xfrm>
            <a:off x="1790700" y="1330325"/>
            <a:ext cx="55403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03" name="Line 42"/>
          <p:cNvSpPr>
            <a:spLocks noChangeShapeType="1"/>
          </p:cNvSpPr>
          <p:nvPr/>
        </p:nvSpPr>
        <p:spPr bwMode="auto">
          <a:xfrm>
            <a:off x="1787525" y="2444750"/>
            <a:ext cx="5457825" cy="6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04" name="Line 43"/>
          <p:cNvSpPr>
            <a:spLocks noChangeShapeType="1"/>
          </p:cNvSpPr>
          <p:nvPr/>
        </p:nvSpPr>
        <p:spPr bwMode="auto">
          <a:xfrm>
            <a:off x="1797050" y="3578225"/>
            <a:ext cx="53244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05" name="Line 44"/>
          <p:cNvSpPr>
            <a:spLocks noChangeShapeType="1"/>
          </p:cNvSpPr>
          <p:nvPr/>
        </p:nvSpPr>
        <p:spPr bwMode="auto">
          <a:xfrm>
            <a:off x="1797050" y="4692650"/>
            <a:ext cx="52228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06" name="Line 45"/>
          <p:cNvSpPr>
            <a:spLocks noChangeShapeType="1"/>
          </p:cNvSpPr>
          <p:nvPr/>
        </p:nvSpPr>
        <p:spPr bwMode="auto">
          <a:xfrm flipH="1">
            <a:off x="2613025" y="6223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07" name="Line 46"/>
          <p:cNvSpPr>
            <a:spLocks noChangeShapeType="1"/>
          </p:cNvSpPr>
          <p:nvPr/>
        </p:nvSpPr>
        <p:spPr bwMode="auto">
          <a:xfrm flipH="1">
            <a:off x="2613025" y="17653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08" name="Line 47"/>
          <p:cNvSpPr>
            <a:spLocks noChangeShapeType="1"/>
          </p:cNvSpPr>
          <p:nvPr/>
        </p:nvSpPr>
        <p:spPr bwMode="auto">
          <a:xfrm flipH="1">
            <a:off x="2606675" y="28956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09" name="Line 48"/>
          <p:cNvSpPr>
            <a:spLocks noChangeShapeType="1"/>
          </p:cNvSpPr>
          <p:nvPr/>
        </p:nvSpPr>
        <p:spPr bwMode="auto">
          <a:xfrm flipH="1">
            <a:off x="2606675" y="39941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10" name="Line 49"/>
          <p:cNvSpPr>
            <a:spLocks noChangeShapeType="1"/>
          </p:cNvSpPr>
          <p:nvPr/>
        </p:nvSpPr>
        <p:spPr bwMode="auto">
          <a:xfrm>
            <a:off x="2613025" y="555625"/>
            <a:ext cx="0" cy="3432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11" name="Line 50"/>
          <p:cNvSpPr>
            <a:spLocks noChangeShapeType="1"/>
          </p:cNvSpPr>
          <p:nvPr/>
        </p:nvSpPr>
        <p:spPr bwMode="auto">
          <a:xfrm flipH="1">
            <a:off x="4440238" y="6159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12" name="Line 51"/>
          <p:cNvSpPr>
            <a:spLocks noChangeShapeType="1"/>
          </p:cNvSpPr>
          <p:nvPr/>
        </p:nvSpPr>
        <p:spPr bwMode="auto">
          <a:xfrm flipH="1">
            <a:off x="4440238" y="17589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13" name="Line 52"/>
          <p:cNvSpPr>
            <a:spLocks noChangeShapeType="1"/>
          </p:cNvSpPr>
          <p:nvPr/>
        </p:nvSpPr>
        <p:spPr bwMode="auto">
          <a:xfrm flipH="1">
            <a:off x="4433888" y="28892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14" name="Line 53"/>
          <p:cNvSpPr>
            <a:spLocks noChangeShapeType="1"/>
          </p:cNvSpPr>
          <p:nvPr/>
        </p:nvSpPr>
        <p:spPr bwMode="auto">
          <a:xfrm flipH="1">
            <a:off x="4433888" y="39878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15" name="Line 54"/>
          <p:cNvSpPr>
            <a:spLocks noChangeShapeType="1"/>
          </p:cNvSpPr>
          <p:nvPr/>
        </p:nvSpPr>
        <p:spPr bwMode="auto">
          <a:xfrm>
            <a:off x="4440238" y="338138"/>
            <a:ext cx="0" cy="36433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16" name="Line 55"/>
          <p:cNvSpPr>
            <a:spLocks noChangeShapeType="1"/>
          </p:cNvSpPr>
          <p:nvPr/>
        </p:nvSpPr>
        <p:spPr bwMode="auto">
          <a:xfrm flipH="1">
            <a:off x="6256338" y="6159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17" name="Line 56"/>
          <p:cNvSpPr>
            <a:spLocks noChangeShapeType="1"/>
          </p:cNvSpPr>
          <p:nvPr/>
        </p:nvSpPr>
        <p:spPr bwMode="auto">
          <a:xfrm flipH="1">
            <a:off x="6256338" y="17589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18" name="Line 57"/>
          <p:cNvSpPr>
            <a:spLocks noChangeShapeType="1"/>
          </p:cNvSpPr>
          <p:nvPr/>
        </p:nvSpPr>
        <p:spPr bwMode="auto">
          <a:xfrm flipH="1">
            <a:off x="6249988" y="28892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19" name="Line 58"/>
          <p:cNvSpPr>
            <a:spLocks noChangeShapeType="1"/>
          </p:cNvSpPr>
          <p:nvPr/>
        </p:nvSpPr>
        <p:spPr bwMode="auto">
          <a:xfrm flipH="1">
            <a:off x="6249988" y="39878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20" name="Line 59"/>
          <p:cNvSpPr>
            <a:spLocks noChangeShapeType="1"/>
          </p:cNvSpPr>
          <p:nvPr/>
        </p:nvSpPr>
        <p:spPr bwMode="auto">
          <a:xfrm>
            <a:off x="6256338" y="142875"/>
            <a:ext cx="0" cy="3838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21" name="Line 60"/>
          <p:cNvSpPr>
            <a:spLocks noChangeShapeType="1"/>
          </p:cNvSpPr>
          <p:nvPr/>
        </p:nvSpPr>
        <p:spPr bwMode="auto">
          <a:xfrm flipH="1">
            <a:off x="2263775" y="561975"/>
            <a:ext cx="3492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22" name="Line 61"/>
          <p:cNvSpPr>
            <a:spLocks noChangeShapeType="1"/>
          </p:cNvSpPr>
          <p:nvPr/>
        </p:nvSpPr>
        <p:spPr bwMode="auto">
          <a:xfrm flipH="1">
            <a:off x="2255838" y="339725"/>
            <a:ext cx="218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23" name="Line 62"/>
          <p:cNvSpPr>
            <a:spLocks noChangeShapeType="1"/>
          </p:cNvSpPr>
          <p:nvPr/>
        </p:nvSpPr>
        <p:spPr bwMode="auto">
          <a:xfrm flipH="1">
            <a:off x="2243138" y="149225"/>
            <a:ext cx="40068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24" name="Text Box 63"/>
          <p:cNvSpPr txBox="1">
            <a:spLocks noChangeArrowheads="1"/>
          </p:cNvSpPr>
          <p:nvPr/>
        </p:nvSpPr>
        <p:spPr bwMode="auto">
          <a:xfrm>
            <a:off x="2754313" y="1587500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1025" name="Text Box 64"/>
          <p:cNvSpPr txBox="1">
            <a:spLocks noChangeArrowheads="1"/>
          </p:cNvSpPr>
          <p:nvPr/>
        </p:nvSpPr>
        <p:spPr bwMode="auto">
          <a:xfrm>
            <a:off x="2749550" y="2716213"/>
            <a:ext cx="619125" cy="668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1026" name="Text Box 65"/>
          <p:cNvSpPr txBox="1">
            <a:spLocks noChangeArrowheads="1"/>
          </p:cNvSpPr>
          <p:nvPr/>
        </p:nvSpPr>
        <p:spPr bwMode="auto">
          <a:xfrm>
            <a:off x="2749550" y="3835400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1027" name="Text Box 66"/>
          <p:cNvSpPr txBox="1">
            <a:spLocks noChangeArrowheads="1"/>
          </p:cNvSpPr>
          <p:nvPr/>
        </p:nvSpPr>
        <p:spPr bwMode="auto">
          <a:xfrm>
            <a:off x="2749550" y="473075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1028" name="Line 67"/>
          <p:cNvSpPr>
            <a:spLocks noChangeShapeType="1"/>
          </p:cNvSpPr>
          <p:nvPr/>
        </p:nvSpPr>
        <p:spPr bwMode="auto">
          <a:xfrm flipH="1">
            <a:off x="2668588" y="1006475"/>
            <a:ext cx="809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29" name="Line 68"/>
          <p:cNvSpPr>
            <a:spLocks noChangeShapeType="1"/>
          </p:cNvSpPr>
          <p:nvPr/>
        </p:nvSpPr>
        <p:spPr bwMode="auto">
          <a:xfrm>
            <a:off x="2663825" y="1006475"/>
            <a:ext cx="0" cy="204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30" name="Line 69"/>
          <p:cNvSpPr>
            <a:spLocks noChangeShapeType="1"/>
          </p:cNvSpPr>
          <p:nvPr/>
        </p:nvSpPr>
        <p:spPr bwMode="auto">
          <a:xfrm flipH="1">
            <a:off x="2663825" y="2120900"/>
            <a:ext cx="809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31" name="Line 70"/>
          <p:cNvSpPr>
            <a:spLocks noChangeShapeType="1"/>
          </p:cNvSpPr>
          <p:nvPr/>
        </p:nvSpPr>
        <p:spPr bwMode="auto">
          <a:xfrm>
            <a:off x="2659063" y="2120900"/>
            <a:ext cx="0" cy="2047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32" name="Line 71"/>
          <p:cNvSpPr>
            <a:spLocks noChangeShapeType="1"/>
          </p:cNvSpPr>
          <p:nvPr/>
        </p:nvSpPr>
        <p:spPr bwMode="auto">
          <a:xfrm flipH="1">
            <a:off x="2659063" y="3254375"/>
            <a:ext cx="809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33" name="Line 72"/>
          <p:cNvSpPr>
            <a:spLocks noChangeShapeType="1"/>
          </p:cNvSpPr>
          <p:nvPr/>
        </p:nvSpPr>
        <p:spPr bwMode="auto">
          <a:xfrm>
            <a:off x="2654300" y="3254375"/>
            <a:ext cx="0" cy="204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34" name="Line 73"/>
          <p:cNvSpPr>
            <a:spLocks noChangeShapeType="1"/>
          </p:cNvSpPr>
          <p:nvPr/>
        </p:nvSpPr>
        <p:spPr bwMode="auto">
          <a:xfrm flipH="1">
            <a:off x="2663825" y="4364038"/>
            <a:ext cx="809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35" name="Line 74"/>
          <p:cNvSpPr>
            <a:spLocks noChangeShapeType="1"/>
          </p:cNvSpPr>
          <p:nvPr/>
        </p:nvSpPr>
        <p:spPr bwMode="auto">
          <a:xfrm>
            <a:off x="2659063" y="4364038"/>
            <a:ext cx="0" cy="2047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36" name="Text Box 75"/>
          <p:cNvSpPr txBox="1">
            <a:spLocks noChangeArrowheads="1"/>
          </p:cNvSpPr>
          <p:nvPr/>
        </p:nvSpPr>
        <p:spPr bwMode="auto">
          <a:xfrm>
            <a:off x="4592638" y="1587500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1037" name="Text Box 76"/>
          <p:cNvSpPr txBox="1">
            <a:spLocks noChangeArrowheads="1"/>
          </p:cNvSpPr>
          <p:nvPr/>
        </p:nvSpPr>
        <p:spPr bwMode="auto">
          <a:xfrm>
            <a:off x="4587875" y="2716213"/>
            <a:ext cx="619125" cy="668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1038" name="Text Box 77"/>
          <p:cNvSpPr txBox="1">
            <a:spLocks noChangeArrowheads="1"/>
          </p:cNvSpPr>
          <p:nvPr/>
        </p:nvSpPr>
        <p:spPr bwMode="auto">
          <a:xfrm>
            <a:off x="4587875" y="3835400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1039" name="Text Box 78"/>
          <p:cNvSpPr txBox="1">
            <a:spLocks noChangeArrowheads="1"/>
          </p:cNvSpPr>
          <p:nvPr/>
        </p:nvSpPr>
        <p:spPr bwMode="auto">
          <a:xfrm>
            <a:off x="4587875" y="473075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1040" name="Line 79"/>
          <p:cNvSpPr>
            <a:spLocks noChangeShapeType="1"/>
          </p:cNvSpPr>
          <p:nvPr/>
        </p:nvSpPr>
        <p:spPr bwMode="auto">
          <a:xfrm flipH="1">
            <a:off x="4506913" y="1006475"/>
            <a:ext cx="809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41" name="Line 80"/>
          <p:cNvSpPr>
            <a:spLocks noChangeShapeType="1"/>
          </p:cNvSpPr>
          <p:nvPr/>
        </p:nvSpPr>
        <p:spPr bwMode="auto">
          <a:xfrm>
            <a:off x="4502150" y="1006475"/>
            <a:ext cx="0" cy="204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42" name="Line 81"/>
          <p:cNvSpPr>
            <a:spLocks noChangeShapeType="1"/>
          </p:cNvSpPr>
          <p:nvPr/>
        </p:nvSpPr>
        <p:spPr bwMode="auto">
          <a:xfrm flipH="1">
            <a:off x="4502150" y="2120900"/>
            <a:ext cx="809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43" name="Line 82"/>
          <p:cNvSpPr>
            <a:spLocks noChangeShapeType="1"/>
          </p:cNvSpPr>
          <p:nvPr/>
        </p:nvSpPr>
        <p:spPr bwMode="auto">
          <a:xfrm>
            <a:off x="4497388" y="2120900"/>
            <a:ext cx="0" cy="2047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44" name="Line 83"/>
          <p:cNvSpPr>
            <a:spLocks noChangeShapeType="1"/>
          </p:cNvSpPr>
          <p:nvPr/>
        </p:nvSpPr>
        <p:spPr bwMode="auto">
          <a:xfrm flipH="1">
            <a:off x="4497388" y="3254375"/>
            <a:ext cx="809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45" name="Line 84"/>
          <p:cNvSpPr>
            <a:spLocks noChangeShapeType="1"/>
          </p:cNvSpPr>
          <p:nvPr/>
        </p:nvSpPr>
        <p:spPr bwMode="auto">
          <a:xfrm>
            <a:off x="4492625" y="3254375"/>
            <a:ext cx="0" cy="204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46" name="Line 85"/>
          <p:cNvSpPr>
            <a:spLocks noChangeShapeType="1"/>
          </p:cNvSpPr>
          <p:nvPr/>
        </p:nvSpPr>
        <p:spPr bwMode="auto">
          <a:xfrm flipH="1">
            <a:off x="4502150" y="4364038"/>
            <a:ext cx="809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47" name="Line 86"/>
          <p:cNvSpPr>
            <a:spLocks noChangeShapeType="1"/>
          </p:cNvSpPr>
          <p:nvPr/>
        </p:nvSpPr>
        <p:spPr bwMode="auto">
          <a:xfrm>
            <a:off x="4497388" y="4364038"/>
            <a:ext cx="0" cy="2047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48" name="Text Box 87"/>
          <p:cNvSpPr txBox="1">
            <a:spLocks noChangeArrowheads="1"/>
          </p:cNvSpPr>
          <p:nvPr/>
        </p:nvSpPr>
        <p:spPr bwMode="auto">
          <a:xfrm>
            <a:off x="6402388" y="1587500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1049" name="Text Box 88"/>
          <p:cNvSpPr txBox="1">
            <a:spLocks noChangeArrowheads="1"/>
          </p:cNvSpPr>
          <p:nvPr/>
        </p:nvSpPr>
        <p:spPr bwMode="auto">
          <a:xfrm>
            <a:off x="6397625" y="2716213"/>
            <a:ext cx="619125" cy="668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1050" name="Text Box 89"/>
          <p:cNvSpPr txBox="1">
            <a:spLocks noChangeArrowheads="1"/>
          </p:cNvSpPr>
          <p:nvPr/>
        </p:nvSpPr>
        <p:spPr bwMode="auto">
          <a:xfrm>
            <a:off x="6397625" y="3835400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1051" name="Text Box 90"/>
          <p:cNvSpPr txBox="1">
            <a:spLocks noChangeArrowheads="1"/>
          </p:cNvSpPr>
          <p:nvPr/>
        </p:nvSpPr>
        <p:spPr bwMode="auto">
          <a:xfrm>
            <a:off x="6397625" y="473075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1052" name="Line 91"/>
          <p:cNvSpPr>
            <a:spLocks noChangeShapeType="1"/>
          </p:cNvSpPr>
          <p:nvPr/>
        </p:nvSpPr>
        <p:spPr bwMode="auto">
          <a:xfrm flipH="1">
            <a:off x="6316663" y="1006475"/>
            <a:ext cx="809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53" name="Line 92"/>
          <p:cNvSpPr>
            <a:spLocks noChangeShapeType="1"/>
          </p:cNvSpPr>
          <p:nvPr/>
        </p:nvSpPr>
        <p:spPr bwMode="auto">
          <a:xfrm>
            <a:off x="6311900" y="1006475"/>
            <a:ext cx="0" cy="204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54" name="Line 93"/>
          <p:cNvSpPr>
            <a:spLocks noChangeShapeType="1"/>
          </p:cNvSpPr>
          <p:nvPr/>
        </p:nvSpPr>
        <p:spPr bwMode="auto">
          <a:xfrm flipH="1">
            <a:off x="6311900" y="2120900"/>
            <a:ext cx="809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55" name="Line 94"/>
          <p:cNvSpPr>
            <a:spLocks noChangeShapeType="1"/>
          </p:cNvSpPr>
          <p:nvPr/>
        </p:nvSpPr>
        <p:spPr bwMode="auto">
          <a:xfrm>
            <a:off x="6307138" y="2120900"/>
            <a:ext cx="0" cy="2047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56" name="Line 95"/>
          <p:cNvSpPr>
            <a:spLocks noChangeShapeType="1"/>
          </p:cNvSpPr>
          <p:nvPr/>
        </p:nvSpPr>
        <p:spPr bwMode="auto">
          <a:xfrm flipH="1">
            <a:off x="6307138" y="3254375"/>
            <a:ext cx="809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57" name="Line 96"/>
          <p:cNvSpPr>
            <a:spLocks noChangeShapeType="1"/>
          </p:cNvSpPr>
          <p:nvPr/>
        </p:nvSpPr>
        <p:spPr bwMode="auto">
          <a:xfrm>
            <a:off x="6302375" y="3254375"/>
            <a:ext cx="0" cy="204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58" name="Line 97"/>
          <p:cNvSpPr>
            <a:spLocks noChangeShapeType="1"/>
          </p:cNvSpPr>
          <p:nvPr/>
        </p:nvSpPr>
        <p:spPr bwMode="auto">
          <a:xfrm flipH="1">
            <a:off x="6311900" y="4364038"/>
            <a:ext cx="809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59" name="Line 98"/>
          <p:cNvSpPr>
            <a:spLocks noChangeShapeType="1"/>
          </p:cNvSpPr>
          <p:nvPr/>
        </p:nvSpPr>
        <p:spPr bwMode="auto">
          <a:xfrm>
            <a:off x="6307138" y="4364038"/>
            <a:ext cx="0" cy="2047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60" name="Arc 99"/>
          <p:cNvSpPr>
            <a:spLocks/>
          </p:cNvSpPr>
          <p:nvPr/>
        </p:nvSpPr>
        <p:spPr bwMode="auto">
          <a:xfrm rot="5400000">
            <a:off x="3363913" y="493712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061" name="Freeform 100"/>
          <p:cNvSpPr>
            <a:spLocks/>
          </p:cNvSpPr>
          <p:nvPr/>
        </p:nvSpPr>
        <p:spPr bwMode="auto">
          <a:xfrm rot="5400000">
            <a:off x="3306763" y="4821237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62" name="Line 101"/>
          <p:cNvSpPr>
            <a:spLocks noChangeShapeType="1"/>
          </p:cNvSpPr>
          <p:nvPr/>
        </p:nvSpPr>
        <p:spPr bwMode="auto">
          <a:xfrm rot="16200000" flipH="1">
            <a:off x="3024981" y="4394995"/>
            <a:ext cx="822325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63" name="Line 102"/>
          <p:cNvSpPr>
            <a:spLocks noChangeShapeType="1"/>
          </p:cNvSpPr>
          <p:nvPr/>
        </p:nvSpPr>
        <p:spPr bwMode="auto">
          <a:xfrm rot="5400000">
            <a:off x="3304381" y="4749007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64" name="Line 103"/>
          <p:cNvSpPr>
            <a:spLocks noChangeShapeType="1"/>
          </p:cNvSpPr>
          <p:nvPr/>
        </p:nvSpPr>
        <p:spPr bwMode="auto">
          <a:xfrm rot="5400000">
            <a:off x="3368675" y="5080000"/>
            <a:ext cx="46038" cy="15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65" name="Line 104"/>
          <p:cNvSpPr>
            <a:spLocks noChangeShapeType="1"/>
          </p:cNvSpPr>
          <p:nvPr/>
        </p:nvSpPr>
        <p:spPr bwMode="auto">
          <a:xfrm flipH="1">
            <a:off x="3363913" y="3987800"/>
            <a:ext cx="61912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66" name="Arc 105"/>
          <p:cNvSpPr>
            <a:spLocks/>
          </p:cNvSpPr>
          <p:nvPr/>
        </p:nvSpPr>
        <p:spPr bwMode="auto">
          <a:xfrm rot="5400000">
            <a:off x="3473451" y="383222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067" name="Freeform 106"/>
          <p:cNvSpPr>
            <a:spLocks/>
          </p:cNvSpPr>
          <p:nvPr/>
        </p:nvSpPr>
        <p:spPr bwMode="auto">
          <a:xfrm rot="5400000">
            <a:off x="3416301" y="3716337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68" name="Line 107"/>
          <p:cNvSpPr>
            <a:spLocks noChangeShapeType="1"/>
          </p:cNvSpPr>
          <p:nvPr/>
        </p:nvSpPr>
        <p:spPr bwMode="auto">
          <a:xfrm rot="5400000">
            <a:off x="3134519" y="3290094"/>
            <a:ext cx="8270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69" name="Line 108"/>
          <p:cNvSpPr>
            <a:spLocks noChangeShapeType="1"/>
          </p:cNvSpPr>
          <p:nvPr/>
        </p:nvSpPr>
        <p:spPr bwMode="auto">
          <a:xfrm rot="5400000">
            <a:off x="3413918" y="3644107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70" name="Line 109"/>
          <p:cNvSpPr>
            <a:spLocks noChangeShapeType="1"/>
          </p:cNvSpPr>
          <p:nvPr/>
        </p:nvSpPr>
        <p:spPr bwMode="auto">
          <a:xfrm rot="5400000">
            <a:off x="2891632" y="4569618"/>
            <a:ext cx="1244600" cy="476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71" name="Line 110"/>
          <p:cNvSpPr>
            <a:spLocks noChangeShapeType="1"/>
          </p:cNvSpPr>
          <p:nvPr/>
        </p:nvSpPr>
        <p:spPr bwMode="auto">
          <a:xfrm flipH="1">
            <a:off x="3368675" y="2882900"/>
            <a:ext cx="1714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72" name="Arc 111"/>
          <p:cNvSpPr>
            <a:spLocks/>
          </p:cNvSpPr>
          <p:nvPr/>
        </p:nvSpPr>
        <p:spPr bwMode="auto">
          <a:xfrm rot="5400000">
            <a:off x="3587751" y="2698750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073" name="Freeform 112"/>
          <p:cNvSpPr>
            <a:spLocks/>
          </p:cNvSpPr>
          <p:nvPr/>
        </p:nvSpPr>
        <p:spPr bwMode="auto">
          <a:xfrm rot="5400000">
            <a:off x="3530601" y="2582862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74" name="Line 113"/>
          <p:cNvSpPr>
            <a:spLocks noChangeShapeType="1"/>
          </p:cNvSpPr>
          <p:nvPr/>
        </p:nvSpPr>
        <p:spPr bwMode="auto">
          <a:xfrm rot="5400000">
            <a:off x="3255963" y="2163763"/>
            <a:ext cx="812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75" name="Line 114"/>
          <p:cNvSpPr>
            <a:spLocks noChangeShapeType="1"/>
          </p:cNvSpPr>
          <p:nvPr/>
        </p:nvSpPr>
        <p:spPr bwMode="auto">
          <a:xfrm rot="5400000">
            <a:off x="3528218" y="2510632"/>
            <a:ext cx="1190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76" name="Line 115"/>
          <p:cNvSpPr>
            <a:spLocks noChangeShapeType="1"/>
          </p:cNvSpPr>
          <p:nvPr/>
        </p:nvSpPr>
        <p:spPr bwMode="auto">
          <a:xfrm rot="5400000">
            <a:off x="2428875" y="4002088"/>
            <a:ext cx="23844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77" name="Line 116"/>
          <p:cNvSpPr>
            <a:spLocks noChangeShapeType="1"/>
          </p:cNvSpPr>
          <p:nvPr/>
        </p:nvSpPr>
        <p:spPr bwMode="auto">
          <a:xfrm flipH="1" flipV="1">
            <a:off x="3373438" y="1763713"/>
            <a:ext cx="290512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78" name="Arc 117"/>
          <p:cNvSpPr>
            <a:spLocks/>
          </p:cNvSpPr>
          <p:nvPr/>
        </p:nvSpPr>
        <p:spPr bwMode="auto">
          <a:xfrm rot="5400000">
            <a:off x="3692526" y="1579562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079" name="Freeform 118"/>
          <p:cNvSpPr>
            <a:spLocks/>
          </p:cNvSpPr>
          <p:nvPr/>
        </p:nvSpPr>
        <p:spPr bwMode="auto">
          <a:xfrm rot="5400000">
            <a:off x="3635376" y="1463675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80" name="Line 119"/>
          <p:cNvSpPr>
            <a:spLocks noChangeShapeType="1"/>
          </p:cNvSpPr>
          <p:nvPr/>
        </p:nvSpPr>
        <p:spPr bwMode="auto">
          <a:xfrm rot="5400000">
            <a:off x="3363119" y="1046957"/>
            <a:ext cx="808037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81" name="Line 120"/>
          <p:cNvSpPr>
            <a:spLocks noChangeShapeType="1"/>
          </p:cNvSpPr>
          <p:nvPr/>
        </p:nvSpPr>
        <p:spPr bwMode="auto">
          <a:xfrm rot="5400000">
            <a:off x="3632994" y="1391444"/>
            <a:ext cx="1190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82" name="Line 121"/>
          <p:cNvSpPr>
            <a:spLocks noChangeShapeType="1"/>
          </p:cNvSpPr>
          <p:nvPr/>
        </p:nvSpPr>
        <p:spPr bwMode="auto">
          <a:xfrm rot="5400000">
            <a:off x="2033587" y="3392488"/>
            <a:ext cx="33940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83" name="Line 122"/>
          <p:cNvSpPr>
            <a:spLocks noChangeShapeType="1"/>
          </p:cNvSpPr>
          <p:nvPr/>
        </p:nvSpPr>
        <p:spPr bwMode="auto">
          <a:xfrm flipH="1">
            <a:off x="3368675" y="649288"/>
            <a:ext cx="3905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grpSp>
        <p:nvGrpSpPr>
          <p:cNvPr id="41084" name="Group 123"/>
          <p:cNvGrpSpPr>
            <a:grpSpLocks/>
          </p:cNvGrpSpPr>
          <p:nvPr/>
        </p:nvGrpSpPr>
        <p:grpSpPr bwMode="auto">
          <a:xfrm rot="5400000">
            <a:off x="3421063" y="5199063"/>
            <a:ext cx="307975" cy="231775"/>
            <a:chOff x="4758" y="1186"/>
            <a:chExt cx="260" cy="146"/>
          </a:xfrm>
        </p:grpSpPr>
        <p:sp>
          <p:nvSpPr>
            <p:cNvPr id="41196" name="Arc 124"/>
            <p:cNvSpPr>
              <a:spLocks/>
            </p:cNvSpPr>
            <p:nvPr/>
          </p:nvSpPr>
          <p:spPr bwMode="auto">
            <a:xfrm>
              <a:off x="4770" y="1186"/>
              <a:ext cx="245" cy="145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97" name="Arc 125"/>
            <p:cNvSpPr>
              <a:spLocks/>
            </p:cNvSpPr>
            <p:nvPr/>
          </p:nvSpPr>
          <p:spPr bwMode="auto">
            <a:xfrm flipV="1">
              <a:off x="4773" y="1187"/>
              <a:ext cx="245" cy="145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98" name="Arc 126"/>
            <p:cNvSpPr>
              <a:spLocks/>
            </p:cNvSpPr>
            <p:nvPr/>
          </p:nvSpPr>
          <p:spPr bwMode="auto">
            <a:xfrm>
              <a:off x="4758" y="1189"/>
              <a:ext cx="30" cy="142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1085" name="Line 127"/>
          <p:cNvSpPr>
            <a:spLocks noChangeShapeType="1"/>
          </p:cNvSpPr>
          <p:nvPr/>
        </p:nvSpPr>
        <p:spPr bwMode="auto">
          <a:xfrm>
            <a:off x="3392488" y="5097463"/>
            <a:ext cx="714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86" name="Line 128"/>
          <p:cNvSpPr>
            <a:spLocks noChangeShapeType="1"/>
          </p:cNvSpPr>
          <p:nvPr/>
        </p:nvSpPr>
        <p:spPr bwMode="auto">
          <a:xfrm>
            <a:off x="3467100" y="5091113"/>
            <a:ext cx="1588" cy="968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87" name="Line 129"/>
          <p:cNvSpPr>
            <a:spLocks noChangeShapeType="1"/>
          </p:cNvSpPr>
          <p:nvPr/>
        </p:nvSpPr>
        <p:spPr bwMode="auto">
          <a:xfrm flipV="1">
            <a:off x="3663950" y="5094288"/>
            <a:ext cx="71438" cy="15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88" name="Line 130"/>
          <p:cNvSpPr>
            <a:spLocks noChangeShapeType="1"/>
          </p:cNvSpPr>
          <p:nvPr/>
        </p:nvSpPr>
        <p:spPr bwMode="auto">
          <a:xfrm>
            <a:off x="3662363" y="5091113"/>
            <a:ext cx="1587" cy="968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89" name="Arc 131"/>
          <p:cNvSpPr>
            <a:spLocks/>
          </p:cNvSpPr>
          <p:nvPr/>
        </p:nvSpPr>
        <p:spPr bwMode="auto">
          <a:xfrm rot="5400000">
            <a:off x="5205413" y="494347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090" name="Freeform 132"/>
          <p:cNvSpPr>
            <a:spLocks/>
          </p:cNvSpPr>
          <p:nvPr/>
        </p:nvSpPr>
        <p:spPr bwMode="auto">
          <a:xfrm rot="5400000">
            <a:off x="5148263" y="4827587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91" name="Line 133"/>
          <p:cNvSpPr>
            <a:spLocks noChangeShapeType="1"/>
          </p:cNvSpPr>
          <p:nvPr/>
        </p:nvSpPr>
        <p:spPr bwMode="auto">
          <a:xfrm rot="16200000" flipH="1">
            <a:off x="4866481" y="4401345"/>
            <a:ext cx="822325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92" name="Line 134"/>
          <p:cNvSpPr>
            <a:spLocks noChangeShapeType="1"/>
          </p:cNvSpPr>
          <p:nvPr/>
        </p:nvSpPr>
        <p:spPr bwMode="auto">
          <a:xfrm rot="5400000">
            <a:off x="5145881" y="4755357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93" name="Line 135"/>
          <p:cNvSpPr>
            <a:spLocks noChangeShapeType="1"/>
          </p:cNvSpPr>
          <p:nvPr/>
        </p:nvSpPr>
        <p:spPr bwMode="auto">
          <a:xfrm rot="5400000">
            <a:off x="5210175" y="5086350"/>
            <a:ext cx="46038" cy="15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94" name="Line 136"/>
          <p:cNvSpPr>
            <a:spLocks noChangeShapeType="1"/>
          </p:cNvSpPr>
          <p:nvPr/>
        </p:nvSpPr>
        <p:spPr bwMode="auto">
          <a:xfrm flipH="1">
            <a:off x="5205413" y="3994150"/>
            <a:ext cx="61912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95" name="Arc 137"/>
          <p:cNvSpPr>
            <a:spLocks/>
          </p:cNvSpPr>
          <p:nvPr/>
        </p:nvSpPr>
        <p:spPr bwMode="auto">
          <a:xfrm rot="5400000">
            <a:off x="5314951" y="383857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096" name="Freeform 138"/>
          <p:cNvSpPr>
            <a:spLocks/>
          </p:cNvSpPr>
          <p:nvPr/>
        </p:nvSpPr>
        <p:spPr bwMode="auto">
          <a:xfrm rot="5400000">
            <a:off x="5257801" y="3722687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97" name="Line 139"/>
          <p:cNvSpPr>
            <a:spLocks noChangeShapeType="1"/>
          </p:cNvSpPr>
          <p:nvPr/>
        </p:nvSpPr>
        <p:spPr bwMode="auto">
          <a:xfrm rot="5400000">
            <a:off x="4976019" y="3296444"/>
            <a:ext cx="8270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98" name="Line 140"/>
          <p:cNvSpPr>
            <a:spLocks noChangeShapeType="1"/>
          </p:cNvSpPr>
          <p:nvPr/>
        </p:nvSpPr>
        <p:spPr bwMode="auto">
          <a:xfrm rot="5400000">
            <a:off x="5255418" y="3650457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099" name="Line 141"/>
          <p:cNvSpPr>
            <a:spLocks noChangeShapeType="1"/>
          </p:cNvSpPr>
          <p:nvPr/>
        </p:nvSpPr>
        <p:spPr bwMode="auto">
          <a:xfrm rot="5400000">
            <a:off x="4733132" y="4575968"/>
            <a:ext cx="1244600" cy="476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00" name="Line 142"/>
          <p:cNvSpPr>
            <a:spLocks noChangeShapeType="1"/>
          </p:cNvSpPr>
          <p:nvPr/>
        </p:nvSpPr>
        <p:spPr bwMode="auto">
          <a:xfrm flipH="1">
            <a:off x="5210175" y="2889250"/>
            <a:ext cx="1714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01" name="Arc 143"/>
          <p:cNvSpPr>
            <a:spLocks/>
          </p:cNvSpPr>
          <p:nvPr/>
        </p:nvSpPr>
        <p:spPr bwMode="auto">
          <a:xfrm rot="5400000">
            <a:off x="5429251" y="2705100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102" name="Freeform 144"/>
          <p:cNvSpPr>
            <a:spLocks/>
          </p:cNvSpPr>
          <p:nvPr/>
        </p:nvSpPr>
        <p:spPr bwMode="auto">
          <a:xfrm rot="5400000">
            <a:off x="5372101" y="2589212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03" name="Line 145"/>
          <p:cNvSpPr>
            <a:spLocks noChangeShapeType="1"/>
          </p:cNvSpPr>
          <p:nvPr/>
        </p:nvSpPr>
        <p:spPr bwMode="auto">
          <a:xfrm rot="5400000">
            <a:off x="5097463" y="2170113"/>
            <a:ext cx="812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04" name="Line 146"/>
          <p:cNvSpPr>
            <a:spLocks noChangeShapeType="1"/>
          </p:cNvSpPr>
          <p:nvPr/>
        </p:nvSpPr>
        <p:spPr bwMode="auto">
          <a:xfrm rot="5400000">
            <a:off x="5369718" y="2516982"/>
            <a:ext cx="1190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05" name="Line 147"/>
          <p:cNvSpPr>
            <a:spLocks noChangeShapeType="1"/>
          </p:cNvSpPr>
          <p:nvPr/>
        </p:nvSpPr>
        <p:spPr bwMode="auto">
          <a:xfrm rot="5400000">
            <a:off x="4270375" y="4008438"/>
            <a:ext cx="23844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06" name="Line 148"/>
          <p:cNvSpPr>
            <a:spLocks noChangeShapeType="1"/>
          </p:cNvSpPr>
          <p:nvPr/>
        </p:nvSpPr>
        <p:spPr bwMode="auto">
          <a:xfrm flipH="1" flipV="1">
            <a:off x="5214938" y="1770063"/>
            <a:ext cx="290512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07" name="Arc 149"/>
          <p:cNvSpPr>
            <a:spLocks/>
          </p:cNvSpPr>
          <p:nvPr/>
        </p:nvSpPr>
        <p:spPr bwMode="auto">
          <a:xfrm rot="5400000">
            <a:off x="5534026" y="1585912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108" name="Freeform 150"/>
          <p:cNvSpPr>
            <a:spLocks/>
          </p:cNvSpPr>
          <p:nvPr/>
        </p:nvSpPr>
        <p:spPr bwMode="auto">
          <a:xfrm rot="5400000">
            <a:off x="5476876" y="1470025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09" name="Line 151"/>
          <p:cNvSpPr>
            <a:spLocks noChangeShapeType="1"/>
          </p:cNvSpPr>
          <p:nvPr/>
        </p:nvSpPr>
        <p:spPr bwMode="auto">
          <a:xfrm rot="5400000">
            <a:off x="5204619" y="1053307"/>
            <a:ext cx="8080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10" name="Line 152"/>
          <p:cNvSpPr>
            <a:spLocks noChangeShapeType="1"/>
          </p:cNvSpPr>
          <p:nvPr/>
        </p:nvSpPr>
        <p:spPr bwMode="auto">
          <a:xfrm rot="5400000">
            <a:off x="5474494" y="1397794"/>
            <a:ext cx="1190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11" name="Line 153"/>
          <p:cNvSpPr>
            <a:spLocks noChangeShapeType="1"/>
          </p:cNvSpPr>
          <p:nvPr/>
        </p:nvSpPr>
        <p:spPr bwMode="auto">
          <a:xfrm rot="5400000">
            <a:off x="3875087" y="3398838"/>
            <a:ext cx="33940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12" name="Line 154"/>
          <p:cNvSpPr>
            <a:spLocks noChangeShapeType="1"/>
          </p:cNvSpPr>
          <p:nvPr/>
        </p:nvSpPr>
        <p:spPr bwMode="auto">
          <a:xfrm flipH="1">
            <a:off x="5210175" y="655638"/>
            <a:ext cx="3905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grpSp>
        <p:nvGrpSpPr>
          <p:cNvPr id="41113" name="Group 155"/>
          <p:cNvGrpSpPr>
            <a:grpSpLocks/>
          </p:cNvGrpSpPr>
          <p:nvPr/>
        </p:nvGrpSpPr>
        <p:grpSpPr bwMode="auto">
          <a:xfrm rot="5400000">
            <a:off x="5262563" y="5205413"/>
            <a:ext cx="307975" cy="231775"/>
            <a:chOff x="4758" y="1186"/>
            <a:chExt cx="260" cy="146"/>
          </a:xfrm>
        </p:grpSpPr>
        <p:sp>
          <p:nvSpPr>
            <p:cNvPr id="41193" name="Arc 156"/>
            <p:cNvSpPr>
              <a:spLocks/>
            </p:cNvSpPr>
            <p:nvPr/>
          </p:nvSpPr>
          <p:spPr bwMode="auto">
            <a:xfrm>
              <a:off x="4770" y="1186"/>
              <a:ext cx="245" cy="145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94" name="Arc 157"/>
            <p:cNvSpPr>
              <a:spLocks/>
            </p:cNvSpPr>
            <p:nvPr/>
          </p:nvSpPr>
          <p:spPr bwMode="auto">
            <a:xfrm flipV="1">
              <a:off x="4773" y="1187"/>
              <a:ext cx="245" cy="145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95" name="Arc 158"/>
            <p:cNvSpPr>
              <a:spLocks/>
            </p:cNvSpPr>
            <p:nvPr/>
          </p:nvSpPr>
          <p:spPr bwMode="auto">
            <a:xfrm>
              <a:off x="4758" y="1189"/>
              <a:ext cx="30" cy="142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1114" name="Line 159"/>
          <p:cNvSpPr>
            <a:spLocks noChangeShapeType="1"/>
          </p:cNvSpPr>
          <p:nvPr/>
        </p:nvSpPr>
        <p:spPr bwMode="auto">
          <a:xfrm>
            <a:off x="5233988" y="5103813"/>
            <a:ext cx="714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15" name="Line 160"/>
          <p:cNvSpPr>
            <a:spLocks noChangeShapeType="1"/>
          </p:cNvSpPr>
          <p:nvPr/>
        </p:nvSpPr>
        <p:spPr bwMode="auto">
          <a:xfrm>
            <a:off x="5308600" y="5097463"/>
            <a:ext cx="1588" cy="968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16" name="Line 161"/>
          <p:cNvSpPr>
            <a:spLocks noChangeShapeType="1"/>
          </p:cNvSpPr>
          <p:nvPr/>
        </p:nvSpPr>
        <p:spPr bwMode="auto">
          <a:xfrm flipV="1">
            <a:off x="5505450" y="5094288"/>
            <a:ext cx="71438" cy="15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17" name="Line 162"/>
          <p:cNvSpPr>
            <a:spLocks noChangeShapeType="1"/>
          </p:cNvSpPr>
          <p:nvPr/>
        </p:nvSpPr>
        <p:spPr bwMode="auto">
          <a:xfrm>
            <a:off x="5503863" y="5091113"/>
            <a:ext cx="1587" cy="968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18" name="Arc 163"/>
          <p:cNvSpPr>
            <a:spLocks/>
          </p:cNvSpPr>
          <p:nvPr/>
        </p:nvSpPr>
        <p:spPr bwMode="auto">
          <a:xfrm rot="5400000">
            <a:off x="7021513" y="494347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119" name="Freeform 164"/>
          <p:cNvSpPr>
            <a:spLocks/>
          </p:cNvSpPr>
          <p:nvPr/>
        </p:nvSpPr>
        <p:spPr bwMode="auto">
          <a:xfrm rot="5400000">
            <a:off x="6964363" y="4827587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20" name="Line 165"/>
          <p:cNvSpPr>
            <a:spLocks noChangeShapeType="1"/>
          </p:cNvSpPr>
          <p:nvPr/>
        </p:nvSpPr>
        <p:spPr bwMode="auto">
          <a:xfrm rot="16200000" flipH="1">
            <a:off x="6682581" y="4401345"/>
            <a:ext cx="822325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21" name="Line 166"/>
          <p:cNvSpPr>
            <a:spLocks noChangeShapeType="1"/>
          </p:cNvSpPr>
          <p:nvPr/>
        </p:nvSpPr>
        <p:spPr bwMode="auto">
          <a:xfrm rot="5400000">
            <a:off x="6961981" y="4755357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22" name="Line 167"/>
          <p:cNvSpPr>
            <a:spLocks noChangeShapeType="1"/>
          </p:cNvSpPr>
          <p:nvPr/>
        </p:nvSpPr>
        <p:spPr bwMode="auto">
          <a:xfrm rot="5400000">
            <a:off x="7026275" y="5086350"/>
            <a:ext cx="46038" cy="15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23" name="Line 168"/>
          <p:cNvSpPr>
            <a:spLocks noChangeShapeType="1"/>
          </p:cNvSpPr>
          <p:nvPr/>
        </p:nvSpPr>
        <p:spPr bwMode="auto">
          <a:xfrm flipH="1">
            <a:off x="7021513" y="3994150"/>
            <a:ext cx="61912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24" name="Arc 169"/>
          <p:cNvSpPr>
            <a:spLocks/>
          </p:cNvSpPr>
          <p:nvPr/>
        </p:nvSpPr>
        <p:spPr bwMode="auto">
          <a:xfrm rot="5400000">
            <a:off x="7131051" y="383857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125" name="Freeform 170"/>
          <p:cNvSpPr>
            <a:spLocks/>
          </p:cNvSpPr>
          <p:nvPr/>
        </p:nvSpPr>
        <p:spPr bwMode="auto">
          <a:xfrm rot="5400000">
            <a:off x="7073901" y="3722687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26" name="Line 171"/>
          <p:cNvSpPr>
            <a:spLocks noChangeShapeType="1"/>
          </p:cNvSpPr>
          <p:nvPr/>
        </p:nvSpPr>
        <p:spPr bwMode="auto">
          <a:xfrm rot="5400000">
            <a:off x="6792119" y="3296444"/>
            <a:ext cx="8270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27" name="Line 172"/>
          <p:cNvSpPr>
            <a:spLocks noChangeShapeType="1"/>
          </p:cNvSpPr>
          <p:nvPr/>
        </p:nvSpPr>
        <p:spPr bwMode="auto">
          <a:xfrm rot="5400000">
            <a:off x="7071518" y="3650457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28" name="Line 173"/>
          <p:cNvSpPr>
            <a:spLocks noChangeShapeType="1"/>
          </p:cNvSpPr>
          <p:nvPr/>
        </p:nvSpPr>
        <p:spPr bwMode="auto">
          <a:xfrm rot="5400000">
            <a:off x="6549232" y="4575968"/>
            <a:ext cx="1244600" cy="476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29" name="Line 174"/>
          <p:cNvSpPr>
            <a:spLocks noChangeShapeType="1"/>
          </p:cNvSpPr>
          <p:nvPr/>
        </p:nvSpPr>
        <p:spPr bwMode="auto">
          <a:xfrm flipH="1">
            <a:off x="7026275" y="2889250"/>
            <a:ext cx="1714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30" name="Arc 175"/>
          <p:cNvSpPr>
            <a:spLocks/>
          </p:cNvSpPr>
          <p:nvPr/>
        </p:nvSpPr>
        <p:spPr bwMode="auto">
          <a:xfrm rot="5400000">
            <a:off x="7245351" y="2705100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131" name="Freeform 176"/>
          <p:cNvSpPr>
            <a:spLocks/>
          </p:cNvSpPr>
          <p:nvPr/>
        </p:nvSpPr>
        <p:spPr bwMode="auto">
          <a:xfrm rot="5400000">
            <a:off x="7188201" y="2589212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32" name="Line 177"/>
          <p:cNvSpPr>
            <a:spLocks noChangeShapeType="1"/>
          </p:cNvSpPr>
          <p:nvPr/>
        </p:nvSpPr>
        <p:spPr bwMode="auto">
          <a:xfrm rot="5400000">
            <a:off x="6913563" y="2170113"/>
            <a:ext cx="812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33" name="Line 178"/>
          <p:cNvSpPr>
            <a:spLocks noChangeShapeType="1"/>
          </p:cNvSpPr>
          <p:nvPr/>
        </p:nvSpPr>
        <p:spPr bwMode="auto">
          <a:xfrm rot="5400000">
            <a:off x="7185818" y="2516982"/>
            <a:ext cx="1190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34" name="Line 179"/>
          <p:cNvSpPr>
            <a:spLocks noChangeShapeType="1"/>
          </p:cNvSpPr>
          <p:nvPr/>
        </p:nvSpPr>
        <p:spPr bwMode="auto">
          <a:xfrm rot="5400000">
            <a:off x="6086475" y="4008438"/>
            <a:ext cx="23844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35" name="Line 180"/>
          <p:cNvSpPr>
            <a:spLocks noChangeShapeType="1"/>
          </p:cNvSpPr>
          <p:nvPr/>
        </p:nvSpPr>
        <p:spPr bwMode="auto">
          <a:xfrm flipH="1" flipV="1">
            <a:off x="7031038" y="1770063"/>
            <a:ext cx="290512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36" name="Arc 181"/>
          <p:cNvSpPr>
            <a:spLocks/>
          </p:cNvSpPr>
          <p:nvPr/>
        </p:nvSpPr>
        <p:spPr bwMode="auto">
          <a:xfrm rot="5400000">
            <a:off x="7350126" y="1585912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137" name="Freeform 182"/>
          <p:cNvSpPr>
            <a:spLocks/>
          </p:cNvSpPr>
          <p:nvPr/>
        </p:nvSpPr>
        <p:spPr bwMode="auto">
          <a:xfrm rot="5400000">
            <a:off x="7292976" y="1470025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38" name="Line 183"/>
          <p:cNvSpPr>
            <a:spLocks noChangeShapeType="1"/>
          </p:cNvSpPr>
          <p:nvPr/>
        </p:nvSpPr>
        <p:spPr bwMode="auto">
          <a:xfrm rot="5400000">
            <a:off x="7020719" y="1053307"/>
            <a:ext cx="8080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39" name="Line 184"/>
          <p:cNvSpPr>
            <a:spLocks noChangeShapeType="1"/>
          </p:cNvSpPr>
          <p:nvPr/>
        </p:nvSpPr>
        <p:spPr bwMode="auto">
          <a:xfrm rot="5400000">
            <a:off x="7290594" y="1397794"/>
            <a:ext cx="1190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40" name="Line 185"/>
          <p:cNvSpPr>
            <a:spLocks noChangeShapeType="1"/>
          </p:cNvSpPr>
          <p:nvPr/>
        </p:nvSpPr>
        <p:spPr bwMode="auto">
          <a:xfrm rot="5400000">
            <a:off x="5691187" y="3398838"/>
            <a:ext cx="33940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41" name="Line 186"/>
          <p:cNvSpPr>
            <a:spLocks noChangeShapeType="1"/>
          </p:cNvSpPr>
          <p:nvPr/>
        </p:nvSpPr>
        <p:spPr bwMode="auto">
          <a:xfrm flipH="1">
            <a:off x="7026275" y="655638"/>
            <a:ext cx="3905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grpSp>
        <p:nvGrpSpPr>
          <p:cNvPr id="41142" name="Group 187"/>
          <p:cNvGrpSpPr>
            <a:grpSpLocks/>
          </p:cNvGrpSpPr>
          <p:nvPr/>
        </p:nvGrpSpPr>
        <p:grpSpPr bwMode="auto">
          <a:xfrm rot="5400000">
            <a:off x="7078663" y="5205413"/>
            <a:ext cx="307975" cy="231775"/>
            <a:chOff x="4758" y="1186"/>
            <a:chExt cx="260" cy="146"/>
          </a:xfrm>
        </p:grpSpPr>
        <p:sp>
          <p:nvSpPr>
            <p:cNvPr id="41190" name="Arc 188"/>
            <p:cNvSpPr>
              <a:spLocks/>
            </p:cNvSpPr>
            <p:nvPr/>
          </p:nvSpPr>
          <p:spPr bwMode="auto">
            <a:xfrm>
              <a:off x="4770" y="1186"/>
              <a:ext cx="245" cy="145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91" name="Arc 189"/>
            <p:cNvSpPr>
              <a:spLocks/>
            </p:cNvSpPr>
            <p:nvPr/>
          </p:nvSpPr>
          <p:spPr bwMode="auto">
            <a:xfrm flipV="1">
              <a:off x="4773" y="1187"/>
              <a:ext cx="245" cy="145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92" name="Arc 190"/>
            <p:cNvSpPr>
              <a:spLocks/>
            </p:cNvSpPr>
            <p:nvPr/>
          </p:nvSpPr>
          <p:spPr bwMode="auto">
            <a:xfrm>
              <a:off x="4758" y="1189"/>
              <a:ext cx="30" cy="142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1143" name="Line 191"/>
          <p:cNvSpPr>
            <a:spLocks noChangeShapeType="1"/>
          </p:cNvSpPr>
          <p:nvPr/>
        </p:nvSpPr>
        <p:spPr bwMode="auto">
          <a:xfrm>
            <a:off x="7050088" y="5103813"/>
            <a:ext cx="714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44" name="Line 192"/>
          <p:cNvSpPr>
            <a:spLocks noChangeShapeType="1"/>
          </p:cNvSpPr>
          <p:nvPr/>
        </p:nvSpPr>
        <p:spPr bwMode="auto">
          <a:xfrm>
            <a:off x="7124700" y="5097463"/>
            <a:ext cx="1588" cy="968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45" name="Line 193"/>
          <p:cNvSpPr>
            <a:spLocks noChangeShapeType="1"/>
          </p:cNvSpPr>
          <p:nvPr/>
        </p:nvSpPr>
        <p:spPr bwMode="auto">
          <a:xfrm flipV="1">
            <a:off x="7321550" y="5094288"/>
            <a:ext cx="71438" cy="15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46" name="Line 194"/>
          <p:cNvSpPr>
            <a:spLocks noChangeShapeType="1"/>
          </p:cNvSpPr>
          <p:nvPr/>
        </p:nvSpPr>
        <p:spPr bwMode="auto">
          <a:xfrm>
            <a:off x="7319963" y="5091113"/>
            <a:ext cx="1587" cy="968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47" name="Text Box 195"/>
          <p:cNvSpPr txBox="1">
            <a:spLocks noChangeArrowheads="1"/>
          </p:cNvSpPr>
          <p:nvPr/>
        </p:nvSpPr>
        <p:spPr bwMode="auto">
          <a:xfrm>
            <a:off x="1400175" y="1187450"/>
            <a:ext cx="390525" cy="3613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tIns="514800" bIns="514800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dekóder</a:t>
            </a:r>
          </a:p>
        </p:txBody>
      </p:sp>
      <p:sp>
        <p:nvSpPr>
          <p:cNvPr id="41148" name="Text Box 196"/>
          <p:cNvSpPr txBox="1">
            <a:spLocks noChangeArrowheads="1"/>
          </p:cNvSpPr>
          <p:nvPr/>
        </p:nvSpPr>
        <p:spPr bwMode="auto">
          <a:xfrm>
            <a:off x="682625" y="4845050"/>
            <a:ext cx="61912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hu-HU">
                <a:solidFill>
                  <a:srgbClr val="FF3300"/>
                </a:solidFill>
              </a:rPr>
              <a:t>CS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RD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hu-HU">
                <a:solidFill>
                  <a:srgbClr val="00FF00"/>
                </a:solidFill>
              </a:rPr>
              <a:t>OE</a:t>
            </a:r>
            <a:endParaRPr lang="hu-HU" baseline="-25000">
              <a:solidFill>
                <a:srgbClr val="00FF00"/>
              </a:solidFill>
            </a:endParaRPr>
          </a:p>
        </p:txBody>
      </p:sp>
      <p:sp>
        <p:nvSpPr>
          <p:cNvPr id="41149" name="Line 197"/>
          <p:cNvSpPr>
            <a:spLocks noChangeShapeType="1"/>
          </p:cNvSpPr>
          <p:nvPr/>
        </p:nvSpPr>
        <p:spPr bwMode="auto">
          <a:xfrm>
            <a:off x="7226300" y="5464175"/>
            <a:ext cx="0" cy="66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50" name="Line 198"/>
          <p:cNvSpPr>
            <a:spLocks noChangeShapeType="1"/>
          </p:cNvSpPr>
          <p:nvPr/>
        </p:nvSpPr>
        <p:spPr bwMode="auto">
          <a:xfrm>
            <a:off x="7226300" y="5540375"/>
            <a:ext cx="2857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51" name="Freeform 199"/>
          <p:cNvSpPr>
            <a:spLocks/>
          </p:cNvSpPr>
          <p:nvPr/>
        </p:nvSpPr>
        <p:spPr bwMode="auto">
          <a:xfrm>
            <a:off x="7515225" y="5454650"/>
            <a:ext cx="188913" cy="171450"/>
          </a:xfrm>
          <a:custGeom>
            <a:avLst/>
            <a:gdLst>
              <a:gd name="T0" fmla="*/ 0 w 185"/>
              <a:gd name="T1" fmla="*/ 0 h 228"/>
              <a:gd name="T2" fmla="*/ 0 w 185"/>
              <a:gd name="T3" fmla="*/ 2147483647 h 228"/>
              <a:gd name="T4" fmla="*/ 2147483647 w 185"/>
              <a:gd name="T5" fmla="*/ 2147483647 h 228"/>
              <a:gd name="T6" fmla="*/ 0 w 185"/>
              <a:gd name="T7" fmla="*/ 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228"/>
              <a:gd name="T14" fmla="*/ 185 w 185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228">
                <a:moveTo>
                  <a:pt x="0" y="0"/>
                </a:moveTo>
                <a:lnTo>
                  <a:pt x="0" y="228"/>
                </a:lnTo>
                <a:lnTo>
                  <a:pt x="185" y="107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52" name="Line 200"/>
          <p:cNvSpPr>
            <a:spLocks noChangeShapeType="1"/>
          </p:cNvSpPr>
          <p:nvPr/>
        </p:nvSpPr>
        <p:spPr bwMode="auto">
          <a:xfrm>
            <a:off x="7712075" y="5537200"/>
            <a:ext cx="2476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53" name="Line 201"/>
          <p:cNvSpPr>
            <a:spLocks noChangeShapeType="1"/>
          </p:cNvSpPr>
          <p:nvPr/>
        </p:nvSpPr>
        <p:spPr bwMode="auto">
          <a:xfrm>
            <a:off x="7578725" y="5588000"/>
            <a:ext cx="0" cy="714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54" name="Line 202"/>
          <p:cNvSpPr>
            <a:spLocks noChangeShapeType="1"/>
          </p:cNvSpPr>
          <p:nvPr/>
        </p:nvSpPr>
        <p:spPr bwMode="auto">
          <a:xfrm>
            <a:off x="7573963" y="5654675"/>
            <a:ext cx="2619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55" name="Line 203"/>
          <p:cNvSpPr>
            <a:spLocks noChangeShapeType="1"/>
          </p:cNvSpPr>
          <p:nvPr/>
        </p:nvSpPr>
        <p:spPr bwMode="auto">
          <a:xfrm>
            <a:off x="7835900" y="5649913"/>
            <a:ext cx="0" cy="59531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56" name="Freeform 204"/>
          <p:cNvSpPr>
            <a:spLocks/>
          </p:cNvSpPr>
          <p:nvPr/>
        </p:nvSpPr>
        <p:spPr bwMode="auto">
          <a:xfrm>
            <a:off x="7515225" y="5697538"/>
            <a:ext cx="188913" cy="171450"/>
          </a:xfrm>
          <a:custGeom>
            <a:avLst/>
            <a:gdLst>
              <a:gd name="T0" fmla="*/ 0 w 185"/>
              <a:gd name="T1" fmla="*/ 0 h 228"/>
              <a:gd name="T2" fmla="*/ 0 w 185"/>
              <a:gd name="T3" fmla="*/ 2147483647 h 228"/>
              <a:gd name="T4" fmla="*/ 2147483647 w 185"/>
              <a:gd name="T5" fmla="*/ 2147483647 h 228"/>
              <a:gd name="T6" fmla="*/ 0 w 185"/>
              <a:gd name="T7" fmla="*/ 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228"/>
              <a:gd name="T14" fmla="*/ 185 w 185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228">
                <a:moveTo>
                  <a:pt x="0" y="0"/>
                </a:moveTo>
                <a:lnTo>
                  <a:pt x="0" y="228"/>
                </a:lnTo>
                <a:lnTo>
                  <a:pt x="185" y="107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57" name="Line 205"/>
          <p:cNvSpPr>
            <a:spLocks noChangeShapeType="1"/>
          </p:cNvSpPr>
          <p:nvPr/>
        </p:nvSpPr>
        <p:spPr bwMode="auto">
          <a:xfrm>
            <a:off x="7712075" y="5780088"/>
            <a:ext cx="2476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58" name="Line 206"/>
          <p:cNvSpPr>
            <a:spLocks noChangeShapeType="1"/>
          </p:cNvSpPr>
          <p:nvPr/>
        </p:nvSpPr>
        <p:spPr bwMode="auto">
          <a:xfrm>
            <a:off x="7578725" y="5830888"/>
            <a:ext cx="0" cy="714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59" name="Line 207"/>
          <p:cNvSpPr>
            <a:spLocks noChangeShapeType="1"/>
          </p:cNvSpPr>
          <p:nvPr/>
        </p:nvSpPr>
        <p:spPr bwMode="auto">
          <a:xfrm>
            <a:off x="7573963" y="5897563"/>
            <a:ext cx="2619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60" name="Freeform 208"/>
          <p:cNvSpPr>
            <a:spLocks/>
          </p:cNvSpPr>
          <p:nvPr/>
        </p:nvSpPr>
        <p:spPr bwMode="auto">
          <a:xfrm>
            <a:off x="7515225" y="5949950"/>
            <a:ext cx="188913" cy="171450"/>
          </a:xfrm>
          <a:custGeom>
            <a:avLst/>
            <a:gdLst>
              <a:gd name="T0" fmla="*/ 0 w 185"/>
              <a:gd name="T1" fmla="*/ 0 h 228"/>
              <a:gd name="T2" fmla="*/ 0 w 185"/>
              <a:gd name="T3" fmla="*/ 2147483647 h 228"/>
              <a:gd name="T4" fmla="*/ 2147483647 w 185"/>
              <a:gd name="T5" fmla="*/ 2147483647 h 228"/>
              <a:gd name="T6" fmla="*/ 0 w 185"/>
              <a:gd name="T7" fmla="*/ 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228"/>
              <a:gd name="T14" fmla="*/ 185 w 185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228">
                <a:moveTo>
                  <a:pt x="0" y="0"/>
                </a:moveTo>
                <a:lnTo>
                  <a:pt x="0" y="228"/>
                </a:lnTo>
                <a:lnTo>
                  <a:pt x="185" y="107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61" name="Line 209"/>
          <p:cNvSpPr>
            <a:spLocks noChangeShapeType="1"/>
          </p:cNvSpPr>
          <p:nvPr/>
        </p:nvSpPr>
        <p:spPr bwMode="auto">
          <a:xfrm>
            <a:off x="7712075" y="6032500"/>
            <a:ext cx="2476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62" name="Line 210"/>
          <p:cNvSpPr>
            <a:spLocks noChangeShapeType="1"/>
          </p:cNvSpPr>
          <p:nvPr/>
        </p:nvSpPr>
        <p:spPr bwMode="auto">
          <a:xfrm>
            <a:off x="7578725" y="6083300"/>
            <a:ext cx="0" cy="714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63" name="Line 211"/>
          <p:cNvSpPr>
            <a:spLocks noChangeShapeType="1"/>
          </p:cNvSpPr>
          <p:nvPr/>
        </p:nvSpPr>
        <p:spPr bwMode="auto">
          <a:xfrm>
            <a:off x="7573963" y="6149975"/>
            <a:ext cx="2619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64" name="Line 212"/>
          <p:cNvSpPr>
            <a:spLocks noChangeShapeType="1"/>
          </p:cNvSpPr>
          <p:nvPr/>
        </p:nvSpPr>
        <p:spPr bwMode="auto">
          <a:xfrm>
            <a:off x="5407025" y="5788025"/>
            <a:ext cx="21193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65" name="Line 213"/>
          <p:cNvSpPr>
            <a:spLocks noChangeShapeType="1"/>
          </p:cNvSpPr>
          <p:nvPr/>
        </p:nvSpPr>
        <p:spPr bwMode="auto">
          <a:xfrm>
            <a:off x="5411788" y="5468938"/>
            <a:ext cx="0" cy="3143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66" name="Line 214"/>
          <p:cNvSpPr>
            <a:spLocks noChangeShapeType="1"/>
          </p:cNvSpPr>
          <p:nvPr/>
        </p:nvSpPr>
        <p:spPr bwMode="auto">
          <a:xfrm>
            <a:off x="3568700" y="6035675"/>
            <a:ext cx="3938588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67" name="Line 215"/>
          <p:cNvSpPr>
            <a:spLocks noChangeShapeType="1"/>
          </p:cNvSpPr>
          <p:nvPr/>
        </p:nvSpPr>
        <p:spPr bwMode="auto">
          <a:xfrm flipH="1">
            <a:off x="3563938" y="5483225"/>
            <a:ext cx="4762" cy="5572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68" name="Line 216"/>
          <p:cNvSpPr>
            <a:spLocks noChangeShapeType="1"/>
          </p:cNvSpPr>
          <p:nvPr/>
        </p:nvSpPr>
        <p:spPr bwMode="auto">
          <a:xfrm>
            <a:off x="2973388" y="6240463"/>
            <a:ext cx="48577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69" name="Line 217"/>
          <p:cNvSpPr>
            <a:spLocks noChangeShapeType="1"/>
          </p:cNvSpPr>
          <p:nvPr/>
        </p:nvSpPr>
        <p:spPr bwMode="auto">
          <a:xfrm flipV="1">
            <a:off x="2973388" y="5807075"/>
            <a:ext cx="0" cy="4333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70" name="Line 218"/>
          <p:cNvSpPr>
            <a:spLocks noChangeShapeType="1"/>
          </p:cNvSpPr>
          <p:nvPr/>
        </p:nvSpPr>
        <p:spPr bwMode="auto">
          <a:xfrm rot="-5400000">
            <a:off x="1889125" y="5553075"/>
            <a:ext cx="4445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71" name="Line 219"/>
          <p:cNvSpPr>
            <a:spLocks noChangeShapeType="1"/>
          </p:cNvSpPr>
          <p:nvPr/>
        </p:nvSpPr>
        <p:spPr bwMode="auto">
          <a:xfrm flipH="1">
            <a:off x="1163638" y="5092700"/>
            <a:ext cx="8620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72" name="Line 220"/>
          <p:cNvSpPr>
            <a:spLocks noChangeShapeType="1"/>
          </p:cNvSpPr>
          <p:nvPr/>
        </p:nvSpPr>
        <p:spPr bwMode="auto">
          <a:xfrm>
            <a:off x="1235075" y="5440363"/>
            <a:ext cx="87153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73" name="Arc 221"/>
          <p:cNvSpPr>
            <a:spLocks/>
          </p:cNvSpPr>
          <p:nvPr/>
        </p:nvSpPr>
        <p:spPr bwMode="auto">
          <a:xfrm>
            <a:off x="2751138" y="573087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174" name="Freeform 222"/>
          <p:cNvSpPr>
            <a:spLocks/>
          </p:cNvSpPr>
          <p:nvPr/>
        </p:nvSpPr>
        <p:spPr bwMode="auto">
          <a:xfrm>
            <a:off x="2578100" y="5730875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75" name="Line 223"/>
          <p:cNvSpPr>
            <a:spLocks noChangeShapeType="1"/>
          </p:cNvSpPr>
          <p:nvPr/>
        </p:nvSpPr>
        <p:spPr bwMode="auto">
          <a:xfrm>
            <a:off x="2111375" y="5772150"/>
            <a:ext cx="46513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76" name="Line 224"/>
          <p:cNvSpPr>
            <a:spLocks noChangeShapeType="1"/>
          </p:cNvSpPr>
          <p:nvPr/>
        </p:nvSpPr>
        <p:spPr bwMode="auto">
          <a:xfrm>
            <a:off x="1219200" y="5861050"/>
            <a:ext cx="135731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77" name="Line 225"/>
          <p:cNvSpPr>
            <a:spLocks noChangeShapeType="1"/>
          </p:cNvSpPr>
          <p:nvPr/>
        </p:nvSpPr>
        <p:spPr bwMode="auto">
          <a:xfrm>
            <a:off x="2820988" y="5808663"/>
            <a:ext cx="1460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78" name="Line 226"/>
          <p:cNvSpPr>
            <a:spLocks noChangeShapeType="1"/>
          </p:cNvSpPr>
          <p:nvPr/>
        </p:nvSpPr>
        <p:spPr bwMode="auto">
          <a:xfrm flipH="1">
            <a:off x="1844675" y="5821363"/>
            <a:ext cx="7334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79" name="Line 227"/>
          <p:cNvSpPr>
            <a:spLocks noChangeShapeType="1"/>
          </p:cNvSpPr>
          <p:nvPr/>
        </p:nvSpPr>
        <p:spPr bwMode="auto">
          <a:xfrm flipV="1">
            <a:off x="1844675" y="5092700"/>
            <a:ext cx="0" cy="7286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180" name="Text Box 228"/>
          <p:cNvSpPr txBox="1">
            <a:spLocks noChangeArrowheads="1"/>
          </p:cNvSpPr>
          <p:nvPr/>
        </p:nvSpPr>
        <p:spPr bwMode="auto">
          <a:xfrm>
            <a:off x="809625" y="142875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41181" name="Text Box 229"/>
          <p:cNvSpPr txBox="1">
            <a:spLocks noChangeArrowheads="1"/>
          </p:cNvSpPr>
          <p:nvPr/>
        </p:nvSpPr>
        <p:spPr bwMode="auto">
          <a:xfrm>
            <a:off x="7524750" y="5013325"/>
            <a:ext cx="16192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41182" name="Text Box 230"/>
          <p:cNvSpPr txBox="1">
            <a:spLocks noChangeArrowheads="1"/>
          </p:cNvSpPr>
          <p:nvPr/>
        </p:nvSpPr>
        <p:spPr bwMode="auto">
          <a:xfrm>
            <a:off x="7705725" y="533400"/>
            <a:ext cx="1438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0. szó</a:t>
            </a:r>
          </a:p>
        </p:txBody>
      </p:sp>
      <p:sp>
        <p:nvSpPr>
          <p:cNvPr id="41183" name="Text Box 231"/>
          <p:cNvSpPr txBox="1">
            <a:spLocks noChangeArrowheads="1"/>
          </p:cNvSpPr>
          <p:nvPr/>
        </p:nvSpPr>
        <p:spPr bwMode="auto">
          <a:xfrm>
            <a:off x="7666038" y="1685925"/>
            <a:ext cx="14779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FF3300"/>
                </a:solidFill>
              </a:rPr>
              <a:t>1. szó</a:t>
            </a:r>
          </a:p>
        </p:txBody>
      </p:sp>
      <p:sp>
        <p:nvSpPr>
          <p:cNvPr id="41184" name="Text Box 232"/>
          <p:cNvSpPr txBox="1">
            <a:spLocks noChangeArrowheads="1"/>
          </p:cNvSpPr>
          <p:nvPr/>
        </p:nvSpPr>
        <p:spPr bwMode="auto">
          <a:xfrm>
            <a:off x="7673975" y="2832100"/>
            <a:ext cx="1470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2. szó</a:t>
            </a:r>
          </a:p>
        </p:txBody>
      </p:sp>
      <p:sp>
        <p:nvSpPr>
          <p:cNvPr id="41185" name="Text Box 233"/>
          <p:cNvSpPr txBox="1">
            <a:spLocks noChangeArrowheads="1"/>
          </p:cNvSpPr>
          <p:nvPr/>
        </p:nvSpPr>
        <p:spPr bwMode="auto">
          <a:xfrm>
            <a:off x="7697788" y="3881438"/>
            <a:ext cx="14462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3. szó</a:t>
            </a:r>
          </a:p>
        </p:txBody>
      </p:sp>
      <p:sp>
        <p:nvSpPr>
          <p:cNvPr id="41186" name="Text Box 234"/>
          <p:cNvSpPr txBox="1">
            <a:spLocks noChangeArrowheads="1"/>
          </p:cNvSpPr>
          <p:nvPr/>
        </p:nvSpPr>
        <p:spPr bwMode="auto">
          <a:xfrm>
            <a:off x="7975600" y="5400675"/>
            <a:ext cx="444500" cy="754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hu-HU" sz="1600" b="1">
                <a:solidFill>
                  <a:schemeClr val="tx1"/>
                </a:solidFill>
              </a:rPr>
              <a:t>O</a:t>
            </a:r>
            <a:r>
              <a:rPr lang="hu-HU" sz="1600" b="1" baseline="-25000">
                <a:solidFill>
                  <a:schemeClr val="tx1"/>
                </a:solidFill>
              </a:rPr>
              <a:t>2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hu-HU" sz="1600" b="1">
                <a:solidFill>
                  <a:schemeClr val="tx1"/>
                </a:solidFill>
              </a:rPr>
              <a:t>O</a:t>
            </a:r>
            <a:r>
              <a:rPr lang="hu-HU" sz="1600" b="1" baseline="-25000">
                <a:solidFill>
                  <a:schemeClr val="tx1"/>
                </a:solidFill>
              </a:rPr>
              <a:t>1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hu-HU" sz="1600" b="1">
                <a:solidFill>
                  <a:schemeClr val="tx1"/>
                </a:solidFill>
              </a:rPr>
              <a:t>O</a:t>
            </a:r>
            <a:r>
              <a:rPr lang="hu-HU" sz="1600" b="1" baseline="-25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187" name="Text Box 235"/>
          <p:cNvSpPr txBox="1">
            <a:spLocks noChangeArrowheads="1"/>
          </p:cNvSpPr>
          <p:nvPr/>
        </p:nvSpPr>
        <p:spPr bwMode="auto">
          <a:xfrm>
            <a:off x="0" y="4286250"/>
            <a:ext cx="117157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írás</a:t>
            </a:r>
          </a:p>
        </p:txBody>
      </p:sp>
      <p:sp>
        <p:nvSpPr>
          <p:cNvPr id="41188" name="Élőláb helye 23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41189" name="Dátum helye 23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F08044A-8E78-42A3-955A-E551EA2D4729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2BE8B2-C898-4641-B92F-11D204AFA9F3}" type="slidenum">
              <a:rPr lang="en-GB" smtClean="0">
                <a:cs typeface="Arial" charset="0"/>
              </a:rPr>
              <a:pPr/>
              <a:t>4</a:t>
            </a:fld>
            <a:endParaRPr lang="en-GB" smtClean="0">
              <a:cs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5888"/>
            <a:ext cx="9144000" cy="657225"/>
          </a:xfrm>
        </p:spPr>
        <p:txBody>
          <a:bodyPr lIns="92075" tIns="46038" rIns="92075" bIns="46038"/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3600" b="1" i="1" smtClean="0"/>
              <a:t>NEM-ÉS</a:t>
            </a:r>
            <a:r>
              <a:rPr lang="hu-HU" sz="3600" b="1" smtClean="0"/>
              <a:t> (</a:t>
            </a:r>
            <a:r>
              <a:rPr lang="hu-HU" sz="3600" b="1" i="1" smtClean="0"/>
              <a:t>NAND</a:t>
            </a:r>
            <a:r>
              <a:rPr lang="hu-HU" sz="3600" b="1" smtClean="0"/>
              <a:t>) kapu </a:t>
            </a:r>
            <a:r>
              <a:rPr lang="hu-HU" sz="3600" smtClean="0"/>
              <a:t>(</a:t>
            </a:r>
            <a:r>
              <a:rPr lang="hu-HU" sz="3600" b="1" smtClean="0"/>
              <a:t>3.1-2.</a:t>
            </a:r>
            <a:r>
              <a:rPr lang="hu-HU" sz="3600" smtClean="0"/>
              <a:t> </a:t>
            </a:r>
            <a:r>
              <a:rPr lang="hu-HU" sz="3600" b="1" smtClean="0"/>
              <a:t>ábra</a:t>
            </a:r>
            <a:r>
              <a:rPr lang="hu-HU" sz="3600" smtClean="0"/>
              <a:t>)</a:t>
            </a:r>
            <a:r>
              <a:rPr lang="hu-HU" smtClean="0"/>
              <a:t> </a:t>
            </a:r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ph sz="half" idx="2"/>
          </p:nvPr>
        </p:nvGraphicFramePr>
        <p:xfrm>
          <a:off x="5472113" y="860425"/>
          <a:ext cx="2971800" cy="2771776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8" name="Text Box 29"/>
          <p:cNvSpPr txBox="1">
            <a:spLocks noChangeArrowheads="1"/>
          </p:cNvSpPr>
          <p:nvPr/>
        </p:nvSpPr>
        <p:spPr bwMode="auto">
          <a:xfrm>
            <a:off x="2987675" y="693738"/>
            <a:ext cx="2376488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 b="1">
                <a:solidFill>
                  <a:schemeClr val="tx1"/>
                </a:solidFill>
              </a:rPr>
              <a:t>Igazság tábla:</a:t>
            </a:r>
          </a:p>
        </p:txBody>
      </p:sp>
      <p:grpSp>
        <p:nvGrpSpPr>
          <p:cNvPr id="7199" name="Group 30"/>
          <p:cNvGrpSpPr>
            <a:grpSpLocks/>
          </p:cNvGrpSpPr>
          <p:nvPr/>
        </p:nvGrpSpPr>
        <p:grpSpPr bwMode="auto">
          <a:xfrm>
            <a:off x="376238" y="847725"/>
            <a:ext cx="2595562" cy="4830763"/>
            <a:chOff x="237" y="534"/>
            <a:chExt cx="1635" cy="3043"/>
          </a:xfrm>
        </p:grpSpPr>
        <p:grpSp>
          <p:nvGrpSpPr>
            <p:cNvPr id="7213" name="Group 31"/>
            <p:cNvGrpSpPr>
              <a:grpSpLocks/>
            </p:cNvGrpSpPr>
            <p:nvPr/>
          </p:nvGrpSpPr>
          <p:grpSpPr bwMode="auto">
            <a:xfrm>
              <a:off x="1044" y="3107"/>
              <a:ext cx="299" cy="470"/>
              <a:chOff x="1044" y="1920"/>
              <a:chExt cx="299" cy="470"/>
            </a:xfrm>
          </p:grpSpPr>
          <p:sp>
            <p:nvSpPr>
              <p:cNvPr id="7236" name="Line 32"/>
              <p:cNvSpPr>
                <a:spLocks noChangeShapeType="1"/>
              </p:cNvSpPr>
              <p:nvPr/>
            </p:nvSpPr>
            <p:spPr bwMode="auto">
              <a:xfrm>
                <a:off x="1180" y="1920"/>
                <a:ext cx="0" cy="3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37" name="Line 33"/>
              <p:cNvSpPr>
                <a:spLocks noChangeShapeType="1"/>
              </p:cNvSpPr>
              <p:nvPr/>
            </p:nvSpPr>
            <p:spPr bwMode="auto">
              <a:xfrm>
                <a:off x="1044" y="2297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38" name="Line 34"/>
              <p:cNvSpPr>
                <a:spLocks noChangeShapeType="1"/>
              </p:cNvSpPr>
              <p:nvPr/>
            </p:nvSpPr>
            <p:spPr bwMode="auto">
              <a:xfrm>
                <a:off x="1116" y="2347"/>
                <a:ext cx="1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39" name="Line 35"/>
              <p:cNvSpPr>
                <a:spLocks noChangeShapeType="1"/>
              </p:cNvSpPr>
              <p:nvPr/>
            </p:nvSpPr>
            <p:spPr bwMode="auto">
              <a:xfrm>
                <a:off x="1165" y="2390"/>
                <a:ext cx="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214" name="Group 36"/>
            <p:cNvGrpSpPr>
              <a:grpSpLocks/>
            </p:cNvGrpSpPr>
            <p:nvPr/>
          </p:nvGrpSpPr>
          <p:grpSpPr bwMode="auto">
            <a:xfrm>
              <a:off x="1123" y="918"/>
              <a:ext cx="434" cy="860"/>
              <a:chOff x="1123" y="562"/>
              <a:chExt cx="434" cy="860"/>
            </a:xfrm>
          </p:grpSpPr>
          <p:sp>
            <p:nvSpPr>
              <p:cNvPr id="7232" name="Line 37"/>
              <p:cNvSpPr>
                <a:spLocks noChangeShapeType="1"/>
              </p:cNvSpPr>
              <p:nvPr/>
            </p:nvSpPr>
            <p:spPr bwMode="auto">
              <a:xfrm flipV="1">
                <a:off x="1166" y="1145"/>
                <a:ext cx="7" cy="2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33" name="Rectangle 38"/>
              <p:cNvSpPr>
                <a:spLocks noChangeArrowheads="1"/>
              </p:cNvSpPr>
              <p:nvPr/>
            </p:nvSpPr>
            <p:spPr bwMode="auto">
              <a:xfrm>
                <a:off x="1123" y="754"/>
                <a:ext cx="100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234" name="Line 39"/>
              <p:cNvSpPr>
                <a:spLocks noChangeShapeType="1"/>
              </p:cNvSpPr>
              <p:nvPr/>
            </p:nvSpPr>
            <p:spPr bwMode="auto">
              <a:xfrm flipV="1">
                <a:off x="1180" y="562"/>
                <a:ext cx="0" cy="1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35" name="Line 40"/>
              <p:cNvSpPr>
                <a:spLocks noChangeShapeType="1"/>
              </p:cNvSpPr>
              <p:nvPr/>
            </p:nvSpPr>
            <p:spPr bwMode="auto">
              <a:xfrm>
                <a:off x="1166" y="1273"/>
                <a:ext cx="3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oval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7215" name="Text Box 41"/>
            <p:cNvSpPr txBox="1">
              <a:spLocks noChangeArrowheads="1"/>
            </p:cNvSpPr>
            <p:nvPr/>
          </p:nvSpPr>
          <p:spPr bwMode="auto">
            <a:xfrm>
              <a:off x="791" y="534"/>
              <a:ext cx="931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>
                  <a:solidFill>
                    <a:schemeClr val="tx1"/>
                  </a:solidFill>
                </a:rPr>
                <a:t>+ V</a:t>
              </a:r>
              <a:r>
                <a:rPr lang="hu-HU" sz="3200" baseline="-25000">
                  <a:solidFill>
                    <a:schemeClr val="tx1"/>
                  </a:solidFill>
                </a:rPr>
                <a:t>cc</a:t>
              </a:r>
              <a:r>
                <a:rPr lang="hu-HU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7216" name="Group 42"/>
            <p:cNvGrpSpPr>
              <a:grpSpLocks/>
            </p:cNvGrpSpPr>
            <p:nvPr/>
          </p:nvGrpSpPr>
          <p:grpSpPr bwMode="auto">
            <a:xfrm>
              <a:off x="244" y="2570"/>
              <a:ext cx="1072" cy="616"/>
              <a:chOff x="237" y="1390"/>
              <a:chExt cx="1072" cy="616"/>
            </a:xfrm>
          </p:grpSpPr>
          <p:sp>
            <p:nvSpPr>
              <p:cNvPr id="7226" name="Oval 43"/>
              <p:cNvSpPr>
                <a:spLocks noChangeArrowheads="1"/>
              </p:cNvSpPr>
              <p:nvPr/>
            </p:nvSpPr>
            <p:spPr bwMode="auto">
              <a:xfrm>
                <a:off x="733" y="1390"/>
                <a:ext cx="576" cy="57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227" name="Line 44"/>
              <p:cNvSpPr>
                <a:spLocks noChangeShapeType="1"/>
              </p:cNvSpPr>
              <p:nvPr/>
            </p:nvSpPr>
            <p:spPr bwMode="auto">
              <a:xfrm>
                <a:off x="860" y="1579"/>
                <a:ext cx="7" cy="2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28" name="Line 45"/>
              <p:cNvSpPr>
                <a:spLocks noChangeShapeType="1"/>
              </p:cNvSpPr>
              <p:nvPr/>
            </p:nvSpPr>
            <p:spPr bwMode="auto">
              <a:xfrm>
                <a:off x="867" y="1764"/>
                <a:ext cx="306" cy="1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29" name="Line 46"/>
              <p:cNvSpPr>
                <a:spLocks noChangeShapeType="1"/>
              </p:cNvSpPr>
              <p:nvPr/>
            </p:nvSpPr>
            <p:spPr bwMode="auto">
              <a:xfrm flipV="1">
                <a:off x="867" y="1422"/>
                <a:ext cx="299" cy="2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30" name="Line 47"/>
              <p:cNvSpPr>
                <a:spLocks noChangeShapeType="1"/>
              </p:cNvSpPr>
              <p:nvPr/>
            </p:nvSpPr>
            <p:spPr bwMode="auto">
              <a:xfrm>
                <a:off x="334" y="1707"/>
                <a:ext cx="5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31" name="Text Box 48"/>
              <p:cNvSpPr txBox="1">
                <a:spLocks noChangeArrowheads="1"/>
              </p:cNvSpPr>
              <p:nvPr/>
            </p:nvSpPr>
            <p:spPr bwMode="auto">
              <a:xfrm>
                <a:off x="237" y="1641"/>
                <a:ext cx="519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3200">
                    <a:solidFill>
                      <a:schemeClr val="tx1"/>
                    </a:solidFill>
                  </a:rPr>
                  <a:t>V</a:t>
                </a:r>
                <a:r>
                  <a:rPr lang="hu-HU" sz="3200" baseline="-25000">
                    <a:solidFill>
                      <a:schemeClr val="tx1"/>
                    </a:solidFill>
                  </a:rPr>
                  <a:t>1</a:t>
                </a:r>
                <a:r>
                  <a:rPr lang="hu-HU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7217" name="Text Box 49"/>
            <p:cNvSpPr txBox="1">
              <a:spLocks noChangeArrowheads="1"/>
            </p:cNvSpPr>
            <p:nvPr/>
          </p:nvSpPr>
          <p:spPr bwMode="auto">
            <a:xfrm>
              <a:off x="1353" y="1285"/>
              <a:ext cx="519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>
                  <a:solidFill>
                    <a:schemeClr val="tx1"/>
                  </a:solidFill>
                </a:rPr>
                <a:t>V</a:t>
              </a:r>
              <a:r>
                <a:rPr lang="hu-HU" sz="3200" baseline="-25000">
                  <a:solidFill>
                    <a:schemeClr val="tx1"/>
                  </a:solidFill>
                </a:rPr>
                <a:t>ki</a:t>
              </a:r>
              <a:r>
                <a:rPr lang="hu-HU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 flipV="1">
              <a:off x="1166" y="229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7219" name="Group 51"/>
            <p:cNvGrpSpPr>
              <a:grpSpLocks/>
            </p:cNvGrpSpPr>
            <p:nvPr/>
          </p:nvGrpSpPr>
          <p:grpSpPr bwMode="auto">
            <a:xfrm>
              <a:off x="237" y="1753"/>
              <a:ext cx="1072" cy="616"/>
              <a:chOff x="237" y="1390"/>
              <a:chExt cx="1072" cy="616"/>
            </a:xfrm>
          </p:grpSpPr>
          <p:sp>
            <p:nvSpPr>
              <p:cNvPr id="7220" name="Oval 52"/>
              <p:cNvSpPr>
                <a:spLocks noChangeArrowheads="1"/>
              </p:cNvSpPr>
              <p:nvPr/>
            </p:nvSpPr>
            <p:spPr bwMode="auto">
              <a:xfrm>
                <a:off x="733" y="1390"/>
                <a:ext cx="576" cy="57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221" name="Line 53"/>
              <p:cNvSpPr>
                <a:spLocks noChangeShapeType="1"/>
              </p:cNvSpPr>
              <p:nvPr/>
            </p:nvSpPr>
            <p:spPr bwMode="auto">
              <a:xfrm>
                <a:off x="860" y="1579"/>
                <a:ext cx="7" cy="2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22" name="Line 54"/>
              <p:cNvSpPr>
                <a:spLocks noChangeShapeType="1"/>
              </p:cNvSpPr>
              <p:nvPr/>
            </p:nvSpPr>
            <p:spPr bwMode="auto">
              <a:xfrm>
                <a:off x="867" y="1764"/>
                <a:ext cx="306" cy="1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23" name="Line 55"/>
              <p:cNvSpPr>
                <a:spLocks noChangeShapeType="1"/>
              </p:cNvSpPr>
              <p:nvPr/>
            </p:nvSpPr>
            <p:spPr bwMode="auto">
              <a:xfrm flipV="1">
                <a:off x="867" y="1422"/>
                <a:ext cx="299" cy="2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24" name="Line 56"/>
              <p:cNvSpPr>
                <a:spLocks noChangeShapeType="1"/>
              </p:cNvSpPr>
              <p:nvPr/>
            </p:nvSpPr>
            <p:spPr bwMode="auto">
              <a:xfrm>
                <a:off x="334" y="1707"/>
                <a:ext cx="5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25" name="Text Box 57"/>
              <p:cNvSpPr txBox="1">
                <a:spLocks noChangeArrowheads="1"/>
              </p:cNvSpPr>
              <p:nvPr/>
            </p:nvSpPr>
            <p:spPr bwMode="auto">
              <a:xfrm>
                <a:off x="237" y="1641"/>
                <a:ext cx="519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3200">
                    <a:solidFill>
                      <a:schemeClr val="tx1"/>
                    </a:solidFill>
                  </a:rPr>
                  <a:t>V</a:t>
                </a:r>
                <a:r>
                  <a:rPr lang="hu-HU" sz="3200" baseline="-25000">
                    <a:solidFill>
                      <a:schemeClr val="tx1"/>
                    </a:solidFill>
                  </a:rPr>
                  <a:t>2</a:t>
                </a:r>
                <a:r>
                  <a:rPr lang="hu-HU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</p:grpSp>
      <p:sp>
        <p:nvSpPr>
          <p:cNvPr id="7200" name="Text Box 58"/>
          <p:cNvSpPr txBox="1">
            <a:spLocks noChangeArrowheads="1"/>
          </p:cNvSpPr>
          <p:nvPr/>
        </p:nvSpPr>
        <p:spPr bwMode="auto">
          <a:xfrm>
            <a:off x="4244975" y="3898900"/>
            <a:ext cx="37941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Szimbolikus jelölése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7201" name="Group 59"/>
          <p:cNvGrpSpPr>
            <a:grpSpLocks/>
          </p:cNvGrpSpPr>
          <p:nvPr/>
        </p:nvGrpSpPr>
        <p:grpSpPr bwMode="auto">
          <a:xfrm>
            <a:off x="5006975" y="4965700"/>
            <a:ext cx="1851025" cy="533400"/>
            <a:chOff x="2010" y="3168"/>
            <a:chExt cx="1166" cy="336"/>
          </a:xfrm>
        </p:grpSpPr>
        <p:sp>
          <p:nvSpPr>
            <p:cNvPr id="7207" name="Arc 60"/>
            <p:cNvSpPr>
              <a:spLocks/>
            </p:cNvSpPr>
            <p:nvPr/>
          </p:nvSpPr>
          <p:spPr bwMode="auto">
            <a:xfrm>
              <a:off x="2688" y="3168"/>
              <a:ext cx="160" cy="336"/>
            </a:xfrm>
            <a:custGeom>
              <a:avLst/>
              <a:gdLst>
                <a:gd name="T0" fmla="*/ 0 w 21600"/>
                <a:gd name="T1" fmla="*/ 0 h 43087"/>
                <a:gd name="T2" fmla="*/ 0 w 21600"/>
                <a:gd name="T3" fmla="*/ 0 h 43087"/>
                <a:gd name="T4" fmla="*/ 0 w 21600"/>
                <a:gd name="T5" fmla="*/ 0 h 430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087"/>
                <a:gd name="T11" fmla="*/ 21600 w 21600"/>
                <a:gd name="T12" fmla="*/ 43087 h 430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08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74"/>
                    <a:pt x="13224" y="41954"/>
                    <a:pt x="2208" y="43086"/>
                  </a:cubicBezTo>
                </a:path>
                <a:path w="21600" h="4308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74"/>
                    <a:pt x="13224" y="41954"/>
                    <a:pt x="2208" y="4308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208" name="Freeform 61"/>
            <p:cNvSpPr>
              <a:spLocks/>
            </p:cNvSpPr>
            <p:nvPr/>
          </p:nvSpPr>
          <p:spPr bwMode="auto">
            <a:xfrm>
              <a:off x="2288" y="3168"/>
              <a:ext cx="424" cy="336"/>
            </a:xfrm>
            <a:custGeom>
              <a:avLst/>
              <a:gdLst>
                <a:gd name="T0" fmla="*/ 400 w 424"/>
                <a:gd name="T1" fmla="*/ 0 h 336"/>
                <a:gd name="T2" fmla="*/ 0 w 424"/>
                <a:gd name="T3" fmla="*/ 0 h 336"/>
                <a:gd name="T4" fmla="*/ 0 w 424"/>
                <a:gd name="T5" fmla="*/ 336 h 336"/>
                <a:gd name="T6" fmla="*/ 424 w 424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4"/>
                <a:gd name="T13" fmla="*/ 0 h 336"/>
                <a:gd name="T14" fmla="*/ 424 w 424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4" h="336">
                  <a:moveTo>
                    <a:pt x="400" y="0"/>
                  </a:moveTo>
                  <a:lnTo>
                    <a:pt x="0" y="0"/>
                  </a:lnTo>
                  <a:lnTo>
                    <a:pt x="0" y="336"/>
                  </a:lnTo>
                  <a:lnTo>
                    <a:pt x="424" y="33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09" name="Line 62"/>
            <p:cNvSpPr>
              <a:spLocks noChangeShapeType="1"/>
            </p:cNvSpPr>
            <p:nvPr/>
          </p:nvSpPr>
          <p:spPr bwMode="auto">
            <a:xfrm>
              <a:off x="2013" y="3255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10" name="Line 63"/>
            <p:cNvSpPr>
              <a:spLocks noChangeShapeType="1"/>
            </p:cNvSpPr>
            <p:nvPr/>
          </p:nvSpPr>
          <p:spPr bwMode="auto">
            <a:xfrm>
              <a:off x="2010" y="3393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11" name="Oval 64"/>
            <p:cNvSpPr>
              <a:spLocks noChangeArrowheads="1"/>
            </p:cNvSpPr>
            <p:nvPr/>
          </p:nvSpPr>
          <p:spPr bwMode="auto">
            <a:xfrm>
              <a:off x="2850" y="3287"/>
              <a:ext cx="78" cy="8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212" name="Line 65"/>
            <p:cNvSpPr>
              <a:spLocks noChangeShapeType="1"/>
            </p:cNvSpPr>
            <p:nvPr/>
          </p:nvSpPr>
          <p:spPr bwMode="auto">
            <a:xfrm>
              <a:off x="2934" y="3331"/>
              <a:ext cx="2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202" name="Text Box 66"/>
          <p:cNvSpPr txBox="1">
            <a:spLocks noChangeArrowheads="1"/>
          </p:cNvSpPr>
          <p:nvPr/>
        </p:nvSpPr>
        <p:spPr bwMode="auto">
          <a:xfrm>
            <a:off x="4911725" y="4583113"/>
            <a:ext cx="4064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203" name="Text Box 67"/>
          <p:cNvSpPr txBox="1">
            <a:spLocks noChangeArrowheads="1"/>
          </p:cNvSpPr>
          <p:nvPr/>
        </p:nvSpPr>
        <p:spPr bwMode="auto">
          <a:xfrm>
            <a:off x="4924425" y="5268913"/>
            <a:ext cx="4064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204" name="Text Box 68"/>
          <p:cNvSpPr txBox="1">
            <a:spLocks noChangeArrowheads="1"/>
          </p:cNvSpPr>
          <p:nvPr/>
        </p:nvSpPr>
        <p:spPr bwMode="auto">
          <a:xfrm>
            <a:off x="6562725" y="4722813"/>
            <a:ext cx="4064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205" name="Élőláb helye 4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7206" name="Dátum helye 4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4CB348A-9ED8-4E9E-8C87-BBB5EF3F015E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A8BFD8-DBA3-407A-BA48-2884B3BD4BA9}" type="slidenum">
              <a:rPr lang="en-GB" smtClean="0">
                <a:cs typeface="Arial" charset="0"/>
              </a:rPr>
              <a:pPr/>
              <a:t>40</a:t>
            </a:fld>
            <a:endParaRPr lang="en-GB" smtClean="0">
              <a:cs typeface="Arial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5888"/>
            <a:ext cx="8964612" cy="2506662"/>
          </a:xfrm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Memória szervezése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sz="2800" smtClean="0"/>
              <a:t>Az igazi memóriáknál a bemenet és kimenet közös (kevesebb lábra van szükség): Nem invertáló és invertáló pufferek (ezek három állapotú eszközök, </a:t>
            </a:r>
            <a:r>
              <a:rPr lang="hu-HU" sz="2800" b="1" smtClean="0"/>
              <a:t>tri-state device</a:t>
            </a:r>
            <a:r>
              <a:rPr lang="hu-HU" sz="2800" smtClean="0"/>
              <a:t>,</a:t>
            </a:r>
            <a:r>
              <a:rPr lang="hu-HU" sz="2800" b="1" smtClean="0"/>
              <a:t> 3.30. ábra</a:t>
            </a:r>
            <a:r>
              <a:rPr lang="hu-HU" sz="2800" smtClean="0"/>
              <a:t>).</a:t>
            </a:r>
          </a:p>
        </p:txBody>
      </p:sp>
      <p:grpSp>
        <p:nvGrpSpPr>
          <p:cNvPr id="41988" name="Group 3"/>
          <p:cNvGrpSpPr>
            <a:grpSpLocks/>
          </p:cNvGrpSpPr>
          <p:nvPr/>
        </p:nvGrpSpPr>
        <p:grpSpPr bwMode="auto">
          <a:xfrm>
            <a:off x="250825" y="2492375"/>
            <a:ext cx="3114675" cy="1181100"/>
            <a:chOff x="150" y="1572"/>
            <a:chExt cx="1962" cy="744"/>
          </a:xfrm>
        </p:grpSpPr>
        <p:sp>
          <p:nvSpPr>
            <p:cNvPr id="42021" name="Text Box 4"/>
            <p:cNvSpPr txBox="1">
              <a:spLocks noChangeArrowheads="1"/>
            </p:cNvSpPr>
            <p:nvPr/>
          </p:nvSpPr>
          <p:spPr bwMode="auto">
            <a:xfrm>
              <a:off x="150" y="1572"/>
              <a:ext cx="912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800">
                  <a:solidFill>
                    <a:schemeClr val="tx1"/>
                  </a:solidFill>
                </a:rPr>
                <a:t>adat be</a:t>
              </a:r>
            </a:p>
          </p:txBody>
        </p:sp>
        <p:sp>
          <p:nvSpPr>
            <p:cNvPr id="42022" name="Text Box 5"/>
            <p:cNvSpPr txBox="1">
              <a:spLocks noChangeArrowheads="1"/>
            </p:cNvSpPr>
            <p:nvPr/>
          </p:nvSpPr>
          <p:spPr bwMode="auto">
            <a:xfrm>
              <a:off x="1230" y="1608"/>
              <a:ext cx="882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800">
                  <a:solidFill>
                    <a:schemeClr val="tx1"/>
                  </a:solidFill>
                </a:rPr>
                <a:t>adat ki</a:t>
              </a:r>
            </a:p>
          </p:txBody>
        </p:sp>
        <p:grpSp>
          <p:nvGrpSpPr>
            <p:cNvPr id="42023" name="Group 6"/>
            <p:cNvGrpSpPr>
              <a:grpSpLocks/>
            </p:cNvGrpSpPr>
            <p:nvPr/>
          </p:nvGrpSpPr>
          <p:grpSpPr bwMode="auto">
            <a:xfrm>
              <a:off x="311" y="1782"/>
              <a:ext cx="1537" cy="312"/>
              <a:chOff x="311" y="1782"/>
              <a:chExt cx="1537" cy="312"/>
            </a:xfrm>
          </p:grpSpPr>
          <p:sp>
            <p:nvSpPr>
              <p:cNvPr id="42025" name="Freeform 7"/>
              <p:cNvSpPr>
                <a:spLocks/>
              </p:cNvSpPr>
              <p:nvPr/>
            </p:nvSpPr>
            <p:spPr bwMode="auto">
              <a:xfrm>
                <a:off x="1053" y="1782"/>
                <a:ext cx="185" cy="228"/>
              </a:xfrm>
              <a:custGeom>
                <a:avLst/>
                <a:gdLst>
                  <a:gd name="T0" fmla="*/ 0 w 185"/>
                  <a:gd name="T1" fmla="*/ 0 h 228"/>
                  <a:gd name="T2" fmla="*/ 0 w 185"/>
                  <a:gd name="T3" fmla="*/ 228 h 228"/>
                  <a:gd name="T4" fmla="*/ 185 w 185"/>
                  <a:gd name="T5" fmla="*/ 107 h 228"/>
                  <a:gd name="T6" fmla="*/ 0 w 185"/>
                  <a:gd name="T7" fmla="*/ 0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228"/>
                  <a:gd name="T14" fmla="*/ 185 w 185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228">
                    <a:moveTo>
                      <a:pt x="0" y="0"/>
                    </a:moveTo>
                    <a:lnTo>
                      <a:pt x="0" y="228"/>
                    </a:lnTo>
                    <a:lnTo>
                      <a:pt x="18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2026" name="Line 8"/>
              <p:cNvSpPr>
                <a:spLocks noChangeShapeType="1"/>
              </p:cNvSpPr>
              <p:nvPr/>
            </p:nvSpPr>
            <p:spPr bwMode="auto">
              <a:xfrm>
                <a:off x="311" y="1903"/>
                <a:ext cx="7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2027" name="Line 9"/>
              <p:cNvSpPr>
                <a:spLocks noChangeShapeType="1"/>
              </p:cNvSpPr>
              <p:nvPr/>
            </p:nvSpPr>
            <p:spPr bwMode="auto">
              <a:xfrm>
                <a:off x="1246" y="1891"/>
                <a:ext cx="6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2028" name="Line 10"/>
              <p:cNvSpPr>
                <a:spLocks noChangeShapeType="1"/>
              </p:cNvSpPr>
              <p:nvPr/>
            </p:nvSpPr>
            <p:spPr bwMode="auto">
              <a:xfrm>
                <a:off x="1134" y="1956"/>
                <a:ext cx="0" cy="1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2029" name="Line 11"/>
              <p:cNvSpPr>
                <a:spLocks noChangeShapeType="1"/>
              </p:cNvSpPr>
              <p:nvPr/>
            </p:nvSpPr>
            <p:spPr bwMode="auto">
              <a:xfrm flipH="1">
                <a:off x="312" y="2094"/>
                <a:ext cx="8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42024" name="Text Box 12"/>
            <p:cNvSpPr txBox="1">
              <a:spLocks noChangeArrowheads="1"/>
            </p:cNvSpPr>
            <p:nvPr/>
          </p:nvSpPr>
          <p:spPr bwMode="auto">
            <a:xfrm>
              <a:off x="258" y="2028"/>
              <a:ext cx="88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vezérlés</a:t>
              </a:r>
            </a:p>
          </p:txBody>
        </p:sp>
      </p:grpSp>
      <p:grpSp>
        <p:nvGrpSpPr>
          <p:cNvPr id="41989" name="Group 13"/>
          <p:cNvGrpSpPr>
            <a:grpSpLocks/>
          </p:cNvGrpSpPr>
          <p:nvPr/>
        </p:nvGrpSpPr>
        <p:grpSpPr bwMode="auto">
          <a:xfrm>
            <a:off x="5114925" y="2457450"/>
            <a:ext cx="3114675" cy="1181100"/>
            <a:chOff x="3222" y="1548"/>
            <a:chExt cx="1962" cy="744"/>
          </a:xfrm>
        </p:grpSpPr>
        <p:sp>
          <p:nvSpPr>
            <p:cNvPr id="42012" name="Text Box 14"/>
            <p:cNvSpPr txBox="1">
              <a:spLocks noChangeArrowheads="1"/>
            </p:cNvSpPr>
            <p:nvPr/>
          </p:nvSpPr>
          <p:spPr bwMode="auto">
            <a:xfrm>
              <a:off x="3222" y="1548"/>
              <a:ext cx="912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800">
                  <a:solidFill>
                    <a:schemeClr val="tx1"/>
                  </a:solidFill>
                </a:rPr>
                <a:t>adat be</a:t>
              </a:r>
            </a:p>
          </p:txBody>
        </p:sp>
        <p:sp>
          <p:nvSpPr>
            <p:cNvPr id="42013" name="Text Box 15"/>
            <p:cNvSpPr txBox="1">
              <a:spLocks noChangeArrowheads="1"/>
            </p:cNvSpPr>
            <p:nvPr/>
          </p:nvSpPr>
          <p:spPr bwMode="auto">
            <a:xfrm>
              <a:off x="4302" y="1584"/>
              <a:ext cx="882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800">
                  <a:solidFill>
                    <a:schemeClr val="tx1"/>
                  </a:solidFill>
                </a:rPr>
                <a:t>adat ki</a:t>
              </a:r>
            </a:p>
          </p:txBody>
        </p:sp>
        <p:grpSp>
          <p:nvGrpSpPr>
            <p:cNvPr id="42014" name="Group 16"/>
            <p:cNvGrpSpPr>
              <a:grpSpLocks/>
            </p:cNvGrpSpPr>
            <p:nvPr/>
          </p:nvGrpSpPr>
          <p:grpSpPr bwMode="auto">
            <a:xfrm>
              <a:off x="3383" y="1758"/>
              <a:ext cx="1615" cy="312"/>
              <a:chOff x="3383" y="1758"/>
              <a:chExt cx="1615" cy="312"/>
            </a:xfrm>
          </p:grpSpPr>
          <p:sp>
            <p:nvSpPr>
              <p:cNvPr id="42016" name="Freeform 17"/>
              <p:cNvSpPr>
                <a:spLocks/>
              </p:cNvSpPr>
              <p:nvPr/>
            </p:nvSpPr>
            <p:spPr bwMode="auto">
              <a:xfrm>
                <a:off x="4125" y="1758"/>
                <a:ext cx="185" cy="228"/>
              </a:xfrm>
              <a:custGeom>
                <a:avLst/>
                <a:gdLst>
                  <a:gd name="T0" fmla="*/ 0 w 185"/>
                  <a:gd name="T1" fmla="*/ 0 h 228"/>
                  <a:gd name="T2" fmla="*/ 0 w 185"/>
                  <a:gd name="T3" fmla="*/ 228 h 228"/>
                  <a:gd name="T4" fmla="*/ 185 w 185"/>
                  <a:gd name="T5" fmla="*/ 107 h 228"/>
                  <a:gd name="T6" fmla="*/ 0 w 185"/>
                  <a:gd name="T7" fmla="*/ 0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228"/>
                  <a:gd name="T14" fmla="*/ 185 w 185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228">
                    <a:moveTo>
                      <a:pt x="0" y="0"/>
                    </a:moveTo>
                    <a:lnTo>
                      <a:pt x="0" y="228"/>
                    </a:lnTo>
                    <a:lnTo>
                      <a:pt x="18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2017" name="Line 18"/>
              <p:cNvSpPr>
                <a:spLocks noChangeShapeType="1"/>
              </p:cNvSpPr>
              <p:nvPr/>
            </p:nvSpPr>
            <p:spPr bwMode="auto">
              <a:xfrm>
                <a:off x="3383" y="1879"/>
                <a:ext cx="7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2018" name="Line 19"/>
              <p:cNvSpPr>
                <a:spLocks noChangeShapeType="1"/>
              </p:cNvSpPr>
              <p:nvPr/>
            </p:nvSpPr>
            <p:spPr bwMode="auto">
              <a:xfrm>
                <a:off x="4396" y="1867"/>
                <a:ext cx="6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2019" name="Line 20"/>
              <p:cNvSpPr>
                <a:spLocks noChangeShapeType="1"/>
              </p:cNvSpPr>
              <p:nvPr/>
            </p:nvSpPr>
            <p:spPr bwMode="auto">
              <a:xfrm>
                <a:off x="4206" y="1932"/>
                <a:ext cx="0" cy="1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2020" name="Line 21"/>
              <p:cNvSpPr>
                <a:spLocks noChangeShapeType="1"/>
              </p:cNvSpPr>
              <p:nvPr/>
            </p:nvSpPr>
            <p:spPr bwMode="auto">
              <a:xfrm flipH="1">
                <a:off x="3384" y="2070"/>
                <a:ext cx="8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42015" name="Text Box 22"/>
            <p:cNvSpPr txBox="1">
              <a:spLocks noChangeArrowheads="1"/>
            </p:cNvSpPr>
            <p:nvPr/>
          </p:nvSpPr>
          <p:spPr bwMode="auto">
            <a:xfrm>
              <a:off x="3330" y="2004"/>
              <a:ext cx="88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vezérlés</a:t>
              </a:r>
            </a:p>
          </p:txBody>
        </p:sp>
      </p:grpSp>
      <p:sp>
        <p:nvSpPr>
          <p:cNvPr id="41990" name="Oval 23"/>
          <p:cNvSpPr>
            <a:spLocks noChangeArrowheads="1"/>
          </p:cNvSpPr>
          <p:nvPr/>
        </p:nvSpPr>
        <p:spPr bwMode="auto">
          <a:xfrm>
            <a:off x="6854825" y="2894013"/>
            <a:ext cx="123825" cy="1349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991" name="Text Box 24"/>
          <p:cNvSpPr txBox="1">
            <a:spLocks noChangeArrowheads="1"/>
          </p:cNvSpPr>
          <p:nvPr/>
        </p:nvSpPr>
        <p:spPr bwMode="auto">
          <a:xfrm>
            <a:off x="0" y="3762375"/>
            <a:ext cx="383857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nem invertáló puffer</a:t>
            </a:r>
          </a:p>
        </p:txBody>
      </p:sp>
      <p:sp>
        <p:nvSpPr>
          <p:cNvPr id="41992" name="Text Box 25"/>
          <p:cNvSpPr txBox="1">
            <a:spLocks noChangeArrowheads="1"/>
          </p:cNvSpPr>
          <p:nvPr/>
        </p:nvSpPr>
        <p:spPr bwMode="auto">
          <a:xfrm>
            <a:off x="4867275" y="3733800"/>
            <a:ext cx="326707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invertáló puffer</a:t>
            </a:r>
          </a:p>
        </p:txBody>
      </p:sp>
      <p:sp>
        <p:nvSpPr>
          <p:cNvPr id="41993" name="Text Box 26"/>
          <p:cNvSpPr txBox="1">
            <a:spLocks noChangeArrowheads="1"/>
          </p:cNvSpPr>
          <p:nvPr/>
        </p:nvSpPr>
        <p:spPr bwMode="auto">
          <a:xfrm>
            <a:off x="809625" y="5038725"/>
            <a:ext cx="1219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magas</a:t>
            </a:r>
          </a:p>
        </p:txBody>
      </p:sp>
      <p:sp>
        <p:nvSpPr>
          <p:cNvPr id="41994" name="Text Box 27"/>
          <p:cNvSpPr txBox="1">
            <a:spLocks noChangeArrowheads="1"/>
          </p:cNvSpPr>
          <p:nvPr/>
        </p:nvSpPr>
        <p:spPr bwMode="auto">
          <a:xfrm>
            <a:off x="847725" y="5553075"/>
            <a:ext cx="17795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alacsony</a:t>
            </a:r>
          </a:p>
        </p:txBody>
      </p:sp>
      <p:sp>
        <p:nvSpPr>
          <p:cNvPr id="41995" name="Text Box 28"/>
          <p:cNvSpPr txBox="1">
            <a:spLocks noChangeArrowheads="1"/>
          </p:cNvSpPr>
          <p:nvPr/>
        </p:nvSpPr>
        <p:spPr bwMode="auto">
          <a:xfrm>
            <a:off x="361950" y="4400550"/>
            <a:ext cx="34178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Ha a vezérlő jel</a:t>
            </a:r>
          </a:p>
        </p:txBody>
      </p:sp>
      <p:sp>
        <p:nvSpPr>
          <p:cNvPr id="41996" name="Line 29"/>
          <p:cNvSpPr>
            <a:spLocks noChangeShapeType="1"/>
          </p:cNvSpPr>
          <p:nvPr/>
        </p:nvSpPr>
        <p:spPr bwMode="auto">
          <a:xfrm>
            <a:off x="2514600" y="5353050"/>
            <a:ext cx="162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997" name="Line 30"/>
          <p:cNvSpPr>
            <a:spLocks noChangeShapeType="1"/>
          </p:cNvSpPr>
          <p:nvPr/>
        </p:nvSpPr>
        <p:spPr bwMode="auto">
          <a:xfrm>
            <a:off x="2486025" y="5876925"/>
            <a:ext cx="666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998" name="Line 31"/>
          <p:cNvSpPr>
            <a:spLocks noChangeShapeType="1"/>
          </p:cNvSpPr>
          <p:nvPr/>
        </p:nvSpPr>
        <p:spPr bwMode="auto">
          <a:xfrm>
            <a:off x="3638550" y="5876925"/>
            <a:ext cx="666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1999" name="Line 32"/>
          <p:cNvSpPr>
            <a:spLocks noChangeShapeType="1"/>
          </p:cNvSpPr>
          <p:nvPr/>
        </p:nvSpPr>
        <p:spPr bwMode="auto">
          <a:xfrm flipV="1">
            <a:off x="3152775" y="5591175"/>
            <a:ext cx="41910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2000" name="Text Box 33"/>
          <p:cNvSpPr txBox="1">
            <a:spLocks noChangeArrowheads="1"/>
          </p:cNvSpPr>
          <p:nvPr/>
        </p:nvSpPr>
        <p:spPr bwMode="auto">
          <a:xfrm>
            <a:off x="5457825" y="4943475"/>
            <a:ext cx="1219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magas</a:t>
            </a:r>
          </a:p>
        </p:txBody>
      </p:sp>
      <p:sp>
        <p:nvSpPr>
          <p:cNvPr id="42001" name="Text Box 34"/>
          <p:cNvSpPr txBox="1">
            <a:spLocks noChangeArrowheads="1"/>
          </p:cNvSpPr>
          <p:nvPr/>
        </p:nvSpPr>
        <p:spPr bwMode="auto">
          <a:xfrm>
            <a:off x="5467350" y="5486400"/>
            <a:ext cx="18415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alacsony</a:t>
            </a:r>
          </a:p>
        </p:txBody>
      </p:sp>
      <p:sp>
        <p:nvSpPr>
          <p:cNvPr id="42002" name="Text Box 35"/>
          <p:cNvSpPr txBox="1">
            <a:spLocks noChangeArrowheads="1"/>
          </p:cNvSpPr>
          <p:nvPr/>
        </p:nvSpPr>
        <p:spPr bwMode="auto">
          <a:xfrm>
            <a:off x="5219700" y="4371975"/>
            <a:ext cx="32400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Ha a vezérlő jel</a:t>
            </a:r>
          </a:p>
        </p:txBody>
      </p:sp>
      <p:sp>
        <p:nvSpPr>
          <p:cNvPr id="42003" name="Line 36"/>
          <p:cNvSpPr>
            <a:spLocks noChangeShapeType="1"/>
          </p:cNvSpPr>
          <p:nvPr/>
        </p:nvSpPr>
        <p:spPr bwMode="auto">
          <a:xfrm>
            <a:off x="7153275" y="5238750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2004" name="Line 37"/>
          <p:cNvSpPr>
            <a:spLocks noChangeShapeType="1"/>
          </p:cNvSpPr>
          <p:nvPr/>
        </p:nvSpPr>
        <p:spPr bwMode="auto">
          <a:xfrm>
            <a:off x="7105650" y="5810250"/>
            <a:ext cx="666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2005" name="Line 38"/>
          <p:cNvSpPr>
            <a:spLocks noChangeShapeType="1"/>
          </p:cNvSpPr>
          <p:nvPr/>
        </p:nvSpPr>
        <p:spPr bwMode="auto">
          <a:xfrm>
            <a:off x="8258175" y="5810250"/>
            <a:ext cx="666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2006" name="Line 39"/>
          <p:cNvSpPr>
            <a:spLocks noChangeShapeType="1"/>
          </p:cNvSpPr>
          <p:nvPr/>
        </p:nvSpPr>
        <p:spPr bwMode="auto">
          <a:xfrm flipV="1">
            <a:off x="7772400" y="5524500"/>
            <a:ext cx="41910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2007" name="Freeform 40"/>
          <p:cNvSpPr>
            <a:spLocks/>
          </p:cNvSpPr>
          <p:nvPr/>
        </p:nvSpPr>
        <p:spPr bwMode="auto">
          <a:xfrm>
            <a:off x="7729538" y="5067300"/>
            <a:ext cx="293687" cy="361950"/>
          </a:xfrm>
          <a:custGeom>
            <a:avLst/>
            <a:gdLst>
              <a:gd name="T0" fmla="*/ 0 w 185"/>
              <a:gd name="T1" fmla="*/ 0 h 228"/>
              <a:gd name="T2" fmla="*/ 0 w 185"/>
              <a:gd name="T3" fmla="*/ 2147483647 h 228"/>
              <a:gd name="T4" fmla="*/ 2147483647 w 185"/>
              <a:gd name="T5" fmla="*/ 2147483647 h 228"/>
              <a:gd name="T6" fmla="*/ 0 w 185"/>
              <a:gd name="T7" fmla="*/ 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228"/>
              <a:gd name="T14" fmla="*/ 185 w 185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228">
                <a:moveTo>
                  <a:pt x="0" y="0"/>
                </a:moveTo>
                <a:lnTo>
                  <a:pt x="0" y="228"/>
                </a:lnTo>
                <a:lnTo>
                  <a:pt x="185" y="107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2008" name="Oval 41"/>
          <p:cNvSpPr>
            <a:spLocks noChangeArrowheads="1"/>
          </p:cNvSpPr>
          <p:nvPr/>
        </p:nvSpPr>
        <p:spPr bwMode="auto">
          <a:xfrm>
            <a:off x="8035925" y="5170488"/>
            <a:ext cx="123825" cy="1349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2009" name="Line 42"/>
          <p:cNvSpPr>
            <a:spLocks noChangeShapeType="1"/>
          </p:cNvSpPr>
          <p:nvPr/>
        </p:nvSpPr>
        <p:spPr bwMode="auto">
          <a:xfrm>
            <a:off x="8162925" y="5229225"/>
            <a:ext cx="638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2010" name="Élőláb helye 4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42011" name="Dátum helye 4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0E74CD-0AA2-4914-BC5E-F52BCFA37092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0C2398-778F-4640-872C-D2E3D2CE60E4}" type="slidenum">
              <a:rPr lang="en-GB" smtClean="0">
                <a:cs typeface="Arial" charset="0"/>
              </a:rPr>
              <a:pPr/>
              <a:t>41</a:t>
            </a:fld>
            <a:endParaRPr lang="en-GB" smtClean="0">
              <a:cs typeface="Arial" charset="0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755775" y="0"/>
            <a:ext cx="444500" cy="754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hu-HU" sz="1600" b="1">
                <a:solidFill>
                  <a:schemeClr val="accent2"/>
                </a:solidFill>
              </a:rPr>
              <a:t>I</a:t>
            </a:r>
            <a:r>
              <a:rPr lang="hu-HU" sz="1600" b="1" baseline="-25000">
                <a:solidFill>
                  <a:schemeClr val="accent2"/>
                </a:solidFill>
              </a:rPr>
              <a:t>2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hu-HU" sz="1600" b="1">
                <a:solidFill>
                  <a:schemeClr val="accent2"/>
                </a:solidFill>
              </a:rPr>
              <a:t>I</a:t>
            </a:r>
            <a:r>
              <a:rPr lang="hu-HU" sz="1600" b="1" baseline="-25000">
                <a:solidFill>
                  <a:schemeClr val="accent2"/>
                </a:solidFill>
              </a:rPr>
              <a:t>1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hu-HU" sz="1600" b="1">
                <a:solidFill>
                  <a:schemeClr val="accent2"/>
                </a:solidFill>
              </a:rPr>
              <a:t>I</a:t>
            </a:r>
            <a:r>
              <a:rPr lang="hu-HU" sz="1600" b="1" baseline="-250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768350" y="2120900"/>
            <a:ext cx="619125" cy="1004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A</a:t>
            </a:r>
            <a:r>
              <a:rPr lang="hu-HU" baseline="-25000">
                <a:solidFill>
                  <a:schemeClr val="tx1"/>
                </a:solidFill>
              </a:rPr>
              <a:t>1</a:t>
            </a:r>
            <a:r>
              <a:rPr lang="hu-HU">
                <a:solidFill>
                  <a:schemeClr val="tx1"/>
                </a:solidFill>
              </a:rPr>
              <a:t> </a:t>
            </a: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A</a:t>
            </a:r>
            <a:r>
              <a:rPr lang="hu-HU" baseline="-25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2154238" y="1244600"/>
            <a:ext cx="4762" cy="904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>
            <a:off x="2149475" y="2359025"/>
            <a:ext cx="4763" cy="904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15" name="Line 6"/>
          <p:cNvSpPr>
            <a:spLocks noChangeShapeType="1"/>
          </p:cNvSpPr>
          <p:nvPr/>
        </p:nvSpPr>
        <p:spPr bwMode="auto">
          <a:xfrm>
            <a:off x="2144713" y="3492500"/>
            <a:ext cx="4762" cy="904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>
            <a:off x="1254125" y="2406650"/>
            <a:ext cx="1428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1254125" y="2978150"/>
            <a:ext cx="1428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18" name="Freeform 9"/>
          <p:cNvSpPr>
            <a:spLocks/>
          </p:cNvSpPr>
          <p:nvPr/>
        </p:nvSpPr>
        <p:spPr bwMode="auto">
          <a:xfrm rot="-5400000">
            <a:off x="2048669" y="5195094"/>
            <a:ext cx="125412" cy="133350"/>
          </a:xfrm>
          <a:custGeom>
            <a:avLst/>
            <a:gdLst>
              <a:gd name="T0" fmla="*/ 0 w 185"/>
              <a:gd name="T1" fmla="*/ 0 h 228"/>
              <a:gd name="T2" fmla="*/ 0 w 185"/>
              <a:gd name="T3" fmla="*/ 2147483647 h 228"/>
              <a:gd name="T4" fmla="*/ 2147483647 w 185"/>
              <a:gd name="T5" fmla="*/ 2147483647 h 228"/>
              <a:gd name="T6" fmla="*/ 0 w 185"/>
              <a:gd name="T7" fmla="*/ 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228"/>
              <a:gd name="T14" fmla="*/ 185 w 185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228">
                <a:moveTo>
                  <a:pt x="0" y="0"/>
                </a:moveTo>
                <a:lnTo>
                  <a:pt x="0" y="228"/>
                </a:lnTo>
                <a:lnTo>
                  <a:pt x="185" y="107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19" name="Oval 10"/>
          <p:cNvSpPr>
            <a:spLocks noChangeArrowheads="1"/>
          </p:cNvSpPr>
          <p:nvPr/>
        </p:nvSpPr>
        <p:spPr bwMode="auto">
          <a:xfrm rot="-5400000">
            <a:off x="2081213" y="5141912"/>
            <a:ext cx="52388" cy="492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 flipV="1">
            <a:off x="2659063" y="1206500"/>
            <a:ext cx="36528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21" name="Line 12"/>
          <p:cNvSpPr>
            <a:spLocks noChangeShapeType="1"/>
          </p:cNvSpPr>
          <p:nvPr/>
        </p:nvSpPr>
        <p:spPr bwMode="auto">
          <a:xfrm flipV="1">
            <a:off x="2654300" y="2330450"/>
            <a:ext cx="365283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22" name="Line 13"/>
          <p:cNvSpPr>
            <a:spLocks noChangeShapeType="1"/>
          </p:cNvSpPr>
          <p:nvPr/>
        </p:nvSpPr>
        <p:spPr bwMode="auto">
          <a:xfrm flipV="1">
            <a:off x="2659063" y="3454400"/>
            <a:ext cx="36528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23" name="Line 14"/>
          <p:cNvSpPr>
            <a:spLocks noChangeShapeType="1"/>
          </p:cNvSpPr>
          <p:nvPr/>
        </p:nvSpPr>
        <p:spPr bwMode="auto">
          <a:xfrm flipV="1">
            <a:off x="2654300" y="4568825"/>
            <a:ext cx="365283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24" name="Arc 15"/>
          <p:cNvSpPr>
            <a:spLocks/>
          </p:cNvSpPr>
          <p:nvPr/>
        </p:nvSpPr>
        <p:spPr bwMode="auto">
          <a:xfrm rot="16200000" flipV="1">
            <a:off x="2036763" y="4724400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025" name="Freeform 16"/>
          <p:cNvSpPr>
            <a:spLocks/>
          </p:cNvSpPr>
          <p:nvPr/>
        </p:nvSpPr>
        <p:spPr bwMode="auto">
          <a:xfrm rot="16200000" flipV="1">
            <a:off x="1979613" y="4840287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26" name="Line 17"/>
          <p:cNvSpPr>
            <a:spLocks noChangeShapeType="1"/>
          </p:cNvSpPr>
          <p:nvPr/>
        </p:nvSpPr>
        <p:spPr bwMode="auto">
          <a:xfrm rot="16200000" flipV="1">
            <a:off x="2052637" y="5073651"/>
            <a:ext cx="1174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27" name="Line 18"/>
          <p:cNvSpPr>
            <a:spLocks noChangeShapeType="1"/>
          </p:cNvSpPr>
          <p:nvPr/>
        </p:nvSpPr>
        <p:spPr bwMode="auto">
          <a:xfrm rot="5400000" flipH="1" flipV="1">
            <a:off x="1996281" y="5053807"/>
            <a:ext cx="809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28" name="Line 19"/>
          <p:cNvSpPr>
            <a:spLocks noChangeShapeType="1"/>
          </p:cNvSpPr>
          <p:nvPr/>
        </p:nvSpPr>
        <p:spPr bwMode="auto">
          <a:xfrm rot="16200000" flipV="1">
            <a:off x="273050" y="2968626"/>
            <a:ext cx="360362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29" name="Arc 20"/>
          <p:cNvSpPr>
            <a:spLocks/>
          </p:cNvSpPr>
          <p:nvPr/>
        </p:nvSpPr>
        <p:spPr bwMode="auto">
          <a:xfrm>
            <a:off x="2449513" y="1130300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030" name="Freeform 21"/>
          <p:cNvSpPr>
            <a:spLocks/>
          </p:cNvSpPr>
          <p:nvPr/>
        </p:nvSpPr>
        <p:spPr bwMode="auto">
          <a:xfrm>
            <a:off x="2276475" y="1130300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31" name="Line 22"/>
          <p:cNvSpPr>
            <a:spLocks noChangeShapeType="1"/>
          </p:cNvSpPr>
          <p:nvPr/>
        </p:nvSpPr>
        <p:spPr bwMode="auto">
          <a:xfrm>
            <a:off x="2076450" y="1171575"/>
            <a:ext cx="19843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32" name="Line 23"/>
          <p:cNvSpPr>
            <a:spLocks noChangeShapeType="1"/>
          </p:cNvSpPr>
          <p:nvPr/>
        </p:nvSpPr>
        <p:spPr bwMode="auto">
          <a:xfrm>
            <a:off x="2155825" y="1246188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33" name="Line 24"/>
          <p:cNvSpPr>
            <a:spLocks noChangeShapeType="1"/>
          </p:cNvSpPr>
          <p:nvPr/>
        </p:nvSpPr>
        <p:spPr bwMode="auto">
          <a:xfrm>
            <a:off x="2519363" y="1208088"/>
            <a:ext cx="1460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34" name="Arc 25"/>
          <p:cNvSpPr>
            <a:spLocks/>
          </p:cNvSpPr>
          <p:nvPr/>
        </p:nvSpPr>
        <p:spPr bwMode="auto">
          <a:xfrm>
            <a:off x="2444750" y="224472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035" name="Freeform 26"/>
          <p:cNvSpPr>
            <a:spLocks/>
          </p:cNvSpPr>
          <p:nvPr/>
        </p:nvSpPr>
        <p:spPr bwMode="auto">
          <a:xfrm>
            <a:off x="2271713" y="2244725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36" name="Line 27"/>
          <p:cNvSpPr>
            <a:spLocks noChangeShapeType="1"/>
          </p:cNvSpPr>
          <p:nvPr/>
        </p:nvSpPr>
        <p:spPr bwMode="auto">
          <a:xfrm>
            <a:off x="2071688" y="2286000"/>
            <a:ext cx="1984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37" name="Line 28"/>
          <p:cNvSpPr>
            <a:spLocks noChangeShapeType="1"/>
          </p:cNvSpPr>
          <p:nvPr/>
        </p:nvSpPr>
        <p:spPr bwMode="auto">
          <a:xfrm>
            <a:off x="2151063" y="2360613"/>
            <a:ext cx="1190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38" name="Line 29"/>
          <p:cNvSpPr>
            <a:spLocks noChangeShapeType="1"/>
          </p:cNvSpPr>
          <p:nvPr/>
        </p:nvSpPr>
        <p:spPr bwMode="auto">
          <a:xfrm>
            <a:off x="2514600" y="2322513"/>
            <a:ext cx="1460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39" name="Arc 30"/>
          <p:cNvSpPr>
            <a:spLocks/>
          </p:cNvSpPr>
          <p:nvPr/>
        </p:nvSpPr>
        <p:spPr bwMode="auto">
          <a:xfrm>
            <a:off x="2439988" y="3378200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040" name="Freeform 31"/>
          <p:cNvSpPr>
            <a:spLocks/>
          </p:cNvSpPr>
          <p:nvPr/>
        </p:nvSpPr>
        <p:spPr bwMode="auto">
          <a:xfrm>
            <a:off x="2266950" y="3378200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41" name="Line 32"/>
          <p:cNvSpPr>
            <a:spLocks noChangeShapeType="1"/>
          </p:cNvSpPr>
          <p:nvPr/>
        </p:nvSpPr>
        <p:spPr bwMode="auto">
          <a:xfrm>
            <a:off x="2066925" y="3419475"/>
            <a:ext cx="19843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42" name="Line 33"/>
          <p:cNvSpPr>
            <a:spLocks noChangeShapeType="1"/>
          </p:cNvSpPr>
          <p:nvPr/>
        </p:nvSpPr>
        <p:spPr bwMode="auto">
          <a:xfrm>
            <a:off x="2146300" y="3494088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43" name="Line 34"/>
          <p:cNvSpPr>
            <a:spLocks noChangeShapeType="1"/>
          </p:cNvSpPr>
          <p:nvPr/>
        </p:nvSpPr>
        <p:spPr bwMode="auto">
          <a:xfrm>
            <a:off x="2509838" y="3455988"/>
            <a:ext cx="1460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44" name="Arc 35"/>
          <p:cNvSpPr>
            <a:spLocks/>
          </p:cNvSpPr>
          <p:nvPr/>
        </p:nvSpPr>
        <p:spPr bwMode="auto">
          <a:xfrm>
            <a:off x="2436813" y="4487863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045" name="Freeform 36"/>
          <p:cNvSpPr>
            <a:spLocks/>
          </p:cNvSpPr>
          <p:nvPr/>
        </p:nvSpPr>
        <p:spPr bwMode="auto">
          <a:xfrm>
            <a:off x="2263775" y="4487863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46" name="Line 37"/>
          <p:cNvSpPr>
            <a:spLocks noChangeShapeType="1"/>
          </p:cNvSpPr>
          <p:nvPr/>
        </p:nvSpPr>
        <p:spPr bwMode="auto">
          <a:xfrm>
            <a:off x="2063750" y="4529138"/>
            <a:ext cx="19843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47" name="Line 38"/>
          <p:cNvSpPr>
            <a:spLocks noChangeShapeType="1"/>
          </p:cNvSpPr>
          <p:nvPr/>
        </p:nvSpPr>
        <p:spPr bwMode="auto">
          <a:xfrm>
            <a:off x="2143125" y="4603750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48" name="Line 39"/>
          <p:cNvSpPr>
            <a:spLocks noChangeShapeType="1"/>
          </p:cNvSpPr>
          <p:nvPr/>
        </p:nvSpPr>
        <p:spPr bwMode="auto">
          <a:xfrm>
            <a:off x="2506663" y="4565650"/>
            <a:ext cx="1460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49" name="Line 40"/>
          <p:cNvSpPr>
            <a:spLocks noChangeShapeType="1"/>
          </p:cNvSpPr>
          <p:nvPr/>
        </p:nvSpPr>
        <p:spPr bwMode="auto">
          <a:xfrm>
            <a:off x="2149475" y="4602163"/>
            <a:ext cx="4763" cy="904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50" name="Line 41"/>
          <p:cNvSpPr>
            <a:spLocks noChangeShapeType="1"/>
          </p:cNvSpPr>
          <p:nvPr/>
        </p:nvSpPr>
        <p:spPr bwMode="auto">
          <a:xfrm>
            <a:off x="1790700" y="1330325"/>
            <a:ext cx="55403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51" name="Line 42"/>
          <p:cNvSpPr>
            <a:spLocks noChangeShapeType="1"/>
          </p:cNvSpPr>
          <p:nvPr/>
        </p:nvSpPr>
        <p:spPr bwMode="auto">
          <a:xfrm>
            <a:off x="1787525" y="2444750"/>
            <a:ext cx="5457825" cy="6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52" name="Line 43"/>
          <p:cNvSpPr>
            <a:spLocks noChangeShapeType="1"/>
          </p:cNvSpPr>
          <p:nvPr/>
        </p:nvSpPr>
        <p:spPr bwMode="auto">
          <a:xfrm>
            <a:off x="1797050" y="3578225"/>
            <a:ext cx="53244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53" name="Line 44"/>
          <p:cNvSpPr>
            <a:spLocks noChangeShapeType="1"/>
          </p:cNvSpPr>
          <p:nvPr/>
        </p:nvSpPr>
        <p:spPr bwMode="auto">
          <a:xfrm>
            <a:off x="1797050" y="4692650"/>
            <a:ext cx="52228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54" name="Line 45"/>
          <p:cNvSpPr>
            <a:spLocks noChangeShapeType="1"/>
          </p:cNvSpPr>
          <p:nvPr/>
        </p:nvSpPr>
        <p:spPr bwMode="auto">
          <a:xfrm flipH="1">
            <a:off x="2613025" y="6223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55" name="Line 46"/>
          <p:cNvSpPr>
            <a:spLocks noChangeShapeType="1"/>
          </p:cNvSpPr>
          <p:nvPr/>
        </p:nvSpPr>
        <p:spPr bwMode="auto">
          <a:xfrm flipH="1">
            <a:off x="2613025" y="17653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56" name="Line 47"/>
          <p:cNvSpPr>
            <a:spLocks noChangeShapeType="1"/>
          </p:cNvSpPr>
          <p:nvPr/>
        </p:nvSpPr>
        <p:spPr bwMode="auto">
          <a:xfrm flipH="1">
            <a:off x="2606675" y="28956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57" name="Line 48"/>
          <p:cNvSpPr>
            <a:spLocks noChangeShapeType="1"/>
          </p:cNvSpPr>
          <p:nvPr/>
        </p:nvSpPr>
        <p:spPr bwMode="auto">
          <a:xfrm flipH="1">
            <a:off x="2606675" y="39941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58" name="Line 49"/>
          <p:cNvSpPr>
            <a:spLocks noChangeShapeType="1"/>
          </p:cNvSpPr>
          <p:nvPr/>
        </p:nvSpPr>
        <p:spPr bwMode="auto">
          <a:xfrm>
            <a:off x="2613025" y="555625"/>
            <a:ext cx="0" cy="3432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59" name="Line 50"/>
          <p:cNvSpPr>
            <a:spLocks noChangeShapeType="1"/>
          </p:cNvSpPr>
          <p:nvPr/>
        </p:nvSpPr>
        <p:spPr bwMode="auto">
          <a:xfrm flipH="1">
            <a:off x="4440238" y="6159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60" name="Line 51"/>
          <p:cNvSpPr>
            <a:spLocks noChangeShapeType="1"/>
          </p:cNvSpPr>
          <p:nvPr/>
        </p:nvSpPr>
        <p:spPr bwMode="auto">
          <a:xfrm flipH="1">
            <a:off x="4440238" y="17589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61" name="Line 52"/>
          <p:cNvSpPr>
            <a:spLocks noChangeShapeType="1"/>
          </p:cNvSpPr>
          <p:nvPr/>
        </p:nvSpPr>
        <p:spPr bwMode="auto">
          <a:xfrm flipH="1">
            <a:off x="4433888" y="28892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62" name="Line 53"/>
          <p:cNvSpPr>
            <a:spLocks noChangeShapeType="1"/>
          </p:cNvSpPr>
          <p:nvPr/>
        </p:nvSpPr>
        <p:spPr bwMode="auto">
          <a:xfrm flipH="1">
            <a:off x="4433888" y="39878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63" name="Line 54"/>
          <p:cNvSpPr>
            <a:spLocks noChangeShapeType="1"/>
          </p:cNvSpPr>
          <p:nvPr/>
        </p:nvSpPr>
        <p:spPr bwMode="auto">
          <a:xfrm>
            <a:off x="4440238" y="338138"/>
            <a:ext cx="0" cy="36433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64" name="Line 55"/>
          <p:cNvSpPr>
            <a:spLocks noChangeShapeType="1"/>
          </p:cNvSpPr>
          <p:nvPr/>
        </p:nvSpPr>
        <p:spPr bwMode="auto">
          <a:xfrm flipH="1">
            <a:off x="6256338" y="6159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65" name="Line 56"/>
          <p:cNvSpPr>
            <a:spLocks noChangeShapeType="1"/>
          </p:cNvSpPr>
          <p:nvPr/>
        </p:nvSpPr>
        <p:spPr bwMode="auto">
          <a:xfrm flipH="1">
            <a:off x="6256338" y="17589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66" name="Line 57"/>
          <p:cNvSpPr>
            <a:spLocks noChangeShapeType="1"/>
          </p:cNvSpPr>
          <p:nvPr/>
        </p:nvSpPr>
        <p:spPr bwMode="auto">
          <a:xfrm flipH="1">
            <a:off x="6249988" y="28892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67" name="Line 58"/>
          <p:cNvSpPr>
            <a:spLocks noChangeShapeType="1"/>
          </p:cNvSpPr>
          <p:nvPr/>
        </p:nvSpPr>
        <p:spPr bwMode="auto">
          <a:xfrm flipH="1">
            <a:off x="6249988" y="39878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68" name="Line 59"/>
          <p:cNvSpPr>
            <a:spLocks noChangeShapeType="1"/>
          </p:cNvSpPr>
          <p:nvPr/>
        </p:nvSpPr>
        <p:spPr bwMode="auto">
          <a:xfrm>
            <a:off x="6256338" y="142875"/>
            <a:ext cx="0" cy="3838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69" name="Line 60"/>
          <p:cNvSpPr>
            <a:spLocks noChangeShapeType="1"/>
          </p:cNvSpPr>
          <p:nvPr/>
        </p:nvSpPr>
        <p:spPr bwMode="auto">
          <a:xfrm flipH="1">
            <a:off x="2263775" y="561975"/>
            <a:ext cx="3492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70" name="Line 61"/>
          <p:cNvSpPr>
            <a:spLocks noChangeShapeType="1"/>
          </p:cNvSpPr>
          <p:nvPr/>
        </p:nvSpPr>
        <p:spPr bwMode="auto">
          <a:xfrm flipH="1">
            <a:off x="2255838" y="339725"/>
            <a:ext cx="218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71" name="Line 62"/>
          <p:cNvSpPr>
            <a:spLocks noChangeShapeType="1"/>
          </p:cNvSpPr>
          <p:nvPr/>
        </p:nvSpPr>
        <p:spPr bwMode="auto">
          <a:xfrm flipH="1">
            <a:off x="2243138" y="149225"/>
            <a:ext cx="40068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72" name="Text Box 63"/>
          <p:cNvSpPr txBox="1">
            <a:spLocks noChangeArrowheads="1"/>
          </p:cNvSpPr>
          <p:nvPr/>
        </p:nvSpPr>
        <p:spPr bwMode="auto">
          <a:xfrm>
            <a:off x="2754313" y="1587500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3073" name="Text Box 64"/>
          <p:cNvSpPr txBox="1">
            <a:spLocks noChangeArrowheads="1"/>
          </p:cNvSpPr>
          <p:nvPr/>
        </p:nvSpPr>
        <p:spPr bwMode="auto">
          <a:xfrm>
            <a:off x="2749550" y="2716213"/>
            <a:ext cx="619125" cy="668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3074" name="Text Box 65"/>
          <p:cNvSpPr txBox="1">
            <a:spLocks noChangeArrowheads="1"/>
          </p:cNvSpPr>
          <p:nvPr/>
        </p:nvSpPr>
        <p:spPr bwMode="auto">
          <a:xfrm>
            <a:off x="2749550" y="3835400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3075" name="Text Box 66"/>
          <p:cNvSpPr txBox="1">
            <a:spLocks noChangeArrowheads="1"/>
          </p:cNvSpPr>
          <p:nvPr/>
        </p:nvSpPr>
        <p:spPr bwMode="auto">
          <a:xfrm>
            <a:off x="2749550" y="473075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3076" name="Line 67"/>
          <p:cNvSpPr>
            <a:spLocks noChangeShapeType="1"/>
          </p:cNvSpPr>
          <p:nvPr/>
        </p:nvSpPr>
        <p:spPr bwMode="auto">
          <a:xfrm flipH="1">
            <a:off x="2668588" y="1006475"/>
            <a:ext cx="809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77" name="Line 68"/>
          <p:cNvSpPr>
            <a:spLocks noChangeShapeType="1"/>
          </p:cNvSpPr>
          <p:nvPr/>
        </p:nvSpPr>
        <p:spPr bwMode="auto">
          <a:xfrm>
            <a:off x="2663825" y="1006475"/>
            <a:ext cx="0" cy="204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78" name="Line 69"/>
          <p:cNvSpPr>
            <a:spLocks noChangeShapeType="1"/>
          </p:cNvSpPr>
          <p:nvPr/>
        </p:nvSpPr>
        <p:spPr bwMode="auto">
          <a:xfrm flipH="1">
            <a:off x="2663825" y="2120900"/>
            <a:ext cx="809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79" name="Line 70"/>
          <p:cNvSpPr>
            <a:spLocks noChangeShapeType="1"/>
          </p:cNvSpPr>
          <p:nvPr/>
        </p:nvSpPr>
        <p:spPr bwMode="auto">
          <a:xfrm>
            <a:off x="2659063" y="2120900"/>
            <a:ext cx="0" cy="204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80" name="Line 71"/>
          <p:cNvSpPr>
            <a:spLocks noChangeShapeType="1"/>
          </p:cNvSpPr>
          <p:nvPr/>
        </p:nvSpPr>
        <p:spPr bwMode="auto">
          <a:xfrm flipH="1">
            <a:off x="2659063" y="3254375"/>
            <a:ext cx="809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81" name="Line 72"/>
          <p:cNvSpPr>
            <a:spLocks noChangeShapeType="1"/>
          </p:cNvSpPr>
          <p:nvPr/>
        </p:nvSpPr>
        <p:spPr bwMode="auto">
          <a:xfrm>
            <a:off x="2654300" y="3254375"/>
            <a:ext cx="0" cy="204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82" name="Line 73"/>
          <p:cNvSpPr>
            <a:spLocks noChangeShapeType="1"/>
          </p:cNvSpPr>
          <p:nvPr/>
        </p:nvSpPr>
        <p:spPr bwMode="auto">
          <a:xfrm flipH="1">
            <a:off x="2663825" y="4364038"/>
            <a:ext cx="809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83" name="Line 74"/>
          <p:cNvSpPr>
            <a:spLocks noChangeShapeType="1"/>
          </p:cNvSpPr>
          <p:nvPr/>
        </p:nvSpPr>
        <p:spPr bwMode="auto">
          <a:xfrm>
            <a:off x="2659063" y="4364038"/>
            <a:ext cx="0" cy="2047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84" name="Text Box 75"/>
          <p:cNvSpPr txBox="1">
            <a:spLocks noChangeArrowheads="1"/>
          </p:cNvSpPr>
          <p:nvPr/>
        </p:nvSpPr>
        <p:spPr bwMode="auto">
          <a:xfrm>
            <a:off x="4592638" y="1587500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3085" name="Text Box 76"/>
          <p:cNvSpPr txBox="1">
            <a:spLocks noChangeArrowheads="1"/>
          </p:cNvSpPr>
          <p:nvPr/>
        </p:nvSpPr>
        <p:spPr bwMode="auto">
          <a:xfrm>
            <a:off x="4587875" y="2716213"/>
            <a:ext cx="619125" cy="668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3086" name="Text Box 77"/>
          <p:cNvSpPr txBox="1">
            <a:spLocks noChangeArrowheads="1"/>
          </p:cNvSpPr>
          <p:nvPr/>
        </p:nvSpPr>
        <p:spPr bwMode="auto">
          <a:xfrm>
            <a:off x="4587875" y="3835400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3087" name="Text Box 78"/>
          <p:cNvSpPr txBox="1">
            <a:spLocks noChangeArrowheads="1"/>
          </p:cNvSpPr>
          <p:nvPr/>
        </p:nvSpPr>
        <p:spPr bwMode="auto">
          <a:xfrm>
            <a:off x="4587875" y="473075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3088" name="Line 79"/>
          <p:cNvSpPr>
            <a:spLocks noChangeShapeType="1"/>
          </p:cNvSpPr>
          <p:nvPr/>
        </p:nvSpPr>
        <p:spPr bwMode="auto">
          <a:xfrm flipH="1">
            <a:off x="4506913" y="1006475"/>
            <a:ext cx="809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89" name="Line 80"/>
          <p:cNvSpPr>
            <a:spLocks noChangeShapeType="1"/>
          </p:cNvSpPr>
          <p:nvPr/>
        </p:nvSpPr>
        <p:spPr bwMode="auto">
          <a:xfrm>
            <a:off x="4502150" y="1006475"/>
            <a:ext cx="0" cy="204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90" name="Line 81"/>
          <p:cNvSpPr>
            <a:spLocks noChangeShapeType="1"/>
          </p:cNvSpPr>
          <p:nvPr/>
        </p:nvSpPr>
        <p:spPr bwMode="auto">
          <a:xfrm flipH="1">
            <a:off x="4502150" y="2120900"/>
            <a:ext cx="809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91" name="Line 82"/>
          <p:cNvSpPr>
            <a:spLocks noChangeShapeType="1"/>
          </p:cNvSpPr>
          <p:nvPr/>
        </p:nvSpPr>
        <p:spPr bwMode="auto">
          <a:xfrm>
            <a:off x="4497388" y="2120900"/>
            <a:ext cx="0" cy="204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92" name="Line 83"/>
          <p:cNvSpPr>
            <a:spLocks noChangeShapeType="1"/>
          </p:cNvSpPr>
          <p:nvPr/>
        </p:nvSpPr>
        <p:spPr bwMode="auto">
          <a:xfrm flipH="1">
            <a:off x="4497388" y="3254375"/>
            <a:ext cx="809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93" name="Line 84"/>
          <p:cNvSpPr>
            <a:spLocks noChangeShapeType="1"/>
          </p:cNvSpPr>
          <p:nvPr/>
        </p:nvSpPr>
        <p:spPr bwMode="auto">
          <a:xfrm>
            <a:off x="4492625" y="3254375"/>
            <a:ext cx="0" cy="204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94" name="Line 85"/>
          <p:cNvSpPr>
            <a:spLocks noChangeShapeType="1"/>
          </p:cNvSpPr>
          <p:nvPr/>
        </p:nvSpPr>
        <p:spPr bwMode="auto">
          <a:xfrm flipH="1">
            <a:off x="4502150" y="4364038"/>
            <a:ext cx="809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95" name="Line 86"/>
          <p:cNvSpPr>
            <a:spLocks noChangeShapeType="1"/>
          </p:cNvSpPr>
          <p:nvPr/>
        </p:nvSpPr>
        <p:spPr bwMode="auto">
          <a:xfrm>
            <a:off x="4497388" y="4364038"/>
            <a:ext cx="0" cy="2047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096" name="Text Box 87"/>
          <p:cNvSpPr txBox="1">
            <a:spLocks noChangeArrowheads="1"/>
          </p:cNvSpPr>
          <p:nvPr/>
        </p:nvSpPr>
        <p:spPr bwMode="auto">
          <a:xfrm>
            <a:off x="6402388" y="1587500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3097" name="Text Box 88"/>
          <p:cNvSpPr txBox="1">
            <a:spLocks noChangeArrowheads="1"/>
          </p:cNvSpPr>
          <p:nvPr/>
        </p:nvSpPr>
        <p:spPr bwMode="auto">
          <a:xfrm>
            <a:off x="6397625" y="2716213"/>
            <a:ext cx="619125" cy="668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3098" name="Text Box 89"/>
          <p:cNvSpPr txBox="1">
            <a:spLocks noChangeArrowheads="1"/>
          </p:cNvSpPr>
          <p:nvPr/>
        </p:nvSpPr>
        <p:spPr bwMode="auto">
          <a:xfrm>
            <a:off x="6397625" y="3835400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3099" name="Text Box 90"/>
          <p:cNvSpPr txBox="1">
            <a:spLocks noChangeArrowheads="1"/>
          </p:cNvSpPr>
          <p:nvPr/>
        </p:nvSpPr>
        <p:spPr bwMode="auto">
          <a:xfrm>
            <a:off x="6397625" y="473075"/>
            <a:ext cx="619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1800">
                <a:solidFill>
                  <a:schemeClr val="tx1"/>
                </a:solidFill>
              </a:rPr>
              <a:t>D   Q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</a:rPr>
              <a:t>&gt;CK</a:t>
            </a:r>
          </a:p>
        </p:txBody>
      </p:sp>
      <p:sp>
        <p:nvSpPr>
          <p:cNvPr id="43100" name="Line 91"/>
          <p:cNvSpPr>
            <a:spLocks noChangeShapeType="1"/>
          </p:cNvSpPr>
          <p:nvPr/>
        </p:nvSpPr>
        <p:spPr bwMode="auto">
          <a:xfrm flipH="1">
            <a:off x="6316663" y="1006475"/>
            <a:ext cx="809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01" name="Line 92"/>
          <p:cNvSpPr>
            <a:spLocks noChangeShapeType="1"/>
          </p:cNvSpPr>
          <p:nvPr/>
        </p:nvSpPr>
        <p:spPr bwMode="auto">
          <a:xfrm>
            <a:off x="6311900" y="1006475"/>
            <a:ext cx="0" cy="204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02" name="Line 93"/>
          <p:cNvSpPr>
            <a:spLocks noChangeShapeType="1"/>
          </p:cNvSpPr>
          <p:nvPr/>
        </p:nvSpPr>
        <p:spPr bwMode="auto">
          <a:xfrm flipH="1">
            <a:off x="6311900" y="2120900"/>
            <a:ext cx="809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03" name="Line 94"/>
          <p:cNvSpPr>
            <a:spLocks noChangeShapeType="1"/>
          </p:cNvSpPr>
          <p:nvPr/>
        </p:nvSpPr>
        <p:spPr bwMode="auto">
          <a:xfrm>
            <a:off x="6307138" y="2120900"/>
            <a:ext cx="0" cy="204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04" name="Line 95"/>
          <p:cNvSpPr>
            <a:spLocks noChangeShapeType="1"/>
          </p:cNvSpPr>
          <p:nvPr/>
        </p:nvSpPr>
        <p:spPr bwMode="auto">
          <a:xfrm flipH="1">
            <a:off x="6307138" y="3254375"/>
            <a:ext cx="809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05" name="Line 96"/>
          <p:cNvSpPr>
            <a:spLocks noChangeShapeType="1"/>
          </p:cNvSpPr>
          <p:nvPr/>
        </p:nvSpPr>
        <p:spPr bwMode="auto">
          <a:xfrm>
            <a:off x="6302375" y="3254375"/>
            <a:ext cx="0" cy="204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06" name="Line 97"/>
          <p:cNvSpPr>
            <a:spLocks noChangeShapeType="1"/>
          </p:cNvSpPr>
          <p:nvPr/>
        </p:nvSpPr>
        <p:spPr bwMode="auto">
          <a:xfrm flipH="1">
            <a:off x="6311900" y="4364038"/>
            <a:ext cx="809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07" name="Line 98"/>
          <p:cNvSpPr>
            <a:spLocks noChangeShapeType="1"/>
          </p:cNvSpPr>
          <p:nvPr/>
        </p:nvSpPr>
        <p:spPr bwMode="auto">
          <a:xfrm>
            <a:off x="6307138" y="4364038"/>
            <a:ext cx="0" cy="2047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08" name="Arc 99"/>
          <p:cNvSpPr>
            <a:spLocks/>
          </p:cNvSpPr>
          <p:nvPr/>
        </p:nvSpPr>
        <p:spPr bwMode="auto">
          <a:xfrm rot="5400000">
            <a:off x="3363913" y="493712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109" name="Freeform 100"/>
          <p:cNvSpPr>
            <a:spLocks/>
          </p:cNvSpPr>
          <p:nvPr/>
        </p:nvSpPr>
        <p:spPr bwMode="auto">
          <a:xfrm rot="5400000">
            <a:off x="3306763" y="4821237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10" name="Line 101"/>
          <p:cNvSpPr>
            <a:spLocks noChangeShapeType="1"/>
          </p:cNvSpPr>
          <p:nvPr/>
        </p:nvSpPr>
        <p:spPr bwMode="auto">
          <a:xfrm rot="16200000" flipH="1">
            <a:off x="3024981" y="4394995"/>
            <a:ext cx="822325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11" name="Line 102"/>
          <p:cNvSpPr>
            <a:spLocks noChangeShapeType="1"/>
          </p:cNvSpPr>
          <p:nvPr/>
        </p:nvSpPr>
        <p:spPr bwMode="auto">
          <a:xfrm rot="5400000">
            <a:off x="3304381" y="4749007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12" name="Line 103"/>
          <p:cNvSpPr>
            <a:spLocks noChangeShapeType="1"/>
          </p:cNvSpPr>
          <p:nvPr/>
        </p:nvSpPr>
        <p:spPr bwMode="auto">
          <a:xfrm rot="5400000">
            <a:off x="3368675" y="5080000"/>
            <a:ext cx="46038" cy="15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13" name="Line 104"/>
          <p:cNvSpPr>
            <a:spLocks noChangeShapeType="1"/>
          </p:cNvSpPr>
          <p:nvPr/>
        </p:nvSpPr>
        <p:spPr bwMode="auto">
          <a:xfrm flipH="1">
            <a:off x="3363913" y="3987800"/>
            <a:ext cx="61912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14" name="Arc 105"/>
          <p:cNvSpPr>
            <a:spLocks/>
          </p:cNvSpPr>
          <p:nvPr/>
        </p:nvSpPr>
        <p:spPr bwMode="auto">
          <a:xfrm rot="5400000">
            <a:off x="3473451" y="383222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115" name="Freeform 106"/>
          <p:cNvSpPr>
            <a:spLocks/>
          </p:cNvSpPr>
          <p:nvPr/>
        </p:nvSpPr>
        <p:spPr bwMode="auto">
          <a:xfrm rot="5400000">
            <a:off x="3416301" y="3716337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16" name="Line 107"/>
          <p:cNvSpPr>
            <a:spLocks noChangeShapeType="1"/>
          </p:cNvSpPr>
          <p:nvPr/>
        </p:nvSpPr>
        <p:spPr bwMode="auto">
          <a:xfrm rot="5400000">
            <a:off x="3134519" y="3290094"/>
            <a:ext cx="8270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17" name="Line 108"/>
          <p:cNvSpPr>
            <a:spLocks noChangeShapeType="1"/>
          </p:cNvSpPr>
          <p:nvPr/>
        </p:nvSpPr>
        <p:spPr bwMode="auto">
          <a:xfrm rot="5400000">
            <a:off x="3413918" y="3644107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18" name="Line 109"/>
          <p:cNvSpPr>
            <a:spLocks noChangeShapeType="1"/>
          </p:cNvSpPr>
          <p:nvPr/>
        </p:nvSpPr>
        <p:spPr bwMode="auto">
          <a:xfrm rot="5400000">
            <a:off x="2891632" y="4569618"/>
            <a:ext cx="1244600" cy="476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19" name="Line 110"/>
          <p:cNvSpPr>
            <a:spLocks noChangeShapeType="1"/>
          </p:cNvSpPr>
          <p:nvPr/>
        </p:nvSpPr>
        <p:spPr bwMode="auto">
          <a:xfrm flipH="1">
            <a:off x="3368675" y="2882900"/>
            <a:ext cx="1714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20" name="Arc 111"/>
          <p:cNvSpPr>
            <a:spLocks/>
          </p:cNvSpPr>
          <p:nvPr/>
        </p:nvSpPr>
        <p:spPr bwMode="auto">
          <a:xfrm rot="5400000">
            <a:off x="3587751" y="2698750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121" name="Freeform 112"/>
          <p:cNvSpPr>
            <a:spLocks/>
          </p:cNvSpPr>
          <p:nvPr/>
        </p:nvSpPr>
        <p:spPr bwMode="auto">
          <a:xfrm rot="5400000">
            <a:off x="3530601" y="2582862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22" name="Line 113"/>
          <p:cNvSpPr>
            <a:spLocks noChangeShapeType="1"/>
          </p:cNvSpPr>
          <p:nvPr/>
        </p:nvSpPr>
        <p:spPr bwMode="auto">
          <a:xfrm rot="5400000">
            <a:off x="3255963" y="2163763"/>
            <a:ext cx="812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23" name="Line 114"/>
          <p:cNvSpPr>
            <a:spLocks noChangeShapeType="1"/>
          </p:cNvSpPr>
          <p:nvPr/>
        </p:nvSpPr>
        <p:spPr bwMode="auto">
          <a:xfrm rot="5400000">
            <a:off x="3528218" y="2510632"/>
            <a:ext cx="1190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24" name="Line 115"/>
          <p:cNvSpPr>
            <a:spLocks noChangeShapeType="1"/>
          </p:cNvSpPr>
          <p:nvPr/>
        </p:nvSpPr>
        <p:spPr bwMode="auto">
          <a:xfrm rot="5400000">
            <a:off x="2428875" y="4002088"/>
            <a:ext cx="23844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25" name="Line 116"/>
          <p:cNvSpPr>
            <a:spLocks noChangeShapeType="1"/>
          </p:cNvSpPr>
          <p:nvPr/>
        </p:nvSpPr>
        <p:spPr bwMode="auto">
          <a:xfrm flipH="1" flipV="1">
            <a:off x="3373438" y="1763713"/>
            <a:ext cx="290512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26" name="Arc 117"/>
          <p:cNvSpPr>
            <a:spLocks/>
          </p:cNvSpPr>
          <p:nvPr/>
        </p:nvSpPr>
        <p:spPr bwMode="auto">
          <a:xfrm rot="5400000">
            <a:off x="3692526" y="1579562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127" name="Freeform 118"/>
          <p:cNvSpPr>
            <a:spLocks/>
          </p:cNvSpPr>
          <p:nvPr/>
        </p:nvSpPr>
        <p:spPr bwMode="auto">
          <a:xfrm rot="5400000">
            <a:off x="3635376" y="1463675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28" name="Line 119"/>
          <p:cNvSpPr>
            <a:spLocks noChangeShapeType="1"/>
          </p:cNvSpPr>
          <p:nvPr/>
        </p:nvSpPr>
        <p:spPr bwMode="auto">
          <a:xfrm rot="5400000">
            <a:off x="3363119" y="1046957"/>
            <a:ext cx="8080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29" name="Line 120"/>
          <p:cNvSpPr>
            <a:spLocks noChangeShapeType="1"/>
          </p:cNvSpPr>
          <p:nvPr/>
        </p:nvSpPr>
        <p:spPr bwMode="auto">
          <a:xfrm rot="5400000">
            <a:off x="3632994" y="1391444"/>
            <a:ext cx="1190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30" name="Line 121"/>
          <p:cNvSpPr>
            <a:spLocks noChangeShapeType="1"/>
          </p:cNvSpPr>
          <p:nvPr/>
        </p:nvSpPr>
        <p:spPr bwMode="auto">
          <a:xfrm rot="5400000">
            <a:off x="2033587" y="3392488"/>
            <a:ext cx="33940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31" name="Line 122"/>
          <p:cNvSpPr>
            <a:spLocks noChangeShapeType="1"/>
          </p:cNvSpPr>
          <p:nvPr/>
        </p:nvSpPr>
        <p:spPr bwMode="auto">
          <a:xfrm flipH="1">
            <a:off x="3368675" y="649288"/>
            <a:ext cx="3905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grpSp>
        <p:nvGrpSpPr>
          <p:cNvPr id="43132" name="Group 123"/>
          <p:cNvGrpSpPr>
            <a:grpSpLocks/>
          </p:cNvGrpSpPr>
          <p:nvPr/>
        </p:nvGrpSpPr>
        <p:grpSpPr bwMode="auto">
          <a:xfrm rot="5400000">
            <a:off x="3421063" y="5199063"/>
            <a:ext cx="307975" cy="231775"/>
            <a:chOff x="4758" y="1186"/>
            <a:chExt cx="260" cy="146"/>
          </a:xfrm>
        </p:grpSpPr>
        <p:sp>
          <p:nvSpPr>
            <p:cNvPr id="43244" name="Arc 124"/>
            <p:cNvSpPr>
              <a:spLocks/>
            </p:cNvSpPr>
            <p:nvPr/>
          </p:nvSpPr>
          <p:spPr bwMode="auto">
            <a:xfrm>
              <a:off x="4770" y="1186"/>
              <a:ext cx="245" cy="145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245" name="Arc 125"/>
            <p:cNvSpPr>
              <a:spLocks/>
            </p:cNvSpPr>
            <p:nvPr/>
          </p:nvSpPr>
          <p:spPr bwMode="auto">
            <a:xfrm flipV="1">
              <a:off x="4773" y="1187"/>
              <a:ext cx="245" cy="145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246" name="Arc 126"/>
            <p:cNvSpPr>
              <a:spLocks/>
            </p:cNvSpPr>
            <p:nvPr/>
          </p:nvSpPr>
          <p:spPr bwMode="auto">
            <a:xfrm>
              <a:off x="4758" y="1189"/>
              <a:ext cx="30" cy="142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3133" name="Line 127"/>
          <p:cNvSpPr>
            <a:spLocks noChangeShapeType="1"/>
          </p:cNvSpPr>
          <p:nvPr/>
        </p:nvSpPr>
        <p:spPr bwMode="auto">
          <a:xfrm>
            <a:off x="3392488" y="5097463"/>
            <a:ext cx="714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34" name="Line 128"/>
          <p:cNvSpPr>
            <a:spLocks noChangeShapeType="1"/>
          </p:cNvSpPr>
          <p:nvPr/>
        </p:nvSpPr>
        <p:spPr bwMode="auto">
          <a:xfrm>
            <a:off x="3467100" y="5091113"/>
            <a:ext cx="1588" cy="968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35" name="Line 129"/>
          <p:cNvSpPr>
            <a:spLocks noChangeShapeType="1"/>
          </p:cNvSpPr>
          <p:nvPr/>
        </p:nvSpPr>
        <p:spPr bwMode="auto">
          <a:xfrm flipV="1">
            <a:off x="3663950" y="5094288"/>
            <a:ext cx="71438" cy="15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36" name="Line 130"/>
          <p:cNvSpPr>
            <a:spLocks noChangeShapeType="1"/>
          </p:cNvSpPr>
          <p:nvPr/>
        </p:nvSpPr>
        <p:spPr bwMode="auto">
          <a:xfrm>
            <a:off x="3662363" y="5091113"/>
            <a:ext cx="1587" cy="968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37" name="Arc 131"/>
          <p:cNvSpPr>
            <a:spLocks/>
          </p:cNvSpPr>
          <p:nvPr/>
        </p:nvSpPr>
        <p:spPr bwMode="auto">
          <a:xfrm rot="5400000">
            <a:off x="5205413" y="494347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138" name="Freeform 132"/>
          <p:cNvSpPr>
            <a:spLocks/>
          </p:cNvSpPr>
          <p:nvPr/>
        </p:nvSpPr>
        <p:spPr bwMode="auto">
          <a:xfrm rot="5400000">
            <a:off x="5148263" y="4827587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39" name="Line 133"/>
          <p:cNvSpPr>
            <a:spLocks noChangeShapeType="1"/>
          </p:cNvSpPr>
          <p:nvPr/>
        </p:nvSpPr>
        <p:spPr bwMode="auto">
          <a:xfrm rot="16200000" flipH="1">
            <a:off x="4866481" y="4401345"/>
            <a:ext cx="822325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40" name="Line 134"/>
          <p:cNvSpPr>
            <a:spLocks noChangeShapeType="1"/>
          </p:cNvSpPr>
          <p:nvPr/>
        </p:nvSpPr>
        <p:spPr bwMode="auto">
          <a:xfrm rot="5400000">
            <a:off x="5145881" y="4755357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41" name="Line 135"/>
          <p:cNvSpPr>
            <a:spLocks noChangeShapeType="1"/>
          </p:cNvSpPr>
          <p:nvPr/>
        </p:nvSpPr>
        <p:spPr bwMode="auto">
          <a:xfrm rot="5400000">
            <a:off x="5210175" y="5086350"/>
            <a:ext cx="46038" cy="15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42" name="Line 136"/>
          <p:cNvSpPr>
            <a:spLocks noChangeShapeType="1"/>
          </p:cNvSpPr>
          <p:nvPr/>
        </p:nvSpPr>
        <p:spPr bwMode="auto">
          <a:xfrm flipH="1">
            <a:off x="5205413" y="3994150"/>
            <a:ext cx="61912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43" name="Arc 137"/>
          <p:cNvSpPr>
            <a:spLocks/>
          </p:cNvSpPr>
          <p:nvPr/>
        </p:nvSpPr>
        <p:spPr bwMode="auto">
          <a:xfrm rot="5400000">
            <a:off x="5314951" y="383857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144" name="Freeform 138"/>
          <p:cNvSpPr>
            <a:spLocks/>
          </p:cNvSpPr>
          <p:nvPr/>
        </p:nvSpPr>
        <p:spPr bwMode="auto">
          <a:xfrm rot="5400000">
            <a:off x="5257801" y="3722687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45" name="Line 139"/>
          <p:cNvSpPr>
            <a:spLocks noChangeShapeType="1"/>
          </p:cNvSpPr>
          <p:nvPr/>
        </p:nvSpPr>
        <p:spPr bwMode="auto">
          <a:xfrm rot="5400000">
            <a:off x="4976019" y="3296444"/>
            <a:ext cx="8270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46" name="Line 140"/>
          <p:cNvSpPr>
            <a:spLocks noChangeShapeType="1"/>
          </p:cNvSpPr>
          <p:nvPr/>
        </p:nvSpPr>
        <p:spPr bwMode="auto">
          <a:xfrm rot="5400000">
            <a:off x="5255418" y="3650457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47" name="Line 141"/>
          <p:cNvSpPr>
            <a:spLocks noChangeShapeType="1"/>
          </p:cNvSpPr>
          <p:nvPr/>
        </p:nvSpPr>
        <p:spPr bwMode="auto">
          <a:xfrm rot="5400000">
            <a:off x="4733132" y="4575968"/>
            <a:ext cx="1244600" cy="476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48" name="Line 142"/>
          <p:cNvSpPr>
            <a:spLocks noChangeShapeType="1"/>
          </p:cNvSpPr>
          <p:nvPr/>
        </p:nvSpPr>
        <p:spPr bwMode="auto">
          <a:xfrm flipH="1">
            <a:off x="5210175" y="2889250"/>
            <a:ext cx="1714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49" name="Arc 143"/>
          <p:cNvSpPr>
            <a:spLocks/>
          </p:cNvSpPr>
          <p:nvPr/>
        </p:nvSpPr>
        <p:spPr bwMode="auto">
          <a:xfrm rot="5400000">
            <a:off x="5429251" y="2705100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150" name="Freeform 144"/>
          <p:cNvSpPr>
            <a:spLocks/>
          </p:cNvSpPr>
          <p:nvPr/>
        </p:nvSpPr>
        <p:spPr bwMode="auto">
          <a:xfrm rot="5400000">
            <a:off x="5372101" y="2589212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51" name="Line 145"/>
          <p:cNvSpPr>
            <a:spLocks noChangeShapeType="1"/>
          </p:cNvSpPr>
          <p:nvPr/>
        </p:nvSpPr>
        <p:spPr bwMode="auto">
          <a:xfrm rot="5400000">
            <a:off x="5097463" y="2170113"/>
            <a:ext cx="812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52" name="Line 146"/>
          <p:cNvSpPr>
            <a:spLocks noChangeShapeType="1"/>
          </p:cNvSpPr>
          <p:nvPr/>
        </p:nvSpPr>
        <p:spPr bwMode="auto">
          <a:xfrm rot="5400000">
            <a:off x="5369718" y="2516982"/>
            <a:ext cx="1190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53" name="Line 147"/>
          <p:cNvSpPr>
            <a:spLocks noChangeShapeType="1"/>
          </p:cNvSpPr>
          <p:nvPr/>
        </p:nvSpPr>
        <p:spPr bwMode="auto">
          <a:xfrm rot="5400000">
            <a:off x="4270375" y="4008438"/>
            <a:ext cx="23844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54" name="Line 148"/>
          <p:cNvSpPr>
            <a:spLocks noChangeShapeType="1"/>
          </p:cNvSpPr>
          <p:nvPr/>
        </p:nvSpPr>
        <p:spPr bwMode="auto">
          <a:xfrm flipH="1" flipV="1">
            <a:off x="5214938" y="1770063"/>
            <a:ext cx="290512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55" name="Arc 149"/>
          <p:cNvSpPr>
            <a:spLocks/>
          </p:cNvSpPr>
          <p:nvPr/>
        </p:nvSpPr>
        <p:spPr bwMode="auto">
          <a:xfrm rot="5400000">
            <a:off x="5534026" y="1585912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156" name="Freeform 150"/>
          <p:cNvSpPr>
            <a:spLocks/>
          </p:cNvSpPr>
          <p:nvPr/>
        </p:nvSpPr>
        <p:spPr bwMode="auto">
          <a:xfrm rot="5400000">
            <a:off x="5476876" y="1470025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57" name="Line 151"/>
          <p:cNvSpPr>
            <a:spLocks noChangeShapeType="1"/>
          </p:cNvSpPr>
          <p:nvPr/>
        </p:nvSpPr>
        <p:spPr bwMode="auto">
          <a:xfrm rot="5400000">
            <a:off x="5204619" y="1053307"/>
            <a:ext cx="8080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58" name="Line 152"/>
          <p:cNvSpPr>
            <a:spLocks noChangeShapeType="1"/>
          </p:cNvSpPr>
          <p:nvPr/>
        </p:nvSpPr>
        <p:spPr bwMode="auto">
          <a:xfrm rot="5400000">
            <a:off x="5474494" y="1397794"/>
            <a:ext cx="1190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59" name="Line 153"/>
          <p:cNvSpPr>
            <a:spLocks noChangeShapeType="1"/>
          </p:cNvSpPr>
          <p:nvPr/>
        </p:nvSpPr>
        <p:spPr bwMode="auto">
          <a:xfrm rot="5400000">
            <a:off x="3875087" y="3398838"/>
            <a:ext cx="33940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60" name="Line 154"/>
          <p:cNvSpPr>
            <a:spLocks noChangeShapeType="1"/>
          </p:cNvSpPr>
          <p:nvPr/>
        </p:nvSpPr>
        <p:spPr bwMode="auto">
          <a:xfrm flipH="1">
            <a:off x="5210175" y="655638"/>
            <a:ext cx="3905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grpSp>
        <p:nvGrpSpPr>
          <p:cNvPr id="43161" name="Group 155"/>
          <p:cNvGrpSpPr>
            <a:grpSpLocks/>
          </p:cNvGrpSpPr>
          <p:nvPr/>
        </p:nvGrpSpPr>
        <p:grpSpPr bwMode="auto">
          <a:xfrm rot="5400000">
            <a:off x="5262563" y="5205413"/>
            <a:ext cx="307975" cy="231775"/>
            <a:chOff x="4758" y="1186"/>
            <a:chExt cx="260" cy="146"/>
          </a:xfrm>
        </p:grpSpPr>
        <p:sp>
          <p:nvSpPr>
            <p:cNvPr id="43241" name="Arc 156"/>
            <p:cNvSpPr>
              <a:spLocks/>
            </p:cNvSpPr>
            <p:nvPr/>
          </p:nvSpPr>
          <p:spPr bwMode="auto">
            <a:xfrm>
              <a:off x="4770" y="1186"/>
              <a:ext cx="245" cy="145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242" name="Arc 157"/>
            <p:cNvSpPr>
              <a:spLocks/>
            </p:cNvSpPr>
            <p:nvPr/>
          </p:nvSpPr>
          <p:spPr bwMode="auto">
            <a:xfrm flipV="1">
              <a:off x="4773" y="1187"/>
              <a:ext cx="245" cy="145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243" name="Arc 158"/>
            <p:cNvSpPr>
              <a:spLocks/>
            </p:cNvSpPr>
            <p:nvPr/>
          </p:nvSpPr>
          <p:spPr bwMode="auto">
            <a:xfrm>
              <a:off x="4758" y="1189"/>
              <a:ext cx="30" cy="142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3162" name="Line 159"/>
          <p:cNvSpPr>
            <a:spLocks noChangeShapeType="1"/>
          </p:cNvSpPr>
          <p:nvPr/>
        </p:nvSpPr>
        <p:spPr bwMode="auto">
          <a:xfrm>
            <a:off x="5233988" y="5103813"/>
            <a:ext cx="714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63" name="Line 160"/>
          <p:cNvSpPr>
            <a:spLocks noChangeShapeType="1"/>
          </p:cNvSpPr>
          <p:nvPr/>
        </p:nvSpPr>
        <p:spPr bwMode="auto">
          <a:xfrm>
            <a:off x="5308600" y="5097463"/>
            <a:ext cx="1588" cy="968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64" name="Line 161"/>
          <p:cNvSpPr>
            <a:spLocks noChangeShapeType="1"/>
          </p:cNvSpPr>
          <p:nvPr/>
        </p:nvSpPr>
        <p:spPr bwMode="auto">
          <a:xfrm flipV="1">
            <a:off x="5505450" y="5094288"/>
            <a:ext cx="71438" cy="15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65" name="Line 162"/>
          <p:cNvSpPr>
            <a:spLocks noChangeShapeType="1"/>
          </p:cNvSpPr>
          <p:nvPr/>
        </p:nvSpPr>
        <p:spPr bwMode="auto">
          <a:xfrm>
            <a:off x="5503863" y="5091113"/>
            <a:ext cx="1587" cy="968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66" name="Arc 163"/>
          <p:cNvSpPr>
            <a:spLocks/>
          </p:cNvSpPr>
          <p:nvPr/>
        </p:nvSpPr>
        <p:spPr bwMode="auto">
          <a:xfrm rot="5400000">
            <a:off x="7021513" y="494347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167" name="Freeform 164"/>
          <p:cNvSpPr>
            <a:spLocks/>
          </p:cNvSpPr>
          <p:nvPr/>
        </p:nvSpPr>
        <p:spPr bwMode="auto">
          <a:xfrm rot="5400000">
            <a:off x="6964363" y="4827587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68" name="Line 165"/>
          <p:cNvSpPr>
            <a:spLocks noChangeShapeType="1"/>
          </p:cNvSpPr>
          <p:nvPr/>
        </p:nvSpPr>
        <p:spPr bwMode="auto">
          <a:xfrm rot="16200000" flipH="1">
            <a:off x="6682581" y="4401345"/>
            <a:ext cx="822325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69" name="Line 166"/>
          <p:cNvSpPr>
            <a:spLocks noChangeShapeType="1"/>
          </p:cNvSpPr>
          <p:nvPr/>
        </p:nvSpPr>
        <p:spPr bwMode="auto">
          <a:xfrm rot="5400000">
            <a:off x="6961981" y="4755357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70" name="Line 167"/>
          <p:cNvSpPr>
            <a:spLocks noChangeShapeType="1"/>
          </p:cNvSpPr>
          <p:nvPr/>
        </p:nvSpPr>
        <p:spPr bwMode="auto">
          <a:xfrm rot="5400000">
            <a:off x="7026275" y="5086350"/>
            <a:ext cx="46038" cy="15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71" name="Line 168"/>
          <p:cNvSpPr>
            <a:spLocks noChangeShapeType="1"/>
          </p:cNvSpPr>
          <p:nvPr/>
        </p:nvSpPr>
        <p:spPr bwMode="auto">
          <a:xfrm flipH="1">
            <a:off x="7021513" y="3994150"/>
            <a:ext cx="61912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72" name="Arc 169"/>
          <p:cNvSpPr>
            <a:spLocks/>
          </p:cNvSpPr>
          <p:nvPr/>
        </p:nvSpPr>
        <p:spPr bwMode="auto">
          <a:xfrm rot="5400000">
            <a:off x="7131051" y="383857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173" name="Freeform 170"/>
          <p:cNvSpPr>
            <a:spLocks/>
          </p:cNvSpPr>
          <p:nvPr/>
        </p:nvSpPr>
        <p:spPr bwMode="auto">
          <a:xfrm rot="5400000">
            <a:off x="7073901" y="3722687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74" name="Line 171"/>
          <p:cNvSpPr>
            <a:spLocks noChangeShapeType="1"/>
          </p:cNvSpPr>
          <p:nvPr/>
        </p:nvSpPr>
        <p:spPr bwMode="auto">
          <a:xfrm rot="5400000">
            <a:off x="6792119" y="3296444"/>
            <a:ext cx="8270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75" name="Line 172"/>
          <p:cNvSpPr>
            <a:spLocks noChangeShapeType="1"/>
          </p:cNvSpPr>
          <p:nvPr/>
        </p:nvSpPr>
        <p:spPr bwMode="auto">
          <a:xfrm rot="5400000">
            <a:off x="7071518" y="3650457"/>
            <a:ext cx="119063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76" name="Line 173"/>
          <p:cNvSpPr>
            <a:spLocks noChangeShapeType="1"/>
          </p:cNvSpPr>
          <p:nvPr/>
        </p:nvSpPr>
        <p:spPr bwMode="auto">
          <a:xfrm rot="5400000">
            <a:off x="6549232" y="4575968"/>
            <a:ext cx="1244600" cy="476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77" name="Line 174"/>
          <p:cNvSpPr>
            <a:spLocks noChangeShapeType="1"/>
          </p:cNvSpPr>
          <p:nvPr/>
        </p:nvSpPr>
        <p:spPr bwMode="auto">
          <a:xfrm flipH="1">
            <a:off x="7026275" y="2889250"/>
            <a:ext cx="1714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78" name="Arc 175"/>
          <p:cNvSpPr>
            <a:spLocks/>
          </p:cNvSpPr>
          <p:nvPr/>
        </p:nvSpPr>
        <p:spPr bwMode="auto">
          <a:xfrm rot="5400000">
            <a:off x="7245351" y="2705100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179" name="Freeform 176"/>
          <p:cNvSpPr>
            <a:spLocks/>
          </p:cNvSpPr>
          <p:nvPr/>
        </p:nvSpPr>
        <p:spPr bwMode="auto">
          <a:xfrm rot="5400000">
            <a:off x="7188201" y="2589212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80" name="Line 177"/>
          <p:cNvSpPr>
            <a:spLocks noChangeShapeType="1"/>
          </p:cNvSpPr>
          <p:nvPr/>
        </p:nvSpPr>
        <p:spPr bwMode="auto">
          <a:xfrm rot="5400000">
            <a:off x="6913563" y="2170113"/>
            <a:ext cx="812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81" name="Line 178"/>
          <p:cNvSpPr>
            <a:spLocks noChangeShapeType="1"/>
          </p:cNvSpPr>
          <p:nvPr/>
        </p:nvSpPr>
        <p:spPr bwMode="auto">
          <a:xfrm rot="5400000">
            <a:off x="7185818" y="2516982"/>
            <a:ext cx="1190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82" name="Line 179"/>
          <p:cNvSpPr>
            <a:spLocks noChangeShapeType="1"/>
          </p:cNvSpPr>
          <p:nvPr/>
        </p:nvSpPr>
        <p:spPr bwMode="auto">
          <a:xfrm rot="5400000">
            <a:off x="6086475" y="4008438"/>
            <a:ext cx="23844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83" name="Line 180"/>
          <p:cNvSpPr>
            <a:spLocks noChangeShapeType="1"/>
          </p:cNvSpPr>
          <p:nvPr/>
        </p:nvSpPr>
        <p:spPr bwMode="auto">
          <a:xfrm flipH="1" flipV="1">
            <a:off x="7031038" y="1770063"/>
            <a:ext cx="290512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84" name="Arc 181"/>
          <p:cNvSpPr>
            <a:spLocks/>
          </p:cNvSpPr>
          <p:nvPr/>
        </p:nvSpPr>
        <p:spPr bwMode="auto">
          <a:xfrm rot="5400000">
            <a:off x="7350126" y="1585912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185" name="Freeform 182"/>
          <p:cNvSpPr>
            <a:spLocks/>
          </p:cNvSpPr>
          <p:nvPr/>
        </p:nvSpPr>
        <p:spPr bwMode="auto">
          <a:xfrm rot="5400000">
            <a:off x="7292976" y="1470025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86" name="Line 183"/>
          <p:cNvSpPr>
            <a:spLocks noChangeShapeType="1"/>
          </p:cNvSpPr>
          <p:nvPr/>
        </p:nvSpPr>
        <p:spPr bwMode="auto">
          <a:xfrm rot="5400000">
            <a:off x="7020719" y="1053307"/>
            <a:ext cx="8080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87" name="Line 184"/>
          <p:cNvSpPr>
            <a:spLocks noChangeShapeType="1"/>
          </p:cNvSpPr>
          <p:nvPr/>
        </p:nvSpPr>
        <p:spPr bwMode="auto">
          <a:xfrm rot="5400000">
            <a:off x="7290594" y="1397794"/>
            <a:ext cx="1190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88" name="Line 185"/>
          <p:cNvSpPr>
            <a:spLocks noChangeShapeType="1"/>
          </p:cNvSpPr>
          <p:nvPr/>
        </p:nvSpPr>
        <p:spPr bwMode="auto">
          <a:xfrm rot="5400000">
            <a:off x="5691187" y="3398838"/>
            <a:ext cx="33940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89" name="Line 186"/>
          <p:cNvSpPr>
            <a:spLocks noChangeShapeType="1"/>
          </p:cNvSpPr>
          <p:nvPr/>
        </p:nvSpPr>
        <p:spPr bwMode="auto">
          <a:xfrm flipH="1">
            <a:off x="7026275" y="655638"/>
            <a:ext cx="3905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grpSp>
        <p:nvGrpSpPr>
          <p:cNvPr id="43190" name="Group 187"/>
          <p:cNvGrpSpPr>
            <a:grpSpLocks/>
          </p:cNvGrpSpPr>
          <p:nvPr/>
        </p:nvGrpSpPr>
        <p:grpSpPr bwMode="auto">
          <a:xfrm rot="5400000">
            <a:off x="7078663" y="5205413"/>
            <a:ext cx="307975" cy="231775"/>
            <a:chOff x="4758" y="1186"/>
            <a:chExt cx="260" cy="146"/>
          </a:xfrm>
        </p:grpSpPr>
        <p:sp>
          <p:nvSpPr>
            <p:cNvPr id="43238" name="Arc 188"/>
            <p:cNvSpPr>
              <a:spLocks/>
            </p:cNvSpPr>
            <p:nvPr/>
          </p:nvSpPr>
          <p:spPr bwMode="auto">
            <a:xfrm>
              <a:off x="4770" y="1186"/>
              <a:ext cx="245" cy="145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239" name="Arc 189"/>
            <p:cNvSpPr>
              <a:spLocks/>
            </p:cNvSpPr>
            <p:nvPr/>
          </p:nvSpPr>
          <p:spPr bwMode="auto">
            <a:xfrm flipV="1">
              <a:off x="4773" y="1187"/>
              <a:ext cx="245" cy="145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240" name="Arc 190"/>
            <p:cNvSpPr>
              <a:spLocks/>
            </p:cNvSpPr>
            <p:nvPr/>
          </p:nvSpPr>
          <p:spPr bwMode="auto">
            <a:xfrm>
              <a:off x="4758" y="1189"/>
              <a:ext cx="30" cy="142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3191" name="Line 191"/>
          <p:cNvSpPr>
            <a:spLocks noChangeShapeType="1"/>
          </p:cNvSpPr>
          <p:nvPr/>
        </p:nvSpPr>
        <p:spPr bwMode="auto">
          <a:xfrm>
            <a:off x="7050088" y="5103813"/>
            <a:ext cx="714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92" name="Line 192"/>
          <p:cNvSpPr>
            <a:spLocks noChangeShapeType="1"/>
          </p:cNvSpPr>
          <p:nvPr/>
        </p:nvSpPr>
        <p:spPr bwMode="auto">
          <a:xfrm>
            <a:off x="7124700" y="5097463"/>
            <a:ext cx="1588" cy="968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93" name="Line 193"/>
          <p:cNvSpPr>
            <a:spLocks noChangeShapeType="1"/>
          </p:cNvSpPr>
          <p:nvPr/>
        </p:nvSpPr>
        <p:spPr bwMode="auto">
          <a:xfrm flipV="1">
            <a:off x="7321550" y="5094288"/>
            <a:ext cx="71438" cy="15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94" name="Line 194"/>
          <p:cNvSpPr>
            <a:spLocks noChangeShapeType="1"/>
          </p:cNvSpPr>
          <p:nvPr/>
        </p:nvSpPr>
        <p:spPr bwMode="auto">
          <a:xfrm>
            <a:off x="7319963" y="5091113"/>
            <a:ext cx="1587" cy="968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95" name="Text Box 195"/>
          <p:cNvSpPr txBox="1">
            <a:spLocks noChangeArrowheads="1"/>
          </p:cNvSpPr>
          <p:nvPr/>
        </p:nvSpPr>
        <p:spPr bwMode="auto">
          <a:xfrm>
            <a:off x="1400175" y="1187450"/>
            <a:ext cx="390525" cy="3613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tIns="514800" bIns="514800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dekóder</a:t>
            </a:r>
          </a:p>
        </p:txBody>
      </p:sp>
      <p:sp>
        <p:nvSpPr>
          <p:cNvPr id="43196" name="Text Box 196"/>
          <p:cNvSpPr txBox="1">
            <a:spLocks noChangeArrowheads="1"/>
          </p:cNvSpPr>
          <p:nvPr/>
        </p:nvSpPr>
        <p:spPr bwMode="auto">
          <a:xfrm>
            <a:off x="682625" y="4845050"/>
            <a:ext cx="61912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hu-HU">
                <a:solidFill>
                  <a:srgbClr val="FF3300"/>
                </a:solidFill>
              </a:rPr>
              <a:t>CS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hu-HU">
                <a:solidFill>
                  <a:srgbClr val="FF3300"/>
                </a:solidFill>
              </a:rPr>
              <a:t>RD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hu-HU">
                <a:solidFill>
                  <a:srgbClr val="FF3300"/>
                </a:solidFill>
              </a:rPr>
              <a:t>OE</a:t>
            </a:r>
            <a:endParaRPr lang="hu-HU" baseline="-25000">
              <a:solidFill>
                <a:srgbClr val="FF3300"/>
              </a:solidFill>
            </a:endParaRPr>
          </a:p>
        </p:txBody>
      </p:sp>
      <p:sp>
        <p:nvSpPr>
          <p:cNvPr id="43197" name="Line 197"/>
          <p:cNvSpPr>
            <a:spLocks noChangeShapeType="1"/>
          </p:cNvSpPr>
          <p:nvPr/>
        </p:nvSpPr>
        <p:spPr bwMode="auto">
          <a:xfrm>
            <a:off x="7226300" y="5464175"/>
            <a:ext cx="0" cy="66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98" name="Line 198"/>
          <p:cNvSpPr>
            <a:spLocks noChangeShapeType="1"/>
          </p:cNvSpPr>
          <p:nvPr/>
        </p:nvSpPr>
        <p:spPr bwMode="auto">
          <a:xfrm>
            <a:off x="7226300" y="5540375"/>
            <a:ext cx="2857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199" name="Freeform 199"/>
          <p:cNvSpPr>
            <a:spLocks/>
          </p:cNvSpPr>
          <p:nvPr/>
        </p:nvSpPr>
        <p:spPr bwMode="auto">
          <a:xfrm>
            <a:off x="7515225" y="5454650"/>
            <a:ext cx="188913" cy="171450"/>
          </a:xfrm>
          <a:custGeom>
            <a:avLst/>
            <a:gdLst>
              <a:gd name="T0" fmla="*/ 0 w 185"/>
              <a:gd name="T1" fmla="*/ 0 h 228"/>
              <a:gd name="T2" fmla="*/ 0 w 185"/>
              <a:gd name="T3" fmla="*/ 2147483647 h 228"/>
              <a:gd name="T4" fmla="*/ 2147483647 w 185"/>
              <a:gd name="T5" fmla="*/ 2147483647 h 228"/>
              <a:gd name="T6" fmla="*/ 0 w 185"/>
              <a:gd name="T7" fmla="*/ 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228"/>
              <a:gd name="T14" fmla="*/ 185 w 185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228">
                <a:moveTo>
                  <a:pt x="0" y="0"/>
                </a:moveTo>
                <a:lnTo>
                  <a:pt x="0" y="228"/>
                </a:lnTo>
                <a:lnTo>
                  <a:pt x="185" y="107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00" name="Line 200"/>
          <p:cNvSpPr>
            <a:spLocks noChangeShapeType="1"/>
          </p:cNvSpPr>
          <p:nvPr/>
        </p:nvSpPr>
        <p:spPr bwMode="auto">
          <a:xfrm>
            <a:off x="7712075" y="553720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01" name="Line 201"/>
          <p:cNvSpPr>
            <a:spLocks noChangeShapeType="1"/>
          </p:cNvSpPr>
          <p:nvPr/>
        </p:nvSpPr>
        <p:spPr bwMode="auto">
          <a:xfrm>
            <a:off x="7578725" y="5588000"/>
            <a:ext cx="0" cy="71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02" name="Line 202"/>
          <p:cNvSpPr>
            <a:spLocks noChangeShapeType="1"/>
          </p:cNvSpPr>
          <p:nvPr/>
        </p:nvSpPr>
        <p:spPr bwMode="auto">
          <a:xfrm>
            <a:off x="7573963" y="5654675"/>
            <a:ext cx="2619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03" name="Line 203"/>
          <p:cNvSpPr>
            <a:spLocks noChangeShapeType="1"/>
          </p:cNvSpPr>
          <p:nvPr/>
        </p:nvSpPr>
        <p:spPr bwMode="auto">
          <a:xfrm>
            <a:off x="7835900" y="5649913"/>
            <a:ext cx="0" cy="5953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04" name="Freeform 204"/>
          <p:cNvSpPr>
            <a:spLocks/>
          </p:cNvSpPr>
          <p:nvPr/>
        </p:nvSpPr>
        <p:spPr bwMode="auto">
          <a:xfrm>
            <a:off x="7515225" y="5697538"/>
            <a:ext cx="188913" cy="171450"/>
          </a:xfrm>
          <a:custGeom>
            <a:avLst/>
            <a:gdLst>
              <a:gd name="T0" fmla="*/ 0 w 185"/>
              <a:gd name="T1" fmla="*/ 0 h 228"/>
              <a:gd name="T2" fmla="*/ 0 w 185"/>
              <a:gd name="T3" fmla="*/ 2147483647 h 228"/>
              <a:gd name="T4" fmla="*/ 2147483647 w 185"/>
              <a:gd name="T5" fmla="*/ 2147483647 h 228"/>
              <a:gd name="T6" fmla="*/ 0 w 185"/>
              <a:gd name="T7" fmla="*/ 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228"/>
              <a:gd name="T14" fmla="*/ 185 w 185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228">
                <a:moveTo>
                  <a:pt x="0" y="0"/>
                </a:moveTo>
                <a:lnTo>
                  <a:pt x="0" y="228"/>
                </a:lnTo>
                <a:lnTo>
                  <a:pt x="185" y="107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05" name="Line 205"/>
          <p:cNvSpPr>
            <a:spLocks noChangeShapeType="1"/>
          </p:cNvSpPr>
          <p:nvPr/>
        </p:nvSpPr>
        <p:spPr bwMode="auto">
          <a:xfrm>
            <a:off x="7712075" y="5780088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06" name="Line 206"/>
          <p:cNvSpPr>
            <a:spLocks noChangeShapeType="1"/>
          </p:cNvSpPr>
          <p:nvPr/>
        </p:nvSpPr>
        <p:spPr bwMode="auto">
          <a:xfrm>
            <a:off x="7578725" y="5830888"/>
            <a:ext cx="0" cy="714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07" name="Line 207"/>
          <p:cNvSpPr>
            <a:spLocks noChangeShapeType="1"/>
          </p:cNvSpPr>
          <p:nvPr/>
        </p:nvSpPr>
        <p:spPr bwMode="auto">
          <a:xfrm>
            <a:off x="7573963" y="5897563"/>
            <a:ext cx="2619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08" name="Freeform 208"/>
          <p:cNvSpPr>
            <a:spLocks/>
          </p:cNvSpPr>
          <p:nvPr/>
        </p:nvSpPr>
        <p:spPr bwMode="auto">
          <a:xfrm>
            <a:off x="7515225" y="5949950"/>
            <a:ext cx="188913" cy="171450"/>
          </a:xfrm>
          <a:custGeom>
            <a:avLst/>
            <a:gdLst>
              <a:gd name="T0" fmla="*/ 0 w 185"/>
              <a:gd name="T1" fmla="*/ 0 h 228"/>
              <a:gd name="T2" fmla="*/ 0 w 185"/>
              <a:gd name="T3" fmla="*/ 2147483647 h 228"/>
              <a:gd name="T4" fmla="*/ 2147483647 w 185"/>
              <a:gd name="T5" fmla="*/ 2147483647 h 228"/>
              <a:gd name="T6" fmla="*/ 0 w 185"/>
              <a:gd name="T7" fmla="*/ 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228"/>
              <a:gd name="T14" fmla="*/ 185 w 185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228">
                <a:moveTo>
                  <a:pt x="0" y="0"/>
                </a:moveTo>
                <a:lnTo>
                  <a:pt x="0" y="228"/>
                </a:lnTo>
                <a:lnTo>
                  <a:pt x="185" y="107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09" name="Line 209"/>
          <p:cNvSpPr>
            <a:spLocks noChangeShapeType="1"/>
          </p:cNvSpPr>
          <p:nvPr/>
        </p:nvSpPr>
        <p:spPr bwMode="auto">
          <a:xfrm>
            <a:off x="7712075" y="603250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10" name="Line 210"/>
          <p:cNvSpPr>
            <a:spLocks noChangeShapeType="1"/>
          </p:cNvSpPr>
          <p:nvPr/>
        </p:nvSpPr>
        <p:spPr bwMode="auto">
          <a:xfrm>
            <a:off x="7578725" y="6083300"/>
            <a:ext cx="0" cy="71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11" name="Line 211"/>
          <p:cNvSpPr>
            <a:spLocks noChangeShapeType="1"/>
          </p:cNvSpPr>
          <p:nvPr/>
        </p:nvSpPr>
        <p:spPr bwMode="auto">
          <a:xfrm>
            <a:off x="7573963" y="6149975"/>
            <a:ext cx="2619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12" name="Line 212"/>
          <p:cNvSpPr>
            <a:spLocks noChangeShapeType="1"/>
          </p:cNvSpPr>
          <p:nvPr/>
        </p:nvSpPr>
        <p:spPr bwMode="auto">
          <a:xfrm>
            <a:off x="5407025" y="5788025"/>
            <a:ext cx="21193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13" name="Line 213"/>
          <p:cNvSpPr>
            <a:spLocks noChangeShapeType="1"/>
          </p:cNvSpPr>
          <p:nvPr/>
        </p:nvSpPr>
        <p:spPr bwMode="auto">
          <a:xfrm>
            <a:off x="5411788" y="5468938"/>
            <a:ext cx="0" cy="3143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14" name="Line 214"/>
          <p:cNvSpPr>
            <a:spLocks noChangeShapeType="1"/>
          </p:cNvSpPr>
          <p:nvPr/>
        </p:nvSpPr>
        <p:spPr bwMode="auto">
          <a:xfrm>
            <a:off x="3568700" y="6035675"/>
            <a:ext cx="39385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15" name="Line 215"/>
          <p:cNvSpPr>
            <a:spLocks noChangeShapeType="1"/>
          </p:cNvSpPr>
          <p:nvPr/>
        </p:nvSpPr>
        <p:spPr bwMode="auto">
          <a:xfrm flipH="1">
            <a:off x="3563938" y="5483225"/>
            <a:ext cx="4762" cy="5572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16" name="Line 216"/>
          <p:cNvSpPr>
            <a:spLocks noChangeShapeType="1"/>
          </p:cNvSpPr>
          <p:nvPr/>
        </p:nvSpPr>
        <p:spPr bwMode="auto">
          <a:xfrm>
            <a:off x="2973388" y="6240463"/>
            <a:ext cx="48577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17" name="Line 217"/>
          <p:cNvSpPr>
            <a:spLocks noChangeShapeType="1"/>
          </p:cNvSpPr>
          <p:nvPr/>
        </p:nvSpPr>
        <p:spPr bwMode="auto">
          <a:xfrm flipV="1">
            <a:off x="2973388" y="5807075"/>
            <a:ext cx="0" cy="4333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18" name="Line 218"/>
          <p:cNvSpPr>
            <a:spLocks noChangeShapeType="1"/>
          </p:cNvSpPr>
          <p:nvPr/>
        </p:nvSpPr>
        <p:spPr bwMode="auto">
          <a:xfrm rot="-5400000">
            <a:off x="1889125" y="5553075"/>
            <a:ext cx="4445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19" name="Line 219"/>
          <p:cNvSpPr>
            <a:spLocks noChangeShapeType="1"/>
          </p:cNvSpPr>
          <p:nvPr/>
        </p:nvSpPr>
        <p:spPr bwMode="auto">
          <a:xfrm flipH="1">
            <a:off x="1163638" y="5092700"/>
            <a:ext cx="8620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20" name="Line 220"/>
          <p:cNvSpPr>
            <a:spLocks noChangeShapeType="1"/>
          </p:cNvSpPr>
          <p:nvPr/>
        </p:nvSpPr>
        <p:spPr bwMode="auto">
          <a:xfrm>
            <a:off x="1235075" y="5440363"/>
            <a:ext cx="8715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21" name="Arc 221"/>
          <p:cNvSpPr>
            <a:spLocks/>
          </p:cNvSpPr>
          <p:nvPr/>
        </p:nvSpPr>
        <p:spPr bwMode="auto">
          <a:xfrm>
            <a:off x="2751138" y="5730875"/>
            <a:ext cx="69850" cy="161925"/>
          </a:xfrm>
          <a:custGeom>
            <a:avLst/>
            <a:gdLst>
              <a:gd name="T0" fmla="*/ 0 w 21600"/>
              <a:gd name="T1" fmla="*/ 0 h 43087"/>
              <a:gd name="T2" fmla="*/ 241555 w 21600"/>
              <a:gd name="T3" fmla="*/ 8594416 h 43087"/>
              <a:gd name="T4" fmla="*/ 0 w 21600"/>
              <a:gd name="T5" fmla="*/ 4308490 h 43087"/>
              <a:gd name="T6" fmla="*/ 0 60000 65536"/>
              <a:gd name="T7" fmla="*/ 0 60000 65536"/>
              <a:gd name="T8" fmla="*/ 0 60000 65536"/>
              <a:gd name="T9" fmla="*/ 0 w 21600"/>
              <a:gd name="T10" fmla="*/ 0 h 43087"/>
              <a:gd name="T11" fmla="*/ 21600 w 21600"/>
              <a:gd name="T12" fmla="*/ 43087 h 43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</a:path>
              <a:path w="21600" h="430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74"/>
                  <a:pt x="13224" y="41954"/>
                  <a:pt x="2208" y="430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222" name="Freeform 222"/>
          <p:cNvSpPr>
            <a:spLocks/>
          </p:cNvSpPr>
          <p:nvPr/>
        </p:nvSpPr>
        <p:spPr bwMode="auto">
          <a:xfrm>
            <a:off x="2578100" y="5730875"/>
            <a:ext cx="184150" cy="161925"/>
          </a:xfrm>
          <a:custGeom>
            <a:avLst/>
            <a:gdLst>
              <a:gd name="T0" fmla="*/ 2147483647 w 424"/>
              <a:gd name="T1" fmla="*/ 0 h 336"/>
              <a:gd name="T2" fmla="*/ 0 w 424"/>
              <a:gd name="T3" fmla="*/ 0 h 336"/>
              <a:gd name="T4" fmla="*/ 0 w 424"/>
              <a:gd name="T5" fmla="*/ 2147483647 h 336"/>
              <a:gd name="T6" fmla="*/ 2147483647 w 42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36"/>
              <a:gd name="T14" fmla="*/ 424 w 4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36">
                <a:moveTo>
                  <a:pt x="400" y="0"/>
                </a:moveTo>
                <a:lnTo>
                  <a:pt x="0" y="0"/>
                </a:lnTo>
                <a:lnTo>
                  <a:pt x="0" y="336"/>
                </a:lnTo>
                <a:lnTo>
                  <a:pt x="4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23" name="Line 223"/>
          <p:cNvSpPr>
            <a:spLocks noChangeShapeType="1"/>
          </p:cNvSpPr>
          <p:nvPr/>
        </p:nvSpPr>
        <p:spPr bwMode="auto">
          <a:xfrm>
            <a:off x="2111375" y="5772150"/>
            <a:ext cx="4651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24" name="Line 224"/>
          <p:cNvSpPr>
            <a:spLocks noChangeShapeType="1"/>
          </p:cNvSpPr>
          <p:nvPr/>
        </p:nvSpPr>
        <p:spPr bwMode="auto">
          <a:xfrm>
            <a:off x="1219200" y="5861050"/>
            <a:ext cx="135731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25" name="Line 225"/>
          <p:cNvSpPr>
            <a:spLocks noChangeShapeType="1"/>
          </p:cNvSpPr>
          <p:nvPr/>
        </p:nvSpPr>
        <p:spPr bwMode="auto">
          <a:xfrm>
            <a:off x="2820988" y="5808663"/>
            <a:ext cx="1460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26" name="Line 226"/>
          <p:cNvSpPr>
            <a:spLocks noChangeShapeType="1"/>
          </p:cNvSpPr>
          <p:nvPr/>
        </p:nvSpPr>
        <p:spPr bwMode="auto">
          <a:xfrm flipH="1">
            <a:off x="1844675" y="5821363"/>
            <a:ext cx="7334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27" name="Line 227"/>
          <p:cNvSpPr>
            <a:spLocks noChangeShapeType="1"/>
          </p:cNvSpPr>
          <p:nvPr/>
        </p:nvSpPr>
        <p:spPr bwMode="auto">
          <a:xfrm flipV="1">
            <a:off x="1844675" y="5092700"/>
            <a:ext cx="0" cy="7286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oval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3228" name="Text Box 228"/>
          <p:cNvSpPr txBox="1">
            <a:spLocks noChangeArrowheads="1"/>
          </p:cNvSpPr>
          <p:nvPr/>
        </p:nvSpPr>
        <p:spPr bwMode="auto">
          <a:xfrm>
            <a:off x="809625" y="142875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43229" name="Text Box 229"/>
          <p:cNvSpPr txBox="1">
            <a:spLocks noChangeArrowheads="1"/>
          </p:cNvSpPr>
          <p:nvPr/>
        </p:nvSpPr>
        <p:spPr bwMode="auto">
          <a:xfrm>
            <a:off x="7667625" y="5013325"/>
            <a:ext cx="14763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43230" name="Text Box 230"/>
          <p:cNvSpPr txBox="1">
            <a:spLocks noChangeArrowheads="1"/>
          </p:cNvSpPr>
          <p:nvPr/>
        </p:nvSpPr>
        <p:spPr bwMode="auto">
          <a:xfrm>
            <a:off x="7705725" y="533400"/>
            <a:ext cx="1438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0. szó</a:t>
            </a:r>
          </a:p>
        </p:txBody>
      </p:sp>
      <p:sp>
        <p:nvSpPr>
          <p:cNvPr id="43231" name="Text Box 231"/>
          <p:cNvSpPr txBox="1">
            <a:spLocks noChangeArrowheads="1"/>
          </p:cNvSpPr>
          <p:nvPr/>
        </p:nvSpPr>
        <p:spPr bwMode="auto">
          <a:xfrm>
            <a:off x="7666038" y="1685925"/>
            <a:ext cx="14779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rgbClr val="FF3300"/>
                </a:solidFill>
              </a:rPr>
              <a:t>1. szó</a:t>
            </a:r>
          </a:p>
        </p:txBody>
      </p:sp>
      <p:sp>
        <p:nvSpPr>
          <p:cNvPr id="43232" name="Text Box 232"/>
          <p:cNvSpPr txBox="1">
            <a:spLocks noChangeArrowheads="1"/>
          </p:cNvSpPr>
          <p:nvPr/>
        </p:nvSpPr>
        <p:spPr bwMode="auto">
          <a:xfrm>
            <a:off x="7673975" y="2832100"/>
            <a:ext cx="1470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2. szó</a:t>
            </a:r>
          </a:p>
        </p:txBody>
      </p:sp>
      <p:sp>
        <p:nvSpPr>
          <p:cNvPr id="43233" name="Text Box 233"/>
          <p:cNvSpPr txBox="1">
            <a:spLocks noChangeArrowheads="1"/>
          </p:cNvSpPr>
          <p:nvPr/>
        </p:nvSpPr>
        <p:spPr bwMode="auto">
          <a:xfrm>
            <a:off x="7697788" y="3881438"/>
            <a:ext cx="14462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3. szó</a:t>
            </a:r>
          </a:p>
        </p:txBody>
      </p:sp>
      <p:sp>
        <p:nvSpPr>
          <p:cNvPr id="43234" name="Text Box 234"/>
          <p:cNvSpPr txBox="1">
            <a:spLocks noChangeArrowheads="1"/>
          </p:cNvSpPr>
          <p:nvPr/>
        </p:nvSpPr>
        <p:spPr bwMode="auto">
          <a:xfrm>
            <a:off x="7975600" y="5400675"/>
            <a:ext cx="444500" cy="754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hu-HU" sz="1600" b="1">
                <a:solidFill>
                  <a:srgbClr val="3333CC"/>
                </a:solidFill>
              </a:rPr>
              <a:t>O</a:t>
            </a:r>
            <a:r>
              <a:rPr lang="hu-HU" sz="1600" b="1" baseline="-25000">
                <a:solidFill>
                  <a:srgbClr val="3333CC"/>
                </a:solidFill>
              </a:rPr>
              <a:t>2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hu-HU" sz="1600" b="1">
                <a:solidFill>
                  <a:srgbClr val="3333CC"/>
                </a:solidFill>
              </a:rPr>
              <a:t>O</a:t>
            </a:r>
            <a:r>
              <a:rPr lang="hu-HU" sz="1600" b="1" baseline="-25000">
                <a:solidFill>
                  <a:srgbClr val="3333CC"/>
                </a:solidFill>
              </a:rPr>
              <a:t>1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hu-HU" sz="1600" b="1">
                <a:solidFill>
                  <a:srgbClr val="3333CC"/>
                </a:solidFill>
              </a:rPr>
              <a:t>O</a:t>
            </a:r>
            <a:r>
              <a:rPr lang="hu-HU" sz="1600" b="1" baseline="-25000">
                <a:solidFill>
                  <a:srgbClr val="3333CC"/>
                </a:solidFill>
              </a:rPr>
              <a:t>0</a:t>
            </a:r>
          </a:p>
        </p:txBody>
      </p:sp>
      <p:sp>
        <p:nvSpPr>
          <p:cNvPr id="43235" name="Text Box 235"/>
          <p:cNvSpPr txBox="1">
            <a:spLocks noChangeArrowheads="1"/>
          </p:cNvSpPr>
          <p:nvPr/>
        </p:nvSpPr>
        <p:spPr bwMode="auto">
          <a:xfrm>
            <a:off x="0" y="4352925"/>
            <a:ext cx="13906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olvasás</a:t>
            </a:r>
          </a:p>
        </p:txBody>
      </p:sp>
      <p:sp>
        <p:nvSpPr>
          <p:cNvPr id="43236" name="Élőláb helye 23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43237" name="Dátum helye 23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54E97F4-6478-4A46-BDC4-4DA38622BD9F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81E15B-92B8-47C0-BFD7-571C22625F85}" type="slidenum">
              <a:rPr lang="en-GB" smtClean="0">
                <a:cs typeface="Arial" charset="0"/>
              </a:rPr>
              <a:pPr/>
              <a:t>42</a:t>
            </a:fld>
            <a:endParaRPr lang="en-GB" smtClean="0">
              <a:cs typeface="Arial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5888"/>
            <a:ext cx="8964612" cy="1392237"/>
          </a:xfrm>
        </p:spPr>
        <p:txBody>
          <a:bodyPr lIns="92075" tIns="46038" rIns="92075" bIns="46038"/>
          <a:lstStyle/>
          <a:p>
            <a:pPr marL="609600" indent="-609600" algn="ctr" defTabSz="762000">
              <a:lnSpc>
                <a:spcPct val="95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hu-HU" b="1" smtClean="0"/>
              <a:t>Memórialapkák</a:t>
            </a:r>
            <a:r>
              <a:rPr lang="hu-HU" smtClean="0"/>
              <a:t> </a:t>
            </a:r>
          </a:p>
          <a:p>
            <a:pPr marL="609600" indent="-609600" defTabSz="762000">
              <a:lnSpc>
                <a:spcPct val="95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hu-HU" sz="2800" smtClean="0"/>
              <a:t>Előnyös, ha a szavak száma </a:t>
            </a:r>
            <a:r>
              <a:rPr lang="hu-HU" sz="2800" b="1" smtClean="0"/>
              <a:t>2 hatvány</a:t>
            </a:r>
            <a:r>
              <a:rPr lang="hu-HU" sz="2800" smtClean="0"/>
              <a:t>. </a:t>
            </a:r>
          </a:p>
          <a:p>
            <a:pPr marL="609600" indent="-609600" defTabSz="762000">
              <a:lnSpc>
                <a:spcPct val="95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hu-HU" sz="2800" b="1" smtClean="0"/>
              <a:t>4 Mbit</a:t>
            </a:r>
            <a:r>
              <a:rPr lang="hu-HU" sz="2800" smtClean="0"/>
              <a:t>-es memória kétféle szervezése:</a:t>
            </a:r>
            <a:r>
              <a:rPr lang="hu-HU" sz="2800" b="1" smtClean="0"/>
              <a:t>  3.31. ábra.</a:t>
            </a:r>
            <a:r>
              <a:rPr lang="hu-HU" sz="2800" smtClean="0"/>
              <a:t> </a:t>
            </a:r>
          </a:p>
        </p:txBody>
      </p:sp>
      <p:grpSp>
        <p:nvGrpSpPr>
          <p:cNvPr id="44036" name="Group 3"/>
          <p:cNvGrpSpPr>
            <a:grpSpLocks/>
          </p:cNvGrpSpPr>
          <p:nvPr/>
        </p:nvGrpSpPr>
        <p:grpSpPr bwMode="auto">
          <a:xfrm>
            <a:off x="0" y="1619250"/>
            <a:ext cx="3609975" cy="2816225"/>
            <a:chOff x="0" y="1020"/>
            <a:chExt cx="2274" cy="1774"/>
          </a:xfrm>
        </p:grpSpPr>
        <p:grpSp>
          <p:nvGrpSpPr>
            <p:cNvPr id="44065" name="Group 4"/>
            <p:cNvGrpSpPr>
              <a:grpSpLocks/>
            </p:cNvGrpSpPr>
            <p:nvPr/>
          </p:nvGrpSpPr>
          <p:grpSpPr bwMode="auto">
            <a:xfrm>
              <a:off x="0" y="1020"/>
              <a:ext cx="2274" cy="1774"/>
              <a:chOff x="0" y="1020"/>
              <a:chExt cx="2274" cy="1774"/>
            </a:xfrm>
          </p:grpSpPr>
          <p:sp>
            <p:nvSpPr>
              <p:cNvPr id="44069" name="Text Box 5"/>
              <p:cNvSpPr txBox="1">
                <a:spLocks noChangeArrowheads="1"/>
              </p:cNvSpPr>
              <p:nvPr/>
            </p:nvSpPr>
            <p:spPr bwMode="auto">
              <a:xfrm>
                <a:off x="0" y="1032"/>
                <a:ext cx="456" cy="121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000">
                    <a:solidFill>
                      <a:schemeClr val="tx1"/>
                    </a:solidFill>
                  </a:rPr>
                  <a:t>A0 </a:t>
                </a:r>
                <a:br>
                  <a:rPr lang="hu-HU" sz="2000">
                    <a:solidFill>
                      <a:schemeClr val="tx1"/>
                    </a:solidFill>
                  </a:rPr>
                </a:br>
                <a:r>
                  <a:rPr lang="hu-HU" sz="2000">
                    <a:solidFill>
                      <a:schemeClr val="tx1"/>
                    </a:solidFill>
                  </a:rPr>
                  <a:t>A1</a:t>
                </a:r>
                <a:br>
                  <a:rPr lang="hu-HU" sz="2000">
                    <a:solidFill>
                      <a:schemeClr val="tx1"/>
                    </a:solidFill>
                  </a:rPr>
                </a:br>
                <a:r>
                  <a:rPr lang="hu-HU" sz="2000" b="1">
                    <a:solidFill>
                      <a:schemeClr val="tx1"/>
                    </a:solidFill>
                  </a:rPr>
                  <a:t>.</a:t>
                </a:r>
                <a:br>
                  <a:rPr lang="hu-HU" sz="2000" b="1">
                    <a:solidFill>
                      <a:schemeClr val="tx1"/>
                    </a:solidFill>
                  </a:rPr>
                </a:br>
                <a:r>
                  <a:rPr lang="hu-HU" sz="2000" b="1">
                    <a:solidFill>
                      <a:schemeClr val="tx1"/>
                    </a:solidFill>
                  </a:rPr>
                  <a:t>.</a:t>
                </a:r>
                <a:br>
                  <a:rPr lang="hu-HU" sz="2000" b="1">
                    <a:solidFill>
                      <a:schemeClr val="tx1"/>
                    </a:solidFill>
                  </a:rPr>
                </a:br>
                <a:r>
                  <a:rPr lang="hu-HU" sz="2000" b="1">
                    <a:solidFill>
                      <a:schemeClr val="tx1"/>
                    </a:solidFill>
                  </a:rPr>
                  <a:t>.</a:t>
                </a:r>
                <a:br>
                  <a:rPr lang="hu-HU" sz="2000" b="1">
                    <a:solidFill>
                      <a:schemeClr val="tx1"/>
                    </a:solidFill>
                  </a:rPr>
                </a:br>
                <a:r>
                  <a:rPr lang="hu-HU" sz="2000">
                    <a:solidFill>
                      <a:schemeClr val="tx1"/>
                    </a:solidFill>
                  </a:rPr>
                  <a:t>A18</a:t>
                </a:r>
              </a:p>
            </p:txBody>
          </p:sp>
          <p:sp>
            <p:nvSpPr>
              <p:cNvPr id="44070" name="Rectangle 6"/>
              <p:cNvSpPr>
                <a:spLocks noChangeArrowheads="1"/>
              </p:cNvSpPr>
              <p:nvPr/>
            </p:nvSpPr>
            <p:spPr bwMode="auto">
              <a:xfrm>
                <a:off x="612" y="1020"/>
                <a:ext cx="996" cy="12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4071" name="Text Box 7"/>
              <p:cNvSpPr txBox="1">
                <a:spLocks noChangeArrowheads="1"/>
              </p:cNvSpPr>
              <p:nvPr/>
            </p:nvSpPr>
            <p:spPr bwMode="auto">
              <a:xfrm>
                <a:off x="1818" y="1026"/>
                <a:ext cx="456" cy="121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000">
                    <a:solidFill>
                      <a:schemeClr val="tx1"/>
                    </a:solidFill>
                  </a:rPr>
                  <a:t>D0 </a:t>
                </a:r>
                <a:br>
                  <a:rPr lang="hu-HU" sz="2000">
                    <a:solidFill>
                      <a:schemeClr val="tx1"/>
                    </a:solidFill>
                  </a:rPr>
                </a:br>
                <a:r>
                  <a:rPr lang="hu-HU" sz="2000">
                    <a:solidFill>
                      <a:schemeClr val="tx1"/>
                    </a:solidFill>
                  </a:rPr>
                  <a:t>D1</a:t>
                </a:r>
                <a:br>
                  <a:rPr lang="hu-HU" sz="2000">
                    <a:solidFill>
                      <a:schemeClr val="tx1"/>
                    </a:solidFill>
                  </a:rPr>
                </a:br>
                <a:r>
                  <a:rPr lang="hu-HU" sz="2000" b="1">
                    <a:solidFill>
                      <a:schemeClr val="tx1"/>
                    </a:solidFill>
                  </a:rPr>
                  <a:t>.</a:t>
                </a:r>
                <a:br>
                  <a:rPr lang="hu-HU" sz="2000" b="1">
                    <a:solidFill>
                      <a:schemeClr val="tx1"/>
                    </a:solidFill>
                  </a:rPr>
                </a:br>
                <a:r>
                  <a:rPr lang="hu-HU" sz="2000" b="1">
                    <a:solidFill>
                      <a:schemeClr val="tx1"/>
                    </a:solidFill>
                  </a:rPr>
                  <a:t>.</a:t>
                </a:r>
                <a:br>
                  <a:rPr lang="hu-HU" sz="2000" b="1">
                    <a:solidFill>
                      <a:schemeClr val="tx1"/>
                    </a:solidFill>
                  </a:rPr>
                </a:br>
                <a:r>
                  <a:rPr lang="hu-HU" sz="2000" b="1">
                    <a:solidFill>
                      <a:schemeClr val="tx1"/>
                    </a:solidFill>
                  </a:rPr>
                  <a:t>.</a:t>
                </a:r>
                <a:br>
                  <a:rPr lang="hu-HU" sz="2000" b="1">
                    <a:solidFill>
                      <a:schemeClr val="tx1"/>
                    </a:solidFill>
                  </a:rPr>
                </a:br>
                <a:r>
                  <a:rPr lang="hu-HU" sz="2000">
                    <a:solidFill>
                      <a:schemeClr val="tx1"/>
                    </a:solidFill>
                  </a:rPr>
                  <a:t>D7</a:t>
                </a:r>
              </a:p>
            </p:txBody>
          </p:sp>
          <p:sp>
            <p:nvSpPr>
              <p:cNvPr id="44072" name="Line 8"/>
              <p:cNvSpPr>
                <a:spLocks noChangeShapeType="1"/>
              </p:cNvSpPr>
              <p:nvPr/>
            </p:nvSpPr>
            <p:spPr bwMode="auto">
              <a:xfrm>
                <a:off x="432" y="1170"/>
                <a:ext cx="1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073" name="Line 9"/>
              <p:cNvSpPr>
                <a:spLocks noChangeShapeType="1"/>
              </p:cNvSpPr>
              <p:nvPr/>
            </p:nvSpPr>
            <p:spPr bwMode="auto">
              <a:xfrm>
                <a:off x="426" y="1350"/>
                <a:ext cx="1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074" name="Line 10"/>
              <p:cNvSpPr>
                <a:spLocks noChangeShapeType="1"/>
              </p:cNvSpPr>
              <p:nvPr/>
            </p:nvSpPr>
            <p:spPr bwMode="auto">
              <a:xfrm>
                <a:off x="429" y="2130"/>
                <a:ext cx="1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075" name="Line 11"/>
              <p:cNvSpPr>
                <a:spLocks noChangeShapeType="1"/>
              </p:cNvSpPr>
              <p:nvPr/>
            </p:nvSpPr>
            <p:spPr bwMode="auto">
              <a:xfrm>
                <a:off x="1608" y="1158"/>
                <a:ext cx="3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076" name="Line 12"/>
              <p:cNvSpPr>
                <a:spLocks noChangeShapeType="1"/>
              </p:cNvSpPr>
              <p:nvPr/>
            </p:nvSpPr>
            <p:spPr bwMode="auto">
              <a:xfrm>
                <a:off x="1614" y="1344"/>
                <a:ext cx="3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077" name="Line 13"/>
              <p:cNvSpPr>
                <a:spLocks noChangeShapeType="1"/>
              </p:cNvSpPr>
              <p:nvPr/>
            </p:nvSpPr>
            <p:spPr bwMode="auto">
              <a:xfrm>
                <a:off x="1614" y="2118"/>
                <a:ext cx="3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078" name="Text Box 14"/>
              <p:cNvSpPr txBox="1">
                <a:spLocks noChangeArrowheads="1"/>
              </p:cNvSpPr>
              <p:nvPr/>
            </p:nvSpPr>
            <p:spPr bwMode="auto">
              <a:xfrm>
                <a:off x="702" y="1092"/>
                <a:ext cx="822" cy="92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000">
                    <a:solidFill>
                      <a:schemeClr val="tx1"/>
                    </a:solidFill>
                  </a:rPr>
                  <a:t>512 K </a:t>
                </a:r>
                <a:br>
                  <a:rPr lang="hu-HU" sz="2000">
                    <a:solidFill>
                      <a:schemeClr val="tx1"/>
                    </a:solidFill>
                  </a:rPr>
                </a:br>
                <a:r>
                  <a:rPr lang="hu-HU" sz="2000">
                    <a:solidFill>
                      <a:schemeClr val="tx1"/>
                    </a:solidFill>
                  </a:rPr>
                  <a:t>8 bites</a:t>
                </a:r>
                <a:br>
                  <a:rPr lang="hu-HU" sz="2000">
                    <a:solidFill>
                      <a:schemeClr val="tx1"/>
                    </a:solidFill>
                  </a:rPr>
                </a:br>
                <a:r>
                  <a:rPr lang="hu-HU" sz="2000">
                    <a:solidFill>
                      <a:schemeClr val="tx1"/>
                    </a:solidFill>
                  </a:rPr>
                  <a:t>memória</a:t>
                </a:r>
              </a:p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000">
                    <a:solidFill>
                      <a:schemeClr val="tx1"/>
                    </a:solidFill>
                  </a:rPr>
                  <a:t>(4 Mbit)</a:t>
                </a:r>
              </a:p>
            </p:txBody>
          </p:sp>
          <p:sp>
            <p:nvSpPr>
              <p:cNvPr id="44079" name="Text Box 15"/>
              <p:cNvSpPr txBox="1">
                <a:spLocks noChangeArrowheads="1"/>
              </p:cNvSpPr>
              <p:nvPr/>
            </p:nvSpPr>
            <p:spPr bwMode="auto">
              <a:xfrm>
                <a:off x="618" y="2544"/>
                <a:ext cx="107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000">
                    <a:solidFill>
                      <a:schemeClr val="tx1"/>
                    </a:solidFill>
                  </a:rPr>
                  <a:t>CS  WE  OE</a:t>
                </a:r>
              </a:p>
            </p:txBody>
          </p:sp>
          <p:sp>
            <p:nvSpPr>
              <p:cNvPr id="44080" name="Line 16"/>
              <p:cNvSpPr>
                <a:spLocks noChangeShapeType="1"/>
              </p:cNvSpPr>
              <p:nvPr/>
            </p:nvSpPr>
            <p:spPr bwMode="auto">
              <a:xfrm>
                <a:off x="774" y="2310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081" name="Line 17"/>
              <p:cNvSpPr>
                <a:spLocks noChangeShapeType="1"/>
              </p:cNvSpPr>
              <p:nvPr/>
            </p:nvSpPr>
            <p:spPr bwMode="auto">
              <a:xfrm>
                <a:off x="1080" y="2310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082" name="Line 18"/>
              <p:cNvSpPr>
                <a:spLocks noChangeShapeType="1"/>
              </p:cNvSpPr>
              <p:nvPr/>
            </p:nvSpPr>
            <p:spPr bwMode="auto">
              <a:xfrm>
                <a:off x="1404" y="2310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44066" name="Line 19"/>
            <p:cNvSpPr>
              <a:spLocks noChangeShapeType="1"/>
            </p:cNvSpPr>
            <p:nvPr/>
          </p:nvSpPr>
          <p:spPr bwMode="auto">
            <a:xfrm>
              <a:off x="690" y="2592"/>
              <a:ext cx="1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67" name="Line 20"/>
            <p:cNvSpPr>
              <a:spLocks noChangeShapeType="1"/>
            </p:cNvSpPr>
            <p:nvPr/>
          </p:nvSpPr>
          <p:spPr bwMode="auto">
            <a:xfrm>
              <a:off x="990" y="2592"/>
              <a:ext cx="1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68" name="Line 21"/>
            <p:cNvSpPr>
              <a:spLocks noChangeShapeType="1"/>
            </p:cNvSpPr>
            <p:nvPr/>
          </p:nvSpPr>
          <p:spPr bwMode="auto">
            <a:xfrm>
              <a:off x="1302" y="2592"/>
              <a:ext cx="1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4037" name="Group 22"/>
          <p:cNvGrpSpPr>
            <a:grpSpLocks/>
          </p:cNvGrpSpPr>
          <p:nvPr/>
        </p:nvGrpSpPr>
        <p:grpSpPr bwMode="auto">
          <a:xfrm>
            <a:off x="5505450" y="1457325"/>
            <a:ext cx="3638550" cy="3673475"/>
            <a:chOff x="3468" y="1044"/>
            <a:chExt cx="2292" cy="2314"/>
          </a:xfrm>
        </p:grpSpPr>
        <p:sp>
          <p:nvSpPr>
            <p:cNvPr id="44043" name="Text Box 23"/>
            <p:cNvSpPr txBox="1">
              <a:spLocks noChangeArrowheads="1"/>
            </p:cNvSpPr>
            <p:nvPr/>
          </p:nvSpPr>
          <p:spPr bwMode="auto">
            <a:xfrm>
              <a:off x="3486" y="1050"/>
              <a:ext cx="456" cy="12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</a:rPr>
                <a:t>A0 </a:t>
              </a:r>
              <a:br>
                <a:rPr lang="hu-HU" sz="2000">
                  <a:solidFill>
                    <a:schemeClr val="tx1"/>
                  </a:solidFill>
                </a:rPr>
              </a:br>
              <a:r>
                <a:rPr lang="hu-HU" sz="2000">
                  <a:solidFill>
                    <a:schemeClr val="tx1"/>
                  </a:solidFill>
                </a:rPr>
                <a:t>A1</a:t>
              </a:r>
              <a:br>
                <a:rPr lang="hu-HU" sz="2000">
                  <a:solidFill>
                    <a:schemeClr val="tx1"/>
                  </a:solidFill>
                </a:rPr>
              </a:br>
              <a:r>
                <a:rPr lang="hu-HU" sz="2000" b="1">
                  <a:solidFill>
                    <a:schemeClr val="tx1"/>
                  </a:solidFill>
                </a:rPr>
                <a:t>.</a:t>
              </a:r>
              <a:br>
                <a:rPr lang="hu-HU" sz="2000" b="1">
                  <a:solidFill>
                    <a:schemeClr val="tx1"/>
                  </a:solidFill>
                </a:rPr>
              </a:br>
              <a:r>
                <a:rPr lang="hu-HU" sz="2000" b="1">
                  <a:solidFill>
                    <a:schemeClr val="tx1"/>
                  </a:solidFill>
                </a:rPr>
                <a:t>.</a:t>
              </a:r>
              <a:br>
                <a:rPr lang="hu-HU" sz="2000" b="1">
                  <a:solidFill>
                    <a:schemeClr val="tx1"/>
                  </a:solidFill>
                </a:rPr>
              </a:br>
              <a:r>
                <a:rPr lang="hu-HU" sz="2000" b="1">
                  <a:solidFill>
                    <a:schemeClr val="tx1"/>
                  </a:solidFill>
                </a:rPr>
                <a:t>.</a:t>
              </a:r>
              <a:br>
                <a:rPr lang="hu-HU" sz="2000" b="1">
                  <a:solidFill>
                    <a:schemeClr val="tx1"/>
                  </a:solidFill>
                </a:rPr>
              </a:br>
              <a:r>
                <a:rPr lang="hu-HU" sz="2000">
                  <a:solidFill>
                    <a:schemeClr val="tx1"/>
                  </a:solidFill>
                </a:rPr>
                <a:t>A10</a:t>
              </a:r>
            </a:p>
          </p:txBody>
        </p:sp>
        <p:sp>
          <p:nvSpPr>
            <p:cNvPr id="44044" name="Line 24"/>
            <p:cNvSpPr>
              <a:spLocks noChangeShapeType="1"/>
            </p:cNvSpPr>
            <p:nvPr/>
          </p:nvSpPr>
          <p:spPr bwMode="auto">
            <a:xfrm>
              <a:off x="3888" y="1176"/>
              <a:ext cx="1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45" name="Line 25"/>
            <p:cNvSpPr>
              <a:spLocks noChangeShapeType="1"/>
            </p:cNvSpPr>
            <p:nvPr/>
          </p:nvSpPr>
          <p:spPr bwMode="auto">
            <a:xfrm>
              <a:off x="3888" y="1356"/>
              <a:ext cx="1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46" name="Line 26"/>
            <p:cNvSpPr>
              <a:spLocks noChangeShapeType="1"/>
            </p:cNvSpPr>
            <p:nvPr/>
          </p:nvSpPr>
          <p:spPr bwMode="auto">
            <a:xfrm>
              <a:off x="3888" y="2136"/>
              <a:ext cx="1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47" name="Rectangle 27"/>
            <p:cNvSpPr>
              <a:spLocks noChangeArrowheads="1"/>
            </p:cNvSpPr>
            <p:nvPr/>
          </p:nvSpPr>
          <p:spPr bwMode="auto">
            <a:xfrm>
              <a:off x="4074" y="1044"/>
              <a:ext cx="1050" cy="18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4048" name="Line 28"/>
            <p:cNvSpPr>
              <a:spLocks noChangeShapeType="1"/>
            </p:cNvSpPr>
            <p:nvPr/>
          </p:nvSpPr>
          <p:spPr bwMode="auto">
            <a:xfrm>
              <a:off x="3900" y="2550"/>
              <a:ext cx="1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49" name="Line 29"/>
            <p:cNvSpPr>
              <a:spLocks noChangeShapeType="1"/>
            </p:cNvSpPr>
            <p:nvPr/>
          </p:nvSpPr>
          <p:spPr bwMode="auto">
            <a:xfrm>
              <a:off x="3894" y="2790"/>
              <a:ext cx="1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50" name="Line 30"/>
            <p:cNvSpPr>
              <a:spLocks noChangeShapeType="1"/>
            </p:cNvSpPr>
            <p:nvPr/>
          </p:nvSpPr>
          <p:spPr bwMode="auto">
            <a:xfrm>
              <a:off x="5136" y="2010"/>
              <a:ext cx="3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51" name="Text Box 31"/>
            <p:cNvSpPr txBox="1">
              <a:spLocks noChangeArrowheads="1"/>
            </p:cNvSpPr>
            <p:nvPr/>
          </p:nvSpPr>
          <p:spPr bwMode="auto">
            <a:xfrm>
              <a:off x="5304" y="1884"/>
              <a:ext cx="45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4052" name="Text Box 32"/>
            <p:cNvSpPr txBox="1">
              <a:spLocks noChangeArrowheads="1"/>
            </p:cNvSpPr>
            <p:nvPr/>
          </p:nvSpPr>
          <p:spPr bwMode="auto">
            <a:xfrm>
              <a:off x="4182" y="1212"/>
              <a:ext cx="822" cy="10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4096 K </a:t>
              </a:r>
              <a:br>
                <a:rPr lang="hu-HU">
                  <a:solidFill>
                    <a:schemeClr val="tx1"/>
                  </a:solidFill>
                </a:rPr>
              </a:br>
              <a:r>
                <a:rPr lang="hu-HU">
                  <a:solidFill>
                    <a:schemeClr val="tx1"/>
                  </a:solidFill>
                </a:rPr>
                <a:t>1 bites</a:t>
              </a:r>
              <a:br>
                <a:rPr lang="hu-HU">
                  <a:solidFill>
                    <a:schemeClr val="tx1"/>
                  </a:solidFill>
                </a:rPr>
              </a:br>
              <a:r>
                <a:rPr lang="hu-HU">
                  <a:solidFill>
                    <a:schemeClr val="tx1"/>
                  </a:solidFill>
                </a:rPr>
                <a:t>memória</a:t>
              </a:r>
            </a:p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(4 Mbit)</a:t>
              </a:r>
            </a:p>
          </p:txBody>
        </p:sp>
        <p:sp>
          <p:nvSpPr>
            <p:cNvPr id="44053" name="Line 33"/>
            <p:cNvSpPr>
              <a:spLocks noChangeShapeType="1"/>
            </p:cNvSpPr>
            <p:nvPr/>
          </p:nvSpPr>
          <p:spPr bwMode="auto">
            <a:xfrm>
              <a:off x="4284" y="2910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54" name="Line 34"/>
            <p:cNvSpPr>
              <a:spLocks noChangeShapeType="1"/>
            </p:cNvSpPr>
            <p:nvPr/>
          </p:nvSpPr>
          <p:spPr bwMode="auto">
            <a:xfrm>
              <a:off x="4590" y="2904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55" name="Line 35"/>
            <p:cNvSpPr>
              <a:spLocks noChangeShapeType="1"/>
            </p:cNvSpPr>
            <p:nvPr/>
          </p:nvSpPr>
          <p:spPr bwMode="auto">
            <a:xfrm>
              <a:off x="4908" y="2904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44056" name="Group 36"/>
            <p:cNvGrpSpPr>
              <a:grpSpLocks/>
            </p:cNvGrpSpPr>
            <p:nvPr/>
          </p:nvGrpSpPr>
          <p:grpSpPr bwMode="auto">
            <a:xfrm>
              <a:off x="4122" y="3108"/>
              <a:ext cx="1074" cy="250"/>
              <a:chOff x="4122" y="3108"/>
              <a:chExt cx="1074" cy="250"/>
            </a:xfrm>
          </p:grpSpPr>
          <p:sp>
            <p:nvSpPr>
              <p:cNvPr id="44061" name="Text Box 37"/>
              <p:cNvSpPr txBox="1">
                <a:spLocks noChangeArrowheads="1"/>
              </p:cNvSpPr>
              <p:nvPr/>
            </p:nvSpPr>
            <p:spPr bwMode="auto">
              <a:xfrm>
                <a:off x="4122" y="3108"/>
                <a:ext cx="107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000">
                    <a:solidFill>
                      <a:schemeClr val="tx1"/>
                    </a:solidFill>
                  </a:rPr>
                  <a:t>CS  WE  OE</a:t>
                </a:r>
              </a:p>
            </p:txBody>
          </p:sp>
          <p:sp>
            <p:nvSpPr>
              <p:cNvPr id="44062" name="Line 38"/>
              <p:cNvSpPr>
                <a:spLocks noChangeShapeType="1"/>
              </p:cNvSpPr>
              <p:nvPr/>
            </p:nvSpPr>
            <p:spPr bwMode="auto">
              <a:xfrm>
                <a:off x="4206" y="3156"/>
                <a:ext cx="1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063" name="Line 39"/>
              <p:cNvSpPr>
                <a:spLocks noChangeShapeType="1"/>
              </p:cNvSpPr>
              <p:nvPr/>
            </p:nvSpPr>
            <p:spPr bwMode="auto">
              <a:xfrm>
                <a:off x="4488" y="3156"/>
                <a:ext cx="19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064" name="Line 40"/>
              <p:cNvSpPr>
                <a:spLocks noChangeShapeType="1"/>
              </p:cNvSpPr>
              <p:nvPr/>
            </p:nvSpPr>
            <p:spPr bwMode="auto">
              <a:xfrm>
                <a:off x="4806" y="3156"/>
                <a:ext cx="1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44057" name="Group 41"/>
            <p:cNvGrpSpPr>
              <a:grpSpLocks/>
            </p:cNvGrpSpPr>
            <p:nvPr/>
          </p:nvGrpSpPr>
          <p:grpSpPr bwMode="auto">
            <a:xfrm>
              <a:off x="3468" y="2406"/>
              <a:ext cx="528" cy="518"/>
              <a:chOff x="3468" y="2406"/>
              <a:chExt cx="528" cy="518"/>
            </a:xfrm>
          </p:grpSpPr>
          <p:sp>
            <p:nvSpPr>
              <p:cNvPr id="44058" name="Text Box 42"/>
              <p:cNvSpPr txBox="1">
                <a:spLocks noChangeArrowheads="1"/>
              </p:cNvSpPr>
              <p:nvPr/>
            </p:nvSpPr>
            <p:spPr bwMode="auto">
              <a:xfrm>
                <a:off x="3468" y="2406"/>
                <a:ext cx="528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000">
                    <a:solidFill>
                      <a:schemeClr val="tx1"/>
                    </a:solidFill>
                  </a:rPr>
                  <a:t>RAS</a:t>
                </a:r>
                <a:br>
                  <a:rPr lang="hu-HU" sz="2000">
                    <a:solidFill>
                      <a:schemeClr val="tx1"/>
                    </a:solidFill>
                  </a:rPr>
                </a:br>
                <a:r>
                  <a:rPr lang="hu-HU" sz="2000">
                    <a:solidFill>
                      <a:schemeClr val="tx1"/>
                    </a:solidFill>
                  </a:rPr>
                  <a:t>CAS</a:t>
                </a:r>
              </a:p>
            </p:txBody>
          </p:sp>
          <p:sp>
            <p:nvSpPr>
              <p:cNvPr id="44059" name="Line 43"/>
              <p:cNvSpPr>
                <a:spLocks noChangeShapeType="1"/>
              </p:cNvSpPr>
              <p:nvPr/>
            </p:nvSpPr>
            <p:spPr bwMode="auto">
              <a:xfrm>
                <a:off x="3516" y="2460"/>
                <a:ext cx="3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060" name="Line 44"/>
              <p:cNvSpPr>
                <a:spLocks noChangeShapeType="1"/>
              </p:cNvSpPr>
              <p:nvPr/>
            </p:nvSpPr>
            <p:spPr bwMode="auto">
              <a:xfrm>
                <a:off x="3540" y="2700"/>
                <a:ext cx="3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44038" name="Text Box 45"/>
          <p:cNvSpPr txBox="1">
            <a:spLocks noChangeArrowheads="1"/>
          </p:cNvSpPr>
          <p:nvPr/>
        </p:nvSpPr>
        <p:spPr bwMode="auto">
          <a:xfrm>
            <a:off x="885825" y="4591050"/>
            <a:ext cx="19431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19 cím, 8 adat vonal</a:t>
            </a:r>
          </a:p>
        </p:txBody>
      </p:sp>
      <p:sp>
        <p:nvSpPr>
          <p:cNvPr id="44039" name="Text Box 46"/>
          <p:cNvSpPr txBox="1">
            <a:spLocks noChangeArrowheads="1"/>
          </p:cNvSpPr>
          <p:nvPr/>
        </p:nvSpPr>
        <p:spPr bwMode="auto">
          <a:xfrm>
            <a:off x="6286500" y="5162550"/>
            <a:ext cx="19431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11 cím, 1 adat vonal</a:t>
            </a:r>
          </a:p>
        </p:txBody>
      </p:sp>
      <p:sp>
        <p:nvSpPr>
          <p:cNvPr id="44040" name="Text Box 47"/>
          <p:cNvSpPr txBox="1">
            <a:spLocks noChangeArrowheads="1"/>
          </p:cNvSpPr>
          <p:nvPr/>
        </p:nvSpPr>
        <p:spPr bwMode="auto">
          <a:xfrm>
            <a:off x="3124200" y="5486400"/>
            <a:ext cx="31432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b="1">
                <a:solidFill>
                  <a:schemeClr val="tx1"/>
                </a:solidFill>
              </a:rPr>
              <a:t>R</a:t>
            </a:r>
            <a:r>
              <a:rPr lang="hu-HU">
                <a:solidFill>
                  <a:schemeClr val="tx1"/>
                </a:solidFill>
              </a:rPr>
              <a:t>ow </a:t>
            </a:r>
            <a:r>
              <a:rPr lang="hu-HU" b="1">
                <a:solidFill>
                  <a:schemeClr val="tx1"/>
                </a:solidFill>
              </a:rPr>
              <a:t>A</a:t>
            </a:r>
            <a:r>
              <a:rPr lang="hu-HU">
                <a:solidFill>
                  <a:schemeClr val="tx1"/>
                </a:solidFill>
              </a:rPr>
              <a:t>ddress </a:t>
            </a:r>
            <a:r>
              <a:rPr lang="hu-HU" b="1">
                <a:solidFill>
                  <a:schemeClr val="tx1"/>
                </a:solidFill>
              </a:rPr>
              <a:t>S</a:t>
            </a:r>
            <a:r>
              <a:rPr lang="hu-HU">
                <a:solidFill>
                  <a:schemeClr val="tx1"/>
                </a:solidFill>
              </a:rPr>
              <a:t>trobe </a:t>
            </a:r>
            <a:br>
              <a:rPr lang="hu-HU">
                <a:solidFill>
                  <a:schemeClr val="tx1"/>
                </a:solidFill>
              </a:rPr>
            </a:br>
            <a:r>
              <a:rPr lang="hu-HU" b="1">
                <a:solidFill>
                  <a:schemeClr val="tx1"/>
                </a:solidFill>
              </a:rPr>
              <a:t>C</a:t>
            </a:r>
            <a:r>
              <a:rPr lang="hu-HU">
                <a:solidFill>
                  <a:schemeClr val="tx1"/>
                </a:solidFill>
              </a:rPr>
              <a:t>olumn </a:t>
            </a:r>
            <a:r>
              <a:rPr lang="hu-HU" b="1">
                <a:solidFill>
                  <a:schemeClr val="tx1"/>
                </a:solidFill>
              </a:rPr>
              <a:t>A</a:t>
            </a:r>
            <a:r>
              <a:rPr lang="hu-HU">
                <a:solidFill>
                  <a:schemeClr val="tx1"/>
                </a:solidFill>
              </a:rPr>
              <a:t>ddress </a:t>
            </a:r>
            <a:r>
              <a:rPr lang="hu-HU" b="1">
                <a:solidFill>
                  <a:schemeClr val="tx1"/>
                </a:solidFill>
              </a:rPr>
              <a:t>S</a:t>
            </a:r>
            <a:r>
              <a:rPr lang="hu-HU">
                <a:solidFill>
                  <a:schemeClr val="tx1"/>
                </a:solidFill>
              </a:rPr>
              <a:t>trobe </a:t>
            </a:r>
          </a:p>
        </p:txBody>
      </p:sp>
      <p:sp>
        <p:nvSpPr>
          <p:cNvPr id="44041" name="Élőláb helye 4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44042" name="Dátum helye 5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DC65674-DAC6-4074-8270-954407D9AA8F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975B3A-59E9-4042-8065-E60E6BDDDECB}" type="slidenum">
              <a:rPr lang="en-GB" smtClean="0">
                <a:cs typeface="Arial" charset="0"/>
              </a:rPr>
              <a:pPr/>
              <a:t>43</a:t>
            </a:fld>
            <a:endParaRPr lang="en-GB" smtClean="0">
              <a:cs typeface="Arial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65850"/>
          </a:xfrm>
        </p:spPr>
        <p:txBody>
          <a:bodyPr lIns="92075" tIns="46038" rIns="92075" bIns="46038"/>
          <a:lstStyle/>
          <a:p>
            <a:pPr marL="609600" indent="-609600" algn="ctr" defTabSz="762000">
              <a:lnSpc>
                <a:spcPct val="10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hu-HU" b="1" smtClean="0"/>
              <a:t>Memórialapkák</a:t>
            </a:r>
            <a:r>
              <a:rPr lang="hu-HU" smtClean="0"/>
              <a:t> </a:t>
            </a:r>
          </a:p>
          <a:p>
            <a:pPr marL="609600" indent="-609600" defTabSz="762000">
              <a:lnSpc>
                <a:spcPct val="10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hu-HU" sz="2800" smtClean="0"/>
              <a:t>A jel (bemenet) </a:t>
            </a:r>
            <a:r>
              <a:rPr lang="hu-HU" sz="2800" b="1" smtClean="0"/>
              <a:t>beállított</a:t>
            </a:r>
            <a:r>
              <a:rPr lang="hu-HU" sz="2800" smtClean="0"/>
              <a:t> (asserted) vagy </a:t>
            </a:r>
            <a:r>
              <a:rPr lang="hu-HU" sz="2800" b="1" smtClean="0"/>
              <a:t>negált</a:t>
            </a:r>
            <a:r>
              <a:rPr lang="hu-HU" sz="2800" smtClean="0"/>
              <a:t>.</a:t>
            </a:r>
            <a:br>
              <a:rPr lang="hu-HU" sz="2800" smtClean="0"/>
            </a:br>
            <a:r>
              <a:rPr lang="hu-HU" sz="2800" b="1" smtClean="0"/>
              <a:t>CS</a:t>
            </a:r>
            <a:r>
              <a:rPr lang="hu-HU" sz="2800" smtClean="0"/>
              <a:t> beállított: </a:t>
            </a:r>
            <a:r>
              <a:rPr lang="hu-HU" sz="2800" b="1" smtClean="0"/>
              <a:t>1</a:t>
            </a:r>
            <a:r>
              <a:rPr lang="hu-HU" sz="2800" smtClean="0"/>
              <a:t>, de </a:t>
            </a:r>
            <a:r>
              <a:rPr lang="hu-HU" sz="2800" b="1" smtClean="0"/>
              <a:t>CS#</a:t>
            </a:r>
            <a:r>
              <a:rPr lang="hu-HU" sz="2800" smtClean="0"/>
              <a:t> beállított: </a:t>
            </a:r>
            <a:r>
              <a:rPr lang="hu-HU" sz="2800" b="1" smtClean="0"/>
              <a:t>0</a:t>
            </a:r>
          </a:p>
          <a:p>
            <a:pPr marL="609600" indent="-609600" defTabSz="762000">
              <a:lnSpc>
                <a:spcPct val="100000"/>
              </a:lnSpc>
              <a:spcBef>
                <a:spcPct val="30000"/>
              </a:spcBef>
              <a:buFontTx/>
              <a:buAutoNum type="alphaLcParenR"/>
            </a:pPr>
            <a:r>
              <a:rPr lang="hu-HU" sz="2800" b="1" smtClean="0"/>
              <a:t>512 K </a:t>
            </a:r>
            <a:r>
              <a:rPr lang="hu-HU" sz="2800" smtClean="0"/>
              <a:t>bájtos elrendezés: </a:t>
            </a:r>
            <a:r>
              <a:rPr lang="hu-HU" sz="2800" b="1" smtClean="0"/>
              <a:t>19</a:t>
            </a:r>
            <a:r>
              <a:rPr lang="hu-HU" sz="2800" smtClean="0"/>
              <a:t> cím, </a:t>
            </a:r>
            <a:r>
              <a:rPr lang="hu-HU" sz="2800" b="1" smtClean="0"/>
              <a:t>8</a:t>
            </a:r>
            <a:r>
              <a:rPr lang="hu-HU" sz="2800" smtClean="0"/>
              <a:t> adat vonal. </a:t>
            </a:r>
          </a:p>
          <a:p>
            <a:pPr marL="609600" indent="-609600" defTabSz="762000">
              <a:lnSpc>
                <a:spcPct val="100000"/>
              </a:lnSpc>
              <a:spcBef>
                <a:spcPct val="30000"/>
              </a:spcBef>
              <a:buFontTx/>
              <a:buAutoNum type="alphaLcParenR"/>
            </a:pPr>
            <a:r>
              <a:rPr lang="hu-HU" sz="2800" b="1" smtClean="0"/>
              <a:t>2048*2048</a:t>
            </a:r>
            <a:r>
              <a:rPr lang="hu-HU" sz="2800" smtClean="0"/>
              <a:t> bites elrendezés: </a:t>
            </a:r>
            <a:r>
              <a:rPr lang="hu-HU" sz="2800" b="1" smtClean="0"/>
              <a:t>11</a:t>
            </a:r>
            <a:r>
              <a:rPr lang="hu-HU" sz="2800" smtClean="0"/>
              <a:t> cím, </a:t>
            </a:r>
            <a:r>
              <a:rPr lang="hu-HU" sz="2800" b="1" smtClean="0"/>
              <a:t>1</a:t>
            </a:r>
            <a:r>
              <a:rPr lang="hu-HU" sz="2800" smtClean="0"/>
              <a:t> adat vonal: Bit kiválasztás sor- (</a:t>
            </a:r>
            <a:r>
              <a:rPr lang="hu-HU" sz="2800" b="1" smtClean="0"/>
              <a:t>RAS</a:t>
            </a:r>
            <a:r>
              <a:rPr lang="hu-HU" sz="2800" smtClean="0"/>
              <a:t>: Row Address Strobe) és oszlopindex </a:t>
            </a:r>
            <a:r>
              <a:rPr lang="hu-HU" sz="2800" b="1" smtClean="0"/>
              <a:t>CAS</a:t>
            </a:r>
            <a:r>
              <a:rPr lang="hu-HU" sz="2800" smtClean="0"/>
              <a:t> (Column ...) segítségével. Gyakran alkalmazzák nagyobb memóriáknál, bár a két cím megadása lassíthat. </a:t>
            </a:r>
          </a:p>
          <a:p>
            <a:pPr marL="609600" indent="-609600" defTabSz="7620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sz="2800" smtClean="0"/>
              <a:t>Nagyobb memóriáknál </a:t>
            </a:r>
            <a:r>
              <a:rPr lang="hu-HU" sz="2800" b="1" smtClean="0"/>
              <a:t>1</a:t>
            </a:r>
            <a:r>
              <a:rPr lang="hu-HU" sz="2800" smtClean="0"/>
              <a:t>, </a:t>
            </a:r>
            <a:r>
              <a:rPr lang="hu-HU" sz="2800" b="1" smtClean="0"/>
              <a:t>4</a:t>
            </a:r>
            <a:r>
              <a:rPr lang="hu-HU" sz="2800" smtClean="0"/>
              <a:t>, </a:t>
            </a:r>
            <a:r>
              <a:rPr lang="hu-HU" sz="2800" b="1" smtClean="0"/>
              <a:t>8</a:t>
            </a:r>
            <a:r>
              <a:rPr lang="hu-HU" sz="2800" smtClean="0"/>
              <a:t>, </a:t>
            </a:r>
            <a:r>
              <a:rPr lang="hu-HU" sz="2800" b="1" smtClean="0"/>
              <a:t>16</a:t>
            </a:r>
            <a:r>
              <a:rPr lang="hu-HU" sz="2800" smtClean="0"/>
              <a:t> bites kimeneteket is használnak.</a:t>
            </a:r>
          </a:p>
        </p:txBody>
      </p:sp>
      <p:sp>
        <p:nvSpPr>
          <p:cNvPr id="45060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45061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BD1A8F-DEA5-4AE9-AD29-F29BFD0D2C26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22D9F-7524-4B00-B433-44517F601C0A}" type="slidenum">
              <a:rPr lang="en-GB" smtClean="0">
                <a:cs typeface="Arial" charset="0"/>
              </a:rPr>
              <a:pPr/>
              <a:t>44</a:t>
            </a:fld>
            <a:endParaRPr lang="en-GB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308725"/>
          </a:xfrm>
        </p:spPr>
        <p:txBody>
          <a:bodyPr lIns="92075" tIns="46038" rIns="92075" bIns="46038"/>
          <a:lstStyle/>
          <a:p>
            <a:pPr algn="ctr">
              <a:buFont typeface="Times New Roman" pitchFamily="18" charset="0"/>
              <a:buNone/>
            </a:pPr>
            <a:r>
              <a:rPr lang="hu-HU" sz="2800" b="1" smtClean="0"/>
              <a:t>RAM (Random Access Memory)</a:t>
            </a:r>
            <a:r>
              <a:rPr lang="hu-HU" sz="2800" smtClean="0"/>
              <a:t> 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hu-HU" sz="2800" b="1" smtClean="0"/>
              <a:t>Statikus RAM</a:t>
            </a:r>
            <a:r>
              <a:rPr lang="hu-HU" sz="2800" smtClean="0"/>
              <a:t> (</a:t>
            </a:r>
            <a:r>
              <a:rPr lang="hu-HU" sz="2800" b="1" smtClean="0"/>
              <a:t>SRAM</a:t>
            </a:r>
            <a:r>
              <a:rPr lang="hu-HU" sz="2800" smtClean="0"/>
              <a:t>). </a:t>
            </a:r>
            <a:r>
              <a:rPr lang="hu-HU" sz="2800" b="1" smtClean="0"/>
              <a:t>D</a:t>
            </a:r>
            <a:r>
              <a:rPr lang="hu-HU" sz="2800" smtClean="0"/>
              <a:t> flip-flop elemekből épül fel. Amíg áram alatt van, tartja a tartalmát. </a:t>
            </a:r>
            <a:br>
              <a:rPr lang="hu-HU" sz="2800" smtClean="0"/>
            </a:br>
            <a:r>
              <a:rPr lang="hu-HU" sz="2800" smtClean="0"/>
              <a:t>Elérési idő: néhány nsec (cache-nek jók). 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hu-HU" sz="2800" b="1" smtClean="0"/>
              <a:t>Dinamikus RAM</a:t>
            </a:r>
            <a:r>
              <a:rPr lang="hu-HU" sz="2800" smtClean="0"/>
              <a:t> (</a:t>
            </a:r>
            <a:r>
              <a:rPr lang="hu-HU" sz="2800" b="1" smtClean="0"/>
              <a:t>DRAM</a:t>
            </a:r>
            <a:r>
              <a:rPr lang="hu-HU" sz="2800" smtClean="0"/>
              <a:t>): minden bit egy tranzisztor és egy kondenzátor: néhány msec-onként frissíteni kell, de nagyobb adatsűrűség érhető el. Elérési idő: néhány tíz nsec (főmemóriák). </a:t>
            </a:r>
            <a:br>
              <a:rPr lang="hu-HU" sz="2800" smtClean="0"/>
            </a:br>
            <a:r>
              <a:rPr lang="hu-HU" sz="2800" b="1" smtClean="0"/>
              <a:t>-	</a:t>
            </a:r>
            <a:r>
              <a:rPr lang="hu-HU" sz="2800" smtClean="0"/>
              <a:t>régi: </a:t>
            </a:r>
            <a:r>
              <a:rPr lang="hu-HU" sz="2800" b="1" smtClean="0"/>
              <a:t>FPM</a:t>
            </a:r>
            <a:r>
              <a:rPr lang="hu-HU" sz="2800" smtClean="0"/>
              <a:t> (Fast Page Mode) sor-, oszlopcím.</a:t>
            </a:r>
            <a:br>
              <a:rPr lang="hu-HU" sz="2800" smtClean="0"/>
            </a:br>
            <a:r>
              <a:rPr lang="hu-HU" sz="2800" smtClean="0"/>
              <a:t>-	újabb: </a:t>
            </a:r>
            <a:r>
              <a:rPr lang="hu-HU" sz="2800" b="1" smtClean="0"/>
              <a:t>EDO</a:t>
            </a:r>
            <a:r>
              <a:rPr lang="hu-HU" sz="2800" smtClean="0"/>
              <a:t> (Extended Data Output) lehet új </a:t>
            </a:r>
            <a:br>
              <a:rPr lang="hu-HU" sz="2800" smtClean="0"/>
            </a:br>
            <a:r>
              <a:rPr lang="hu-HU" sz="2800" smtClean="0"/>
              <a:t>	memóriahivatkozás, mielőtt az előző befejeződik.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hu-HU" sz="2800" b="1" smtClean="0"/>
              <a:t>SDRAM </a:t>
            </a:r>
            <a:r>
              <a:rPr lang="hu-HU" sz="2800" smtClean="0"/>
              <a:t>(Synchronous</a:t>
            </a:r>
            <a:r>
              <a:rPr lang="hu-HU" sz="2800" b="1" smtClean="0"/>
              <a:t> DRAM</a:t>
            </a:r>
            <a:r>
              <a:rPr lang="hu-HU" sz="2800" smtClean="0"/>
              <a:t>). A központi óra vezérli. Blokkos átvitel. </a:t>
            </a:r>
            <a:br>
              <a:rPr lang="hu-HU" sz="2800" smtClean="0"/>
            </a:br>
            <a:r>
              <a:rPr lang="hu-HU" sz="2800" smtClean="0"/>
              <a:t>Újabban: </a:t>
            </a:r>
            <a:r>
              <a:rPr lang="hu-HU" sz="2800" b="1" smtClean="0"/>
              <a:t>DDR</a:t>
            </a:r>
            <a:r>
              <a:rPr lang="hu-HU" sz="2800" smtClean="0"/>
              <a:t> (Double Data Rate). Az órajel föl- és lefutó élénél is van adatátvitel.</a:t>
            </a:r>
          </a:p>
        </p:txBody>
      </p:sp>
      <p:sp>
        <p:nvSpPr>
          <p:cNvPr id="46084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46085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8DE1C4-91D2-445E-B861-1ED3BC2DAD35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B17119-545E-4756-8EC9-864165BDD1AD}" type="slidenum">
              <a:rPr lang="en-GB" smtClean="0">
                <a:cs typeface="Arial" charset="0"/>
              </a:rPr>
              <a:pPr/>
              <a:t>45</a:t>
            </a:fld>
            <a:endParaRPr lang="en-GB" smtClean="0">
              <a:cs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72200"/>
          </a:xfrm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ROM (Read-Only Memory)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ROM</a:t>
            </a:r>
            <a:r>
              <a:rPr lang="hu-HU" smtClean="0"/>
              <a:t>: gyárilag kialakított tartalom.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PROM</a:t>
            </a:r>
            <a:r>
              <a:rPr lang="hu-HU" smtClean="0"/>
              <a:t> (Programmable </a:t>
            </a:r>
            <a:r>
              <a:rPr lang="hu-HU" b="1" smtClean="0"/>
              <a:t>ROM</a:t>
            </a:r>
            <a:r>
              <a:rPr lang="hu-HU" smtClean="0"/>
              <a:t>): a tartalom biztosítékok kiégetésével alakul ki (a </a:t>
            </a:r>
            <a:r>
              <a:rPr lang="hu-HU" b="1" smtClean="0"/>
              <a:t>PLA</a:t>
            </a:r>
            <a:r>
              <a:rPr lang="hu-HU" smtClean="0"/>
              <a:t>-khoz hasonlóan, </a:t>
            </a:r>
            <a:r>
              <a:rPr lang="hu-HU" b="1" smtClean="0"/>
              <a:t>3.15. ábra</a:t>
            </a:r>
            <a:r>
              <a:rPr lang="hu-HU" smtClean="0"/>
              <a:t>).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EPROM</a:t>
            </a:r>
            <a:r>
              <a:rPr lang="hu-HU" smtClean="0"/>
              <a:t> (</a:t>
            </a:r>
            <a:r>
              <a:rPr lang="hu-HU" b="1" smtClean="0"/>
              <a:t>Erasable PROM</a:t>
            </a:r>
            <a:r>
              <a:rPr lang="hu-HU" smtClean="0"/>
              <a:t>): a biztosítékok speciális fénnyel kiolvaszthatók és „kijavíthatók”.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EEPROM</a:t>
            </a:r>
            <a:r>
              <a:rPr lang="hu-HU" smtClean="0"/>
              <a:t>: elektromos impulzusokkal.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Flash</a:t>
            </a:r>
            <a:r>
              <a:rPr lang="hu-HU" smtClean="0"/>
              <a:t> memória: törlés és újraírás csak blokkonként.</a:t>
            </a:r>
            <a:br>
              <a:rPr lang="hu-HU" smtClean="0"/>
            </a:br>
            <a:r>
              <a:rPr lang="hu-HU" smtClean="0"/>
              <a:t>Kb. 100 000 használat után „elkopnak”. </a:t>
            </a:r>
            <a:br>
              <a:rPr lang="hu-HU" smtClean="0"/>
            </a:br>
            <a:r>
              <a:rPr lang="hu-HU" smtClean="0"/>
              <a:t>Ilyen van a legtöbb MP3 lejátszóban, digitális fényképezőgépben …</a:t>
            </a:r>
          </a:p>
        </p:txBody>
      </p:sp>
      <p:sp>
        <p:nvSpPr>
          <p:cNvPr id="47108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47109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9E5F915-0B45-4620-AEB4-1FBEA8647EBE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3CDD3F-3AA0-4C28-9B6D-DD9C3F26EB5B}" type="slidenum">
              <a:rPr lang="en-GB" smtClean="0">
                <a:cs typeface="Arial" charset="0"/>
              </a:rPr>
              <a:pPr/>
              <a:t>46</a:t>
            </a:fld>
            <a:endParaRPr lang="en-GB" smtClean="0">
              <a:cs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321425"/>
          </a:xfrm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Gyorsító tár (cache – 2.16. ábra)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sz="2800" smtClean="0"/>
              <a:t>A processzorok mindig gyorsabbak a memóriáknál.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sz="2800" smtClean="0"/>
              <a:t>A </a:t>
            </a:r>
            <a:r>
              <a:rPr lang="hu-HU" sz="2800" b="1" smtClean="0"/>
              <a:t>CPU</a:t>
            </a:r>
            <a:r>
              <a:rPr lang="hu-HU" sz="2800" smtClean="0"/>
              <a:t> lapkára integrálható memória gyors, de kicsi.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sz="2800" u="sng" smtClean="0"/>
              <a:t>Feloldási lehetőség:</a:t>
            </a:r>
            <a:r>
              <a:rPr lang="hu-HU" sz="2800" smtClean="0"/>
              <a:t> a központi memória egy kis részét (gyorsító tár) a </a:t>
            </a:r>
            <a:r>
              <a:rPr lang="hu-HU" sz="2800" b="1" smtClean="0"/>
              <a:t>CPU</a:t>
            </a:r>
            <a:r>
              <a:rPr lang="hu-HU" sz="2800" smtClean="0"/>
              <a:t> lapkára helyezni: Amikor egy utasításnak adatra van szüksége, akkor először itt keresi, ha nincs itt, akkor a központi memóriában.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sz="2800" u="sng" smtClean="0"/>
              <a:t>Lokalitási elv:</a:t>
            </a:r>
            <a:r>
              <a:rPr lang="hu-HU" sz="2800" smtClean="0"/>
              <a:t> Ha egy hivatkozás a memória </a:t>
            </a:r>
            <a:r>
              <a:rPr lang="hu-HU" sz="2800" b="1" i="1" smtClean="0"/>
              <a:t>A</a:t>
            </a:r>
            <a:r>
              <a:rPr lang="hu-HU" sz="2800" smtClean="0"/>
              <a:t> címére történik, akkor a következő valószínűleg valahol </a:t>
            </a:r>
            <a:r>
              <a:rPr lang="hu-HU" sz="2800" b="1" i="1" smtClean="0"/>
              <a:t>A</a:t>
            </a:r>
            <a:r>
              <a:rPr lang="hu-HU" sz="2800" smtClean="0"/>
              <a:t> közelében lesz (ciklus, mátrix manipulálás, …).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sz="2800" smtClean="0"/>
              <a:t>Ha </a:t>
            </a:r>
            <a:r>
              <a:rPr lang="hu-HU" sz="2800" b="1" i="1" smtClean="0"/>
              <a:t>A</a:t>
            </a:r>
            <a:r>
              <a:rPr lang="hu-HU" sz="2800" smtClean="0"/>
              <a:t> nincs a gyorsító tárban, akkor az </a:t>
            </a:r>
            <a:r>
              <a:rPr lang="hu-HU" sz="2800" b="1" i="1" smtClean="0"/>
              <a:t>A</a:t>
            </a:r>
            <a:r>
              <a:rPr lang="hu-HU" sz="2800" smtClean="0"/>
              <a:t>-t tartalmazó (adott méretű) blokk (gyorsító sor - cache line) kerül beolvasásra a memóriából a gyorsító tárba.</a:t>
            </a:r>
          </a:p>
        </p:txBody>
      </p:sp>
      <p:sp>
        <p:nvSpPr>
          <p:cNvPr id="48132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48133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049FD4-1D92-4CB5-8CE4-5576F5F6482D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9D0F06-4BE9-4279-81D5-E525C61F8CAD}" type="slidenum">
              <a:rPr lang="en-GB" smtClean="0">
                <a:cs typeface="Arial" charset="0"/>
              </a:rPr>
              <a:pPr/>
              <a:t>47</a:t>
            </a:fld>
            <a:endParaRPr lang="en-GB" smtClean="0">
              <a:cs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016625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Találati arány</a:t>
            </a:r>
            <a:r>
              <a:rPr lang="hu-HU" smtClean="0"/>
              <a:t> (</a:t>
            </a:r>
            <a:r>
              <a:rPr lang="hu-HU" b="1" i="1" smtClean="0"/>
              <a:t>h</a:t>
            </a:r>
            <a:r>
              <a:rPr lang="hu-HU" smtClean="0"/>
              <a:t>): az összes hivatkozás mekkora hányada szolgálható ki a gyorsító tárból.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Hiba arány:</a:t>
            </a:r>
            <a:r>
              <a:rPr lang="hu-HU" smtClean="0"/>
              <a:t> </a:t>
            </a:r>
            <a:r>
              <a:rPr lang="hu-HU" b="1" i="1" smtClean="0"/>
              <a:t>1-h</a:t>
            </a:r>
            <a:r>
              <a:rPr lang="hu-HU" smtClean="0"/>
              <a:t>.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smtClean="0"/>
              <a:t>Ha a gyorsító tár elérési ideje: </a:t>
            </a:r>
            <a:r>
              <a:rPr lang="hu-HU" b="1" i="1" smtClean="0"/>
              <a:t>c</a:t>
            </a:r>
            <a:r>
              <a:rPr lang="hu-HU" smtClean="0"/>
              <a:t>,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smtClean="0"/>
              <a:t>	  a memória elérési ideje: </a:t>
            </a:r>
            <a:r>
              <a:rPr lang="hu-HU" b="1" i="1" smtClean="0"/>
              <a:t>m</a:t>
            </a:r>
            <a:r>
              <a:rPr lang="hu-HU" smtClean="0"/>
              <a:t>, akkor az</a:t>
            </a:r>
          </a:p>
          <a:p>
            <a:pPr algn="ctr"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átlagos elérési idő</a:t>
            </a:r>
            <a:r>
              <a:rPr lang="hu-HU" smtClean="0"/>
              <a:t> = </a:t>
            </a:r>
            <a:r>
              <a:rPr lang="hu-HU" i="1" smtClean="0"/>
              <a:t> </a:t>
            </a:r>
            <a:r>
              <a:rPr lang="hu-HU" b="1" i="1" smtClean="0"/>
              <a:t>c + (1- h) m</a:t>
            </a:r>
            <a:r>
              <a:rPr lang="hu-HU" smtClean="0"/>
              <a:t>.</a:t>
            </a:r>
          </a:p>
          <a:p>
            <a:pPr algn="ctr">
              <a:lnSpc>
                <a:spcPct val="90000"/>
              </a:lnSpc>
              <a:buFont typeface="Times New Roman" pitchFamily="18" charset="0"/>
              <a:buNone/>
            </a:pPr>
            <a:endParaRPr lang="hu-HU" smtClean="0"/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A gyorsító tár mérete:</a:t>
            </a:r>
            <a:r>
              <a:rPr lang="hu-HU" smtClean="0"/>
              <a:t> nagyobb tár – drágább.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A gyorsító sor mérete:</a:t>
            </a:r>
            <a:r>
              <a:rPr lang="hu-HU" smtClean="0"/>
              <a:t> nagyobb sor – nagyobb a sor betöltési ideje is. Ugyanakkora tárban kevesebb gyorsító sor fér el.</a:t>
            </a:r>
          </a:p>
        </p:txBody>
      </p:sp>
      <p:sp>
        <p:nvSpPr>
          <p:cNvPr id="49156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49157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500830D-EEED-4533-85A4-9F03548EED2F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5024F-F156-4D26-9B4C-CA23323520CC}" type="slidenum">
              <a:rPr lang="en-GB" smtClean="0">
                <a:cs typeface="Arial" charset="0"/>
              </a:rPr>
              <a:pPr/>
              <a:t>48</a:t>
            </a:fld>
            <a:endParaRPr lang="en-GB" smtClean="0">
              <a:cs typeface="Arial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248400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Osztott </a:t>
            </a:r>
            <a:r>
              <a:rPr lang="hu-HU" smtClean="0"/>
              <a:t>(külön utasítás és adat)</a:t>
            </a:r>
            <a:r>
              <a:rPr lang="hu-HU" b="1" smtClean="0"/>
              <a:t> gyorsító tár előnyei:</a:t>
            </a:r>
            <a:r>
              <a:rPr lang="hu-HU" smtClean="0"/>
              <a:t>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hu-HU" smtClean="0"/>
              <a:t>Egyik szállítószalag végzi az utasítás, </a:t>
            </a:r>
            <a:br>
              <a:rPr lang="hu-HU" smtClean="0"/>
            </a:br>
            <a:r>
              <a:rPr lang="hu-HU" smtClean="0"/>
              <a:t>másik az operandus előolvasást.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hu-HU" smtClean="0"/>
              <a:t>Az utasítás gyorsító tárat sohasem kell visszaírni </a:t>
            </a:r>
            <a:br>
              <a:rPr lang="hu-HU" smtClean="0"/>
            </a:br>
            <a:r>
              <a:rPr lang="hu-HU" smtClean="0"/>
              <a:t>(az utasítások nem módosulnak).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Egyesített gyorsító tár:</a:t>
            </a:r>
            <a:r>
              <a:rPr lang="hu-HU" smtClean="0"/>
              <a:t> nem lehetséges párhuzamosítás.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endParaRPr lang="hu-HU" smtClean="0"/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Hierarchia:</a:t>
            </a:r>
          </a:p>
          <a:p>
            <a:pPr>
              <a:lnSpc>
                <a:spcPct val="90000"/>
              </a:lnSpc>
            </a:pPr>
            <a:r>
              <a:rPr lang="hu-HU" smtClean="0"/>
              <a:t>elsődleges, a </a:t>
            </a:r>
            <a:r>
              <a:rPr lang="hu-HU" b="1" smtClean="0"/>
              <a:t>CPU</a:t>
            </a:r>
            <a:r>
              <a:rPr lang="hu-HU" smtClean="0"/>
              <a:t> lapkán,</a:t>
            </a:r>
          </a:p>
          <a:p>
            <a:pPr>
              <a:lnSpc>
                <a:spcPct val="90000"/>
              </a:lnSpc>
            </a:pPr>
            <a:r>
              <a:rPr lang="hu-HU" smtClean="0"/>
              <a:t>másodlagos, a </a:t>
            </a:r>
            <a:r>
              <a:rPr lang="hu-HU" b="1" smtClean="0"/>
              <a:t>CPU</a:t>
            </a:r>
            <a:r>
              <a:rPr lang="hu-HU" smtClean="0"/>
              <a:t>-val egy tokban,</a:t>
            </a:r>
          </a:p>
          <a:p>
            <a:pPr>
              <a:lnSpc>
                <a:spcPct val="90000"/>
              </a:lnSpc>
            </a:pPr>
            <a:r>
              <a:rPr lang="hu-HU" smtClean="0"/>
              <a:t>külön tokban.</a:t>
            </a:r>
          </a:p>
        </p:txBody>
      </p:sp>
      <p:sp>
        <p:nvSpPr>
          <p:cNvPr id="50180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50181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A61E8B-9C49-4035-A31B-477605FE4B11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 számának hely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ACA66E-FADF-4EB8-96BB-22F7D1C2B4D2}" type="slidenum">
              <a:rPr lang="en-GB" smtClean="0">
                <a:cs typeface="Arial" charset="0"/>
              </a:rPr>
              <a:pPr/>
              <a:t>49</a:t>
            </a:fld>
            <a:endParaRPr lang="en-GB" smtClean="0">
              <a:cs typeface="Arial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581025"/>
          </a:xfrm>
        </p:spPr>
        <p:txBody>
          <a:bodyPr lIns="92075" tIns="46038" rIns="92075" bIns="46038"/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2400" b="1" smtClean="0"/>
              <a:t>Direkt leképezésű gyorsító tár működése:</a:t>
            </a:r>
            <a:r>
              <a:rPr lang="hu-HU" sz="2400" smtClean="0"/>
              <a:t> (</a:t>
            </a:r>
            <a:r>
              <a:rPr lang="hu-HU" sz="2400" b="1" smtClean="0"/>
              <a:t>4_38_abrahoz</a:t>
            </a:r>
            <a:r>
              <a:rPr lang="hu-HU" sz="2400" smtClean="0"/>
              <a:t>) </a:t>
            </a:r>
          </a:p>
        </p:txBody>
      </p:sp>
      <p:graphicFrame>
        <p:nvGraphicFramePr>
          <p:cNvPr id="242691" name="Group 3"/>
          <p:cNvGraphicFramePr>
            <a:graphicFrameLocks noGrp="1"/>
          </p:cNvGraphicFramePr>
          <p:nvPr>
            <p:ph sz="quarter" idx="2"/>
          </p:nvPr>
        </p:nvGraphicFramePr>
        <p:xfrm>
          <a:off x="0" y="552450"/>
          <a:ext cx="8934450" cy="592138"/>
        </p:xfrm>
        <a:graphic>
          <a:graphicData uri="http://schemas.openxmlformats.org/drawingml/2006/table">
            <a:tbl>
              <a:tblPr/>
              <a:tblGrid>
                <a:gridCol w="2300288"/>
                <a:gridCol w="2454275"/>
                <a:gridCol w="2012950"/>
                <a:gridCol w="1176337"/>
                <a:gridCol w="990600"/>
              </a:tblGrid>
              <a:tr h="319088"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Bitek:  </a:t>
                      </a:r>
                    </a:p>
                  </a:txBody>
                  <a:tcPr marL="0" marR="7200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32 bites cím:</a:t>
                      </a:r>
                    </a:p>
                  </a:txBody>
                  <a:tcPr marL="0" marR="7200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Vonal (Line)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SZÓ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BÁJT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2718" name="Group 30"/>
          <p:cNvGraphicFramePr>
            <a:graphicFrameLocks noGrp="1"/>
          </p:cNvGraphicFramePr>
          <p:nvPr>
            <p:ph sz="quarter" idx="3"/>
          </p:nvPr>
        </p:nvGraphicFramePr>
        <p:xfrm>
          <a:off x="904875" y="2257425"/>
          <a:ext cx="7915275" cy="1668463"/>
        </p:xfrm>
        <a:graphic>
          <a:graphicData uri="http://schemas.openxmlformats.org/drawingml/2006/table">
            <a:tbl>
              <a:tblPr/>
              <a:tblGrid>
                <a:gridCol w="1104900"/>
                <a:gridCol w="323850"/>
                <a:gridCol w="2466975"/>
                <a:gridCol w="4019550"/>
              </a:tblGrid>
              <a:tr h="2349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Entry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Data (32 bájt)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2047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56" name="AutoShape 76"/>
          <p:cNvSpPr>
            <a:spLocks/>
          </p:cNvSpPr>
          <p:nvPr/>
        </p:nvSpPr>
        <p:spPr bwMode="auto">
          <a:xfrm rot="-5400000">
            <a:off x="5676900" y="390525"/>
            <a:ext cx="174625" cy="2009775"/>
          </a:xfrm>
          <a:prstGeom prst="leftBrace">
            <a:avLst>
              <a:gd name="adj1" fmla="val 9590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1257" name="Freeform 77"/>
          <p:cNvSpPr>
            <a:spLocks/>
          </p:cNvSpPr>
          <p:nvPr/>
        </p:nvSpPr>
        <p:spPr bwMode="auto">
          <a:xfrm>
            <a:off x="292100" y="1514475"/>
            <a:ext cx="5480050" cy="2038350"/>
          </a:xfrm>
          <a:custGeom>
            <a:avLst/>
            <a:gdLst>
              <a:gd name="T0" fmla="*/ 2147483647 w 3440"/>
              <a:gd name="T1" fmla="*/ 0 h 1242"/>
              <a:gd name="T2" fmla="*/ 2147483647 w 3440"/>
              <a:gd name="T3" fmla="*/ 2147483647 h 1242"/>
              <a:gd name="T4" fmla="*/ 2147483647 w 3440"/>
              <a:gd name="T5" fmla="*/ 2147483647 h 1242"/>
              <a:gd name="T6" fmla="*/ 2147483647 w 3440"/>
              <a:gd name="T7" fmla="*/ 2147483647 h 1242"/>
              <a:gd name="T8" fmla="*/ 2147483647 w 3440"/>
              <a:gd name="T9" fmla="*/ 2147483647 h 1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0"/>
              <a:gd name="T16" fmla="*/ 0 h 1242"/>
              <a:gd name="T17" fmla="*/ 3440 w 3440"/>
              <a:gd name="T18" fmla="*/ 1242 h 12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0" h="1242">
                <a:moveTo>
                  <a:pt x="3440" y="0"/>
                </a:moveTo>
                <a:cubicBezTo>
                  <a:pt x="3264" y="76"/>
                  <a:pt x="3089" y="152"/>
                  <a:pt x="2594" y="180"/>
                </a:cubicBezTo>
                <a:cubicBezTo>
                  <a:pt x="2099" y="208"/>
                  <a:pt x="888" y="35"/>
                  <a:pt x="470" y="168"/>
                </a:cubicBezTo>
                <a:cubicBezTo>
                  <a:pt x="52" y="301"/>
                  <a:pt x="0" y="799"/>
                  <a:pt x="86" y="978"/>
                </a:cubicBezTo>
                <a:cubicBezTo>
                  <a:pt x="172" y="1157"/>
                  <a:pt x="579" y="1199"/>
                  <a:pt x="986" y="124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58" name="Rectangle 78"/>
          <p:cNvSpPr>
            <a:spLocks noChangeArrowheads="1"/>
          </p:cNvSpPr>
          <p:nvPr/>
        </p:nvSpPr>
        <p:spPr bwMode="auto">
          <a:xfrm>
            <a:off x="0" y="4714875"/>
            <a:ext cx="9144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hu-HU" sz="3200">
                <a:solidFill>
                  <a:srgbClr val="000000"/>
                </a:solidFill>
              </a:rPr>
              <a:t>	Ha a gyorsító tár </a:t>
            </a:r>
            <a:r>
              <a:rPr lang="hu-HU" sz="3200" b="1">
                <a:solidFill>
                  <a:srgbClr val="000000"/>
                </a:solidFill>
              </a:rPr>
              <a:t>Vonal</a:t>
            </a:r>
            <a:r>
              <a:rPr lang="hu-HU" sz="3200">
                <a:solidFill>
                  <a:srgbClr val="000000"/>
                </a:solidFill>
              </a:rPr>
              <a:t> által mutatott sorában </a:t>
            </a:r>
            <a:r>
              <a:rPr lang="hu-HU" sz="3200" b="1">
                <a:solidFill>
                  <a:srgbClr val="000000"/>
                </a:solidFill>
              </a:rPr>
              <a:t>V=1</a:t>
            </a:r>
            <a:r>
              <a:rPr lang="hu-HU" sz="3200">
                <a:solidFill>
                  <a:srgbClr val="000000"/>
                </a:solidFill>
              </a:rPr>
              <a:t> (valid), és a </a:t>
            </a:r>
            <a:r>
              <a:rPr lang="hu-HU" sz="3200" b="1">
                <a:solidFill>
                  <a:srgbClr val="000000"/>
                </a:solidFill>
              </a:rPr>
              <a:t>TAG</a:t>
            </a:r>
            <a:r>
              <a:rPr lang="hu-HU" sz="3200">
                <a:solidFill>
                  <a:srgbClr val="000000"/>
                </a:solidFill>
              </a:rPr>
              <a:t> megegyezik a címben lévő </a:t>
            </a:r>
            <a:r>
              <a:rPr lang="hu-HU" sz="3200" b="1">
                <a:solidFill>
                  <a:srgbClr val="000000"/>
                </a:solidFill>
              </a:rPr>
              <a:t>TAG</a:t>
            </a:r>
            <a:r>
              <a:rPr lang="hu-HU" sz="3200">
                <a:solidFill>
                  <a:srgbClr val="000000"/>
                </a:solidFill>
              </a:rPr>
              <a:t>-gel, akkor az adat bent van a gyorsító tárban (ebben a sorban). </a:t>
            </a:r>
          </a:p>
        </p:txBody>
      </p:sp>
      <p:sp>
        <p:nvSpPr>
          <p:cNvPr id="51259" name="AutoShape 79"/>
          <p:cNvSpPr>
            <a:spLocks/>
          </p:cNvSpPr>
          <p:nvPr/>
        </p:nvSpPr>
        <p:spPr bwMode="auto">
          <a:xfrm rot="-5400000">
            <a:off x="7762875" y="342900"/>
            <a:ext cx="193675" cy="2143125"/>
          </a:xfrm>
          <a:prstGeom prst="leftBrace">
            <a:avLst>
              <a:gd name="adj1" fmla="val 9221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1260" name="Text Box 80"/>
          <p:cNvSpPr txBox="1">
            <a:spLocks noChangeArrowheads="1"/>
          </p:cNvSpPr>
          <p:nvPr/>
        </p:nvSpPr>
        <p:spPr bwMode="auto">
          <a:xfrm>
            <a:off x="5905500" y="1695450"/>
            <a:ext cx="314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hu-HU" sz="3200">
              <a:solidFill>
                <a:schemeClr val="tx1"/>
              </a:solidFill>
              <a:latin typeface="Times New Roman CE" charset="0"/>
            </a:endParaRPr>
          </a:p>
        </p:txBody>
      </p:sp>
      <p:sp>
        <p:nvSpPr>
          <p:cNvPr id="51261" name="Freeform 81"/>
          <p:cNvSpPr>
            <a:spLocks/>
          </p:cNvSpPr>
          <p:nvPr/>
        </p:nvSpPr>
        <p:spPr bwMode="auto">
          <a:xfrm>
            <a:off x="6972300" y="1552575"/>
            <a:ext cx="1176338" cy="1885950"/>
          </a:xfrm>
          <a:custGeom>
            <a:avLst/>
            <a:gdLst>
              <a:gd name="T0" fmla="*/ 2147483647 w 741"/>
              <a:gd name="T1" fmla="*/ 0 h 1188"/>
              <a:gd name="T2" fmla="*/ 2147483647 w 741"/>
              <a:gd name="T3" fmla="*/ 2147483647 h 1188"/>
              <a:gd name="T4" fmla="*/ 2147483647 w 741"/>
              <a:gd name="T5" fmla="*/ 2147483647 h 1188"/>
              <a:gd name="T6" fmla="*/ 0 w 741"/>
              <a:gd name="T7" fmla="*/ 2147483647 h 1188"/>
              <a:gd name="T8" fmla="*/ 0 60000 65536"/>
              <a:gd name="T9" fmla="*/ 0 60000 65536"/>
              <a:gd name="T10" fmla="*/ 0 60000 65536"/>
              <a:gd name="T11" fmla="*/ 0 60000 65536"/>
              <a:gd name="T12" fmla="*/ 0 w 741"/>
              <a:gd name="T13" fmla="*/ 0 h 1188"/>
              <a:gd name="T14" fmla="*/ 741 w 741"/>
              <a:gd name="T15" fmla="*/ 1188 h 1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1" h="1188">
                <a:moveTo>
                  <a:pt x="564" y="0"/>
                </a:moveTo>
                <a:cubicBezTo>
                  <a:pt x="652" y="273"/>
                  <a:pt x="741" y="547"/>
                  <a:pt x="672" y="714"/>
                </a:cubicBezTo>
                <a:cubicBezTo>
                  <a:pt x="603" y="881"/>
                  <a:pt x="262" y="923"/>
                  <a:pt x="150" y="1002"/>
                </a:cubicBezTo>
                <a:cubicBezTo>
                  <a:pt x="38" y="1081"/>
                  <a:pt x="19" y="1134"/>
                  <a:pt x="0" y="118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62" name="Élőláb helye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51263" name="Dátum helye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1EEB223-35A5-4B74-9600-41F1651FAE91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00EF18-7ADE-4100-86DE-9147D8900039}" type="slidenum">
              <a:rPr lang="en-GB" smtClean="0">
                <a:cs typeface="Arial" charset="0"/>
              </a:rPr>
              <a:pPr/>
              <a:t>5</a:t>
            </a:fld>
            <a:endParaRPr lang="en-GB" smtClean="0">
              <a:cs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5888"/>
            <a:ext cx="9144000" cy="657225"/>
          </a:xfrm>
        </p:spPr>
        <p:txBody>
          <a:bodyPr lIns="92075" tIns="46038" rIns="92075" bIns="46038"/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3600" b="1" i="1" smtClean="0"/>
              <a:t>NEM-VAGY</a:t>
            </a:r>
            <a:r>
              <a:rPr lang="hu-HU" sz="3600" b="1" smtClean="0"/>
              <a:t> (</a:t>
            </a:r>
            <a:r>
              <a:rPr lang="hu-HU" sz="3600" b="1" i="1" smtClean="0"/>
              <a:t>NOR</a:t>
            </a:r>
            <a:r>
              <a:rPr lang="hu-HU" sz="3600" b="1" smtClean="0"/>
              <a:t>) kapu </a:t>
            </a:r>
            <a:r>
              <a:rPr lang="hu-HU" sz="3600" smtClean="0"/>
              <a:t>(</a:t>
            </a:r>
            <a:r>
              <a:rPr lang="hu-HU" sz="3600" b="1" smtClean="0"/>
              <a:t>3.1-2.</a:t>
            </a:r>
            <a:r>
              <a:rPr lang="hu-HU" sz="3600" smtClean="0"/>
              <a:t> </a:t>
            </a:r>
            <a:r>
              <a:rPr lang="hu-HU" sz="3600" b="1" smtClean="0"/>
              <a:t>ábra</a:t>
            </a:r>
            <a:r>
              <a:rPr lang="hu-HU" sz="3600" smtClean="0"/>
              <a:t>)</a:t>
            </a:r>
            <a:r>
              <a:rPr lang="hu-HU" smtClean="0"/>
              <a:t> 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351088" y="1660525"/>
            <a:ext cx="1477962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+ V</a:t>
            </a:r>
            <a:r>
              <a:rPr lang="hu-HU" sz="3200" baseline="-25000">
                <a:solidFill>
                  <a:schemeClr val="tx1"/>
                </a:solidFill>
              </a:rPr>
              <a:t>cc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367088" y="2784475"/>
            <a:ext cx="823912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V</a:t>
            </a:r>
            <a:r>
              <a:rPr lang="hu-HU" sz="3200" baseline="-25000">
                <a:solidFill>
                  <a:schemeClr val="tx1"/>
                </a:solidFill>
              </a:rPr>
              <a:t>ki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52581" name="Group 5"/>
          <p:cNvGraphicFramePr>
            <a:graphicFrameLocks noGrp="1"/>
          </p:cNvGraphicFramePr>
          <p:nvPr>
            <p:ph sz="half" idx="2"/>
          </p:nvPr>
        </p:nvGraphicFramePr>
        <p:xfrm>
          <a:off x="5508625" y="1700213"/>
          <a:ext cx="2971800" cy="2771776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4" name="Text Box 31"/>
          <p:cNvSpPr txBox="1">
            <a:spLocks noChangeArrowheads="1"/>
          </p:cNvSpPr>
          <p:nvPr/>
        </p:nvSpPr>
        <p:spPr bwMode="auto">
          <a:xfrm>
            <a:off x="4932363" y="908050"/>
            <a:ext cx="3960812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 b="1">
                <a:solidFill>
                  <a:schemeClr val="tx1"/>
                </a:solidFill>
              </a:rPr>
              <a:t>Igazság tábla:</a:t>
            </a:r>
          </a:p>
        </p:txBody>
      </p:sp>
      <p:grpSp>
        <p:nvGrpSpPr>
          <p:cNvPr id="8225" name="Group 32"/>
          <p:cNvGrpSpPr>
            <a:grpSpLocks/>
          </p:cNvGrpSpPr>
          <p:nvPr/>
        </p:nvGrpSpPr>
        <p:grpSpPr bwMode="auto">
          <a:xfrm>
            <a:off x="179388" y="2276475"/>
            <a:ext cx="4116387" cy="3419475"/>
            <a:chOff x="244" y="1430"/>
            <a:chExt cx="2593" cy="2154"/>
          </a:xfrm>
        </p:grpSpPr>
        <p:grpSp>
          <p:nvGrpSpPr>
            <p:cNvPr id="8240" name="Group 33"/>
            <p:cNvGrpSpPr>
              <a:grpSpLocks/>
            </p:cNvGrpSpPr>
            <p:nvPr/>
          </p:nvGrpSpPr>
          <p:grpSpPr bwMode="auto">
            <a:xfrm>
              <a:off x="1044" y="3107"/>
              <a:ext cx="299" cy="470"/>
              <a:chOff x="1044" y="1920"/>
              <a:chExt cx="299" cy="470"/>
            </a:xfrm>
          </p:grpSpPr>
          <p:sp>
            <p:nvSpPr>
              <p:cNvPr id="8267" name="Line 34"/>
              <p:cNvSpPr>
                <a:spLocks noChangeShapeType="1"/>
              </p:cNvSpPr>
              <p:nvPr/>
            </p:nvSpPr>
            <p:spPr bwMode="auto">
              <a:xfrm>
                <a:off x="1180" y="1920"/>
                <a:ext cx="0" cy="3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68" name="Line 35"/>
              <p:cNvSpPr>
                <a:spLocks noChangeShapeType="1"/>
              </p:cNvSpPr>
              <p:nvPr/>
            </p:nvSpPr>
            <p:spPr bwMode="auto">
              <a:xfrm>
                <a:off x="1044" y="2297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69" name="Line 36"/>
              <p:cNvSpPr>
                <a:spLocks noChangeShapeType="1"/>
              </p:cNvSpPr>
              <p:nvPr/>
            </p:nvSpPr>
            <p:spPr bwMode="auto">
              <a:xfrm>
                <a:off x="1116" y="2347"/>
                <a:ext cx="1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70" name="Line 37"/>
              <p:cNvSpPr>
                <a:spLocks noChangeShapeType="1"/>
              </p:cNvSpPr>
              <p:nvPr/>
            </p:nvSpPr>
            <p:spPr bwMode="auto">
              <a:xfrm>
                <a:off x="1165" y="2390"/>
                <a:ext cx="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8241" name="Line 38"/>
            <p:cNvSpPr>
              <a:spLocks noChangeShapeType="1"/>
            </p:cNvSpPr>
            <p:nvPr/>
          </p:nvSpPr>
          <p:spPr bwMode="auto">
            <a:xfrm flipV="1">
              <a:off x="1884" y="2013"/>
              <a:ext cx="7" cy="2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242" name="Rectangle 39"/>
            <p:cNvSpPr>
              <a:spLocks noChangeArrowheads="1"/>
            </p:cNvSpPr>
            <p:nvPr/>
          </p:nvSpPr>
          <p:spPr bwMode="auto">
            <a:xfrm>
              <a:off x="1841" y="1622"/>
              <a:ext cx="100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43" name="Line 40"/>
            <p:cNvSpPr>
              <a:spLocks noChangeShapeType="1"/>
            </p:cNvSpPr>
            <p:nvPr/>
          </p:nvSpPr>
          <p:spPr bwMode="auto">
            <a:xfrm flipV="1">
              <a:off x="1898" y="1430"/>
              <a:ext cx="0" cy="1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244" name="Line 41"/>
            <p:cNvSpPr>
              <a:spLocks noChangeShapeType="1"/>
            </p:cNvSpPr>
            <p:nvPr/>
          </p:nvSpPr>
          <p:spPr bwMode="auto">
            <a:xfrm>
              <a:off x="1884" y="2141"/>
              <a:ext cx="3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8245" name="Group 42"/>
            <p:cNvGrpSpPr>
              <a:grpSpLocks/>
            </p:cNvGrpSpPr>
            <p:nvPr/>
          </p:nvGrpSpPr>
          <p:grpSpPr bwMode="auto">
            <a:xfrm>
              <a:off x="244" y="2570"/>
              <a:ext cx="1072" cy="616"/>
              <a:chOff x="237" y="1390"/>
              <a:chExt cx="1072" cy="616"/>
            </a:xfrm>
          </p:grpSpPr>
          <p:sp>
            <p:nvSpPr>
              <p:cNvPr id="8261" name="Oval 43"/>
              <p:cNvSpPr>
                <a:spLocks noChangeArrowheads="1"/>
              </p:cNvSpPr>
              <p:nvPr/>
            </p:nvSpPr>
            <p:spPr bwMode="auto">
              <a:xfrm>
                <a:off x="733" y="1390"/>
                <a:ext cx="576" cy="57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262" name="Line 44"/>
              <p:cNvSpPr>
                <a:spLocks noChangeShapeType="1"/>
              </p:cNvSpPr>
              <p:nvPr/>
            </p:nvSpPr>
            <p:spPr bwMode="auto">
              <a:xfrm>
                <a:off x="860" y="1579"/>
                <a:ext cx="7" cy="2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63" name="Line 45"/>
              <p:cNvSpPr>
                <a:spLocks noChangeShapeType="1"/>
              </p:cNvSpPr>
              <p:nvPr/>
            </p:nvSpPr>
            <p:spPr bwMode="auto">
              <a:xfrm>
                <a:off x="867" y="1764"/>
                <a:ext cx="306" cy="1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64" name="Line 46"/>
              <p:cNvSpPr>
                <a:spLocks noChangeShapeType="1"/>
              </p:cNvSpPr>
              <p:nvPr/>
            </p:nvSpPr>
            <p:spPr bwMode="auto">
              <a:xfrm flipV="1">
                <a:off x="867" y="1422"/>
                <a:ext cx="299" cy="2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65" name="Line 47"/>
              <p:cNvSpPr>
                <a:spLocks noChangeShapeType="1"/>
              </p:cNvSpPr>
              <p:nvPr/>
            </p:nvSpPr>
            <p:spPr bwMode="auto">
              <a:xfrm>
                <a:off x="334" y="1707"/>
                <a:ext cx="5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66" name="Text Box 48"/>
              <p:cNvSpPr txBox="1">
                <a:spLocks noChangeArrowheads="1"/>
              </p:cNvSpPr>
              <p:nvPr/>
            </p:nvSpPr>
            <p:spPr bwMode="auto">
              <a:xfrm>
                <a:off x="237" y="1641"/>
                <a:ext cx="519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3200">
                    <a:solidFill>
                      <a:schemeClr val="tx1"/>
                    </a:solidFill>
                  </a:rPr>
                  <a:t>V</a:t>
                </a:r>
                <a:r>
                  <a:rPr lang="hu-HU" sz="3200" baseline="-25000">
                    <a:solidFill>
                      <a:schemeClr val="tx1"/>
                    </a:solidFill>
                  </a:rPr>
                  <a:t>1</a:t>
                </a:r>
                <a:r>
                  <a:rPr lang="hu-HU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246" name="Line 49"/>
            <p:cNvSpPr>
              <a:spLocks noChangeShapeType="1"/>
            </p:cNvSpPr>
            <p:nvPr/>
          </p:nvSpPr>
          <p:spPr bwMode="auto">
            <a:xfrm flipV="1">
              <a:off x="1166" y="229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8247" name="Group 50"/>
            <p:cNvGrpSpPr>
              <a:grpSpLocks/>
            </p:cNvGrpSpPr>
            <p:nvPr/>
          </p:nvGrpSpPr>
          <p:grpSpPr bwMode="auto">
            <a:xfrm>
              <a:off x="2538" y="3114"/>
              <a:ext cx="299" cy="470"/>
              <a:chOff x="1044" y="1920"/>
              <a:chExt cx="299" cy="470"/>
            </a:xfrm>
          </p:grpSpPr>
          <p:sp>
            <p:nvSpPr>
              <p:cNvPr id="8257" name="Line 51"/>
              <p:cNvSpPr>
                <a:spLocks noChangeShapeType="1"/>
              </p:cNvSpPr>
              <p:nvPr/>
            </p:nvSpPr>
            <p:spPr bwMode="auto">
              <a:xfrm>
                <a:off x="1180" y="1920"/>
                <a:ext cx="0" cy="3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58" name="Line 52"/>
              <p:cNvSpPr>
                <a:spLocks noChangeShapeType="1"/>
              </p:cNvSpPr>
              <p:nvPr/>
            </p:nvSpPr>
            <p:spPr bwMode="auto">
              <a:xfrm>
                <a:off x="1044" y="2297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59" name="Line 53"/>
              <p:cNvSpPr>
                <a:spLocks noChangeShapeType="1"/>
              </p:cNvSpPr>
              <p:nvPr/>
            </p:nvSpPr>
            <p:spPr bwMode="auto">
              <a:xfrm>
                <a:off x="1116" y="2347"/>
                <a:ext cx="1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60" name="Line 54"/>
              <p:cNvSpPr>
                <a:spLocks noChangeShapeType="1"/>
              </p:cNvSpPr>
              <p:nvPr/>
            </p:nvSpPr>
            <p:spPr bwMode="auto">
              <a:xfrm>
                <a:off x="1165" y="2390"/>
                <a:ext cx="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8248" name="Group 55"/>
            <p:cNvGrpSpPr>
              <a:grpSpLocks/>
            </p:cNvGrpSpPr>
            <p:nvPr/>
          </p:nvGrpSpPr>
          <p:grpSpPr bwMode="auto">
            <a:xfrm>
              <a:off x="1738" y="2577"/>
              <a:ext cx="1072" cy="616"/>
              <a:chOff x="237" y="1390"/>
              <a:chExt cx="1072" cy="616"/>
            </a:xfrm>
          </p:grpSpPr>
          <p:sp>
            <p:nvSpPr>
              <p:cNvPr id="8251" name="Oval 56"/>
              <p:cNvSpPr>
                <a:spLocks noChangeArrowheads="1"/>
              </p:cNvSpPr>
              <p:nvPr/>
            </p:nvSpPr>
            <p:spPr bwMode="auto">
              <a:xfrm>
                <a:off x="733" y="1390"/>
                <a:ext cx="576" cy="57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252" name="Line 57"/>
              <p:cNvSpPr>
                <a:spLocks noChangeShapeType="1"/>
              </p:cNvSpPr>
              <p:nvPr/>
            </p:nvSpPr>
            <p:spPr bwMode="auto">
              <a:xfrm>
                <a:off x="860" y="1579"/>
                <a:ext cx="7" cy="2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53" name="Line 58"/>
              <p:cNvSpPr>
                <a:spLocks noChangeShapeType="1"/>
              </p:cNvSpPr>
              <p:nvPr/>
            </p:nvSpPr>
            <p:spPr bwMode="auto">
              <a:xfrm>
                <a:off x="867" y="1764"/>
                <a:ext cx="306" cy="1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54" name="Line 59"/>
              <p:cNvSpPr>
                <a:spLocks noChangeShapeType="1"/>
              </p:cNvSpPr>
              <p:nvPr/>
            </p:nvSpPr>
            <p:spPr bwMode="auto">
              <a:xfrm flipV="1">
                <a:off x="867" y="1422"/>
                <a:ext cx="299" cy="2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55" name="Line 60"/>
              <p:cNvSpPr>
                <a:spLocks noChangeShapeType="1"/>
              </p:cNvSpPr>
              <p:nvPr/>
            </p:nvSpPr>
            <p:spPr bwMode="auto">
              <a:xfrm>
                <a:off x="334" y="1707"/>
                <a:ext cx="5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56" name="Text Box 61"/>
              <p:cNvSpPr txBox="1">
                <a:spLocks noChangeArrowheads="1"/>
              </p:cNvSpPr>
              <p:nvPr/>
            </p:nvSpPr>
            <p:spPr bwMode="auto">
              <a:xfrm>
                <a:off x="237" y="1641"/>
                <a:ext cx="519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3200">
                    <a:solidFill>
                      <a:schemeClr val="tx1"/>
                    </a:solidFill>
                  </a:rPr>
                  <a:t>V</a:t>
                </a:r>
                <a:r>
                  <a:rPr lang="hu-HU" sz="3200" baseline="-25000">
                    <a:solidFill>
                      <a:schemeClr val="tx1"/>
                    </a:solidFill>
                  </a:rPr>
                  <a:t>2</a:t>
                </a:r>
                <a:r>
                  <a:rPr lang="hu-HU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249" name="Line 62"/>
            <p:cNvSpPr>
              <a:spLocks noChangeShapeType="1"/>
            </p:cNvSpPr>
            <p:nvPr/>
          </p:nvSpPr>
          <p:spPr bwMode="auto">
            <a:xfrm flipV="1">
              <a:off x="2660" y="2297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250" name="Line 63"/>
            <p:cNvSpPr>
              <a:spLocks noChangeShapeType="1"/>
            </p:cNvSpPr>
            <p:nvPr/>
          </p:nvSpPr>
          <p:spPr bwMode="auto">
            <a:xfrm>
              <a:off x="1159" y="2297"/>
              <a:ext cx="15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226" name="Text Box 64"/>
          <p:cNvSpPr txBox="1">
            <a:spLocks noChangeArrowheads="1"/>
          </p:cNvSpPr>
          <p:nvPr/>
        </p:nvSpPr>
        <p:spPr bwMode="auto">
          <a:xfrm>
            <a:off x="4787900" y="4508500"/>
            <a:ext cx="37941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Szimbolikus jelölése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8227" name="Group 65"/>
          <p:cNvGrpSpPr>
            <a:grpSpLocks/>
          </p:cNvGrpSpPr>
          <p:nvPr/>
        </p:nvGrpSpPr>
        <p:grpSpPr bwMode="auto">
          <a:xfrm>
            <a:off x="5435600" y="5013325"/>
            <a:ext cx="2057400" cy="1265238"/>
            <a:chOff x="3430" y="2943"/>
            <a:chExt cx="1296" cy="797"/>
          </a:xfrm>
        </p:grpSpPr>
        <p:sp>
          <p:nvSpPr>
            <p:cNvPr id="8230" name="Line 66"/>
            <p:cNvSpPr>
              <a:spLocks noChangeShapeType="1"/>
            </p:cNvSpPr>
            <p:nvPr/>
          </p:nvSpPr>
          <p:spPr bwMode="auto">
            <a:xfrm>
              <a:off x="3493" y="3271"/>
              <a:ext cx="3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231" name="Line 67"/>
            <p:cNvSpPr>
              <a:spLocks noChangeShapeType="1"/>
            </p:cNvSpPr>
            <p:nvPr/>
          </p:nvSpPr>
          <p:spPr bwMode="auto">
            <a:xfrm>
              <a:off x="3490" y="3409"/>
              <a:ext cx="3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232" name="Oval 68"/>
            <p:cNvSpPr>
              <a:spLocks noChangeArrowheads="1"/>
            </p:cNvSpPr>
            <p:nvPr/>
          </p:nvSpPr>
          <p:spPr bwMode="auto">
            <a:xfrm>
              <a:off x="4330" y="3303"/>
              <a:ext cx="78" cy="8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33" name="Line 69"/>
            <p:cNvSpPr>
              <a:spLocks noChangeShapeType="1"/>
            </p:cNvSpPr>
            <p:nvPr/>
          </p:nvSpPr>
          <p:spPr bwMode="auto">
            <a:xfrm>
              <a:off x="4414" y="3347"/>
              <a:ext cx="2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234" name="Text Box 70"/>
            <p:cNvSpPr txBox="1">
              <a:spLocks noChangeArrowheads="1"/>
            </p:cNvSpPr>
            <p:nvPr/>
          </p:nvSpPr>
          <p:spPr bwMode="auto">
            <a:xfrm>
              <a:off x="3430" y="2943"/>
              <a:ext cx="256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235" name="Text Box 71"/>
            <p:cNvSpPr txBox="1">
              <a:spLocks noChangeArrowheads="1"/>
            </p:cNvSpPr>
            <p:nvPr/>
          </p:nvSpPr>
          <p:spPr bwMode="auto">
            <a:xfrm>
              <a:off x="3438" y="3375"/>
              <a:ext cx="256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236" name="Text Box 72"/>
            <p:cNvSpPr txBox="1">
              <a:spLocks noChangeArrowheads="1"/>
            </p:cNvSpPr>
            <p:nvPr/>
          </p:nvSpPr>
          <p:spPr bwMode="auto">
            <a:xfrm>
              <a:off x="4470" y="3031"/>
              <a:ext cx="256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8237" name="Arc 73"/>
            <p:cNvSpPr>
              <a:spLocks/>
            </p:cNvSpPr>
            <p:nvPr/>
          </p:nvSpPr>
          <p:spPr bwMode="auto">
            <a:xfrm>
              <a:off x="3803" y="3190"/>
              <a:ext cx="523" cy="312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38" name="Arc 74"/>
            <p:cNvSpPr>
              <a:spLocks/>
            </p:cNvSpPr>
            <p:nvPr/>
          </p:nvSpPr>
          <p:spPr bwMode="auto">
            <a:xfrm flipV="1">
              <a:off x="3808" y="3192"/>
              <a:ext cx="523" cy="312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39" name="Arc 75"/>
            <p:cNvSpPr>
              <a:spLocks/>
            </p:cNvSpPr>
            <p:nvPr/>
          </p:nvSpPr>
          <p:spPr bwMode="auto">
            <a:xfrm>
              <a:off x="3777" y="3197"/>
              <a:ext cx="63" cy="304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8228" name="Élőláb helye 5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8229" name="Dátum helye 5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B4B76F5-1785-49EC-8CBE-78CFB537DC26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9EC621-7A85-4854-8A14-2F310AB0CF79}" type="slidenum">
              <a:rPr lang="en-GB" smtClean="0">
                <a:cs typeface="Arial" charset="0"/>
              </a:rPr>
              <a:pPr/>
              <a:t>50</a:t>
            </a:fld>
            <a:endParaRPr lang="en-GB" smtClean="0">
              <a:cs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248400"/>
          </a:xfrm>
        </p:spPr>
        <p:txBody>
          <a:bodyPr/>
          <a:lstStyle/>
          <a:p>
            <a:pPr algn="ctr">
              <a:spcBef>
                <a:spcPct val="10000"/>
              </a:spcBef>
              <a:buFont typeface="Times New Roman" pitchFamily="18" charset="0"/>
              <a:buNone/>
            </a:pPr>
            <a:r>
              <a:rPr lang="hu-HU" b="1" smtClean="0"/>
              <a:t>Halmazkezelésű (csoportasszociatív) gyorsító tár </a:t>
            </a:r>
          </a:p>
          <a:p>
            <a:pPr>
              <a:spcBef>
                <a:spcPct val="30000"/>
              </a:spcBef>
              <a:buFont typeface="Times New Roman" pitchFamily="18" charset="0"/>
              <a:buNone/>
            </a:pPr>
            <a:r>
              <a:rPr lang="hu-HU" smtClean="0"/>
              <a:t>Ha egy program gyakran használ olyan szavakat, amelyek távol vannak egymástól, de ugyanoda képződnek le a gyorsító tárban, akkor sűrűn kell cserélni a gyorsító sort. </a:t>
            </a:r>
          </a:p>
          <a:p>
            <a:pPr>
              <a:spcBef>
                <a:spcPct val="30000"/>
              </a:spcBef>
              <a:buFont typeface="Times New Roman" pitchFamily="18" charset="0"/>
              <a:buNone/>
            </a:pPr>
            <a:r>
              <a:rPr lang="hu-HU" smtClean="0"/>
              <a:t>Ha minden címhez</a:t>
            </a:r>
            <a:r>
              <a:rPr lang="hu-HU" b="1" i="1" smtClean="0">
                <a:latin typeface="Courier New" pitchFamily="49" charset="0"/>
              </a:rPr>
              <a:t> n </a:t>
            </a:r>
            <a:r>
              <a:rPr lang="hu-HU" smtClean="0"/>
              <a:t>bejegyzés van, akkor</a:t>
            </a:r>
            <a:r>
              <a:rPr lang="hu-HU" b="1" i="1" smtClean="0">
                <a:latin typeface="Courier New" pitchFamily="49" charset="0"/>
              </a:rPr>
              <a:t> n </a:t>
            </a:r>
            <a:r>
              <a:rPr lang="hu-HU" smtClean="0"/>
              <a:t>utas halmazkeresésű gyorsító tárról beszélünk. </a:t>
            </a:r>
          </a:p>
          <a:p>
            <a:pPr>
              <a:spcBef>
                <a:spcPct val="30000"/>
              </a:spcBef>
              <a:buFont typeface="Times New Roman" pitchFamily="18" charset="0"/>
              <a:buNone/>
            </a:pPr>
            <a:r>
              <a:rPr lang="hu-HU" smtClean="0"/>
              <a:t>Ritka a több, mint 4 utas kezelés.</a:t>
            </a:r>
          </a:p>
          <a:p>
            <a:pPr>
              <a:spcBef>
                <a:spcPct val="30000"/>
              </a:spcBef>
              <a:buFont typeface="Times New Roman" pitchFamily="18" charset="0"/>
              <a:buNone/>
            </a:pPr>
            <a:r>
              <a:rPr lang="hu-HU" b="1" smtClean="0"/>
              <a:t>LRU</a:t>
            </a:r>
            <a:r>
              <a:rPr lang="hu-HU" smtClean="0"/>
              <a:t> (Least Recently Used) algoritmus: </a:t>
            </a:r>
            <a:br>
              <a:rPr lang="hu-HU" smtClean="0"/>
            </a:br>
            <a:r>
              <a:rPr lang="hu-HU" smtClean="0"/>
              <a:t>gyorsító sor betöltése előtt a legrégebben használt bejegyzés kerül ki a gyorsító tárból.</a:t>
            </a:r>
          </a:p>
        </p:txBody>
      </p:sp>
      <p:sp>
        <p:nvSpPr>
          <p:cNvPr id="52228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52229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3B89E42-16B8-4B6E-8B60-6F2CCBC8B8B4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B00CA2-6D4F-4EE0-8B47-051B3505E706}" type="slidenum">
              <a:rPr lang="en-GB" smtClean="0">
                <a:cs typeface="Arial" charset="0"/>
              </a:rPr>
              <a:pPr/>
              <a:t>51</a:t>
            </a:fld>
            <a:endParaRPr lang="en-GB" smtClean="0">
              <a:cs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28575" y="-9525"/>
            <a:ext cx="9172575" cy="714375"/>
          </a:xfrm>
        </p:spPr>
        <p:txBody>
          <a:bodyPr lIns="92075" tIns="46038" rIns="92075" bIns="46038"/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b="1" smtClean="0"/>
              <a:t>Halmaz kezelésű gyorsító tár (4.39. ábra)</a:t>
            </a:r>
          </a:p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endParaRPr lang="hu-HU" smtClean="0"/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0" y="4333875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hu-HU" sz="3200">
                <a:solidFill>
                  <a:srgbClr val="000000"/>
                </a:solidFill>
              </a:rPr>
              <a:t>	</a:t>
            </a:r>
            <a:r>
              <a:rPr lang="hu-HU" sz="2800">
                <a:solidFill>
                  <a:srgbClr val="000000"/>
                </a:solidFill>
              </a:rPr>
              <a:t>Ha a gyorsító tár </a:t>
            </a:r>
            <a:r>
              <a:rPr lang="hu-HU" sz="2800" b="1">
                <a:solidFill>
                  <a:srgbClr val="000000"/>
                </a:solidFill>
              </a:rPr>
              <a:t>Vonal</a:t>
            </a:r>
            <a:r>
              <a:rPr lang="hu-HU" sz="2800">
                <a:solidFill>
                  <a:srgbClr val="000000"/>
                </a:solidFill>
              </a:rPr>
              <a:t> által mutatott sorában az </a:t>
            </a:r>
            <a:r>
              <a:rPr lang="hu-HU" sz="2800" b="1">
                <a:solidFill>
                  <a:srgbClr val="000000"/>
                </a:solidFill>
              </a:rPr>
              <a:t>A</a:t>
            </a:r>
            <a:r>
              <a:rPr lang="hu-HU" sz="2800">
                <a:solidFill>
                  <a:srgbClr val="000000"/>
                </a:solidFill>
              </a:rPr>
              <a:t>, </a:t>
            </a:r>
            <a:r>
              <a:rPr lang="hu-HU" sz="2800" b="1">
                <a:solidFill>
                  <a:srgbClr val="000000"/>
                </a:solidFill>
              </a:rPr>
              <a:t>B</a:t>
            </a:r>
            <a:r>
              <a:rPr lang="hu-HU" sz="2800">
                <a:solidFill>
                  <a:srgbClr val="000000"/>
                </a:solidFill>
              </a:rPr>
              <a:t>, </a:t>
            </a:r>
            <a:r>
              <a:rPr lang="hu-HU" sz="2800" b="1">
                <a:solidFill>
                  <a:srgbClr val="000000"/>
                </a:solidFill>
              </a:rPr>
              <a:t>C</a:t>
            </a:r>
            <a:r>
              <a:rPr lang="hu-HU" sz="2800">
                <a:solidFill>
                  <a:srgbClr val="000000"/>
                </a:solidFill>
              </a:rPr>
              <a:t> és </a:t>
            </a:r>
            <a:r>
              <a:rPr lang="hu-HU" sz="2800" b="1">
                <a:solidFill>
                  <a:srgbClr val="000000"/>
                </a:solidFill>
              </a:rPr>
              <a:t>D</a:t>
            </a:r>
            <a:r>
              <a:rPr lang="hu-HU" sz="2800">
                <a:solidFill>
                  <a:srgbClr val="000000"/>
                </a:solidFill>
              </a:rPr>
              <a:t> bejegyzések egyikében </a:t>
            </a:r>
            <a:r>
              <a:rPr lang="hu-HU" sz="2800" b="1">
                <a:solidFill>
                  <a:srgbClr val="000000"/>
                </a:solidFill>
              </a:rPr>
              <a:t>V=1</a:t>
            </a:r>
            <a:r>
              <a:rPr lang="hu-HU" sz="2800">
                <a:solidFill>
                  <a:srgbClr val="000000"/>
                </a:solidFill>
              </a:rPr>
              <a:t> (valid), és a hozzá tartozó </a:t>
            </a:r>
            <a:r>
              <a:rPr lang="hu-HU" sz="2800" b="1">
                <a:solidFill>
                  <a:srgbClr val="000000"/>
                </a:solidFill>
              </a:rPr>
              <a:t>TAG</a:t>
            </a:r>
            <a:r>
              <a:rPr lang="hu-HU" sz="2800">
                <a:solidFill>
                  <a:srgbClr val="000000"/>
                </a:solidFill>
              </a:rPr>
              <a:t> megegyezik a címben lévő </a:t>
            </a:r>
            <a:r>
              <a:rPr lang="hu-HU" sz="2800" b="1">
                <a:solidFill>
                  <a:srgbClr val="000000"/>
                </a:solidFill>
              </a:rPr>
              <a:t>TAG</a:t>
            </a:r>
            <a:r>
              <a:rPr lang="hu-HU" sz="2800">
                <a:solidFill>
                  <a:srgbClr val="000000"/>
                </a:solidFill>
              </a:rPr>
              <a:t>-gel, akkor az adat bent van a gyorsító tárban (ebben a bejegyzésben). 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5905500" y="1695450"/>
            <a:ext cx="314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hu-HU" sz="3200">
              <a:solidFill>
                <a:schemeClr val="tx1"/>
              </a:solidFill>
              <a:latin typeface="Times New Roman CE" charset="0"/>
            </a:endParaRPr>
          </a:p>
        </p:txBody>
      </p:sp>
      <p:graphicFrame>
        <p:nvGraphicFramePr>
          <p:cNvPr id="246789" name="Group 5"/>
          <p:cNvGraphicFramePr>
            <a:graphicFrameLocks noGrp="1"/>
          </p:cNvGraphicFramePr>
          <p:nvPr>
            <p:ph sz="half" idx="2"/>
          </p:nvPr>
        </p:nvGraphicFramePr>
        <p:xfrm>
          <a:off x="238125" y="914400"/>
          <a:ext cx="8677275" cy="1779588"/>
        </p:xfrm>
        <a:graphic>
          <a:graphicData uri="http://schemas.openxmlformats.org/drawingml/2006/table">
            <a:tbl>
              <a:tblPr/>
              <a:tblGrid>
                <a:gridCol w="790575"/>
                <a:gridCol w="266700"/>
                <a:gridCol w="581025"/>
                <a:gridCol w="1079500"/>
                <a:gridCol w="273050"/>
                <a:gridCol w="590550"/>
                <a:gridCol w="1122363"/>
                <a:gridCol w="277812"/>
                <a:gridCol w="552450"/>
                <a:gridCol w="1157288"/>
                <a:gridCol w="261937"/>
                <a:gridCol w="581025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Entry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Data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Data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Data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Data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hu-HU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k</a:t>
                      </a: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77" name="AutoShape 149"/>
          <p:cNvSpPr>
            <a:spLocks/>
          </p:cNvSpPr>
          <p:nvPr/>
        </p:nvSpPr>
        <p:spPr bwMode="auto">
          <a:xfrm rot="-5400000">
            <a:off x="1905000" y="2305051"/>
            <a:ext cx="142875" cy="1905000"/>
          </a:xfrm>
          <a:prstGeom prst="leftBrace">
            <a:avLst>
              <a:gd name="adj1" fmla="val 11111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3378" name="AutoShape 150"/>
          <p:cNvSpPr>
            <a:spLocks/>
          </p:cNvSpPr>
          <p:nvPr/>
        </p:nvSpPr>
        <p:spPr bwMode="auto">
          <a:xfrm rot="-5400000">
            <a:off x="3852863" y="2309813"/>
            <a:ext cx="142875" cy="1933575"/>
          </a:xfrm>
          <a:prstGeom prst="leftBrace">
            <a:avLst>
              <a:gd name="adj1" fmla="val 11277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3379" name="AutoShape 151"/>
          <p:cNvSpPr>
            <a:spLocks/>
          </p:cNvSpPr>
          <p:nvPr/>
        </p:nvSpPr>
        <p:spPr bwMode="auto">
          <a:xfrm rot="-5400000">
            <a:off x="5843588" y="2290763"/>
            <a:ext cx="142875" cy="1952625"/>
          </a:xfrm>
          <a:prstGeom prst="leftBrace">
            <a:avLst>
              <a:gd name="adj1" fmla="val 11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3380" name="AutoShape 152"/>
          <p:cNvSpPr>
            <a:spLocks/>
          </p:cNvSpPr>
          <p:nvPr/>
        </p:nvSpPr>
        <p:spPr bwMode="auto">
          <a:xfrm rot="-5400000">
            <a:off x="7820026" y="2286000"/>
            <a:ext cx="152400" cy="1952625"/>
          </a:xfrm>
          <a:prstGeom prst="leftBrace">
            <a:avLst>
              <a:gd name="adj1" fmla="val 10677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3381" name="Text Box 153"/>
          <p:cNvSpPr txBox="1">
            <a:spLocks noChangeArrowheads="1"/>
          </p:cNvSpPr>
          <p:nvPr/>
        </p:nvSpPr>
        <p:spPr bwMode="auto">
          <a:xfrm>
            <a:off x="1181100" y="3333750"/>
            <a:ext cx="153352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A bejegyzés</a:t>
            </a:r>
          </a:p>
        </p:txBody>
      </p:sp>
      <p:sp>
        <p:nvSpPr>
          <p:cNvPr id="53382" name="Text Box 154"/>
          <p:cNvSpPr txBox="1">
            <a:spLocks noChangeArrowheads="1"/>
          </p:cNvSpPr>
          <p:nvPr/>
        </p:nvSpPr>
        <p:spPr bwMode="auto">
          <a:xfrm>
            <a:off x="3133725" y="3343275"/>
            <a:ext cx="153352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B bejegyzés</a:t>
            </a:r>
          </a:p>
        </p:txBody>
      </p:sp>
      <p:sp>
        <p:nvSpPr>
          <p:cNvPr id="53383" name="Text Box 155"/>
          <p:cNvSpPr txBox="1">
            <a:spLocks noChangeArrowheads="1"/>
          </p:cNvSpPr>
          <p:nvPr/>
        </p:nvSpPr>
        <p:spPr bwMode="auto">
          <a:xfrm>
            <a:off x="5153025" y="3343275"/>
            <a:ext cx="153352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C bejegyzés</a:t>
            </a:r>
          </a:p>
        </p:txBody>
      </p:sp>
      <p:sp>
        <p:nvSpPr>
          <p:cNvPr id="53384" name="Text Box 156"/>
          <p:cNvSpPr txBox="1">
            <a:spLocks noChangeArrowheads="1"/>
          </p:cNvSpPr>
          <p:nvPr/>
        </p:nvSpPr>
        <p:spPr bwMode="auto">
          <a:xfrm>
            <a:off x="7077075" y="3324225"/>
            <a:ext cx="153352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D bejegyzés</a:t>
            </a:r>
          </a:p>
        </p:txBody>
      </p:sp>
      <p:sp>
        <p:nvSpPr>
          <p:cNvPr id="53385" name="Élőláb helye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53386" name="Dátum helye 1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ED09EB2-25D1-489E-B120-FACA0EB032C2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8BA8E7-E843-47DC-9D12-7510E87C7DAF}" type="slidenum">
              <a:rPr lang="en-GB" smtClean="0">
                <a:cs typeface="Arial" charset="0"/>
              </a:rPr>
              <a:pPr/>
              <a:t>52</a:t>
            </a:fld>
            <a:endParaRPr lang="en-GB" smtClean="0">
              <a:cs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248400"/>
          </a:xfrm>
        </p:spPr>
        <p:txBody>
          <a:bodyPr/>
          <a:lstStyle/>
          <a:p>
            <a:pPr algn="ctr">
              <a:spcBef>
                <a:spcPct val="10000"/>
              </a:spcBef>
              <a:buFont typeface="Times New Roman" pitchFamily="18" charset="0"/>
              <a:buNone/>
            </a:pPr>
            <a:r>
              <a:rPr lang="hu-HU" b="1" smtClean="0"/>
              <a:t>Memóriába írás</a:t>
            </a:r>
          </a:p>
          <a:p>
            <a:pPr>
              <a:spcBef>
                <a:spcPct val="10000"/>
              </a:spcBef>
              <a:buFont typeface="Times New Roman" pitchFamily="18" charset="0"/>
              <a:buNone/>
            </a:pPr>
            <a:r>
              <a:rPr lang="hu-HU" b="1" smtClean="0"/>
              <a:t>Stratégiák:</a:t>
            </a:r>
          </a:p>
          <a:p>
            <a:pPr>
              <a:spcBef>
                <a:spcPct val="10000"/>
              </a:spcBef>
              <a:buFont typeface="Times New Roman" pitchFamily="18" charset="0"/>
              <a:buNone/>
            </a:pPr>
            <a:r>
              <a:rPr lang="hu-HU" b="1" smtClean="0"/>
              <a:t>Írás áteresztés</a:t>
            </a:r>
            <a:r>
              <a:rPr lang="hu-HU" smtClean="0"/>
              <a:t> (</a:t>
            </a:r>
            <a:r>
              <a:rPr lang="hu-HU" b="1" smtClean="0"/>
              <a:t>write through</a:t>
            </a:r>
            <a:r>
              <a:rPr lang="hu-HU" smtClean="0"/>
              <a:t>): az írás a memóriába történik. Ha a cím a gyorsítóban van, oda is be kell írni, különben el kellene dobni a gyorsító sort.</a:t>
            </a:r>
          </a:p>
          <a:p>
            <a:pPr>
              <a:spcBef>
                <a:spcPct val="10000"/>
              </a:spcBef>
              <a:buFont typeface="Times New Roman" pitchFamily="18" charset="0"/>
              <a:buNone/>
            </a:pPr>
            <a:r>
              <a:rPr lang="hu-HU" b="1" smtClean="0"/>
              <a:t>Késleltetett írás</a:t>
            </a:r>
            <a:r>
              <a:rPr lang="hu-HU" smtClean="0"/>
              <a:t> (</a:t>
            </a:r>
            <a:r>
              <a:rPr lang="hu-HU" b="1" smtClean="0"/>
              <a:t>write deferred</a:t>
            </a:r>
            <a:r>
              <a:rPr lang="hu-HU" smtClean="0"/>
              <a:t>, </a:t>
            </a:r>
            <a:r>
              <a:rPr lang="hu-HU" b="1" smtClean="0"/>
              <a:t>write back</a:t>
            </a:r>
            <a:r>
              <a:rPr lang="hu-HU" smtClean="0"/>
              <a:t>): ha a cím bent van a gyorsító tárban, akkor csak a gyorsító tárba írunk, a memóriába csak gyorsító sor cserénél. </a:t>
            </a:r>
          </a:p>
          <a:p>
            <a:pPr>
              <a:spcBef>
                <a:spcPct val="50000"/>
              </a:spcBef>
              <a:buFont typeface="Times New Roman" pitchFamily="18" charset="0"/>
              <a:buNone/>
            </a:pPr>
            <a:r>
              <a:rPr lang="hu-HU" smtClean="0"/>
              <a:t>Ha a cím nincs a gyorsító tárban, akkor előtte betölthetjük: </a:t>
            </a:r>
            <a:r>
              <a:rPr lang="hu-HU" b="1" smtClean="0"/>
              <a:t>írás allokálás</a:t>
            </a:r>
            <a:r>
              <a:rPr lang="hu-HU" smtClean="0"/>
              <a:t> (</a:t>
            </a:r>
            <a:r>
              <a:rPr lang="hu-HU" b="1" smtClean="0"/>
              <a:t>write allocation</a:t>
            </a:r>
            <a:r>
              <a:rPr lang="hu-HU" smtClean="0"/>
              <a:t>) – többnyire ezt alkalmazzák késleltetett írás esetén.</a:t>
            </a:r>
          </a:p>
        </p:txBody>
      </p:sp>
      <p:sp>
        <p:nvSpPr>
          <p:cNvPr id="54276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54277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B3E81B0-0A85-4772-B4F8-518833962802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F3CA2A-9568-4146-982A-A833645FA798}" type="slidenum">
              <a:rPr lang="en-GB" smtClean="0">
                <a:cs typeface="Arial" charset="0"/>
              </a:rPr>
              <a:pPr/>
              <a:t>53</a:t>
            </a:fld>
            <a:endParaRPr lang="en-GB" smtClean="0">
              <a:cs typeface="Arial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723900"/>
          </a:xfrm>
        </p:spPr>
        <p:txBody>
          <a:bodyPr lIns="92075" tIns="46038" rIns="92075" bIns="46038"/>
          <a:lstStyle/>
          <a:p>
            <a:pPr algn="ctr">
              <a:buFont typeface="Times New Roman" pitchFamily="18" charset="0"/>
              <a:buNone/>
            </a:pPr>
            <a:r>
              <a:rPr lang="hu-HU" b="1" smtClean="0"/>
              <a:t>Memória hierarchia (2.18. ábra)</a:t>
            </a:r>
            <a:r>
              <a:rPr lang="hu-HU" sz="4000" smtClean="0"/>
              <a:t> 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295275" y="1133475"/>
            <a:ext cx="2714625" cy="3195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b="1">
                <a:solidFill>
                  <a:schemeClr val="tx1"/>
                </a:solidFill>
              </a:rPr>
              <a:t>Elérési idő</a:t>
            </a:r>
            <a:r>
              <a:rPr lang="hu-HU">
                <a:solidFill>
                  <a:schemeClr val="tx1"/>
                </a:solidFill>
              </a:rPr>
              <a:t>: </a:t>
            </a: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hu-HU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néhány nanosec </a:t>
            </a: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hu-HU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hu-HU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&gt;100 msec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6562725" y="1171575"/>
            <a:ext cx="2352675" cy="3165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5000"/>
              </a:lnSpc>
              <a:buClrTx/>
              <a:buSzTx/>
              <a:buFontTx/>
              <a:buNone/>
            </a:pPr>
            <a:r>
              <a:rPr lang="hu-HU" b="1">
                <a:solidFill>
                  <a:schemeClr val="tx1"/>
                </a:solidFill>
              </a:rPr>
              <a:t>Kapacitás</a:t>
            </a:r>
            <a:r>
              <a:rPr lang="hu-HU">
                <a:solidFill>
                  <a:schemeClr val="tx1"/>
                </a:solidFill>
              </a:rPr>
              <a:t>: </a:t>
            </a:r>
          </a:p>
          <a:p>
            <a:pPr defTabSz="914400">
              <a:lnSpc>
                <a:spcPct val="105000"/>
              </a:lnSpc>
              <a:buClrTx/>
              <a:buSzTx/>
              <a:buFontTx/>
              <a:buNone/>
            </a:pPr>
            <a:endParaRPr lang="hu-HU">
              <a:solidFill>
                <a:schemeClr val="tx1"/>
              </a:solidFill>
            </a:endParaRPr>
          </a:p>
          <a:p>
            <a:pPr defTabSz="914400">
              <a:lnSpc>
                <a:spcPct val="105000"/>
              </a:lnSpc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néhány bájt    </a:t>
            </a:r>
            <a:r>
              <a:rPr lang="hu-HU">
                <a:solidFill>
                  <a:schemeClr val="tx1"/>
                </a:solidFill>
                <a:sym typeface="Symbol" pitchFamily="18" charset="2"/>
              </a:rPr>
              <a:t>	   </a:t>
            </a:r>
            <a:br>
              <a:rPr lang="hu-HU">
                <a:solidFill>
                  <a:schemeClr val="tx1"/>
                </a:solidFill>
                <a:sym typeface="Symbol" pitchFamily="18" charset="2"/>
              </a:rPr>
            </a:br>
            <a:r>
              <a:rPr lang="hu-HU">
                <a:solidFill>
                  <a:schemeClr val="tx1"/>
                </a:solidFill>
                <a:sym typeface="Symbol" pitchFamily="18" charset="2"/>
              </a:rPr>
              <a:t/>
            </a:r>
            <a:br>
              <a:rPr lang="hu-HU">
                <a:solidFill>
                  <a:schemeClr val="tx1"/>
                </a:solidFill>
                <a:sym typeface="Symbol" pitchFamily="18" charset="2"/>
              </a:rPr>
            </a:br>
            <a:endParaRPr lang="hu-HU">
              <a:solidFill>
                <a:schemeClr val="tx1"/>
              </a:solidFill>
              <a:sym typeface="Symbol" pitchFamily="18" charset="2"/>
            </a:endParaRPr>
          </a:p>
          <a:p>
            <a:pPr defTabSz="914400">
              <a:lnSpc>
                <a:spcPct val="105000"/>
              </a:lnSpc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  <a:sym typeface="Symbol" pitchFamily="18" charset="2"/>
              </a:rPr>
              <a:t/>
            </a:r>
            <a:br>
              <a:rPr lang="hu-HU">
                <a:solidFill>
                  <a:schemeClr val="tx1"/>
                </a:solidFill>
                <a:sym typeface="Symbol" pitchFamily="18" charset="2"/>
              </a:rPr>
            </a:br>
            <a:endParaRPr lang="hu-HU">
              <a:solidFill>
                <a:schemeClr val="tx1"/>
              </a:solidFill>
              <a:sym typeface="Symbol" pitchFamily="18" charset="2"/>
            </a:endParaRPr>
          </a:p>
          <a:p>
            <a:pPr defTabSz="914400">
              <a:lnSpc>
                <a:spcPct val="105000"/>
              </a:lnSpc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néhány száz GB</a:t>
            </a:r>
          </a:p>
        </p:txBody>
      </p:sp>
      <p:grpSp>
        <p:nvGrpSpPr>
          <p:cNvPr id="55302" name="Group 5"/>
          <p:cNvGrpSpPr>
            <a:grpSpLocks/>
          </p:cNvGrpSpPr>
          <p:nvPr/>
        </p:nvGrpSpPr>
        <p:grpSpPr bwMode="auto">
          <a:xfrm>
            <a:off x="2152650" y="1152525"/>
            <a:ext cx="4572000" cy="3619500"/>
            <a:chOff x="1356" y="1074"/>
            <a:chExt cx="2880" cy="2280"/>
          </a:xfrm>
        </p:grpSpPr>
        <p:sp>
          <p:nvSpPr>
            <p:cNvPr id="55305" name="Text Box 6"/>
            <p:cNvSpPr txBox="1">
              <a:spLocks noChangeArrowheads="1"/>
            </p:cNvSpPr>
            <p:nvPr/>
          </p:nvSpPr>
          <p:spPr bwMode="auto">
            <a:xfrm>
              <a:off x="2322" y="1698"/>
              <a:ext cx="96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regiszterek</a:t>
              </a:r>
            </a:p>
          </p:txBody>
        </p:sp>
        <p:sp>
          <p:nvSpPr>
            <p:cNvPr id="55306" name="Text Box 7"/>
            <p:cNvSpPr txBox="1">
              <a:spLocks noChangeArrowheads="1"/>
            </p:cNvSpPr>
            <p:nvPr/>
          </p:nvSpPr>
          <p:spPr bwMode="auto">
            <a:xfrm>
              <a:off x="2154" y="2004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Gyorsító tár</a:t>
              </a:r>
            </a:p>
          </p:txBody>
        </p:sp>
        <p:sp>
          <p:nvSpPr>
            <p:cNvPr id="55307" name="Text Box 8"/>
            <p:cNvSpPr txBox="1">
              <a:spLocks noChangeArrowheads="1"/>
            </p:cNvSpPr>
            <p:nvPr/>
          </p:nvSpPr>
          <p:spPr bwMode="auto">
            <a:xfrm>
              <a:off x="1716" y="2340"/>
              <a:ext cx="226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Központi memória</a:t>
              </a:r>
            </a:p>
          </p:txBody>
        </p:sp>
        <p:sp>
          <p:nvSpPr>
            <p:cNvPr id="55308" name="Text Box 9"/>
            <p:cNvSpPr txBox="1">
              <a:spLocks noChangeArrowheads="1"/>
            </p:cNvSpPr>
            <p:nvPr/>
          </p:nvSpPr>
          <p:spPr bwMode="auto">
            <a:xfrm>
              <a:off x="1716" y="2676"/>
              <a:ext cx="226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Mágneslemez</a:t>
              </a:r>
            </a:p>
          </p:txBody>
        </p:sp>
        <p:sp>
          <p:nvSpPr>
            <p:cNvPr id="55309" name="Text Box 10"/>
            <p:cNvSpPr txBox="1">
              <a:spLocks noChangeArrowheads="1"/>
            </p:cNvSpPr>
            <p:nvPr/>
          </p:nvSpPr>
          <p:spPr bwMode="auto">
            <a:xfrm>
              <a:off x="1524" y="2964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Szalag</a:t>
              </a:r>
            </a:p>
          </p:txBody>
        </p:sp>
        <p:sp>
          <p:nvSpPr>
            <p:cNvPr id="55310" name="Text Box 11"/>
            <p:cNvSpPr txBox="1">
              <a:spLocks noChangeArrowheads="1"/>
            </p:cNvSpPr>
            <p:nvPr/>
          </p:nvSpPr>
          <p:spPr bwMode="auto">
            <a:xfrm>
              <a:off x="2808" y="2958"/>
              <a:ext cx="124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</a:rPr>
                <a:t>Optikai lemez</a:t>
              </a:r>
            </a:p>
          </p:txBody>
        </p:sp>
        <p:sp>
          <p:nvSpPr>
            <p:cNvPr id="55311" name="Line 12"/>
            <p:cNvSpPr>
              <a:spLocks noChangeShapeType="1"/>
            </p:cNvSpPr>
            <p:nvPr/>
          </p:nvSpPr>
          <p:spPr bwMode="auto">
            <a:xfrm>
              <a:off x="1356" y="3348"/>
              <a:ext cx="28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12" name="Line 13"/>
            <p:cNvSpPr>
              <a:spLocks noChangeShapeType="1"/>
            </p:cNvSpPr>
            <p:nvPr/>
          </p:nvSpPr>
          <p:spPr bwMode="auto">
            <a:xfrm flipV="1">
              <a:off x="1356" y="1080"/>
              <a:ext cx="1440" cy="2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13" name="Line 14"/>
            <p:cNvSpPr>
              <a:spLocks noChangeShapeType="1"/>
            </p:cNvSpPr>
            <p:nvPr/>
          </p:nvSpPr>
          <p:spPr bwMode="auto">
            <a:xfrm flipH="1" flipV="1">
              <a:off x="2796" y="1074"/>
              <a:ext cx="1440" cy="2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14" name="Line 15"/>
            <p:cNvSpPr>
              <a:spLocks noChangeShapeType="1"/>
            </p:cNvSpPr>
            <p:nvPr/>
          </p:nvSpPr>
          <p:spPr bwMode="auto">
            <a:xfrm>
              <a:off x="2220" y="198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15" name="Line 16"/>
            <p:cNvSpPr>
              <a:spLocks noChangeShapeType="1"/>
            </p:cNvSpPr>
            <p:nvPr/>
          </p:nvSpPr>
          <p:spPr bwMode="auto">
            <a:xfrm flipV="1">
              <a:off x="2022" y="2304"/>
              <a:ext cx="15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16" name="Line 17"/>
            <p:cNvSpPr>
              <a:spLocks noChangeShapeType="1"/>
            </p:cNvSpPr>
            <p:nvPr/>
          </p:nvSpPr>
          <p:spPr bwMode="auto">
            <a:xfrm>
              <a:off x="1788" y="2664"/>
              <a:ext cx="20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17" name="Line 18"/>
            <p:cNvSpPr>
              <a:spLocks noChangeShapeType="1"/>
            </p:cNvSpPr>
            <p:nvPr/>
          </p:nvSpPr>
          <p:spPr bwMode="auto">
            <a:xfrm flipV="1">
              <a:off x="1596" y="2964"/>
              <a:ext cx="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18" name="Line 19"/>
            <p:cNvSpPr>
              <a:spLocks noChangeShapeType="1"/>
            </p:cNvSpPr>
            <p:nvPr/>
          </p:nvSpPr>
          <p:spPr bwMode="auto">
            <a:xfrm>
              <a:off x="2802" y="2964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5303" name="Élőláb helye 2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55304" name="Dátum helye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A4357DF-27E5-4F44-B383-ECA46983C088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13B690-4339-4E25-A4FC-32E28E04EDE1}" type="slidenum">
              <a:rPr lang="en-GB" smtClean="0">
                <a:cs typeface="Arial" charset="0"/>
              </a:rPr>
              <a:pPr/>
              <a:t>54</a:t>
            </a:fld>
            <a:endParaRPr lang="en-GB" smtClean="0">
              <a:cs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752600"/>
          </a:xfrm>
        </p:spPr>
        <p:txBody>
          <a:bodyPr lIns="92075" tIns="46038" rIns="92075" bIns="46038"/>
          <a:lstStyle/>
          <a:p>
            <a:pPr algn="ctr">
              <a:buFont typeface="Times New Roman" pitchFamily="18" charset="0"/>
              <a:buNone/>
            </a:pPr>
            <a:r>
              <a:rPr lang="hu-HU" b="1" smtClean="0"/>
              <a:t>CPU (Central Processing Unit)</a:t>
            </a:r>
          </a:p>
          <a:p>
            <a:pPr>
              <a:buFont typeface="Times New Roman" pitchFamily="18" charset="0"/>
              <a:buNone/>
            </a:pPr>
            <a:r>
              <a:rPr lang="hu-HU" smtClean="0"/>
              <a:t>Általában egyetlen lapkán van. </a:t>
            </a:r>
            <a:r>
              <a:rPr lang="hu-HU" b="1" smtClean="0"/>
              <a:t>Láb</a:t>
            </a:r>
            <a:r>
              <a:rPr lang="hu-HU" smtClean="0"/>
              <a:t>akon keresztül kommunikál a többi egységgel (</a:t>
            </a:r>
            <a:r>
              <a:rPr lang="hu-HU" b="1" smtClean="0"/>
              <a:t>3.34. ábra</a:t>
            </a:r>
            <a:r>
              <a:rPr lang="hu-HU" smtClean="0"/>
              <a:t>).</a:t>
            </a:r>
          </a:p>
        </p:txBody>
      </p:sp>
      <p:grpSp>
        <p:nvGrpSpPr>
          <p:cNvPr id="56324" name="Group 3"/>
          <p:cNvGrpSpPr>
            <a:grpSpLocks/>
          </p:cNvGrpSpPr>
          <p:nvPr/>
        </p:nvGrpSpPr>
        <p:grpSpPr bwMode="auto">
          <a:xfrm>
            <a:off x="0" y="2057400"/>
            <a:ext cx="8658225" cy="3602038"/>
            <a:chOff x="0" y="1296"/>
            <a:chExt cx="5454" cy="2269"/>
          </a:xfrm>
        </p:grpSpPr>
        <p:sp>
          <p:nvSpPr>
            <p:cNvPr id="56329" name="Text Box 4"/>
            <p:cNvSpPr txBox="1">
              <a:spLocks noChangeArrowheads="1"/>
            </p:cNvSpPr>
            <p:nvPr/>
          </p:nvSpPr>
          <p:spPr bwMode="auto">
            <a:xfrm>
              <a:off x="0" y="1296"/>
              <a:ext cx="1446" cy="11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800">
                  <a:solidFill>
                    <a:schemeClr val="tx1"/>
                  </a:solidFill>
                </a:rPr>
                <a:t>címzés </a:t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adat </a:t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sínvezérlés</a:t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megszakítások</a:t>
              </a:r>
            </a:p>
          </p:txBody>
        </p:sp>
        <p:sp>
          <p:nvSpPr>
            <p:cNvPr id="56330" name="Text Box 5"/>
            <p:cNvSpPr txBox="1">
              <a:spLocks noChangeArrowheads="1"/>
            </p:cNvSpPr>
            <p:nvPr/>
          </p:nvSpPr>
          <p:spPr bwMode="auto">
            <a:xfrm>
              <a:off x="3324" y="1296"/>
              <a:ext cx="2130" cy="109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sínütemezés/kiosztás</a:t>
              </a:r>
              <a:r>
                <a:rPr lang="hu-HU" sz="2800">
                  <a:solidFill>
                    <a:schemeClr val="tx1"/>
                  </a:solidFill>
                </a:rPr>
                <a:t/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segédprocesszor</a:t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állapot</a:t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vegyes</a:t>
              </a:r>
            </a:p>
          </p:txBody>
        </p:sp>
        <p:grpSp>
          <p:nvGrpSpPr>
            <p:cNvPr id="56331" name="Group 6"/>
            <p:cNvGrpSpPr>
              <a:grpSpLocks/>
            </p:cNvGrpSpPr>
            <p:nvPr/>
          </p:nvGrpSpPr>
          <p:grpSpPr bwMode="auto">
            <a:xfrm>
              <a:off x="1584" y="1338"/>
              <a:ext cx="1656" cy="1251"/>
              <a:chOff x="1584" y="1338"/>
              <a:chExt cx="1656" cy="1251"/>
            </a:xfrm>
          </p:grpSpPr>
          <p:sp>
            <p:nvSpPr>
              <p:cNvPr id="56336" name="Rectangle 7"/>
              <p:cNvSpPr>
                <a:spLocks noChangeArrowheads="1"/>
              </p:cNvSpPr>
              <p:nvPr/>
            </p:nvSpPr>
            <p:spPr bwMode="auto">
              <a:xfrm>
                <a:off x="1944" y="1338"/>
                <a:ext cx="936" cy="1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6337" name="Line 8"/>
              <p:cNvSpPr>
                <a:spLocks noChangeShapeType="1"/>
              </p:cNvSpPr>
              <p:nvPr/>
            </p:nvSpPr>
            <p:spPr bwMode="auto">
              <a:xfrm flipH="1">
                <a:off x="1596" y="1470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38" name="Line 9"/>
              <p:cNvSpPr>
                <a:spLocks noChangeShapeType="1"/>
              </p:cNvSpPr>
              <p:nvPr/>
            </p:nvSpPr>
            <p:spPr bwMode="auto">
              <a:xfrm flipH="1">
                <a:off x="1590" y="1938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39" name="Line 10"/>
              <p:cNvSpPr>
                <a:spLocks noChangeShapeType="1"/>
              </p:cNvSpPr>
              <p:nvPr/>
            </p:nvSpPr>
            <p:spPr bwMode="auto">
              <a:xfrm flipH="1">
                <a:off x="1590" y="1986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40" name="Line 11"/>
              <p:cNvSpPr>
                <a:spLocks noChangeShapeType="1"/>
              </p:cNvSpPr>
              <p:nvPr/>
            </p:nvSpPr>
            <p:spPr bwMode="auto">
              <a:xfrm flipH="1">
                <a:off x="1596" y="2052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41" name="Line 12"/>
              <p:cNvSpPr>
                <a:spLocks noChangeShapeType="1"/>
              </p:cNvSpPr>
              <p:nvPr/>
            </p:nvSpPr>
            <p:spPr bwMode="auto">
              <a:xfrm flipH="1">
                <a:off x="1590" y="2244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42" name="Line 13"/>
              <p:cNvSpPr>
                <a:spLocks noChangeShapeType="1"/>
              </p:cNvSpPr>
              <p:nvPr/>
            </p:nvSpPr>
            <p:spPr bwMode="auto">
              <a:xfrm flipH="1">
                <a:off x="1590" y="2304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43" name="Line 14"/>
              <p:cNvSpPr>
                <a:spLocks noChangeShapeType="1"/>
              </p:cNvSpPr>
              <p:nvPr/>
            </p:nvSpPr>
            <p:spPr bwMode="auto">
              <a:xfrm flipH="1">
                <a:off x="2886" y="1446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44" name="Line 15"/>
              <p:cNvSpPr>
                <a:spLocks noChangeShapeType="1"/>
              </p:cNvSpPr>
              <p:nvPr/>
            </p:nvSpPr>
            <p:spPr bwMode="auto">
              <a:xfrm flipH="1">
                <a:off x="2886" y="1707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45" name="Line 16"/>
              <p:cNvSpPr>
                <a:spLocks noChangeShapeType="1"/>
              </p:cNvSpPr>
              <p:nvPr/>
            </p:nvSpPr>
            <p:spPr bwMode="auto">
              <a:xfrm flipH="1">
                <a:off x="2886" y="1755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46" name="Line 17"/>
              <p:cNvSpPr>
                <a:spLocks noChangeShapeType="1"/>
              </p:cNvSpPr>
              <p:nvPr/>
            </p:nvSpPr>
            <p:spPr bwMode="auto">
              <a:xfrm flipH="1">
                <a:off x="2889" y="2271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47" name="Line 18"/>
              <p:cNvSpPr>
                <a:spLocks noChangeShapeType="1"/>
              </p:cNvSpPr>
              <p:nvPr/>
            </p:nvSpPr>
            <p:spPr bwMode="auto">
              <a:xfrm flipH="1">
                <a:off x="2889" y="2319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48" name="Line 19"/>
              <p:cNvSpPr>
                <a:spLocks noChangeShapeType="1"/>
              </p:cNvSpPr>
              <p:nvPr/>
            </p:nvSpPr>
            <p:spPr bwMode="auto">
              <a:xfrm flipH="1">
                <a:off x="2877" y="1986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49" name="Line 20"/>
              <p:cNvSpPr>
                <a:spLocks noChangeShapeType="1"/>
              </p:cNvSpPr>
              <p:nvPr/>
            </p:nvSpPr>
            <p:spPr bwMode="auto">
              <a:xfrm flipH="1">
                <a:off x="2877" y="2046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50" name="Line 21"/>
              <p:cNvSpPr>
                <a:spLocks noChangeShapeType="1"/>
              </p:cNvSpPr>
              <p:nvPr/>
            </p:nvSpPr>
            <p:spPr bwMode="auto">
              <a:xfrm flipH="1">
                <a:off x="2892" y="1821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51" name="Line 22"/>
              <p:cNvSpPr>
                <a:spLocks noChangeShapeType="1"/>
              </p:cNvSpPr>
              <p:nvPr/>
            </p:nvSpPr>
            <p:spPr bwMode="auto">
              <a:xfrm flipH="1">
                <a:off x="1728" y="1437"/>
                <a:ext cx="57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52" name="Line 23"/>
              <p:cNvSpPr>
                <a:spLocks noChangeShapeType="1"/>
              </p:cNvSpPr>
              <p:nvPr/>
            </p:nvSpPr>
            <p:spPr bwMode="auto">
              <a:xfrm flipH="1">
                <a:off x="1584" y="1737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53" name="Line 24"/>
              <p:cNvSpPr>
                <a:spLocks noChangeShapeType="1"/>
              </p:cNvSpPr>
              <p:nvPr/>
            </p:nvSpPr>
            <p:spPr bwMode="auto">
              <a:xfrm flipH="1">
                <a:off x="1716" y="1704"/>
                <a:ext cx="57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54" name="Line 25"/>
              <p:cNvSpPr>
                <a:spLocks noChangeShapeType="1"/>
              </p:cNvSpPr>
              <p:nvPr/>
            </p:nvSpPr>
            <p:spPr bwMode="auto">
              <a:xfrm flipV="1">
                <a:off x="2085" y="2451"/>
                <a:ext cx="0" cy="1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55" name="Line 26"/>
              <p:cNvSpPr>
                <a:spLocks noChangeShapeType="1"/>
              </p:cNvSpPr>
              <p:nvPr/>
            </p:nvSpPr>
            <p:spPr bwMode="auto">
              <a:xfrm flipV="1">
                <a:off x="2415" y="2448"/>
                <a:ext cx="0" cy="1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56" name="Line 27"/>
              <p:cNvSpPr>
                <a:spLocks noChangeShapeType="1"/>
              </p:cNvSpPr>
              <p:nvPr/>
            </p:nvSpPr>
            <p:spPr bwMode="auto">
              <a:xfrm flipV="1">
                <a:off x="2712" y="2448"/>
                <a:ext cx="3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57" name="Line 28"/>
              <p:cNvSpPr>
                <a:spLocks noChangeShapeType="1"/>
              </p:cNvSpPr>
              <p:nvPr/>
            </p:nvSpPr>
            <p:spPr bwMode="auto">
              <a:xfrm>
                <a:off x="2673" y="2514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58" name="Line 29"/>
              <p:cNvSpPr>
                <a:spLocks noChangeShapeType="1"/>
              </p:cNvSpPr>
              <p:nvPr/>
            </p:nvSpPr>
            <p:spPr bwMode="auto">
              <a:xfrm>
                <a:off x="2694" y="2541"/>
                <a:ext cx="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59" name="Line 30"/>
              <p:cNvSpPr>
                <a:spLocks noChangeShapeType="1"/>
              </p:cNvSpPr>
              <p:nvPr/>
            </p:nvSpPr>
            <p:spPr bwMode="auto">
              <a:xfrm flipV="1">
                <a:off x="2706" y="2568"/>
                <a:ext cx="1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56332" name="Group 31"/>
            <p:cNvGrpSpPr>
              <a:grpSpLocks/>
            </p:cNvGrpSpPr>
            <p:nvPr/>
          </p:nvGrpSpPr>
          <p:grpSpPr bwMode="auto">
            <a:xfrm>
              <a:off x="1386" y="2604"/>
              <a:ext cx="2316" cy="961"/>
              <a:chOff x="1386" y="2604"/>
              <a:chExt cx="2316" cy="961"/>
            </a:xfrm>
          </p:grpSpPr>
          <p:sp>
            <p:nvSpPr>
              <p:cNvPr id="56333" name="Text Box 32"/>
              <p:cNvSpPr txBox="1">
                <a:spLocks noChangeArrowheads="1"/>
              </p:cNvSpPr>
              <p:nvPr/>
            </p:nvSpPr>
            <p:spPr bwMode="auto">
              <a:xfrm>
                <a:off x="1386" y="2604"/>
                <a:ext cx="2316" cy="96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  <a:cs typeface="Times New Roman" pitchFamily="18" charset="0"/>
                  </a:rPr>
                  <a:t>          </a:t>
                </a:r>
                <a:r>
                  <a:rPr lang="el-GR">
                    <a:solidFill>
                      <a:schemeClr val="tx1"/>
                    </a:solidFill>
                    <a:cs typeface="Times New Roman" pitchFamily="18" charset="0"/>
                  </a:rPr>
                  <a:t>Φ</a:t>
                </a:r>
                <a:r>
                  <a:rPr lang="hu-HU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hu-HU">
                    <a:solidFill>
                      <a:schemeClr val="tx1"/>
                    </a:solidFill>
                  </a:rPr>
                  <a:t>+5V     földelés</a:t>
                </a:r>
              </a:p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800">
                    <a:solidFill>
                      <a:schemeClr val="tx1"/>
                    </a:solidFill>
                  </a:rPr>
                  <a:t/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órajel   tápfeszültség</a:t>
                </a:r>
              </a:p>
            </p:txBody>
          </p:sp>
          <p:sp>
            <p:nvSpPr>
              <p:cNvPr id="56334" name="Line 33"/>
              <p:cNvSpPr>
                <a:spLocks noChangeShapeType="1"/>
              </p:cNvSpPr>
              <p:nvPr/>
            </p:nvSpPr>
            <p:spPr bwMode="auto">
              <a:xfrm flipH="1" flipV="1">
                <a:off x="2484" y="2874"/>
                <a:ext cx="6" cy="3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335" name="Line 34"/>
              <p:cNvSpPr>
                <a:spLocks noChangeShapeType="1"/>
              </p:cNvSpPr>
              <p:nvPr/>
            </p:nvSpPr>
            <p:spPr bwMode="auto">
              <a:xfrm flipV="1">
                <a:off x="1770" y="2880"/>
                <a:ext cx="300" cy="4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56325" name="Text Box 35"/>
          <p:cNvSpPr txBox="1">
            <a:spLocks noChangeArrowheads="1"/>
          </p:cNvSpPr>
          <p:nvPr/>
        </p:nvSpPr>
        <p:spPr bwMode="auto">
          <a:xfrm>
            <a:off x="3362325" y="2686050"/>
            <a:ext cx="113347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 b="1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56326" name="Line 36"/>
          <p:cNvSpPr>
            <a:spLocks noChangeShapeType="1"/>
          </p:cNvSpPr>
          <p:nvPr/>
        </p:nvSpPr>
        <p:spPr bwMode="auto">
          <a:xfrm flipH="1">
            <a:off x="4572000" y="2419350"/>
            <a:ext cx="542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6327" name="Élőláb helye 3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56328" name="Dátum helye 3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D4448CE-D3CA-4AD7-90BD-04CD574AF3B3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A88AD0-9516-4A1B-9A53-911A2AAC07DD}" type="slidenum">
              <a:rPr lang="en-GB" smtClean="0">
                <a:cs typeface="Arial" charset="0"/>
              </a:rPr>
              <a:pPr/>
              <a:t>55</a:t>
            </a:fld>
            <a:endParaRPr lang="en-GB" smtClean="0">
              <a:cs typeface="Arial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152775"/>
            <a:ext cx="9144000" cy="2447925"/>
          </a:xfrm>
        </p:spPr>
        <p:txBody>
          <a:bodyPr lIns="92075" tIns="46038" rIns="92075" bIns="46038"/>
          <a:lstStyle/>
          <a:p>
            <a:pPr>
              <a:buFont typeface="Times New Roman" pitchFamily="18" charset="0"/>
              <a:buNone/>
            </a:pPr>
            <a:r>
              <a:rPr lang="hu-HU" smtClean="0"/>
              <a:t>Lábak (</a:t>
            </a:r>
            <a:r>
              <a:rPr lang="hu-HU" b="1" smtClean="0"/>
              <a:t>pins</a:t>
            </a:r>
            <a:r>
              <a:rPr lang="hu-HU" smtClean="0"/>
              <a:t>) három típusa: </a:t>
            </a:r>
            <a:r>
              <a:rPr lang="hu-HU" b="1" smtClean="0"/>
              <a:t>cím</a:t>
            </a:r>
            <a:r>
              <a:rPr lang="hu-HU" smtClean="0"/>
              <a:t>, </a:t>
            </a:r>
            <a:r>
              <a:rPr lang="hu-HU" b="1" smtClean="0"/>
              <a:t>adat</a:t>
            </a:r>
            <a:r>
              <a:rPr lang="hu-HU" smtClean="0"/>
              <a:t>, </a:t>
            </a:r>
            <a:r>
              <a:rPr lang="hu-HU" b="1" smtClean="0"/>
              <a:t>vezérlés</a:t>
            </a:r>
            <a:r>
              <a:rPr lang="hu-HU" smtClean="0"/>
              <a:t>. Ezek párhuzamos vezetékeken, az un. </a:t>
            </a:r>
            <a:r>
              <a:rPr lang="hu-HU" b="1" smtClean="0"/>
              <a:t>sín</a:t>
            </a:r>
            <a:r>
              <a:rPr lang="hu-HU" smtClean="0"/>
              <a:t>en keresztül kapcsolódnak a </a:t>
            </a:r>
            <a:r>
              <a:rPr lang="hu-HU" b="1" smtClean="0"/>
              <a:t>memória</a:t>
            </a:r>
            <a:r>
              <a:rPr lang="hu-HU" smtClean="0"/>
              <a:t>, az </a:t>
            </a:r>
            <a:r>
              <a:rPr lang="hu-HU" b="1" smtClean="0"/>
              <a:t>I/O</a:t>
            </a:r>
            <a:r>
              <a:rPr lang="hu-HU" smtClean="0"/>
              <a:t> egységek hasonló lábaihoz. </a:t>
            </a:r>
          </a:p>
        </p:txBody>
      </p:sp>
      <p:grpSp>
        <p:nvGrpSpPr>
          <p:cNvPr id="57348" name="Group 3"/>
          <p:cNvGrpSpPr>
            <a:grpSpLocks/>
          </p:cNvGrpSpPr>
          <p:nvPr/>
        </p:nvGrpSpPr>
        <p:grpSpPr bwMode="auto">
          <a:xfrm>
            <a:off x="209550" y="133350"/>
            <a:ext cx="8477250" cy="2595563"/>
            <a:chOff x="132" y="84"/>
            <a:chExt cx="5340" cy="1635"/>
          </a:xfrm>
        </p:grpSpPr>
        <p:grpSp>
          <p:nvGrpSpPr>
            <p:cNvPr id="57352" name="Group 4"/>
            <p:cNvGrpSpPr>
              <a:grpSpLocks/>
            </p:cNvGrpSpPr>
            <p:nvPr/>
          </p:nvGrpSpPr>
          <p:grpSpPr bwMode="auto">
            <a:xfrm>
              <a:off x="132" y="84"/>
              <a:ext cx="5340" cy="1635"/>
              <a:chOff x="132" y="204"/>
              <a:chExt cx="5340" cy="1635"/>
            </a:xfrm>
          </p:grpSpPr>
          <p:sp>
            <p:nvSpPr>
              <p:cNvPr id="57354" name="Text Box 5"/>
              <p:cNvSpPr txBox="1">
                <a:spLocks noChangeArrowheads="1"/>
              </p:cNvSpPr>
              <p:nvPr/>
            </p:nvSpPr>
            <p:spPr bwMode="auto">
              <a:xfrm>
                <a:off x="132" y="204"/>
                <a:ext cx="1446" cy="113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800">
                    <a:solidFill>
                      <a:schemeClr val="tx1"/>
                    </a:solidFill>
                  </a:rPr>
                  <a:t>címzés 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adat 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sínvezérlés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megszakítások</a:t>
                </a:r>
              </a:p>
            </p:txBody>
          </p:sp>
          <p:sp>
            <p:nvSpPr>
              <p:cNvPr id="57355" name="Text Box 6"/>
              <p:cNvSpPr txBox="1">
                <a:spLocks noChangeArrowheads="1"/>
              </p:cNvSpPr>
              <p:nvPr/>
            </p:nvSpPr>
            <p:spPr bwMode="auto">
              <a:xfrm>
                <a:off x="3456" y="204"/>
                <a:ext cx="2016" cy="140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sínütemezés/kiosztás</a:t>
                </a:r>
                <a:r>
                  <a:rPr lang="hu-HU" sz="2800">
                    <a:solidFill>
                      <a:schemeClr val="tx1"/>
                    </a:solidFill>
                  </a:rPr>
                  <a:t> 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segédprocesszor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állapot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vegyes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endParaRPr lang="hu-HU" sz="2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356" name="Group 7"/>
              <p:cNvGrpSpPr>
                <a:grpSpLocks/>
              </p:cNvGrpSpPr>
              <p:nvPr/>
            </p:nvGrpSpPr>
            <p:grpSpPr bwMode="auto">
              <a:xfrm>
                <a:off x="1716" y="246"/>
                <a:ext cx="1656" cy="1251"/>
                <a:chOff x="1584" y="1338"/>
                <a:chExt cx="1656" cy="1251"/>
              </a:xfrm>
            </p:grpSpPr>
            <p:sp>
              <p:nvSpPr>
                <p:cNvPr id="57358" name="Rectangle 8"/>
                <p:cNvSpPr>
                  <a:spLocks noChangeArrowheads="1"/>
                </p:cNvSpPr>
                <p:nvPr/>
              </p:nvSpPr>
              <p:spPr bwMode="auto">
                <a:xfrm>
                  <a:off x="1944" y="1338"/>
                  <a:ext cx="936" cy="111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7359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596" y="1470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6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590" y="1938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6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590" y="198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6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596" y="2052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63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590" y="2244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64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90" y="2304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65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886" y="144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6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886" y="1707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67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886" y="1755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6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889" y="2271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69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889" y="2319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70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877" y="198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7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877" y="204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72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892" y="1821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73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728" y="1437"/>
                  <a:ext cx="57" cy="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7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584" y="1737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7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716" y="1704"/>
                  <a:ext cx="57" cy="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7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085" y="2451"/>
                  <a:ext cx="0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7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415" y="2448"/>
                  <a:ext cx="0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7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712" y="2448"/>
                  <a:ext cx="3" cy="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79" name="Line 29"/>
                <p:cNvSpPr>
                  <a:spLocks noChangeShapeType="1"/>
                </p:cNvSpPr>
                <p:nvPr/>
              </p:nvSpPr>
              <p:spPr bwMode="auto">
                <a:xfrm>
                  <a:off x="2673" y="2514"/>
                  <a:ext cx="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80" name="Line 30"/>
                <p:cNvSpPr>
                  <a:spLocks noChangeShapeType="1"/>
                </p:cNvSpPr>
                <p:nvPr/>
              </p:nvSpPr>
              <p:spPr bwMode="auto">
                <a:xfrm>
                  <a:off x="2694" y="2541"/>
                  <a:ext cx="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38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706" y="2568"/>
                  <a:ext cx="1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57357" name="Text Box 32"/>
              <p:cNvSpPr txBox="1">
                <a:spLocks noChangeArrowheads="1"/>
              </p:cNvSpPr>
              <p:nvPr/>
            </p:nvSpPr>
            <p:spPr bwMode="auto">
              <a:xfrm>
                <a:off x="1518" y="1512"/>
                <a:ext cx="23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800">
                    <a:solidFill>
                      <a:schemeClr val="tx1"/>
                    </a:solidFill>
                    <a:cs typeface="Times New Roman" pitchFamily="18" charset="0"/>
                  </a:rPr>
                  <a:t>          </a:t>
                </a:r>
                <a:r>
                  <a:rPr lang="el-GR" sz="2800">
                    <a:solidFill>
                      <a:schemeClr val="tx1"/>
                    </a:solidFill>
                    <a:cs typeface="Times New Roman" pitchFamily="18" charset="0"/>
                  </a:rPr>
                  <a:t>Φ</a:t>
                </a:r>
                <a:r>
                  <a:rPr lang="hu-HU" sz="280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hu-HU" sz="2800">
                    <a:solidFill>
                      <a:schemeClr val="tx1"/>
                    </a:solidFill>
                  </a:rPr>
                  <a:t>+5V</a:t>
                </a:r>
              </a:p>
            </p:txBody>
          </p:sp>
        </p:grpSp>
        <p:sp>
          <p:nvSpPr>
            <p:cNvPr id="57353" name="Text Box 33"/>
            <p:cNvSpPr txBox="1">
              <a:spLocks noChangeArrowheads="1"/>
            </p:cNvSpPr>
            <p:nvPr/>
          </p:nvSpPr>
          <p:spPr bwMode="auto">
            <a:xfrm>
              <a:off x="2244" y="486"/>
              <a:ext cx="714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 b="1">
                  <a:solidFill>
                    <a:schemeClr val="tx1"/>
                  </a:solidFill>
                </a:rPr>
                <a:t>CPU</a:t>
              </a:r>
            </a:p>
          </p:txBody>
        </p:sp>
      </p:grpSp>
      <p:sp>
        <p:nvSpPr>
          <p:cNvPr id="57349" name="Line 34"/>
          <p:cNvSpPr>
            <a:spLocks noChangeShapeType="1"/>
          </p:cNvSpPr>
          <p:nvPr/>
        </p:nvSpPr>
        <p:spPr bwMode="auto">
          <a:xfrm flipH="1">
            <a:off x="4781550" y="504825"/>
            <a:ext cx="542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7350" name="Élőláb helye 3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57351" name="Dátum helye 3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3ECBC20-A68E-4C75-924F-DD40320E9963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E77388-4C29-4BDA-9222-7E0D87942871}" type="slidenum">
              <a:rPr lang="en-GB" smtClean="0">
                <a:cs typeface="Arial" charset="0"/>
              </a:rPr>
              <a:pPr/>
              <a:t>56</a:t>
            </a:fld>
            <a:endParaRPr lang="en-GB" smtClean="0">
              <a:cs typeface="Arial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248025"/>
            <a:ext cx="9144000" cy="2990850"/>
          </a:xfrm>
        </p:spPr>
        <p:txBody>
          <a:bodyPr lIns="92075" tIns="46038" rIns="92075" bIns="46038"/>
          <a:lstStyle/>
          <a:p>
            <a:pPr>
              <a:buFont typeface="Times New Roman" pitchFamily="18" charset="0"/>
              <a:buNone/>
            </a:pPr>
            <a:r>
              <a:rPr lang="hu-HU" smtClean="0"/>
              <a:t>Lényeges a cím- és adatlábak száma (</a:t>
            </a:r>
            <a:r>
              <a:rPr lang="hu-HU" b="1" smtClean="0"/>
              <a:t>3.34. ábra</a:t>
            </a:r>
            <a:r>
              <a:rPr lang="hu-HU" smtClean="0"/>
              <a:t>):</a:t>
            </a:r>
          </a:p>
          <a:p>
            <a:r>
              <a:rPr lang="hu-HU" smtClean="0"/>
              <a:t>Ha </a:t>
            </a:r>
            <a:r>
              <a:rPr lang="hu-HU" i="1" smtClean="0"/>
              <a:t>m</a:t>
            </a:r>
            <a:r>
              <a:rPr lang="hu-HU" smtClean="0"/>
              <a:t> címláb van, akkor 2</a:t>
            </a:r>
            <a:r>
              <a:rPr lang="hu-HU" i="1" baseline="30000" smtClean="0"/>
              <a:t>m</a:t>
            </a:r>
            <a:r>
              <a:rPr lang="hu-HU" smtClean="0"/>
              <a:t> memóriarekesz érhető el (tipikus </a:t>
            </a:r>
            <a:r>
              <a:rPr lang="hu-HU" i="1" smtClean="0"/>
              <a:t>m</a:t>
            </a:r>
            <a:r>
              <a:rPr lang="hu-HU" smtClean="0"/>
              <a:t> = 16, 20, 32, 64). </a:t>
            </a:r>
          </a:p>
          <a:p>
            <a:r>
              <a:rPr lang="hu-HU" smtClean="0"/>
              <a:t>Ha </a:t>
            </a:r>
            <a:r>
              <a:rPr lang="hu-HU" i="1" smtClean="0"/>
              <a:t>n</a:t>
            </a:r>
            <a:r>
              <a:rPr lang="hu-HU" smtClean="0"/>
              <a:t> adatláb van, akkor egyszerre </a:t>
            </a:r>
            <a:r>
              <a:rPr lang="hu-HU" i="1" smtClean="0"/>
              <a:t>n</a:t>
            </a:r>
            <a:r>
              <a:rPr lang="hu-HU" smtClean="0"/>
              <a:t> bit olvasható illetve írható (tipikus </a:t>
            </a:r>
            <a:r>
              <a:rPr lang="hu-HU" i="1" smtClean="0"/>
              <a:t>n</a:t>
            </a:r>
            <a:r>
              <a:rPr lang="hu-HU" smtClean="0"/>
              <a:t> = 8, 16, 32, 36, 64). </a:t>
            </a:r>
          </a:p>
        </p:txBody>
      </p:sp>
      <p:grpSp>
        <p:nvGrpSpPr>
          <p:cNvPr id="58372" name="Group 3"/>
          <p:cNvGrpSpPr>
            <a:grpSpLocks/>
          </p:cNvGrpSpPr>
          <p:nvPr/>
        </p:nvGrpSpPr>
        <p:grpSpPr bwMode="auto">
          <a:xfrm>
            <a:off x="425450" y="349250"/>
            <a:ext cx="8477250" cy="2595563"/>
            <a:chOff x="132" y="84"/>
            <a:chExt cx="5340" cy="1635"/>
          </a:xfrm>
        </p:grpSpPr>
        <p:grpSp>
          <p:nvGrpSpPr>
            <p:cNvPr id="58376" name="Group 4"/>
            <p:cNvGrpSpPr>
              <a:grpSpLocks/>
            </p:cNvGrpSpPr>
            <p:nvPr/>
          </p:nvGrpSpPr>
          <p:grpSpPr bwMode="auto">
            <a:xfrm>
              <a:off x="132" y="84"/>
              <a:ext cx="5340" cy="1635"/>
              <a:chOff x="132" y="204"/>
              <a:chExt cx="5340" cy="1635"/>
            </a:xfrm>
          </p:grpSpPr>
          <p:sp>
            <p:nvSpPr>
              <p:cNvPr id="58378" name="Text Box 5"/>
              <p:cNvSpPr txBox="1">
                <a:spLocks noChangeArrowheads="1"/>
              </p:cNvSpPr>
              <p:nvPr/>
            </p:nvSpPr>
            <p:spPr bwMode="auto">
              <a:xfrm>
                <a:off x="132" y="204"/>
                <a:ext cx="1446" cy="113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800">
                    <a:solidFill>
                      <a:schemeClr val="tx1"/>
                    </a:solidFill>
                  </a:rPr>
                  <a:t>címzés 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adat 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sínvezérlés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megszakítások</a:t>
                </a:r>
              </a:p>
            </p:txBody>
          </p:sp>
          <p:sp>
            <p:nvSpPr>
              <p:cNvPr id="58379" name="Text Box 6"/>
              <p:cNvSpPr txBox="1">
                <a:spLocks noChangeArrowheads="1"/>
              </p:cNvSpPr>
              <p:nvPr/>
            </p:nvSpPr>
            <p:spPr bwMode="auto">
              <a:xfrm>
                <a:off x="3456" y="204"/>
                <a:ext cx="2016" cy="140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sínütemezés/kiosztás</a:t>
                </a:r>
                <a:r>
                  <a:rPr lang="hu-HU" sz="2800">
                    <a:solidFill>
                      <a:schemeClr val="tx1"/>
                    </a:solidFill>
                  </a:rPr>
                  <a:t> 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segédprocesszor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állapot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vegyes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endParaRPr lang="hu-HU" sz="2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380" name="Group 7"/>
              <p:cNvGrpSpPr>
                <a:grpSpLocks/>
              </p:cNvGrpSpPr>
              <p:nvPr/>
            </p:nvGrpSpPr>
            <p:grpSpPr bwMode="auto">
              <a:xfrm>
                <a:off x="1716" y="246"/>
                <a:ext cx="1656" cy="1251"/>
                <a:chOff x="1584" y="1338"/>
                <a:chExt cx="1656" cy="1251"/>
              </a:xfrm>
            </p:grpSpPr>
            <p:sp>
              <p:nvSpPr>
                <p:cNvPr id="58382" name="Rectangle 8"/>
                <p:cNvSpPr>
                  <a:spLocks noChangeArrowheads="1"/>
                </p:cNvSpPr>
                <p:nvPr/>
              </p:nvSpPr>
              <p:spPr bwMode="auto">
                <a:xfrm>
                  <a:off x="1944" y="1338"/>
                  <a:ext cx="936" cy="111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838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596" y="1470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8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590" y="1938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8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590" y="198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8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596" y="2052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8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590" y="2244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8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90" y="2304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8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886" y="144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9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886" y="1707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9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886" y="1755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9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889" y="2271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9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889" y="2319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9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877" y="198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9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877" y="204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9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892" y="1821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9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728" y="1437"/>
                  <a:ext cx="57" cy="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9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584" y="1737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39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716" y="1704"/>
                  <a:ext cx="57" cy="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40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085" y="2451"/>
                  <a:ext cx="0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40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415" y="2448"/>
                  <a:ext cx="0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40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712" y="2448"/>
                  <a:ext cx="3" cy="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403" name="Line 29"/>
                <p:cNvSpPr>
                  <a:spLocks noChangeShapeType="1"/>
                </p:cNvSpPr>
                <p:nvPr/>
              </p:nvSpPr>
              <p:spPr bwMode="auto">
                <a:xfrm>
                  <a:off x="2673" y="2514"/>
                  <a:ext cx="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404" name="Line 30"/>
                <p:cNvSpPr>
                  <a:spLocks noChangeShapeType="1"/>
                </p:cNvSpPr>
                <p:nvPr/>
              </p:nvSpPr>
              <p:spPr bwMode="auto">
                <a:xfrm>
                  <a:off x="2694" y="2541"/>
                  <a:ext cx="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40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706" y="2568"/>
                  <a:ext cx="1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58381" name="Text Box 32"/>
              <p:cNvSpPr txBox="1">
                <a:spLocks noChangeArrowheads="1"/>
              </p:cNvSpPr>
              <p:nvPr/>
            </p:nvSpPr>
            <p:spPr bwMode="auto">
              <a:xfrm>
                <a:off x="1518" y="1512"/>
                <a:ext cx="23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800">
                    <a:solidFill>
                      <a:schemeClr val="tx1"/>
                    </a:solidFill>
                    <a:cs typeface="Times New Roman" pitchFamily="18" charset="0"/>
                  </a:rPr>
                  <a:t>          </a:t>
                </a:r>
                <a:r>
                  <a:rPr lang="el-GR" sz="2800">
                    <a:solidFill>
                      <a:schemeClr val="tx1"/>
                    </a:solidFill>
                    <a:cs typeface="Times New Roman" pitchFamily="18" charset="0"/>
                  </a:rPr>
                  <a:t>Φ</a:t>
                </a:r>
                <a:r>
                  <a:rPr lang="hu-HU" sz="280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hu-HU" sz="2800">
                    <a:solidFill>
                      <a:schemeClr val="tx1"/>
                    </a:solidFill>
                  </a:rPr>
                  <a:t>+5V</a:t>
                </a:r>
              </a:p>
            </p:txBody>
          </p:sp>
        </p:grpSp>
        <p:sp>
          <p:nvSpPr>
            <p:cNvPr id="58377" name="Text Box 33"/>
            <p:cNvSpPr txBox="1">
              <a:spLocks noChangeArrowheads="1"/>
            </p:cNvSpPr>
            <p:nvPr/>
          </p:nvSpPr>
          <p:spPr bwMode="auto">
            <a:xfrm>
              <a:off x="2244" y="486"/>
              <a:ext cx="714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 b="1">
                  <a:solidFill>
                    <a:schemeClr val="tx1"/>
                  </a:solidFill>
                </a:rPr>
                <a:t>CPU</a:t>
              </a:r>
            </a:p>
          </p:txBody>
        </p:sp>
      </p:grpSp>
      <p:sp>
        <p:nvSpPr>
          <p:cNvPr id="58373" name="Line 34"/>
          <p:cNvSpPr>
            <a:spLocks noChangeShapeType="1"/>
          </p:cNvSpPr>
          <p:nvPr/>
        </p:nvSpPr>
        <p:spPr bwMode="auto">
          <a:xfrm flipH="1">
            <a:off x="4997450" y="720725"/>
            <a:ext cx="542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8374" name="Élőláb helye 3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58375" name="Dátum helye 3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662804D-75D2-42C0-8698-7B5B877A1785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4F275-E363-4832-9C17-277895CDD9B5}" type="slidenum">
              <a:rPr lang="en-GB" smtClean="0">
                <a:cs typeface="Arial" charset="0"/>
              </a:rPr>
              <a:pPr/>
              <a:t>57</a:t>
            </a:fld>
            <a:endParaRPr lang="en-GB" smtClean="0">
              <a:cs typeface="Arial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733675"/>
            <a:ext cx="9144000" cy="3514725"/>
          </a:xfrm>
        </p:spPr>
        <p:txBody>
          <a:bodyPr lIns="92075" tIns="46038" rIns="92075" bIns="46038"/>
          <a:lstStyle/>
          <a:p>
            <a:pPr>
              <a:buFont typeface="Times New Roman" pitchFamily="18" charset="0"/>
              <a:buNone/>
            </a:pPr>
            <a:r>
              <a:rPr lang="hu-HU" sz="2800" smtClean="0"/>
              <a:t>Óra, áram (3.3 v. 5V), föld, továbbá </a:t>
            </a:r>
            <a:r>
              <a:rPr lang="hu-HU" sz="2800" b="1" smtClean="0"/>
              <a:t>vezérlőlábak</a:t>
            </a:r>
            <a:r>
              <a:rPr lang="hu-HU" sz="2800" smtClean="0"/>
              <a:t>: </a:t>
            </a:r>
          </a:p>
          <a:p>
            <a:pPr>
              <a:spcBef>
                <a:spcPct val="0"/>
              </a:spcBef>
            </a:pPr>
            <a:r>
              <a:rPr lang="hu-HU" sz="2800" smtClean="0"/>
              <a:t>sín vezérlés (bus control): mit csináljon a sín, </a:t>
            </a:r>
          </a:p>
          <a:p>
            <a:pPr>
              <a:spcBef>
                <a:spcPct val="0"/>
              </a:spcBef>
            </a:pPr>
            <a:r>
              <a:rPr lang="hu-HU" sz="2800" smtClean="0"/>
              <a:t>megszakítások, </a:t>
            </a:r>
          </a:p>
          <a:p>
            <a:pPr>
              <a:spcBef>
                <a:spcPct val="0"/>
              </a:spcBef>
            </a:pPr>
            <a:r>
              <a:rPr lang="hu-HU" sz="2800" smtClean="0"/>
              <a:t>sín kiosztás (ütemezés, egyeztetés – bus arbitration): </a:t>
            </a:r>
            <a:br>
              <a:rPr lang="hu-HU" sz="2800" smtClean="0"/>
            </a:br>
            <a:r>
              <a:rPr lang="hu-HU" sz="2800" smtClean="0"/>
              <a:t>kinek dolgozzon a sín, </a:t>
            </a:r>
          </a:p>
          <a:p>
            <a:pPr>
              <a:spcBef>
                <a:spcPct val="0"/>
              </a:spcBef>
            </a:pPr>
            <a:r>
              <a:rPr lang="hu-HU" sz="2800" smtClean="0"/>
              <a:t>segéd processzor vezérlése, jelzései, </a:t>
            </a:r>
          </a:p>
          <a:p>
            <a:pPr>
              <a:spcBef>
                <a:spcPct val="0"/>
              </a:spcBef>
            </a:pPr>
            <a:r>
              <a:rPr lang="hu-HU" sz="2800" smtClean="0"/>
              <a:t>állapot, </a:t>
            </a:r>
          </a:p>
          <a:p>
            <a:pPr>
              <a:spcBef>
                <a:spcPct val="0"/>
              </a:spcBef>
            </a:pPr>
            <a:r>
              <a:rPr lang="hu-HU" sz="2800" smtClean="0"/>
              <a:t>egyebek.</a:t>
            </a:r>
          </a:p>
        </p:txBody>
      </p:sp>
      <p:grpSp>
        <p:nvGrpSpPr>
          <p:cNvPr id="59396" name="Group 3"/>
          <p:cNvGrpSpPr>
            <a:grpSpLocks/>
          </p:cNvGrpSpPr>
          <p:nvPr/>
        </p:nvGrpSpPr>
        <p:grpSpPr bwMode="auto">
          <a:xfrm>
            <a:off x="387350" y="196850"/>
            <a:ext cx="8477250" cy="2595563"/>
            <a:chOff x="132" y="84"/>
            <a:chExt cx="5340" cy="1635"/>
          </a:xfrm>
        </p:grpSpPr>
        <p:grpSp>
          <p:nvGrpSpPr>
            <p:cNvPr id="59400" name="Group 4"/>
            <p:cNvGrpSpPr>
              <a:grpSpLocks/>
            </p:cNvGrpSpPr>
            <p:nvPr/>
          </p:nvGrpSpPr>
          <p:grpSpPr bwMode="auto">
            <a:xfrm>
              <a:off x="132" y="84"/>
              <a:ext cx="5340" cy="1635"/>
              <a:chOff x="132" y="204"/>
              <a:chExt cx="5340" cy="1635"/>
            </a:xfrm>
          </p:grpSpPr>
          <p:sp>
            <p:nvSpPr>
              <p:cNvPr id="59402" name="Text Box 5"/>
              <p:cNvSpPr txBox="1">
                <a:spLocks noChangeArrowheads="1"/>
              </p:cNvSpPr>
              <p:nvPr/>
            </p:nvSpPr>
            <p:spPr bwMode="auto">
              <a:xfrm>
                <a:off x="132" y="204"/>
                <a:ext cx="1446" cy="113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800">
                    <a:solidFill>
                      <a:schemeClr val="tx1"/>
                    </a:solidFill>
                  </a:rPr>
                  <a:t>címzés 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adat 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sínvezérlés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megszakítások</a:t>
                </a:r>
              </a:p>
            </p:txBody>
          </p:sp>
          <p:sp>
            <p:nvSpPr>
              <p:cNvPr id="59403" name="Text Box 6"/>
              <p:cNvSpPr txBox="1">
                <a:spLocks noChangeArrowheads="1"/>
              </p:cNvSpPr>
              <p:nvPr/>
            </p:nvSpPr>
            <p:spPr bwMode="auto">
              <a:xfrm>
                <a:off x="3456" y="204"/>
                <a:ext cx="2016" cy="140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sínütemezés/kiosztás</a:t>
                </a:r>
                <a:r>
                  <a:rPr lang="hu-HU" sz="2800">
                    <a:solidFill>
                      <a:schemeClr val="tx1"/>
                    </a:solidFill>
                  </a:rPr>
                  <a:t> 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segédprocesszor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állapot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vegyes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endParaRPr lang="hu-HU" sz="2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9404" name="Group 7"/>
              <p:cNvGrpSpPr>
                <a:grpSpLocks/>
              </p:cNvGrpSpPr>
              <p:nvPr/>
            </p:nvGrpSpPr>
            <p:grpSpPr bwMode="auto">
              <a:xfrm>
                <a:off x="1716" y="246"/>
                <a:ext cx="1656" cy="1251"/>
                <a:chOff x="1584" y="1338"/>
                <a:chExt cx="1656" cy="1251"/>
              </a:xfrm>
            </p:grpSpPr>
            <p:sp>
              <p:nvSpPr>
                <p:cNvPr id="59406" name="Rectangle 8"/>
                <p:cNvSpPr>
                  <a:spLocks noChangeArrowheads="1"/>
                </p:cNvSpPr>
                <p:nvPr/>
              </p:nvSpPr>
              <p:spPr bwMode="auto">
                <a:xfrm>
                  <a:off x="1944" y="1338"/>
                  <a:ext cx="936" cy="111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9407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596" y="1470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08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590" y="1938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0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590" y="198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1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596" y="2052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1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590" y="2244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1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90" y="2304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1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886" y="144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1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886" y="1707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1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886" y="1755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1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889" y="2271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1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889" y="2319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1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877" y="198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1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877" y="204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2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892" y="1821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21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728" y="1437"/>
                  <a:ext cx="57" cy="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2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584" y="1737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2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716" y="1704"/>
                  <a:ext cx="57" cy="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24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085" y="2451"/>
                  <a:ext cx="0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25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415" y="2448"/>
                  <a:ext cx="0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2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712" y="2448"/>
                  <a:ext cx="3" cy="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27" name="Line 29"/>
                <p:cNvSpPr>
                  <a:spLocks noChangeShapeType="1"/>
                </p:cNvSpPr>
                <p:nvPr/>
              </p:nvSpPr>
              <p:spPr bwMode="auto">
                <a:xfrm>
                  <a:off x="2673" y="2514"/>
                  <a:ext cx="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28" name="Line 30"/>
                <p:cNvSpPr>
                  <a:spLocks noChangeShapeType="1"/>
                </p:cNvSpPr>
                <p:nvPr/>
              </p:nvSpPr>
              <p:spPr bwMode="auto">
                <a:xfrm>
                  <a:off x="2694" y="2541"/>
                  <a:ext cx="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429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706" y="2568"/>
                  <a:ext cx="1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59405" name="Text Box 32"/>
              <p:cNvSpPr txBox="1">
                <a:spLocks noChangeArrowheads="1"/>
              </p:cNvSpPr>
              <p:nvPr/>
            </p:nvSpPr>
            <p:spPr bwMode="auto">
              <a:xfrm>
                <a:off x="1518" y="1512"/>
                <a:ext cx="23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800">
                    <a:solidFill>
                      <a:schemeClr val="tx1"/>
                    </a:solidFill>
                    <a:cs typeface="Times New Roman" pitchFamily="18" charset="0"/>
                  </a:rPr>
                  <a:t>          </a:t>
                </a:r>
                <a:r>
                  <a:rPr lang="el-GR" sz="2800">
                    <a:solidFill>
                      <a:schemeClr val="tx1"/>
                    </a:solidFill>
                    <a:cs typeface="Times New Roman" pitchFamily="18" charset="0"/>
                  </a:rPr>
                  <a:t>Φ</a:t>
                </a:r>
                <a:r>
                  <a:rPr lang="hu-HU" sz="280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hu-HU" sz="2800">
                    <a:solidFill>
                      <a:schemeClr val="tx1"/>
                    </a:solidFill>
                  </a:rPr>
                  <a:t>+5V</a:t>
                </a:r>
              </a:p>
            </p:txBody>
          </p:sp>
        </p:grpSp>
        <p:sp>
          <p:nvSpPr>
            <p:cNvPr id="59401" name="Text Box 33"/>
            <p:cNvSpPr txBox="1">
              <a:spLocks noChangeArrowheads="1"/>
            </p:cNvSpPr>
            <p:nvPr/>
          </p:nvSpPr>
          <p:spPr bwMode="auto">
            <a:xfrm>
              <a:off x="2244" y="486"/>
              <a:ext cx="714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 b="1">
                  <a:solidFill>
                    <a:schemeClr val="tx1"/>
                  </a:solidFill>
                </a:rPr>
                <a:t>CPU</a:t>
              </a:r>
            </a:p>
          </p:txBody>
        </p:sp>
      </p:grpSp>
      <p:sp>
        <p:nvSpPr>
          <p:cNvPr id="59397" name="Line 34"/>
          <p:cNvSpPr>
            <a:spLocks noChangeShapeType="1"/>
          </p:cNvSpPr>
          <p:nvPr/>
        </p:nvSpPr>
        <p:spPr bwMode="auto">
          <a:xfrm flipH="1">
            <a:off x="4940300" y="549275"/>
            <a:ext cx="542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9398" name="Élőláb helye 3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59399" name="Dátum helye 3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2F1C95-BD8D-4EFC-B9BC-19EC786B63DA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4F37E2-2CF3-4E63-94A7-E07D57720F37}" type="slidenum">
              <a:rPr lang="en-GB" smtClean="0">
                <a:cs typeface="Arial" charset="0"/>
              </a:rPr>
              <a:pPr/>
              <a:t>58</a:t>
            </a:fld>
            <a:endParaRPr lang="en-GB" smtClean="0">
              <a:cs typeface="Arial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714625"/>
            <a:ext cx="9144000" cy="3543300"/>
          </a:xfrm>
        </p:spPr>
        <p:txBody>
          <a:bodyPr lIns="92075" tIns="46038" rIns="92075" bIns="46038"/>
          <a:lstStyle/>
          <a:p>
            <a:pPr>
              <a:buFont typeface="Times New Roman" pitchFamily="18" charset="0"/>
              <a:buNone/>
            </a:pPr>
            <a:r>
              <a:rPr lang="hu-HU" sz="2800" smtClean="0"/>
              <a:t>Pl. </a:t>
            </a:r>
            <a:r>
              <a:rPr lang="hu-HU" sz="2800" b="1" smtClean="0"/>
              <a:t>utasítás betöltése</a:t>
            </a:r>
            <a:r>
              <a:rPr lang="hu-HU" sz="2800" smtClean="0"/>
              <a:t>: </a:t>
            </a:r>
          </a:p>
          <a:p>
            <a:pPr>
              <a:spcBef>
                <a:spcPct val="0"/>
              </a:spcBef>
            </a:pPr>
            <a:r>
              <a:rPr lang="hu-HU" sz="2800" smtClean="0"/>
              <a:t>A </a:t>
            </a:r>
            <a:r>
              <a:rPr lang="hu-HU" sz="2800" b="1" smtClean="0"/>
              <a:t>CPU</a:t>
            </a:r>
            <a:r>
              <a:rPr lang="hu-HU" sz="2800" smtClean="0"/>
              <a:t> kéri a sín használat jogát,</a:t>
            </a:r>
          </a:p>
          <a:p>
            <a:pPr>
              <a:spcBef>
                <a:spcPct val="0"/>
              </a:spcBef>
            </a:pPr>
            <a:r>
              <a:rPr lang="hu-HU" sz="2800" smtClean="0"/>
              <a:t>Az utasítás címét a cím lábakra teszi, </a:t>
            </a:r>
          </a:p>
          <a:p>
            <a:pPr>
              <a:spcBef>
                <a:spcPct val="0"/>
              </a:spcBef>
            </a:pPr>
            <a:r>
              <a:rPr lang="hu-HU" sz="2800" smtClean="0"/>
              <a:t>vezérlő vonalon informálja a memóriát, hogy olvasni szeretne, </a:t>
            </a:r>
          </a:p>
          <a:p>
            <a:pPr>
              <a:spcBef>
                <a:spcPct val="0"/>
              </a:spcBef>
            </a:pPr>
            <a:r>
              <a:rPr lang="hu-HU" sz="2800" smtClean="0"/>
              <a:t>a memória a kért szót az adat vonalakra teszi, kész jelzést tesz egy vezérlő vonalra, </a:t>
            </a:r>
          </a:p>
          <a:p>
            <a:pPr>
              <a:spcBef>
                <a:spcPct val="0"/>
              </a:spcBef>
            </a:pPr>
            <a:r>
              <a:rPr lang="hu-HU" sz="2800" smtClean="0"/>
              <a:t>a </a:t>
            </a:r>
            <a:r>
              <a:rPr lang="hu-HU" sz="2800" b="1" smtClean="0"/>
              <a:t>CPU</a:t>
            </a:r>
            <a:r>
              <a:rPr lang="hu-HU" sz="2800" smtClean="0"/>
              <a:t> végrehajtáshoz átveszi az utasítást.</a:t>
            </a:r>
          </a:p>
        </p:txBody>
      </p:sp>
      <p:grpSp>
        <p:nvGrpSpPr>
          <p:cNvPr id="60420" name="Group 3"/>
          <p:cNvGrpSpPr>
            <a:grpSpLocks/>
          </p:cNvGrpSpPr>
          <p:nvPr/>
        </p:nvGrpSpPr>
        <p:grpSpPr bwMode="auto">
          <a:xfrm>
            <a:off x="406400" y="187325"/>
            <a:ext cx="8477250" cy="2595563"/>
            <a:chOff x="132" y="84"/>
            <a:chExt cx="5340" cy="1635"/>
          </a:xfrm>
        </p:grpSpPr>
        <p:grpSp>
          <p:nvGrpSpPr>
            <p:cNvPr id="60424" name="Group 4"/>
            <p:cNvGrpSpPr>
              <a:grpSpLocks/>
            </p:cNvGrpSpPr>
            <p:nvPr/>
          </p:nvGrpSpPr>
          <p:grpSpPr bwMode="auto">
            <a:xfrm>
              <a:off x="132" y="84"/>
              <a:ext cx="5340" cy="1635"/>
              <a:chOff x="132" y="204"/>
              <a:chExt cx="5340" cy="1635"/>
            </a:xfrm>
          </p:grpSpPr>
          <p:sp>
            <p:nvSpPr>
              <p:cNvPr id="60426" name="Text Box 5"/>
              <p:cNvSpPr txBox="1">
                <a:spLocks noChangeArrowheads="1"/>
              </p:cNvSpPr>
              <p:nvPr/>
            </p:nvSpPr>
            <p:spPr bwMode="auto">
              <a:xfrm>
                <a:off x="132" y="204"/>
                <a:ext cx="1446" cy="113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800">
                    <a:solidFill>
                      <a:schemeClr val="tx1"/>
                    </a:solidFill>
                  </a:rPr>
                  <a:t>címzés 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adat 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sínvezérlés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megszakítások</a:t>
                </a:r>
              </a:p>
            </p:txBody>
          </p:sp>
          <p:sp>
            <p:nvSpPr>
              <p:cNvPr id="60427" name="Text Box 6"/>
              <p:cNvSpPr txBox="1">
                <a:spLocks noChangeArrowheads="1"/>
              </p:cNvSpPr>
              <p:nvPr/>
            </p:nvSpPr>
            <p:spPr bwMode="auto">
              <a:xfrm>
                <a:off x="3456" y="204"/>
                <a:ext cx="2016" cy="140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sínütemezés/kiosztás</a:t>
                </a:r>
                <a:r>
                  <a:rPr lang="hu-HU" sz="2800">
                    <a:solidFill>
                      <a:schemeClr val="tx1"/>
                    </a:solidFill>
                  </a:rPr>
                  <a:t> 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segédprocesszor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állapot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vegyes</a:t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endParaRPr lang="hu-HU" sz="2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0428" name="Group 7"/>
              <p:cNvGrpSpPr>
                <a:grpSpLocks/>
              </p:cNvGrpSpPr>
              <p:nvPr/>
            </p:nvGrpSpPr>
            <p:grpSpPr bwMode="auto">
              <a:xfrm>
                <a:off x="1716" y="246"/>
                <a:ext cx="1656" cy="1251"/>
                <a:chOff x="1584" y="1338"/>
                <a:chExt cx="1656" cy="1251"/>
              </a:xfrm>
            </p:grpSpPr>
            <p:sp>
              <p:nvSpPr>
                <p:cNvPr id="60430" name="Rectangle 8"/>
                <p:cNvSpPr>
                  <a:spLocks noChangeArrowheads="1"/>
                </p:cNvSpPr>
                <p:nvPr/>
              </p:nvSpPr>
              <p:spPr bwMode="auto">
                <a:xfrm>
                  <a:off x="1944" y="1338"/>
                  <a:ext cx="936" cy="111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043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596" y="1470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3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590" y="1938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3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590" y="198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34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596" y="2052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3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590" y="2244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3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90" y="2304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3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886" y="144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3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886" y="1707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3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886" y="1755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4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889" y="2271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4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889" y="2319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4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877" y="198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4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877" y="2046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4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892" y="1821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4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728" y="1437"/>
                  <a:ext cx="57" cy="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4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584" y="1737"/>
                  <a:ext cx="3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4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716" y="1704"/>
                  <a:ext cx="57" cy="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4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085" y="2451"/>
                  <a:ext cx="0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4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415" y="2448"/>
                  <a:ext cx="0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5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712" y="2448"/>
                  <a:ext cx="3" cy="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51" name="Line 29"/>
                <p:cNvSpPr>
                  <a:spLocks noChangeShapeType="1"/>
                </p:cNvSpPr>
                <p:nvPr/>
              </p:nvSpPr>
              <p:spPr bwMode="auto">
                <a:xfrm>
                  <a:off x="2673" y="2514"/>
                  <a:ext cx="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52" name="Line 30"/>
                <p:cNvSpPr>
                  <a:spLocks noChangeShapeType="1"/>
                </p:cNvSpPr>
                <p:nvPr/>
              </p:nvSpPr>
              <p:spPr bwMode="auto">
                <a:xfrm>
                  <a:off x="2694" y="2541"/>
                  <a:ext cx="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453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706" y="2568"/>
                  <a:ext cx="1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60429" name="Text Box 32"/>
              <p:cNvSpPr txBox="1">
                <a:spLocks noChangeArrowheads="1"/>
              </p:cNvSpPr>
              <p:nvPr/>
            </p:nvSpPr>
            <p:spPr bwMode="auto">
              <a:xfrm>
                <a:off x="1518" y="1512"/>
                <a:ext cx="23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800">
                    <a:solidFill>
                      <a:schemeClr val="tx1"/>
                    </a:solidFill>
                    <a:cs typeface="Times New Roman" pitchFamily="18" charset="0"/>
                  </a:rPr>
                  <a:t>          </a:t>
                </a:r>
                <a:r>
                  <a:rPr lang="el-GR" sz="2800">
                    <a:solidFill>
                      <a:schemeClr val="tx1"/>
                    </a:solidFill>
                    <a:cs typeface="Times New Roman" pitchFamily="18" charset="0"/>
                  </a:rPr>
                  <a:t>Φ</a:t>
                </a:r>
                <a:r>
                  <a:rPr lang="hu-HU" sz="280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hu-HU" sz="2800">
                    <a:solidFill>
                      <a:schemeClr val="tx1"/>
                    </a:solidFill>
                  </a:rPr>
                  <a:t>+5V</a:t>
                </a:r>
              </a:p>
            </p:txBody>
          </p:sp>
        </p:grpSp>
        <p:sp>
          <p:nvSpPr>
            <p:cNvPr id="60425" name="Text Box 33"/>
            <p:cNvSpPr txBox="1">
              <a:spLocks noChangeArrowheads="1"/>
            </p:cNvSpPr>
            <p:nvPr/>
          </p:nvSpPr>
          <p:spPr bwMode="auto">
            <a:xfrm>
              <a:off x="2244" y="486"/>
              <a:ext cx="714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 b="1">
                  <a:solidFill>
                    <a:schemeClr val="tx1"/>
                  </a:solidFill>
                </a:rPr>
                <a:t>CPU</a:t>
              </a:r>
            </a:p>
          </p:txBody>
        </p:sp>
      </p:grpSp>
      <p:sp>
        <p:nvSpPr>
          <p:cNvPr id="60421" name="Line 34"/>
          <p:cNvSpPr>
            <a:spLocks noChangeShapeType="1"/>
          </p:cNvSpPr>
          <p:nvPr/>
        </p:nvSpPr>
        <p:spPr bwMode="auto">
          <a:xfrm flipH="1">
            <a:off x="4959350" y="511175"/>
            <a:ext cx="542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0422" name="Élőláb helye 3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60423" name="Dátum helye 3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8FD9E90-C188-413B-B6EE-B150BCD712A7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7192D-E461-47B7-BFD9-CB51F2284F4B}" type="slidenum">
              <a:rPr lang="en-GB" smtClean="0">
                <a:cs typeface="Arial" charset="0"/>
              </a:rPr>
              <a:pPr/>
              <a:t>59</a:t>
            </a:fld>
            <a:endParaRPr lang="en-GB" smtClean="0">
              <a:cs typeface="Arial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647825"/>
          </a:xfrm>
        </p:spPr>
        <p:txBody>
          <a:bodyPr lIns="92075" tIns="46038" rIns="92075" bIns="46038"/>
          <a:lstStyle/>
          <a:p>
            <a:pPr>
              <a:buFont typeface="Times New Roman" pitchFamily="18" charset="0"/>
              <a:buNone/>
            </a:pPr>
            <a:r>
              <a:rPr lang="hu-HU" b="1" smtClean="0"/>
              <a:t>Sín (bus):</a:t>
            </a:r>
            <a:r>
              <a:rPr lang="hu-HU" smtClean="0"/>
              <a:t> Korai személyi számítógépeknél egyetlen (külső) rendszersín, manapság legalább kettő van: egy belső és egy külső (</a:t>
            </a:r>
            <a:r>
              <a:rPr lang="hu-HU" b="1" smtClean="0"/>
              <a:t>I/O</a:t>
            </a:r>
            <a:r>
              <a:rPr lang="hu-HU" smtClean="0"/>
              <a:t>), </a:t>
            </a:r>
            <a:r>
              <a:rPr lang="hu-HU" b="1" smtClean="0"/>
              <a:t>3.35. ábra</a:t>
            </a:r>
            <a:r>
              <a:rPr lang="hu-HU" smtClean="0"/>
              <a:t>. </a:t>
            </a:r>
          </a:p>
        </p:txBody>
      </p:sp>
      <p:grpSp>
        <p:nvGrpSpPr>
          <p:cNvPr id="61444" name="Group 3"/>
          <p:cNvGrpSpPr>
            <a:grpSpLocks/>
          </p:cNvGrpSpPr>
          <p:nvPr/>
        </p:nvGrpSpPr>
        <p:grpSpPr bwMode="auto">
          <a:xfrm>
            <a:off x="123825" y="1762125"/>
            <a:ext cx="8753475" cy="3514725"/>
            <a:chOff x="78" y="1110"/>
            <a:chExt cx="5514" cy="2214"/>
          </a:xfrm>
        </p:grpSpPr>
        <p:grpSp>
          <p:nvGrpSpPr>
            <p:cNvPr id="61447" name="Group 4"/>
            <p:cNvGrpSpPr>
              <a:grpSpLocks/>
            </p:cNvGrpSpPr>
            <p:nvPr/>
          </p:nvGrpSpPr>
          <p:grpSpPr bwMode="auto">
            <a:xfrm>
              <a:off x="2124" y="1368"/>
              <a:ext cx="3468" cy="1658"/>
              <a:chOff x="2124" y="1368"/>
              <a:chExt cx="3468" cy="1658"/>
            </a:xfrm>
          </p:grpSpPr>
          <p:sp>
            <p:nvSpPr>
              <p:cNvPr id="61480" name="Text Box 5"/>
              <p:cNvSpPr txBox="1">
                <a:spLocks noChangeArrowheads="1"/>
              </p:cNvSpPr>
              <p:nvPr/>
            </p:nvSpPr>
            <p:spPr bwMode="auto">
              <a:xfrm>
                <a:off x="2508" y="1776"/>
                <a:ext cx="972" cy="2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sínvezérlő</a:t>
                </a:r>
              </a:p>
            </p:txBody>
          </p:sp>
          <p:sp>
            <p:nvSpPr>
              <p:cNvPr id="61481" name="Text Box 6"/>
              <p:cNvSpPr txBox="1">
                <a:spLocks noChangeArrowheads="1"/>
              </p:cNvSpPr>
              <p:nvPr/>
            </p:nvSpPr>
            <p:spPr bwMode="auto">
              <a:xfrm>
                <a:off x="4536" y="1770"/>
                <a:ext cx="972" cy="2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memória</a:t>
                </a:r>
              </a:p>
            </p:txBody>
          </p:sp>
          <p:sp>
            <p:nvSpPr>
              <p:cNvPr id="61482" name="Text Box 7"/>
              <p:cNvSpPr txBox="1">
                <a:spLocks noChangeArrowheads="1"/>
              </p:cNvSpPr>
              <p:nvPr/>
            </p:nvSpPr>
            <p:spPr bwMode="auto">
              <a:xfrm>
                <a:off x="2940" y="2730"/>
                <a:ext cx="648" cy="2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lemez</a:t>
                </a:r>
              </a:p>
            </p:txBody>
          </p:sp>
          <p:sp>
            <p:nvSpPr>
              <p:cNvPr id="61483" name="Text Box 8"/>
              <p:cNvSpPr txBox="1">
                <a:spLocks noChangeArrowheads="1"/>
              </p:cNvSpPr>
              <p:nvPr/>
            </p:nvSpPr>
            <p:spPr bwMode="auto">
              <a:xfrm>
                <a:off x="3774" y="2724"/>
                <a:ext cx="702" cy="2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modem</a:t>
                </a:r>
              </a:p>
            </p:txBody>
          </p:sp>
          <p:sp>
            <p:nvSpPr>
              <p:cNvPr id="61484" name="Text Box 9"/>
              <p:cNvSpPr txBox="1">
                <a:spLocks noChangeArrowheads="1"/>
              </p:cNvSpPr>
              <p:nvPr/>
            </p:nvSpPr>
            <p:spPr bwMode="auto">
              <a:xfrm>
                <a:off x="4692" y="2724"/>
                <a:ext cx="900" cy="2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nyomtató</a:t>
                </a:r>
              </a:p>
            </p:txBody>
          </p:sp>
          <p:sp>
            <p:nvSpPr>
              <p:cNvPr id="61485" name="Text Box 10"/>
              <p:cNvSpPr txBox="1">
                <a:spLocks noChangeArrowheads="1"/>
              </p:cNvSpPr>
              <p:nvPr/>
            </p:nvSpPr>
            <p:spPr bwMode="auto">
              <a:xfrm>
                <a:off x="3534" y="1368"/>
                <a:ext cx="972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memória-sín</a:t>
                </a:r>
              </a:p>
            </p:txBody>
          </p:sp>
          <p:sp>
            <p:nvSpPr>
              <p:cNvPr id="61486" name="Text Box 11"/>
              <p:cNvSpPr txBox="1">
                <a:spLocks noChangeArrowheads="1"/>
              </p:cNvSpPr>
              <p:nvPr/>
            </p:nvSpPr>
            <p:spPr bwMode="auto">
              <a:xfrm>
                <a:off x="3612" y="2208"/>
                <a:ext cx="97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b="1">
                    <a:solidFill>
                      <a:schemeClr val="tx1"/>
                    </a:solidFill>
                  </a:rPr>
                  <a:t>B/K</a:t>
                </a:r>
                <a:r>
                  <a:rPr lang="hu-HU">
                    <a:solidFill>
                      <a:schemeClr val="tx1"/>
                    </a:solidFill>
                  </a:rPr>
                  <a:t> sín</a:t>
                </a:r>
              </a:p>
            </p:txBody>
          </p:sp>
          <p:sp>
            <p:nvSpPr>
              <p:cNvPr id="61487" name="Line 12"/>
              <p:cNvSpPr>
                <a:spLocks noChangeShapeType="1"/>
              </p:cNvSpPr>
              <p:nvPr/>
            </p:nvSpPr>
            <p:spPr bwMode="auto">
              <a:xfrm>
                <a:off x="3480" y="1914"/>
                <a:ext cx="1056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488" name="Freeform 13"/>
              <p:cNvSpPr>
                <a:spLocks/>
              </p:cNvSpPr>
              <p:nvPr/>
            </p:nvSpPr>
            <p:spPr bwMode="auto">
              <a:xfrm>
                <a:off x="2964" y="2070"/>
                <a:ext cx="2568" cy="420"/>
              </a:xfrm>
              <a:custGeom>
                <a:avLst/>
                <a:gdLst>
                  <a:gd name="T0" fmla="*/ 0 w 2568"/>
                  <a:gd name="T1" fmla="*/ 0 h 420"/>
                  <a:gd name="T2" fmla="*/ 0 w 2568"/>
                  <a:gd name="T3" fmla="*/ 420 h 420"/>
                  <a:gd name="T4" fmla="*/ 2568 w 2568"/>
                  <a:gd name="T5" fmla="*/ 414 h 420"/>
                  <a:gd name="T6" fmla="*/ 0 60000 65536"/>
                  <a:gd name="T7" fmla="*/ 0 60000 65536"/>
                  <a:gd name="T8" fmla="*/ 0 60000 65536"/>
                  <a:gd name="T9" fmla="*/ 0 w 2568"/>
                  <a:gd name="T10" fmla="*/ 0 h 420"/>
                  <a:gd name="T11" fmla="*/ 2568 w 2568"/>
                  <a:gd name="T12" fmla="*/ 420 h 4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" h="420">
                    <a:moveTo>
                      <a:pt x="0" y="0"/>
                    </a:moveTo>
                    <a:lnTo>
                      <a:pt x="0" y="420"/>
                    </a:lnTo>
                    <a:lnTo>
                      <a:pt x="2568" y="414"/>
                    </a:lnTo>
                  </a:path>
                </a:pathLst>
              </a:custGeom>
              <a:noFill/>
              <a:ln w="76200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489" name="Line 14"/>
              <p:cNvSpPr>
                <a:spLocks noChangeShapeType="1"/>
              </p:cNvSpPr>
              <p:nvPr/>
            </p:nvSpPr>
            <p:spPr bwMode="auto">
              <a:xfrm>
                <a:off x="2124" y="1914"/>
                <a:ext cx="372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490" name="Line 15"/>
              <p:cNvSpPr>
                <a:spLocks noChangeShapeType="1"/>
              </p:cNvSpPr>
              <p:nvPr/>
            </p:nvSpPr>
            <p:spPr bwMode="auto">
              <a:xfrm>
                <a:off x="3258" y="2508"/>
                <a:ext cx="0" cy="222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491" name="Line 16"/>
              <p:cNvSpPr>
                <a:spLocks noChangeShapeType="1"/>
              </p:cNvSpPr>
              <p:nvPr/>
            </p:nvSpPr>
            <p:spPr bwMode="auto">
              <a:xfrm>
                <a:off x="4086" y="2508"/>
                <a:ext cx="0" cy="222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492" name="Line 17"/>
              <p:cNvSpPr>
                <a:spLocks noChangeShapeType="1"/>
              </p:cNvSpPr>
              <p:nvPr/>
            </p:nvSpPr>
            <p:spPr bwMode="auto">
              <a:xfrm>
                <a:off x="5058" y="2508"/>
                <a:ext cx="0" cy="222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61448" name="Group 18"/>
            <p:cNvGrpSpPr>
              <a:grpSpLocks/>
            </p:cNvGrpSpPr>
            <p:nvPr/>
          </p:nvGrpSpPr>
          <p:grpSpPr bwMode="auto">
            <a:xfrm>
              <a:off x="78" y="1110"/>
              <a:ext cx="2040" cy="2214"/>
              <a:chOff x="78" y="870"/>
              <a:chExt cx="2040" cy="2214"/>
            </a:xfrm>
          </p:grpSpPr>
          <p:grpSp>
            <p:nvGrpSpPr>
              <p:cNvPr id="61449" name="Group 19"/>
              <p:cNvGrpSpPr>
                <a:grpSpLocks/>
              </p:cNvGrpSpPr>
              <p:nvPr/>
            </p:nvGrpSpPr>
            <p:grpSpPr bwMode="auto">
              <a:xfrm>
                <a:off x="221" y="1502"/>
                <a:ext cx="724" cy="509"/>
                <a:chOff x="1292" y="255"/>
                <a:chExt cx="1270" cy="1361"/>
              </a:xfrm>
            </p:grpSpPr>
            <p:sp>
              <p:nvSpPr>
                <p:cNvPr id="61461" name="Rectangle 20"/>
                <p:cNvSpPr>
                  <a:spLocks noChangeArrowheads="1"/>
                </p:cNvSpPr>
                <p:nvPr/>
              </p:nvSpPr>
              <p:spPr bwMode="auto">
                <a:xfrm>
                  <a:off x="1292" y="1446"/>
                  <a:ext cx="1270" cy="17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/>
                <a:lstStyle/>
                <a:p>
                  <a:pPr algn="ctr" defTabSz="762000"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hu-H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62" name="Rectangle 21"/>
                <p:cNvSpPr>
                  <a:spLocks noChangeArrowheads="1"/>
                </p:cNvSpPr>
                <p:nvPr/>
              </p:nvSpPr>
              <p:spPr bwMode="auto">
                <a:xfrm>
                  <a:off x="1292" y="1276"/>
                  <a:ext cx="1270" cy="17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/>
                <a:lstStyle/>
                <a:p>
                  <a:pPr algn="ctr" defTabSz="762000"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hu-H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63" name="Rectangle 22"/>
                <p:cNvSpPr>
                  <a:spLocks noChangeArrowheads="1"/>
                </p:cNvSpPr>
                <p:nvPr/>
              </p:nvSpPr>
              <p:spPr bwMode="auto">
                <a:xfrm>
                  <a:off x="1292" y="1106"/>
                  <a:ext cx="1270" cy="17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/>
                <a:lstStyle/>
                <a:p>
                  <a:pPr algn="ctr" defTabSz="762000"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hu-H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64" name="Rectangle 23"/>
                <p:cNvSpPr>
                  <a:spLocks noChangeArrowheads="1"/>
                </p:cNvSpPr>
                <p:nvPr/>
              </p:nvSpPr>
              <p:spPr bwMode="auto">
                <a:xfrm>
                  <a:off x="1292" y="936"/>
                  <a:ext cx="1270" cy="17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/>
                <a:lstStyle/>
                <a:p>
                  <a:pPr algn="ctr" defTabSz="762000"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hu-H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65" name="Rectangle 24"/>
                <p:cNvSpPr>
                  <a:spLocks noChangeArrowheads="1"/>
                </p:cNvSpPr>
                <p:nvPr/>
              </p:nvSpPr>
              <p:spPr bwMode="auto">
                <a:xfrm>
                  <a:off x="1292" y="765"/>
                  <a:ext cx="1270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/>
                <a:lstStyle/>
                <a:p>
                  <a:pPr algn="ctr" defTabSz="762000"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hu-H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66" name="Rectangle 25"/>
                <p:cNvSpPr>
                  <a:spLocks noChangeArrowheads="1"/>
                </p:cNvSpPr>
                <p:nvPr/>
              </p:nvSpPr>
              <p:spPr bwMode="auto">
                <a:xfrm>
                  <a:off x="1292" y="595"/>
                  <a:ext cx="1270" cy="17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/>
                <a:lstStyle/>
                <a:p>
                  <a:pPr algn="ctr" defTabSz="762000"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hu-H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67" name="Rectangle 26"/>
                <p:cNvSpPr>
                  <a:spLocks noChangeArrowheads="1"/>
                </p:cNvSpPr>
                <p:nvPr/>
              </p:nvSpPr>
              <p:spPr bwMode="auto">
                <a:xfrm>
                  <a:off x="1292" y="425"/>
                  <a:ext cx="1270" cy="17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/>
                <a:lstStyle/>
                <a:p>
                  <a:pPr algn="ctr" defTabSz="762000"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hu-H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68" name="Rectangle 27"/>
                <p:cNvSpPr>
                  <a:spLocks noChangeArrowheads="1"/>
                </p:cNvSpPr>
                <p:nvPr/>
              </p:nvSpPr>
              <p:spPr bwMode="auto">
                <a:xfrm>
                  <a:off x="1292" y="255"/>
                  <a:ext cx="1270" cy="17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/>
                <a:lstStyle/>
                <a:p>
                  <a:pPr algn="ctr" defTabSz="762000"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hu-H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69" name="Line 28"/>
                <p:cNvSpPr>
                  <a:spLocks noChangeShapeType="1"/>
                </p:cNvSpPr>
                <p:nvPr/>
              </p:nvSpPr>
              <p:spPr bwMode="auto">
                <a:xfrm>
                  <a:off x="1292" y="255"/>
                  <a:ext cx="127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1470" name="Line 29"/>
                <p:cNvSpPr>
                  <a:spLocks noChangeShapeType="1"/>
                </p:cNvSpPr>
                <p:nvPr/>
              </p:nvSpPr>
              <p:spPr bwMode="auto">
                <a:xfrm>
                  <a:off x="1292" y="425"/>
                  <a:ext cx="127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1471" name="Line 30"/>
                <p:cNvSpPr>
                  <a:spLocks noChangeShapeType="1"/>
                </p:cNvSpPr>
                <p:nvPr/>
              </p:nvSpPr>
              <p:spPr bwMode="auto">
                <a:xfrm>
                  <a:off x="1292" y="595"/>
                  <a:ext cx="127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1472" name="Line 31"/>
                <p:cNvSpPr>
                  <a:spLocks noChangeShapeType="1"/>
                </p:cNvSpPr>
                <p:nvPr/>
              </p:nvSpPr>
              <p:spPr bwMode="auto">
                <a:xfrm>
                  <a:off x="1292" y="765"/>
                  <a:ext cx="127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1473" name="Line 32"/>
                <p:cNvSpPr>
                  <a:spLocks noChangeShapeType="1"/>
                </p:cNvSpPr>
                <p:nvPr/>
              </p:nvSpPr>
              <p:spPr bwMode="auto">
                <a:xfrm>
                  <a:off x="1292" y="936"/>
                  <a:ext cx="127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1474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1106"/>
                  <a:ext cx="127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1475" name="Line 34"/>
                <p:cNvSpPr>
                  <a:spLocks noChangeShapeType="1"/>
                </p:cNvSpPr>
                <p:nvPr/>
              </p:nvSpPr>
              <p:spPr bwMode="auto">
                <a:xfrm>
                  <a:off x="1292" y="1276"/>
                  <a:ext cx="127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1476" name="Line 35"/>
                <p:cNvSpPr>
                  <a:spLocks noChangeShapeType="1"/>
                </p:cNvSpPr>
                <p:nvPr/>
              </p:nvSpPr>
              <p:spPr bwMode="auto">
                <a:xfrm>
                  <a:off x="1292" y="1446"/>
                  <a:ext cx="127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1477" name="Line 36"/>
                <p:cNvSpPr>
                  <a:spLocks noChangeShapeType="1"/>
                </p:cNvSpPr>
                <p:nvPr/>
              </p:nvSpPr>
              <p:spPr bwMode="auto">
                <a:xfrm>
                  <a:off x="1292" y="1616"/>
                  <a:ext cx="127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1478" name="Line 37"/>
                <p:cNvSpPr>
                  <a:spLocks noChangeShapeType="1"/>
                </p:cNvSpPr>
                <p:nvPr/>
              </p:nvSpPr>
              <p:spPr bwMode="auto">
                <a:xfrm>
                  <a:off x="1292" y="255"/>
                  <a:ext cx="0" cy="1361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1479" name="Line 38"/>
                <p:cNvSpPr>
                  <a:spLocks noChangeShapeType="1"/>
                </p:cNvSpPr>
                <p:nvPr/>
              </p:nvSpPr>
              <p:spPr bwMode="auto">
                <a:xfrm>
                  <a:off x="2562" y="255"/>
                  <a:ext cx="0" cy="1361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61450" name="Freeform 39"/>
              <p:cNvSpPr>
                <a:spLocks/>
              </p:cNvSpPr>
              <p:nvPr/>
            </p:nvSpPr>
            <p:spPr bwMode="auto">
              <a:xfrm>
                <a:off x="1116" y="2149"/>
                <a:ext cx="930" cy="346"/>
              </a:xfrm>
              <a:custGeom>
                <a:avLst/>
                <a:gdLst>
                  <a:gd name="T0" fmla="*/ 0 w 1134"/>
                  <a:gd name="T1" fmla="*/ 0 h 454"/>
                  <a:gd name="T2" fmla="*/ 200 w 1134"/>
                  <a:gd name="T3" fmla="*/ 0 h 454"/>
                  <a:gd name="T4" fmla="*/ 250 w 1134"/>
                  <a:gd name="T5" fmla="*/ 60 h 454"/>
                  <a:gd name="T6" fmla="*/ 376 w 1134"/>
                  <a:gd name="T7" fmla="*/ 60 h 454"/>
                  <a:gd name="T8" fmla="*/ 425 w 1134"/>
                  <a:gd name="T9" fmla="*/ 0 h 454"/>
                  <a:gd name="T10" fmla="*/ 626 w 1134"/>
                  <a:gd name="T11" fmla="*/ 0 h 454"/>
                  <a:gd name="T12" fmla="*/ 476 w 1134"/>
                  <a:gd name="T13" fmla="*/ 201 h 454"/>
                  <a:gd name="T14" fmla="*/ 150 w 1134"/>
                  <a:gd name="T15" fmla="*/ 201 h 454"/>
                  <a:gd name="T16" fmla="*/ 0 w 1134"/>
                  <a:gd name="T17" fmla="*/ 0 h 4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34"/>
                  <a:gd name="T28" fmla="*/ 0 h 454"/>
                  <a:gd name="T29" fmla="*/ 1134 w 1134"/>
                  <a:gd name="T30" fmla="*/ 454 h 4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34" h="454">
                    <a:moveTo>
                      <a:pt x="0" y="0"/>
                    </a:moveTo>
                    <a:lnTo>
                      <a:pt x="363" y="0"/>
                    </a:lnTo>
                    <a:lnTo>
                      <a:pt x="454" y="136"/>
                    </a:lnTo>
                    <a:lnTo>
                      <a:pt x="681" y="136"/>
                    </a:lnTo>
                    <a:lnTo>
                      <a:pt x="771" y="0"/>
                    </a:lnTo>
                    <a:lnTo>
                      <a:pt x="1134" y="0"/>
                    </a:lnTo>
                    <a:lnTo>
                      <a:pt x="862" y="454"/>
                    </a:lnTo>
                    <a:lnTo>
                      <a:pt x="272" y="4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451" name="Rectangle 40"/>
              <p:cNvSpPr>
                <a:spLocks noChangeArrowheads="1"/>
              </p:cNvSpPr>
              <p:nvPr/>
            </p:nvSpPr>
            <p:spPr bwMode="auto">
              <a:xfrm>
                <a:off x="126" y="1170"/>
                <a:ext cx="1992" cy="19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1452" name="Line 41"/>
              <p:cNvSpPr>
                <a:spLocks noChangeShapeType="1"/>
              </p:cNvSpPr>
              <p:nvPr/>
            </p:nvSpPr>
            <p:spPr bwMode="auto">
              <a:xfrm>
                <a:off x="948" y="1614"/>
                <a:ext cx="876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453" name="Line 42"/>
              <p:cNvSpPr>
                <a:spLocks noChangeShapeType="1"/>
              </p:cNvSpPr>
              <p:nvPr/>
            </p:nvSpPr>
            <p:spPr bwMode="auto">
              <a:xfrm flipV="1">
                <a:off x="948" y="1848"/>
                <a:ext cx="336" cy="6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454" name="Line 43"/>
              <p:cNvSpPr>
                <a:spLocks noChangeShapeType="1"/>
              </p:cNvSpPr>
              <p:nvPr/>
            </p:nvSpPr>
            <p:spPr bwMode="auto">
              <a:xfrm>
                <a:off x="1842" y="1440"/>
                <a:ext cx="0" cy="708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455" name="Line 44"/>
              <p:cNvSpPr>
                <a:spLocks noChangeShapeType="1"/>
              </p:cNvSpPr>
              <p:nvPr/>
            </p:nvSpPr>
            <p:spPr bwMode="auto">
              <a:xfrm>
                <a:off x="1308" y="1440"/>
                <a:ext cx="0" cy="708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456" name="Freeform 45"/>
              <p:cNvSpPr>
                <a:spLocks/>
              </p:cNvSpPr>
              <p:nvPr/>
            </p:nvSpPr>
            <p:spPr bwMode="auto">
              <a:xfrm>
                <a:off x="534" y="2016"/>
                <a:ext cx="1044" cy="636"/>
              </a:xfrm>
              <a:custGeom>
                <a:avLst/>
                <a:gdLst>
                  <a:gd name="T0" fmla="*/ 1044 w 1044"/>
                  <a:gd name="T1" fmla="*/ 474 h 636"/>
                  <a:gd name="T2" fmla="*/ 1044 w 1044"/>
                  <a:gd name="T3" fmla="*/ 636 h 636"/>
                  <a:gd name="T4" fmla="*/ 0 w 1044"/>
                  <a:gd name="T5" fmla="*/ 636 h 636"/>
                  <a:gd name="T6" fmla="*/ 0 w 1044"/>
                  <a:gd name="T7" fmla="*/ 0 h 6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4"/>
                  <a:gd name="T13" fmla="*/ 0 h 636"/>
                  <a:gd name="T14" fmla="*/ 1044 w 1044"/>
                  <a:gd name="T15" fmla="*/ 636 h 6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4" h="636">
                    <a:moveTo>
                      <a:pt x="1044" y="474"/>
                    </a:moveTo>
                    <a:lnTo>
                      <a:pt x="1044" y="636"/>
                    </a:lnTo>
                    <a:lnTo>
                      <a:pt x="0" y="636"/>
                    </a:lnTo>
                    <a:lnTo>
                      <a:pt x="0" y="0"/>
                    </a:lnTo>
                  </a:path>
                </a:pathLst>
              </a:custGeom>
              <a:noFill/>
              <a:ln w="762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457" name="Text Box 46"/>
              <p:cNvSpPr txBox="1">
                <a:spLocks noChangeArrowheads="1"/>
              </p:cNvSpPr>
              <p:nvPr/>
            </p:nvSpPr>
            <p:spPr bwMode="auto">
              <a:xfrm>
                <a:off x="264" y="870"/>
                <a:ext cx="173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b="1">
                    <a:solidFill>
                      <a:schemeClr val="tx1"/>
                    </a:solidFill>
                  </a:rPr>
                  <a:t>CPU</a:t>
                </a:r>
                <a:r>
                  <a:rPr lang="hu-HU">
                    <a:solidFill>
                      <a:schemeClr val="tx1"/>
                    </a:solidFill>
                  </a:rPr>
                  <a:t> lapka</a:t>
                </a:r>
              </a:p>
            </p:txBody>
          </p:sp>
          <p:sp>
            <p:nvSpPr>
              <p:cNvPr id="61458" name="Text Box 47"/>
              <p:cNvSpPr txBox="1">
                <a:spLocks noChangeArrowheads="1"/>
              </p:cNvSpPr>
              <p:nvPr/>
            </p:nvSpPr>
            <p:spPr bwMode="auto">
              <a:xfrm>
                <a:off x="78" y="1200"/>
                <a:ext cx="106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regiszterek</a:t>
                </a:r>
              </a:p>
            </p:txBody>
          </p:sp>
          <p:sp>
            <p:nvSpPr>
              <p:cNvPr id="61459" name="Text Box 48"/>
              <p:cNvSpPr txBox="1">
                <a:spLocks noChangeArrowheads="1"/>
              </p:cNvSpPr>
              <p:nvPr/>
            </p:nvSpPr>
            <p:spPr bwMode="auto">
              <a:xfrm>
                <a:off x="174" y="2742"/>
                <a:ext cx="173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Lapkán belüli sínek </a:t>
                </a:r>
              </a:p>
            </p:txBody>
          </p:sp>
          <p:sp>
            <p:nvSpPr>
              <p:cNvPr id="61460" name="Text Box 49"/>
              <p:cNvSpPr txBox="1">
                <a:spLocks noChangeArrowheads="1"/>
              </p:cNvSpPr>
              <p:nvPr/>
            </p:nvSpPr>
            <p:spPr bwMode="auto">
              <a:xfrm>
                <a:off x="1074" y="2220"/>
                <a:ext cx="97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b="1">
                    <a:solidFill>
                      <a:schemeClr val="tx1"/>
                    </a:solidFill>
                  </a:rPr>
                  <a:t>ALU</a:t>
                </a:r>
              </a:p>
            </p:txBody>
          </p:sp>
        </p:grpSp>
      </p:grpSp>
      <p:sp>
        <p:nvSpPr>
          <p:cNvPr id="61445" name="Élőláb helye 5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61446" name="Dátum helye 5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64ED371-F95D-498F-9D61-ADED2EA71D2D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6241C1-3681-44C6-ABD8-135CD96BC0BB}" type="slidenum">
              <a:rPr lang="en-GB" smtClean="0">
                <a:cs typeface="Arial" charset="0"/>
              </a:rPr>
              <a:pPr/>
              <a:t>6</a:t>
            </a:fld>
            <a:endParaRPr lang="en-GB" smtClean="0">
              <a:cs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9144000" cy="584200"/>
          </a:xfrm>
        </p:spPr>
        <p:txBody>
          <a:bodyPr lIns="92075" tIns="46038" rIns="92075" bIns="46038"/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b="1" i="1" smtClean="0"/>
              <a:t>ÉS</a:t>
            </a:r>
            <a:r>
              <a:rPr lang="hu-HU" b="1" smtClean="0"/>
              <a:t> (</a:t>
            </a:r>
            <a:r>
              <a:rPr lang="hu-HU" b="1" i="1" smtClean="0"/>
              <a:t>AND</a:t>
            </a:r>
            <a:r>
              <a:rPr lang="hu-HU" b="1" smtClean="0"/>
              <a:t>) kapu </a:t>
            </a:r>
            <a:r>
              <a:rPr lang="hu-HU" smtClean="0"/>
              <a:t>(</a:t>
            </a:r>
            <a:r>
              <a:rPr lang="hu-HU" b="1" smtClean="0"/>
              <a:t>3.2.</a:t>
            </a:r>
            <a:r>
              <a:rPr lang="hu-HU" smtClean="0"/>
              <a:t> </a:t>
            </a:r>
            <a:r>
              <a:rPr lang="hu-HU" b="1" smtClean="0"/>
              <a:t>ábra</a:t>
            </a:r>
            <a:r>
              <a:rPr lang="hu-HU" smtClean="0"/>
              <a:t>)</a:t>
            </a:r>
            <a:r>
              <a:rPr lang="hu-HU" sz="2800" smtClean="0"/>
              <a:t> </a:t>
            </a:r>
          </a:p>
        </p:txBody>
      </p:sp>
      <p:graphicFrame>
        <p:nvGraphicFramePr>
          <p:cNvPr id="154627" name="Group 3"/>
          <p:cNvGraphicFramePr>
            <a:graphicFrameLocks noGrp="1"/>
          </p:cNvGraphicFramePr>
          <p:nvPr>
            <p:ph sz="half" idx="2"/>
          </p:nvPr>
        </p:nvGraphicFramePr>
        <p:xfrm>
          <a:off x="5003800" y="1268413"/>
          <a:ext cx="2971800" cy="2771776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6" name="Text Box 29"/>
          <p:cNvSpPr txBox="1">
            <a:spLocks noChangeArrowheads="1"/>
          </p:cNvSpPr>
          <p:nvPr/>
        </p:nvSpPr>
        <p:spPr bwMode="auto">
          <a:xfrm>
            <a:off x="323850" y="1214438"/>
            <a:ext cx="4608513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 b="1">
                <a:solidFill>
                  <a:schemeClr val="tx1"/>
                </a:solidFill>
              </a:rPr>
              <a:t>Igazság tábla:</a:t>
            </a:r>
          </a:p>
        </p:txBody>
      </p:sp>
      <p:sp>
        <p:nvSpPr>
          <p:cNvPr id="9247" name="Text Box 30"/>
          <p:cNvSpPr txBox="1">
            <a:spLocks noChangeArrowheads="1"/>
          </p:cNvSpPr>
          <p:nvPr/>
        </p:nvSpPr>
        <p:spPr bwMode="auto">
          <a:xfrm>
            <a:off x="803275" y="4826000"/>
            <a:ext cx="37941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Szimbolikus jelölése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9248" name="Group 31"/>
          <p:cNvGrpSpPr>
            <a:grpSpLocks/>
          </p:cNvGrpSpPr>
          <p:nvPr/>
        </p:nvGrpSpPr>
        <p:grpSpPr bwMode="auto">
          <a:xfrm>
            <a:off x="5116513" y="4565650"/>
            <a:ext cx="2057400" cy="1265238"/>
            <a:chOff x="3094" y="2887"/>
            <a:chExt cx="1296" cy="797"/>
          </a:xfrm>
        </p:grpSpPr>
        <p:sp>
          <p:nvSpPr>
            <p:cNvPr id="9251" name="Arc 32"/>
            <p:cNvSpPr>
              <a:spLocks/>
            </p:cNvSpPr>
            <p:nvPr/>
          </p:nvSpPr>
          <p:spPr bwMode="auto">
            <a:xfrm>
              <a:off x="3832" y="3128"/>
              <a:ext cx="160" cy="336"/>
            </a:xfrm>
            <a:custGeom>
              <a:avLst/>
              <a:gdLst>
                <a:gd name="T0" fmla="*/ 0 w 21600"/>
                <a:gd name="T1" fmla="*/ 0 h 43087"/>
                <a:gd name="T2" fmla="*/ 0 w 21600"/>
                <a:gd name="T3" fmla="*/ 0 h 43087"/>
                <a:gd name="T4" fmla="*/ 0 w 21600"/>
                <a:gd name="T5" fmla="*/ 0 h 430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087"/>
                <a:gd name="T11" fmla="*/ 21600 w 21600"/>
                <a:gd name="T12" fmla="*/ 43087 h 430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08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74"/>
                    <a:pt x="13224" y="41954"/>
                    <a:pt x="2208" y="43086"/>
                  </a:cubicBezTo>
                </a:path>
                <a:path w="21600" h="4308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74"/>
                    <a:pt x="13224" y="41954"/>
                    <a:pt x="2208" y="4308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52" name="Freeform 33"/>
            <p:cNvSpPr>
              <a:spLocks/>
            </p:cNvSpPr>
            <p:nvPr/>
          </p:nvSpPr>
          <p:spPr bwMode="auto">
            <a:xfrm>
              <a:off x="3432" y="3128"/>
              <a:ext cx="424" cy="336"/>
            </a:xfrm>
            <a:custGeom>
              <a:avLst/>
              <a:gdLst>
                <a:gd name="T0" fmla="*/ 400 w 424"/>
                <a:gd name="T1" fmla="*/ 0 h 336"/>
                <a:gd name="T2" fmla="*/ 0 w 424"/>
                <a:gd name="T3" fmla="*/ 0 h 336"/>
                <a:gd name="T4" fmla="*/ 0 w 424"/>
                <a:gd name="T5" fmla="*/ 336 h 336"/>
                <a:gd name="T6" fmla="*/ 424 w 424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4"/>
                <a:gd name="T13" fmla="*/ 0 h 336"/>
                <a:gd name="T14" fmla="*/ 424 w 424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4" h="336">
                  <a:moveTo>
                    <a:pt x="400" y="0"/>
                  </a:moveTo>
                  <a:lnTo>
                    <a:pt x="0" y="0"/>
                  </a:lnTo>
                  <a:lnTo>
                    <a:pt x="0" y="336"/>
                  </a:lnTo>
                  <a:lnTo>
                    <a:pt x="424" y="33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253" name="Line 34"/>
            <p:cNvSpPr>
              <a:spLocks noChangeShapeType="1"/>
            </p:cNvSpPr>
            <p:nvPr/>
          </p:nvSpPr>
          <p:spPr bwMode="auto">
            <a:xfrm>
              <a:off x="3157" y="3215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254" name="Line 35"/>
            <p:cNvSpPr>
              <a:spLocks noChangeShapeType="1"/>
            </p:cNvSpPr>
            <p:nvPr/>
          </p:nvSpPr>
          <p:spPr bwMode="auto">
            <a:xfrm>
              <a:off x="3155" y="3369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255" name="Line 36"/>
            <p:cNvSpPr>
              <a:spLocks noChangeShapeType="1"/>
            </p:cNvSpPr>
            <p:nvPr/>
          </p:nvSpPr>
          <p:spPr bwMode="auto">
            <a:xfrm>
              <a:off x="3990" y="3291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256" name="Text Box 37"/>
            <p:cNvSpPr txBox="1">
              <a:spLocks noChangeArrowheads="1"/>
            </p:cNvSpPr>
            <p:nvPr/>
          </p:nvSpPr>
          <p:spPr bwMode="auto">
            <a:xfrm>
              <a:off x="3094" y="2887"/>
              <a:ext cx="256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257" name="Text Box 38"/>
            <p:cNvSpPr txBox="1">
              <a:spLocks noChangeArrowheads="1"/>
            </p:cNvSpPr>
            <p:nvPr/>
          </p:nvSpPr>
          <p:spPr bwMode="auto">
            <a:xfrm>
              <a:off x="3102" y="3319"/>
              <a:ext cx="256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258" name="Text Box 39"/>
            <p:cNvSpPr txBox="1">
              <a:spLocks noChangeArrowheads="1"/>
            </p:cNvSpPr>
            <p:nvPr/>
          </p:nvSpPr>
          <p:spPr bwMode="auto">
            <a:xfrm>
              <a:off x="4134" y="2975"/>
              <a:ext cx="256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>
                  <a:solidFill>
                    <a:schemeClr val="tx1"/>
                  </a:solidFill>
                </a:rPr>
                <a:t>X</a:t>
              </a:r>
            </a:p>
          </p:txBody>
        </p:sp>
      </p:grpSp>
      <p:sp>
        <p:nvSpPr>
          <p:cNvPr id="9249" name="Élőláb helye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9250" name="Dátum helye 1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A260045-CEE3-4519-A9A1-22943E1712E0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D5A0D9-5799-4C69-B0D1-4E952F8FFC26}" type="slidenum">
              <a:rPr lang="en-GB" smtClean="0">
                <a:cs typeface="Arial" charset="0"/>
              </a:rPr>
              <a:pPr/>
              <a:t>60</a:t>
            </a:fld>
            <a:endParaRPr lang="en-GB" smtClean="0">
              <a:cs typeface="Arial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9525"/>
            <a:ext cx="9134475" cy="3514725"/>
          </a:xfrm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2800" b="1" smtClean="0"/>
              <a:t>Sínprotokoll:</a:t>
            </a:r>
            <a:r>
              <a:rPr lang="hu-HU" sz="2800" smtClean="0"/>
              <a:t> a sín működésének + a csatlakozások mechanikai, elektronikus definíciója 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2800" b="1" smtClean="0"/>
              <a:t>Mesterek</a:t>
            </a:r>
            <a:r>
              <a:rPr lang="hu-HU" sz="2800" smtClean="0"/>
              <a:t> (</a:t>
            </a:r>
            <a:r>
              <a:rPr lang="hu-HU" sz="2800" b="1" smtClean="0"/>
              <a:t>masters</a:t>
            </a:r>
            <a:r>
              <a:rPr lang="hu-HU" sz="2800" smtClean="0"/>
              <a:t>): aktív (kezdeményező) berendezések (</a:t>
            </a:r>
            <a:r>
              <a:rPr lang="hu-HU" sz="2800" b="1" smtClean="0"/>
              <a:t>CPU</a:t>
            </a:r>
            <a:r>
              <a:rPr lang="hu-HU" sz="2800" smtClean="0"/>
              <a:t>, lemez vezérlő).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2800" b="1" smtClean="0"/>
              <a:t>Szolgák</a:t>
            </a:r>
            <a:r>
              <a:rPr lang="hu-HU" sz="2800" smtClean="0"/>
              <a:t> (slaves): passzív (végrehajtó) berendezések </a:t>
            </a:r>
            <a:br>
              <a:rPr lang="hu-HU" sz="2800" smtClean="0"/>
            </a:br>
            <a:r>
              <a:rPr lang="hu-HU" sz="2800" smtClean="0"/>
              <a:t>(lemez vezérlő, </a:t>
            </a:r>
            <a:r>
              <a:rPr lang="hu-HU" sz="2800" b="1" smtClean="0"/>
              <a:t>CPU</a:t>
            </a:r>
            <a:r>
              <a:rPr lang="hu-HU" sz="2800" smtClean="0"/>
              <a:t>), </a:t>
            </a:r>
            <a:r>
              <a:rPr lang="hu-HU" sz="2800" b="1" smtClean="0"/>
              <a:t>3.35. ábra</a:t>
            </a:r>
            <a:r>
              <a:rPr lang="hu-HU" sz="2800" smtClean="0"/>
              <a:t>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2800" smtClean="0"/>
              <a:t>Ez a szereposztás tranzakciónként eltérő lehet.</a:t>
            </a:r>
          </a:p>
        </p:txBody>
      </p:sp>
      <p:graphicFrame>
        <p:nvGraphicFramePr>
          <p:cNvPr id="265219" name="Group 3"/>
          <p:cNvGraphicFramePr>
            <a:graphicFrameLocks noGrp="1"/>
          </p:cNvGraphicFramePr>
          <p:nvPr>
            <p:ph sz="half" idx="2"/>
          </p:nvPr>
        </p:nvGraphicFramePr>
        <p:xfrm>
          <a:off x="0" y="3657600"/>
          <a:ext cx="9134475" cy="1714500"/>
        </p:xfrm>
        <a:graphic>
          <a:graphicData uri="http://schemas.openxmlformats.org/drawingml/2006/table">
            <a:tbl>
              <a:tblPr/>
              <a:tblGrid>
                <a:gridCol w="1947863"/>
                <a:gridCol w="1928812"/>
                <a:gridCol w="5257800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Mester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Szolga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példa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CPU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Segéd proc.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CPU</a:t>
                      </a: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felkínálja az utasítást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Segéd proc.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CPU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Segéd proc. kéri az operandusokat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86" name="Rectangle 21"/>
          <p:cNvSpPr>
            <a:spLocks noChangeArrowheads="1"/>
          </p:cNvSpPr>
          <p:nvPr/>
        </p:nvSpPr>
        <p:spPr bwMode="auto">
          <a:xfrm>
            <a:off x="0" y="5619750"/>
            <a:ext cx="9134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hu-HU" sz="3200">
                <a:solidFill>
                  <a:srgbClr val="000000"/>
                </a:solidFill>
              </a:rPr>
              <a:t>A memória sohasem lehet mester!</a:t>
            </a:r>
          </a:p>
        </p:txBody>
      </p:sp>
      <p:sp>
        <p:nvSpPr>
          <p:cNvPr id="62487" name="Élőláb hely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62488" name="Dátum helye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E02AB46-4D32-41EF-A936-BE0D34BCCD56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139C72-51F1-4CE7-86BE-6DC03E9339A2}" type="slidenum">
              <a:rPr lang="en-GB" smtClean="0">
                <a:cs typeface="Arial" charset="0"/>
              </a:rPr>
              <a:pPr/>
              <a:t>61</a:t>
            </a:fld>
            <a:endParaRPr lang="en-GB" smtClean="0">
              <a:cs typeface="Arial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307138"/>
          </a:xfrm>
        </p:spPr>
        <p:txBody>
          <a:bodyPr lIns="92075" tIns="46038" rIns="92075" bIns="46038"/>
          <a:lstStyle/>
          <a:p>
            <a:pPr>
              <a:spcBef>
                <a:spcPct val="10000"/>
              </a:spcBef>
              <a:buFont typeface="Times New Roman" pitchFamily="18" charset="0"/>
              <a:buNone/>
            </a:pPr>
            <a:r>
              <a:rPr lang="hu-HU" smtClean="0"/>
              <a:t>A sínhez kapcsolódó lapkák lényegében erősítők.</a:t>
            </a:r>
            <a:br>
              <a:rPr lang="hu-HU" smtClean="0"/>
            </a:br>
            <a:r>
              <a:rPr lang="hu-HU" smtClean="0"/>
              <a:t>Mester – </a:t>
            </a:r>
            <a:r>
              <a:rPr lang="hu-HU" b="1" smtClean="0"/>
              <a:t>sín vezérlő</a:t>
            </a:r>
            <a:r>
              <a:rPr lang="hu-HU" smtClean="0"/>
              <a:t> (</a:t>
            </a:r>
            <a:r>
              <a:rPr lang="hu-HU" b="1" smtClean="0"/>
              <a:t>bus driver</a:t>
            </a:r>
            <a:r>
              <a:rPr lang="hu-HU" smtClean="0"/>
              <a:t>) – sín. </a:t>
            </a:r>
            <a:br>
              <a:rPr lang="hu-HU" smtClean="0"/>
            </a:br>
            <a:r>
              <a:rPr lang="hu-HU" smtClean="0"/>
              <a:t>Sín – </a:t>
            </a:r>
            <a:r>
              <a:rPr lang="hu-HU" b="1" smtClean="0"/>
              <a:t>sín vevő</a:t>
            </a:r>
            <a:r>
              <a:rPr lang="hu-HU" smtClean="0"/>
              <a:t> (</a:t>
            </a:r>
            <a:r>
              <a:rPr lang="hu-HU" b="1" smtClean="0"/>
              <a:t>bus receiver</a:t>
            </a:r>
            <a:r>
              <a:rPr lang="hu-HU" smtClean="0"/>
              <a:t>) – szolga.</a:t>
            </a:r>
            <a:br>
              <a:rPr lang="hu-HU" smtClean="0"/>
            </a:br>
            <a:r>
              <a:rPr lang="hu-HU" smtClean="0"/>
              <a:t>Mester–szolgáknál: </a:t>
            </a:r>
            <a:r>
              <a:rPr lang="hu-HU" b="1" smtClean="0"/>
              <a:t>sín adó-vevő</a:t>
            </a:r>
            <a:r>
              <a:rPr lang="hu-HU" smtClean="0"/>
              <a:t> (</a:t>
            </a:r>
            <a:r>
              <a:rPr lang="hu-HU" b="1" smtClean="0"/>
              <a:t>bus transceiver</a:t>
            </a:r>
            <a:r>
              <a:rPr lang="hu-HU" smtClean="0"/>
              <a:t>).</a:t>
            </a:r>
          </a:p>
          <a:p>
            <a:pPr>
              <a:spcBef>
                <a:spcPct val="10000"/>
              </a:spcBef>
              <a:buFont typeface="Times New Roman" pitchFamily="18" charset="0"/>
              <a:buNone/>
            </a:pPr>
            <a:r>
              <a:rPr lang="hu-HU" smtClean="0"/>
              <a:t>A csatlakozás gyakran </a:t>
            </a:r>
            <a:r>
              <a:rPr lang="hu-HU" b="1" smtClean="0"/>
              <a:t>tri-state device</a:t>
            </a:r>
            <a:r>
              <a:rPr lang="hu-HU" smtClean="0"/>
              <a:t> vagy </a:t>
            </a:r>
            <a:r>
              <a:rPr lang="hu-HU" b="1" smtClean="0"/>
              <a:t>open collector</a:t>
            </a:r>
            <a:r>
              <a:rPr lang="hu-HU" smtClean="0"/>
              <a:t> – </a:t>
            </a:r>
            <a:r>
              <a:rPr lang="hu-HU" b="1" smtClean="0"/>
              <a:t>wired-OR</a:t>
            </a:r>
            <a:r>
              <a:rPr lang="hu-HU" smtClean="0"/>
              <a:t> segítségével történik.</a:t>
            </a:r>
          </a:p>
          <a:p>
            <a:pPr>
              <a:spcBef>
                <a:spcPct val="50000"/>
              </a:spcBef>
              <a:buFont typeface="Times New Roman" pitchFamily="18" charset="0"/>
              <a:buNone/>
            </a:pPr>
            <a:r>
              <a:rPr lang="hu-HU" b="1" smtClean="0">
                <a:sym typeface="Symbol" pitchFamily="18" charset="2"/>
              </a:rPr>
              <a:t>Sávszélesség:</a:t>
            </a:r>
            <a:r>
              <a:rPr lang="hu-HU" smtClean="0">
                <a:sym typeface="Symbol" pitchFamily="18" charset="2"/>
              </a:rPr>
              <a:t> (továbbítható bitek száma) / sec.</a:t>
            </a:r>
          </a:p>
          <a:p>
            <a:pPr>
              <a:spcBef>
                <a:spcPct val="10000"/>
              </a:spcBef>
              <a:buFont typeface="Times New Roman" pitchFamily="18" charset="0"/>
              <a:buNone/>
            </a:pPr>
            <a:r>
              <a:rPr lang="hu-HU" b="1" smtClean="0">
                <a:sym typeface="Symbol" pitchFamily="18" charset="2"/>
              </a:rPr>
              <a:t>Sávszélesség növelése:</a:t>
            </a:r>
            <a:r>
              <a:rPr lang="hu-HU" smtClean="0">
                <a:sym typeface="Symbol" pitchFamily="18" charset="2"/>
              </a:rPr>
              <a:t> </a:t>
            </a:r>
            <a:br>
              <a:rPr lang="hu-HU" smtClean="0">
                <a:sym typeface="Symbol" pitchFamily="18" charset="2"/>
              </a:rPr>
            </a:br>
            <a:r>
              <a:rPr lang="hu-HU" u="sng" smtClean="0"/>
              <a:t>Gyorsítás</a:t>
            </a:r>
            <a:r>
              <a:rPr lang="hu-HU" smtClean="0"/>
              <a:t>: probléma a sín aszimmetria (skew), kompatibilitás. </a:t>
            </a:r>
            <a:br>
              <a:rPr lang="hu-HU" smtClean="0"/>
            </a:br>
            <a:r>
              <a:rPr lang="hu-HU" u="sng" smtClean="0"/>
              <a:t>Sínszélesség</a:t>
            </a:r>
            <a:r>
              <a:rPr lang="hu-HU" smtClean="0"/>
              <a:t>: szélesebb sín </a:t>
            </a:r>
            <a:r>
              <a:rPr lang="hu-HU" smtClean="0">
                <a:sym typeface="Symbol" pitchFamily="18" charset="2"/>
              </a:rPr>
              <a:t> drágább, </a:t>
            </a:r>
            <a:r>
              <a:rPr lang="hu-HU" smtClean="0"/>
              <a:t>kompatibilitás. </a:t>
            </a:r>
          </a:p>
        </p:txBody>
      </p:sp>
      <p:sp>
        <p:nvSpPr>
          <p:cNvPr id="63492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63493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94DD0BE-FB22-4DA6-9D2C-7A3445004594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9329BE-FE35-4B53-84E2-5D3CE154C57E}" type="slidenum">
              <a:rPr lang="en-GB" smtClean="0">
                <a:cs typeface="Arial" charset="0"/>
              </a:rPr>
              <a:pPr/>
              <a:t>62</a:t>
            </a:fld>
            <a:endParaRPr lang="en-GB" smtClean="0">
              <a:cs typeface="Arial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307138"/>
          </a:xfrm>
        </p:spPr>
        <p:txBody>
          <a:bodyPr lIns="92075" tIns="46038" rIns="92075" bIns="46038"/>
          <a:lstStyle/>
          <a:p>
            <a:pPr algn="ctr">
              <a:buFont typeface="Times New Roman" pitchFamily="18" charset="0"/>
              <a:buNone/>
            </a:pPr>
            <a:r>
              <a:rPr lang="hu-HU" b="1" smtClean="0"/>
              <a:t>Sínszélesség</a:t>
            </a:r>
            <a:r>
              <a:rPr lang="hu-HU" smtClean="0"/>
              <a:t> (pl. </a:t>
            </a:r>
            <a:r>
              <a:rPr lang="hu-HU" b="1" smtClean="0"/>
              <a:t>IBM PC</a:t>
            </a:r>
            <a:r>
              <a:rPr lang="hu-HU" smtClean="0"/>
              <a:t>: </a:t>
            </a:r>
            <a:r>
              <a:rPr lang="hu-HU" b="1" smtClean="0"/>
              <a:t>3.37.</a:t>
            </a:r>
            <a:r>
              <a:rPr lang="hu-HU" smtClean="0"/>
              <a:t>,</a:t>
            </a:r>
            <a:r>
              <a:rPr lang="hu-HU" b="1" smtClean="0"/>
              <a:t> 3.51. ábra</a:t>
            </a:r>
            <a:r>
              <a:rPr lang="hu-HU" smtClean="0"/>
              <a:t>). </a:t>
            </a:r>
          </a:p>
        </p:txBody>
      </p:sp>
      <p:grpSp>
        <p:nvGrpSpPr>
          <p:cNvPr id="64516" name="Group 3"/>
          <p:cNvGrpSpPr>
            <a:grpSpLocks/>
          </p:cNvGrpSpPr>
          <p:nvPr/>
        </p:nvGrpSpPr>
        <p:grpSpPr bwMode="auto">
          <a:xfrm>
            <a:off x="285750" y="819150"/>
            <a:ext cx="8743950" cy="3548063"/>
            <a:chOff x="180" y="516"/>
            <a:chExt cx="5508" cy="2235"/>
          </a:xfrm>
        </p:grpSpPr>
        <p:grpSp>
          <p:nvGrpSpPr>
            <p:cNvPr id="64520" name="Group 4"/>
            <p:cNvGrpSpPr>
              <a:grpSpLocks/>
            </p:cNvGrpSpPr>
            <p:nvPr/>
          </p:nvGrpSpPr>
          <p:grpSpPr bwMode="auto">
            <a:xfrm>
              <a:off x="180" y="516"/>
              <a:ext cx="1884" cy="2217"/>
              <a:chOff x="180" y="516"/>
              <a:chExt cx="1884" cy="2217"/>
            </a:xfrm>
          </p:grpSpPr>
          <p:sp>
            <p:nvSpPr>
              <p:cNvPr id="64537" name="Text Box 5"/>
              <p:cNvSpPr txBox="1">
                <a:spLocks noChangeArrowheads="1"/>
              </p:cNvSpPr>
              <p:nvPr/>
            </p:nvSpPr>
            <p:spPr bwMode="auto">
              <a:xfrm>
                <a:off x="180" y="516"/>
                <a:ext cx="810" cy="221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hu-HU" sz="3200">
                  <a:solidFill>
                    <a:schemeClr val="tx1"/>
                  </a:solidFill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hu-HU" sz="3200">
                  <a:solidFill>
                    <a:schemeClr val="tx1"/>
                  </a:solidFill>
                </a:endParaRPr>
              </a:p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3200">
                    <a:solidFill>
                      <a:schemeClr val="tx1"/>
                    </a:solidFill>
                  </a:rPr>
                  <a:t>8086</a:t>
                </a:r>
              </a:p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hu-HU" sz="3200">
                  <a:solidFill>
                    <a:schemeClr val="tx1"/>
                  </a:solidFill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hu-HU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4538" name="Line 6"/>
              <p:cNvSpPr>
                <a:spLocks noChangeShapeType="1"/>
              </p:cNvSpPr>
              <p:nvPr/>
            </p:nvSpPr>
            <p:spPr bwMode="auto">
              <a:xfrm>
                <a:off x="990" y="1302"/>
                <a:ext cx="690" cy="0"/>
              </a:xfrm>
              <a:prstGeom prst="line">
                <a:avLst/>
              </a:prstGeom>
              <a:noFill/>
              <a:ln w="254000">
                <a:solidFill>
                  <a:schemeClr val="fol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39" name="Line 7"/>
              <p:cNvSpPr>
                <a:spLocks noChangeShapeType="1"/>
              </p:cNvSpPr>
              <p:nvPr/>
            </p:nvSpPr>
            <p:spPr bwMode="auto">
              <a:xfrm flipV="1">
                <a:off x="996" y="1848"/>
                <a:ext cx="6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40" name="Text Box 8"/>
              <p:cNvSpPr txBox="1">
                <a:spLocks noChangeArrowheads="1"/>
              </p:cNvSpPr>
              <p:nvPr/>
            </p:nvSpPr>
            <p:spPr bwMode="auto">
              <a:xfrm>
                <a:off x="1008" y="900"/>
                <a:ext cx="105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20 bites cím</a:t>
                </a:r>
              </a:p>
            </p:txBody>
          </p:sp>
          <p:sp>
            <p:nvSpPr>
              <p:cNvPr id="64541" name="Text Box 9"/>
              <p:cNvSpPr txBox="1">
                <a:spLocks noChangeArrowheads="1"/>
              </p:cNvSpPr>
              <p:nvPr/>
            </p:nvSpPr>
            <p:spPr bwMode="auto">
              <a:xfrm>
                <a:off x="978" y="1512"/>
                <a:ext cx="98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vezérlés</a:t>
                </a:r>
              </a:p>
            </p:txBody>
          </p:sp>
        </p:grpSp>
        <p:grpSp>
          <p:nvGrpSpPr>
            <p:cNvPr id="64521" name="Group 10"/>
            <p:cNvGrpSpPr>
              <a:grpSpLocks/>
            </p:cNvGrpSpPr>
            <p:nvPr/>
          </p:nvGrpSpPr>
          <p:grpSpPr bwMode="auto">
            <a:xfrm>
              <a:off x="2100" y="528"/>
              <a:ext cx="1776" cy="2217"/>
              <a:chOff x="2100" y="528"/>
              <a:chExt cx="1776" cy="2217"/>
            </a:xfrm>
          </p:grpSpPr>
          <p:sp>
            <p:nvSpPr>
              <p:cNvPr id="64531" name="Text Box 11"/>
              <p:cNvSpPr txBox="1">
                <a:spLocks noChangeArrowheads="1"/>
              </p:cNvSpPr>
              <p:nvPr/>
            </p:nvSpPr>
            <p:spPr bwMode="auto">
              <a:xfrm>
                <a:off x="2100" y="528"/>
                <a:ext cx="810" cy="221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hu-HU" sz="3200">
                  <a:solidFill>
                    <a:schemeClr val="tx1"/>
                  </a:solidFill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hu-HU" sz="3200">
                  <a:solidFill>
                    <a:schemeClr val="tx1"/>
                  </a:solidFill>
                </a:endParaRPr>
              </a:p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3200">
                    <a:solidFill>
                      <a:schemeClr val="tx1"/>
                    </a:solidFill>
                  </a:rPr>
                  <a:t>80286</a:t>
                </a:r>
              </a:p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hu-HU" sz="3200">
                  <a:solidFill>
                    <a:schemeClr val="tx1"/>
                  </a:solidFill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hu-HU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4532" name="Line 12"/>
              <p:cNvSpPr>
                <a:spLocks noChangeShapeType="1"/>
              </p:cNvSpPr>
              <p:nvPr/>
            </p:nvSpPr>
            <p:spPr bwMode="auto">
              <a:xfrm>
                <a:off x="2910" y="798"/>
                <a:ext cx="690" cy="0"/>
              </a:xfrm>
              <a:prstGeom prst="line">
                <a:avLst/>
              </a:prstGeom>
              <a:noFill/>
              <a:ln w="254000">
                <a:solidFill>
                  <a:schemeClr val="fol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33" name="Line 13"/>
              <p:cNvSpPr>
                <a:spLocks noChangeShapeType="1"/>
              </p:cNvSpPr>
              <p:nvPr/>
            </p:nvSpPr>
            <p:spPr bwMode="auto">
              <a:xfrm>
                <a:off x="2910" y="1938"/>
                <a:ext cx="690" cy="0"/>
              </a:xfrm>
              <a:prstGeom prst="line">
                <a:avLst/>
              </a:prstGeom>
              <a:noFill/>
              <a:ln w="50800">
                <a:solidFill>
                  <a:schemeClr val="fol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34" name="Line 14"/>
              <p:cNvSpPr>
                <a:spLocks noChangeShapeType="1"/>
              </p:cNvSpPr>
              <p:nvPr/>
            </p:nvSpPr>
            <p:spPr bwMode="auto">
              <a:xfrm flipV="1">
                <a:off x="2910" y="1206"/>
                <a:ext cx="6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35" name="Line 15"/>
              <p:cNvSpPr>
                <a:spLocks noChangeShapeType="1"/>
              </p:cNvSpPr>
              <p:nvPr/>
            </p:nvSpPr>
            <p:spPr bwMode="auto">
              <a:xfrm flipV="1">
                <a:off x="2916" y="2346"/>
                <a:ext cx="6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36" name="Text Box 16"/>
              <p:cNvSpPr txBox="1">
                <a:spLocks noChangeArrowheads="1"/>
              </p:cNvSpPr>
              <p:nvPr/>
            </p:nvSpPr>
            <p:spPr bwMode="auto">
              <a:xfrm>
                <a:off x="2892" y="1590"/>
                <a:ext cx="98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4 bites</a:t>
                </a:r>
              </a:p>
            </p:txBody>
          </p:sp>
        </p:grpSp>
        <p:grpSp>
          <p:nvGrpSpPr>
            <p:cNvPr id="64522" name="Group 17"/>
            <p:cNvGrpSpPr>
              <a:grpSpLocks/>
            </p:cNvGrpSpPr>
            <p:nvPr/>
          </p:nvGrpSpPr>
          <p:grpSpPr bwMode="auto">
            <a:xfrm>
              <a:off x="3918" y="534"/>
              <a:ext cx="1770" cy="2217"/>
              <a:chOff x="3918" y="534"/>
              <a:chExt cx="1770" cy="2217"/>
            </a:xfrm>
          </p:grpSpPr>
          <p:sp>
            <p:nvSpPr>
              <p:cNvPr id="64523" name="Text Box 18"/>
              <p:cNvSpPr txBox="1">
                <a:spLocks noChangeArrowheads="1"/>
              </p:cNvSpPr>
              <p:nvPr/>
            </p:nvSpPr>
            <p:spPr bwMode="auto">
              <a:xfrm>
                <a:off x="3918" y="534"/>
                <a:ext cx="810" cy="221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hu-HU" sz="3200">
                  <a:solidFill>
                    <a:schemeClr val="tx1"/>
                  </a:solidFill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hu-HU" sz="3200">
                  <a:solidFill>
                    <a:schemeClr val="tx1"/>
                  </a:solidFill>
                </a:endParaRPr>
              </a:p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3200">
                    <a:solidFill>
                      <a:schemeClr val="tx1"/>
                    </a:solidFill>
                  </a:rPr>
                  <a:t>80386</a:t>
                </a:r>
              </a:p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hu-HU" sz="3200">
                  <a:solidFill>
                    <a:schemeClr val="tx1"/>
                  </a:solidFill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hu-HU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4524" name="Line 19"/>
              <p:cNvSpPr>
                <a:spLocks noChangeShapeType="1"/>
              </p:cNvSpPr>
              <p:nvPr/>
            </p:nvSpPr>
            <p:spPr bwMode="auto">
              <a:xfrm>
                <a:off x="4728" y="744"/>
                <a:ext cx="690" cy="0"/>
              </a:xfrm>
              <a:prstGeom prst="line">
                <a:avLst/>
              </a:prstGeom>
              <a:noFill/>
              <a:ln w="254000">
                <a:solidFill>
                  <a:schemeClr val="fol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25" name="Line 20"/>
              <p:cNvSpPr>
                <a:spLocks noChangeShapeType="1"/>
              </p:cNvSpPr>
              <p:nvPr/>
            </p:nvSpPr>
            <p:spPr bwMode="auto">
              <a:xfrm>
                <a:off x="4734" y="1566"/>
                <a:ext cx="690" cy="0"/>
              </a:xfrm>
              <a:prstGeom prst="line">
                <a:avLst/>
              </a:prstGeom>
              <a:noFill/>
              <a:ln w="50800">
                <a:solidFill>
                  <a:schemeClr val="fol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26" name="Line 21"/>
              <p:cNvSpPr>
                <a:spLocks noChangeShapeType="1"/>
              </p:cNvSpPr>
              <p:nvPr/>
            </p:nvSpPr>
            <p:spPr bwMode="auto">
              <a:xfrm flipV="1">
                <a:off x="4734" y="1110"/>
                <a:ext cx="6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27" name="Line 22"/>
              <p:cNvSpPr>
                <a:spLocks noChangeShapeType="1"/>
              </p:cNvSpPr>
              <p:nvPr/>
            </p:nvSpPr>
            <p:spPr bwMode="auto">
              <a:xfrm flipV="1">
                <a:off x="4734" y="1818"/>
                <a:ext cx="6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28" name="Line 23"/>
              <p:cNvSpPr>
                <a:spLocks noChangeShapeType="1"/>
              </p:cNvSpPr>
              <p:nvPr/>
            </p:nvSpPr>
            <p:spPr bwMode="auto">
              <a:xfrm flipV="1">
                <a:off x="4734" y="2580"/>
                <a:ext cx="6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29" name="Line 24"/>
              <p:cNvSpPr>
                <a:spLocks noChangeShapeType="1"/>
              </p:cNvSpPr>
              <p:nvPr/>
            </p:nvSpPr>
            <p:spPr bwMode="auto">
              <a:xfrm>
                <a:off x="4728" y="2322"/>
                <a:ext cx="690" cy="0"/>
              </a:xfrm>
              <a:prstGeom prst="line">
                <a:avLst/>
              </a:prstGeom>
              <a:noFill/>
              <a:ln w="101600">
                <a:solidFill>
                  <a:schemeClr val="fol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30" name="Text Box 25"/>
              <p:cNvSpPr txBox="1">
                <a:spLocks noChangeArrowheads="1"/>
              </p:cNvSpPr>
              <p:nvPr/>
            </p:nvSpPr>
            <p:spPr bwMode="auto">
              <a:xfrm>
                <a:off x="4704" y="2022"/>
                <a:ext cx="98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8 bites</a:t>
                </a:r>
              </a:p>
            </p:txBody>
          </p:sp>
        </p:grpSp>
      </p:grpSp>
      <p:sp>
        <p:nvSpPr>
          <p:cNvPr id="64517" name="Text Box 26"/>
          <p:cNvSpPr txBox="1">
            <a:spLocks noChangeArrowheads="1"/>
          </p:cNvSpPr>
          <p:nvPr/>
        </p:nvSpPr>
        <p:spPr bwMode="auto">
          <a:xfrm>
            <a:off x="342900" y="4876800"/>
            <a:ext cx="84867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 b="1">
                <a:solidFill>
                  <a:schemeClr val="tx1"/>
                </a:solidFill>
              </a:rPr>
              <a:t>3.37. ábra.</a:t>
            </a:r>
            <a:r>
              <a:rPr lang="hu-HU" sz="3200">
                <a:solidFill>
                  <a:schemeClr val="tx1"/>
                </a:solidFill>
              </a:rPr>
              <a:t> A cím szélességének növekedése az elmúlt időszakban</a:t>
            </a:r>
          </a:p>
        </p:txBody>
      </p:sp>
      <p:sp>
        <p:nvSpPr>
          <p:cNvPr id="64518" name="Élőláb helye 2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64519" name="Dátum helye 2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C57CD95-C1D6-4394-B835-6624F7EDD6D9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0320A8-BF96-488A-9A02-D23BE5F4C774}" type="slidenum">
              <a:rPr lang="en-GB" smtClean="0">
                <a:cs typeface="Arial" charset="0"/>
              </a:rPr>
              <a:pPr/>
              <a:t>63</a:t>
            </a:fld>
            <a:endParaRPr lang="en-GB" smtClean="0">
              <a:cs typeface="Arial" charset="0"/>
            </a:endParaRPr>
          </a:p>
        </p:txBody>
      </p:sp>
      <p:pic>
        <p:nvPicPr>
          <p:cNvPr id="65539" name="Picture 2" descr="Scan007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1944" t="2690" r="1944" b="9544"/>
          <a:stretch>
            <a:fillRect/>
          </a:stretch>
        </p:blipFill>
        <p:spPr>
          <a:xfrm>
            <a:off x="0" y="49213"/>
            <a:ext cx="9144000" cy="5605462"/>
          </a:xfrm>
        </p:spPr>
      </p:pic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209550" y="5657850"/>
            <a:ext cx="8753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b="1">
                <a:solidFill>
                  <a:schemeClr val="tx1"/>
                </a:solidFill>
              </a:rPr>
              <a:t>3.51. ábra.</a:t>
            </a:r>
            <a:r>
              <a:rPr lang="hu-HU">
                <a:solidFill>
                  <a:schemeClr val="tx1"/>
                </a:solidFill>
              </a:rPr>
              <a:t> </a:t>
            </a:r>
            <a:r>
              <a:rPr lang="hu-HU" i="1">
                <a:solidFill>
                  <a:schemeClr val="tx1"/>
                </a:solidFill>
              </a:rPr>
              <a:t>A PC/AT sín két komponense, az eredeti PC és az új rész</a:t>
            </a:r>
          </a:p>
        </p:txBody>
      </p:sp>
      <p:sp>
        <p:nvSpPr>
          <p:cNvPr id="65541" name="Élőláb hely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65542" name="Dátum helye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150EA6-8C4F-4EF9-BF01-DC9599422EA9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B56A97-CDB1-4888-BED5-719B1E9C80D5}" type="slidenum">
              <a:rPr lang="en-GB" smtClean="0">
                <a:cs typeface="Arial" charset="0"/>
              </a:rPr>
              <a:pPr/>
              <a:t>64</a:t>
            </a:fld>
            <a:endParaRPr lang="en-GB" smtClean="0">
              <a:cs typeface="Arial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65850"/>
          </a:xfrm>
        </p:spPr>
        <p:txBody>
          <a:bodyPr lIns="92075" tIns="46038" rIns="92075" bIns="46038"/>
          <a:lstStyle/>
          <a:p>
            <a:pPr algn="ctr">
              <a:buFont typeface="Times New Roman" pitchFamily="18" charset="0"/>
              <a:buNone/>
            </a:pPr>
            <a:r>
              <a:rPr lang="hu-HU" b="1" smtClean="0"/>
              <a:t>Alaplap</a:t>
            </a:r>
            <a:r>
              <a:rPr lang="hu-HU" smtClean="0"/>
              <a:t> (motherboard, parentboard, </a:t>
            </a:r>
            <a:r>
              <a:rPr lang="hu-HU" b="1" smtClean="0"/>
              <a:t>3.51. ábra</a:t>
            </a:r>
            <a:r>
              <a:rPr lang="hu-HU" smtClean="0"/>
              <a:t>)</a:t>
            </a:r>
            <a:endParaRPr lang="hu-HU" b="1" smtClean="0"/>
          </a:p>
          <a:p>
            <a:pPr>
              <a:buFont typeface="Times New Roman" pitchFamily="18" charset="0"/>
              <a:buNone/>
            </a:pPr>
            <a:r>
              <a:rPr lang="hu-HU" smtClean="0"/>
              <a:t>Rajta van a </a:t>
            </a:r>
            <a:r>
              <a:rPr lang="hu-HU" b="1" smtClean="0"/>
              <a:t>CPU</a:t>
            </a:r>
            <a:r>
              <a:rPr lang="hu-HU" smtClean="0"/>
              <a:t>, sín(ek), ezen illesztő helyek (slots) a memória és a </a:t>
            </a:r>
            <a:r>
              <a:rPr lang="hu-HU" b="1" smtClean="0"/>
              <a:t>beviteli/kiviteli (Input/Output – I/O)</a:t>
            </a:r>
            <a:r>
              <a:rPr lang="hu-HU" smtClean="0"/>
              <a:t> eszközök számára (</a:t>
            </a:r>
            <a:r>
              <a:rPr lang="hu-HU" b="1" smtClean="0"/>
              <a:t>3.51., 2.28. ábra</a:t>
            </a:r>
            <a:r>
              <a:rPr lang="hu-HU" smtClean="0"/>
              <a:t>). </a:t>
            </a:r>
          </a:p>
          <a:p>
            <a:pPr>
              <a:buFont typeface="Times New Roman" pitchFamily="18" charset="0"/>
              <a:buNone/>
            </a:pPr>
            <a:r>
              <a:rPr lang="hu-HU" b="1" smtClean="0"/>
              <a:t>I/O eszköz:</a:t>
            </a:r>
            <a:r>
              <a:rPr lang="hu-HU" smtClean="0"/>
              <a:t> maga az eszköz + vezérlő (controller) külön kártyán vagy az alaplapon (</a:t>
            </a:r>
            <a:r>
              <a:rPr lang="hu-HU" b="1" smtClean="0"/>
              <a:t>2.29. ábra</a:t>
            </a:r>
            <a:r>
              <a:rPr lang="hu-HU" smtClean="0"/>
              <a:t>).</a:t>
            </a:r>
          </a:p>
          <a:p>
            <a:pPr>
              <a:buFont typeface="Times New Roman" pitchFamily="18" charset="0"/>
              <a:buNone/>
            </a:pPr>
            <a:r>
              <a:rPr lang="hu-HU" smtClean="0"/>
              <a:t>Gyorsabb</a:t>
            </a:r>
            <a:r>
              <a:rPr lang="hu-HU" b="1" smtClean="0"/>
              <a:t> CPU </a:t>
            </a:r>
            <a:r>
              <a:rPr lang="hu-HU" smtClean="0"/>
              <a:t>gyorsabb sínt igényel!</a:t>
            </a:r>
          </a:p>
          <a:p>
            <a:pPr>
              <a:buFont typeface="Times New Roman" pitchFamily="18" charset="0"/>
              <a:buNone/>
            </a:pPr>
            <a:r>
              <a:rPr lang="hu-HU" b="1" smtClean="0"/>
              <a:t>Kívánság:</a:t>
            </a:r>
            <a:r>
              <a:rPr lang="hu-HU" smtClean="0"/>
              <a:t> </a:t>
            </a:r>
            <a:r>
              <a:rPr lang="hu-HU" b="1" smtClean="0"/>
              <a:t>PC </a:t>
            </a:r>
            <a:r>
              <a:rPr lang="hu-HU" smtClean="0"/>
              <a:t>cseréjénél megmaradhasson a régi perifériák egy része: az új gépben is kell a régi sín!</a:t>
            </a:r>
          </a:p>
          <a:p>
            <a:pPr>
              <a:buFont typeface="Times New Roman" pitchFamily="18" charset="0"/>
              <a:buNone/>
            </a:pPr>
            <a:r>
              <a:rPr lang="hu-HU" smtClean="0"/>
              <a:t>Sínek szabványosítása.</a:t>
            </a:r>
          </a:p>
          <a:p>
            <a:pPr>
              <a:buFont typeface="Times New Roman" pitchFamily="18" charset="0"/>
              <a:buNone/>
            </a:pPr>
            <a:r>
              <a:rPr lang="hu-HU" smtClean="0"/>
              <a:t>Egy gépen belül több sín is használható: </a:t>
            </a:r>
            <a:r>
              <a:rPr lang="hu-HU" b="1" smtClean="0"/>
              <a:t>2.30. ábra</a:t>
            </a:r>
            <a:r>
              <a:rPr lang="hu-HU" smtClean="0"/>
              <a:t>.</a:t>
            </a:r>
          </a:p>
        </p:txBody>
      </p:sp>
      <p:sp>
        <p:nvSpPr>
          <p:cNvPr id="66564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66565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CC3FEA2-AFE7-4C6F-BD80-35124A4B335F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6B316A-187F-49D4-828B-18C7E57EB899}" type="slidenum">
              <a:rPr lang="en-GB" smtClean="0">
                <a:cs typeface="Arial" charset="0"/>
              </a:rPr>
              <a:pPr/>
              <a:t>65</a:t>
            </a:fld>
            <a:endParaRPr lang="en-GB" smtClean="0">
              <a:cs typeface="Arial" charset="0"/>
            </a:endParaRP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0" y="5724525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 b="1">
                <a:solidFill>
                  <a:schemeClr val="tx1"/>
                </a:solidFill>
              </a:rPr>
              <a:t>2.30. ábra.</a:t>
            </a:r>
            <a:r>
              <a:rPr lang="hu-HU" sz="2800">
                <a:solidFill>
                  <a:schemeClr val="tx1"/>
                </a:solidFill>
              </a:rPr>
              <a:t> </a:t>
            </a:r>
            <a:r>
              <a:rPr lang="hu-HU" sz="2800" i="1">
                <a:solidFill>
                  <a:schemeClr val="tx1"/>
                </a:solidFill>
              </a:rPr>
              <a:t>Egy tipikus modern PC PCI, SCSI és ISA sínnel</a:t>
            </a: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7600950" y="1885950"/>
            <a:ext cx="131445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Hálózati vezérlő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142875" y="1304925"/>
            <a:ext cx="1314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SCSI sín</a:t>
            </a: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6000750" y="5715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</a:rPr>
              <a:t>Memóriasín</a:t>
            </a:r>
          </a:p>
        </p:txBody>
      </p:sp>
      <p:grpSp>
        <p:nvGrpSpPr>
          <p:cNvPr id="67591" name="Group 6"/>
          <p:cNvGrpSpPr>
            <a:grpSpLocks/>
          </p:cNvGrpSpPr>
          <p:nvPr/>
        </p:nvGrpSpPr>
        <p:grpSpPr bwMode="auto">
          <a:xfrm>
            <a:off x="647700" y="457200"/>
            <a:ext cx="7905750" cy="4791075"/>
            <a:chOff x="408" y="288"/>
            <a:chExt cx="4980" cy="3018"/>
          </a:xfrm>
        </p:grpSpPr>
        <p:sp>
          <p:nvSpPr>
            <p:cNvPr id="67594" name="Line 7"/>
            <p:cNvSpPr>
              <a:spLocks noChangeShapeType="1"/>
            </p:cNvSpPr>
            <p:nvPr/>
          </p:nvSpPr>
          <p:spPr bwMode="auto">
            <a:xfrm>
              <a:off x="858" y="2052"/>
              <a:ext cx="45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595" name="Text Box 8"/>
            <p:cNvSpPr txBox="1">
              <a:spLocks noChangeArrowheads="1"/>
            </p:cNvSpPr>
            <p:nvPr/>
          </p:nvSpPr>
          <p:spPr bwMode="auto">
            <a:xfrm>
              <a:off x="552" y="1188"/>
              <a:ext cx="828" cy="4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SCSI-</a:t>
              </a:r>
              <a:r>
                <a:rPr lang="hu-HU" sz="2000">
                  <a:solidFill>
                    <a:schemeClr val="tx1"/>
                  </a:solidFill>
                </a:rPr>
                <a:t>szkenner</a:t>
              </a:r>
            </a:p>
          </p:txBody>
        </p:sp>
        <p:sp>
          <p:nvSpPr>
            <p:cNvPr id="67596" name="Text Box 9"/>
            <p:cNvSpPr txBox="1">
              <a:spLocks noChangeArrowheads="1"/>
            </p:cNvSpPr>
            <p:nvPr/>
          </p:nvSpPr>
          <p:spPr bwMode="auto">
            <a:xfrm>
              <a:off x="1572" y="1188"/>
              <a:ext cx="828" cy="5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SCSI-lemez</a:t>
              </a:r>
            </a:p>
          </p:txBody>
        </p:sp>
        <p:sp>
          <p:nvSpPr>
            <p:cNvPr id="67597" name="Text Box 10"/>
            <p:cNvSpPr txBox="1">
              <a:spLocks noChangeArrowheads="1"/>
            </p:cNvSpPr>
            <p:nvPr/>
          </p:nvSpPr>
          <p:spPr bwMode="auto">
            <a:xfrm>
              <a:off x="2586" y="1188"/>
              <a:ext cx="828" cy="5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SCSI-vezérlő</a:t>
              </a:r>
            </a:p>
          </p:txBody>
        </p:sp>
        <p:sp>
          <p:nvSpPr>
            <p:cNvPr id="67598" name="Text Box 11"/>
            <p:cNvSpPr txBox="1">
              <a:spLocks noChangeArrowheads="1"/>
            </p:cNvSpPr>
            <p:nvPr/>
          </p:nvSpPr>
          <p:spPr bwMode="auto">
            <a:xfrm>
              <a:off x="3786" y="1188"/>
              <a:ext cx="828" cy="5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Video vezérlő</a:t>
              </a:r>
            </a:p>
          </p:txBody>
        </p:sp>
        <p:sp>
          <p:nvSpPr>
            <p:cNvPr id="67599" name="Text Box 12"/>
            <p:cNvSpPr txBox="1">
              <a:spLocks noChangeArrowheads="1"/>
            </p:cNvSpPr>
            <p:nvPr/>
          </p:nvSpPr>
          <p:spPr bwMode="auto">
            <a:xfrm>
              <a:off x="3144" y="480"/>
              <a:ext cx="828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PCI-híd</a:t>
              </a:r>
            </a:p>
          </p:txBody>
        </p:sp>
        <p:sp>
          <p:nvSpPr>
            <p:cNvPr id="67600" name="Text Box 13"/>
            <p:cNvSpPr txBox="1">
              <a:spLocks noChangeArrowheads="1"/>
            </p:cNvSpPr>
            <p:nvPr/>
          </p:nvSpPr>
          <p:spPr bwMode="auto">
            <a:xfrm>
              <a:off x="1440" y="324"/>
              <a:ext cx="1140" cy="6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CPU</a:t>
              </a:r>
            </a:p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67601" name="Text Box 14"/>
            <p:cNvSpPr txBox="1">
              <a:spLocks noChangeArrowheads="1"/>
            </p:cNvSpPr>
            <p:nvPr/>
          </p:nvSpPr>
          <p:spPr bwMode="auto">
            <a:xfrm>
              <a:off x="1482" y="606"/>
              <a:ext cx="1050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</a:rPr>
                <a:t>Gyorsító tár</a:t>
              </a:r>
            </a:p>
          </p:txBody>
        </p:sp>
        <p:sp>
          <p:nvSpPr>
            <p:cNvPr id="67602" name="Text Box 15"/>
            <p:cNvSpPr txBox="1">
              <a:spLocks noChangeArrowheads="1"/>
            </p:cNvSpPr>
            <p:nvPr/>
          </p:nvSpPr>
          <p:spPr bwMode="auto">
            <a:xfrm>
              <a:off x="4326" y="354"/>
              <a:ext cx="972" cy="5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Központi memória</a:t>
              </a:r>
            </a:p>
          </p:txBody>
        </p:sp>
        <p:sp>
          <p:nvSpPr>
            <p:cNvPr id="67603" name="Text Box 16"/>
            <p:cNvSpPr txBox="1">
              <a:spLocks noChangeArrowheads="1"/>
            </p:cNvSpPr>
            <p:nvPr/>
          </p:nvSpPr>
          <p:spPr bwMode="auto">
            <a:xfrm>
              <a:off x="2298" y="2418"/>
              <a:ext cx="900" cy="5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</a:rPr>
                <a:t>Nyomtató</a:t>
              </a:r>
              <a:r>
                <a:rPr lang="hu-HU">
                  <a:solidFill>
                    <a:schemeClr val="tx1"/>
                  </a:solidFill>
                </a:rPr>
                <a:t> vezérlő</a:t>
              </a:r>
            </a:p>
          </p:txBody>
        </p:sp>
        <p:sp>
          <p:nvSpPr>
            <p:cNvPr id="67604" name="Text Box 17"/>
            <p:cNvSpPr txBox="1">
              <a:spLocks noChangeArrowheads="1"/>
            </p:cNvSpPr>
            <p:nvPr/>
          </p:nvSpPr>
          <p:spPr bwMode="auto">
            <a:xfrm>
              <a:off x="978" y="2646"/>
              <a:ext cx="1056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</a:rPr>
                <a:t>Hangkártya</a:t>
              </a:r>
            </a:p>
          </p:txBody>
        </p:sp>
        <p:sp>
          <p:nvSpPr>
            <p:cNvPr id="67605" name="Text Box 18"/>
            <p:cNvSpPr txBox="1">
              <a:spLocks noChangeArrowheads="1"/>
            </p:cNvSpPr>
            <p:nvPr/>
          </p:nvSpPr>
          <p:spPr bwMode="auto">
            <a:xfrm>
              <a:off x="3468" y="2646"/>
              <a:ext cx="828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ISA-híd</a:t>
              </a:r>
            </a:p>
          </p:txBody>
        </p:sp>
        <p:sp>
          <p:nvSpPr>
            <p:cNvPr id="67606" name="Text Box 19"/>
            <p:cNvSpPr txBox="1">
              <a:spLocks noChangeArrowheads="1"/>
            </p:cNvSpPr>
            <p:nvPr/>
          </p:nvSpPr>
          <p:spPr bwMode="auto">
            <a:xfrm>
              <a:off x="4542" y="2646"/>
              <a:ext cx="828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Modem</a:t>
              </a:r>
            </a:p>
          </p:txBody>
        </p:sp>
        <p:sp>
          <p:nvSpPr>
            <p:cNvPr id="67607" name="Line 20"/>
            <p:cNvSpPr>
              <a:spLocks noChangeShapeType="1"/>
            </p:cNvSpPr>
            <p:nvPr/>
          </p:nvSpPr>
          <p:spPr bwMode="auto">
            <a:xfrm>
              <a:off x="2988" y="1716"/>
              <a:ext cx="0" cy="3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08" name="Line 21"/>
            <p:cNvSpPr>
              <a:spLocks noChangeShapeType="1"/>
            </p:cNvSpPr>
            <p:nvPr/>
          </p:nvSpPr>
          <p:spPr bwMode="auto">
            <a:xfrm>
              <a:off x="4218" y="1710"/>
              <a:ext cx="0" cy="3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09" name="Line 22"/>
            <p:cNvSpPr>
              <a:spLocks noChangeShapeType="1"/>
            </p:cNvSpPr>
            <p:nvPr/>
          </p:nvSpPr>
          <p:spPr bwMode="auto">
            <a:xfrm>
              <a:off x="5226" y="1716"/>
              <a:ext cx="0" cy="3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10" name="Line 23"/>
            <p:cNvSpPr>
              <a:spLocks noChangeShapeType="1"/>
            </p:cNvSpPr>
            <p:nvPr/>
          </p:nvSpPr>
          <p:spPr bwMode="auto">
            <a:xfrm flipV="1">
              <a:off x="3576" y="774"/>
              <a:ext cx="0" cy="125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11" name="Line 24"/>
            <p:cNvSpPr>
              <a:spLocks noChangeShapeType="1"/>
            </p:cNvSpPr>
            <p:nvPr/>
          </p:nvSpPr>
          <p:spPr bwMode="auto">
            <a:xfrm>
              <a:off x="3888" y="2070"/>
              <a:ext cx="0" cy="5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12" name="Line 25"/>
            <p:cNvSpPr>
              <a:spLocks noChangeShapeType="1"/>
            </p:cNvSpPr>
            <p:nvPr/>
          </p:nvSpPr>
          <p:spPr bwMode="auto">
            <a:xfrm>
              <a:off x="888" y="3306"/>
              <a:ext cx="4500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13" name="Line 26"/>
            <p:cNvSpPr>
              <a:spLocks noChangeShapeType="1"/>
            </p:cNvSpPr>
            <p:nvPr/>
          </p:nvSpPr>
          <p:spPr bwMode="auto">
            <a:xfrm>
              <a:off x="1512" y="2940"/>
              <a:ext cx="0" cy="35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14" name="Line 27"/>
            <p:cNvSpPr>
              <a:spLocks noChangeShapeType="1"/>
            </p:cNvSpPr>
            <p:nvPr/>
          </p:nvSpPr>
          <p:spPr bwMode="auto">
            <a:xfrm>
              <a:off x="2748" y="2940"/>
              <a:ext cx="0" cy="35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15" name="Line 28"/>
            <p:cNvSpPr>
              <a:spLocks noChangeShapeType="1"/>
            </p:cNvSpPr>
            <p:nvPr/>
          </p:nvSpPr>
          <p:spPr bwMode="auto">
            <a:xfrm>
              <a:off x="3888" y="2940"/>
              <a:ext cx="0" cy="35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16" name="Line 29"/>
            <p:cNvSpPr>
              <a:spLocks noChangeShapeType="1"/>
            </p:cNvSpPr>
            <p:nvPr/>
          </p:nvSpPr>
          <p:spPr bwMode="auto">
            <a:xfrm>
              <a:off x="4950" y="2946"/>
              <a:ext cx="0" cy="35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17" name="Line 30"/>
            <p:cNvSpPr>
              <a:spLocks noChangeShapeType="1"/>
            </p:cNvSpPr>
            <p:nvPr/>
          </p:nvSpPr>
          <p:spPr bwMode="auto">
            <a:xfrm>
              <a:off x="2580" y="630"/>
              <a:ext cx="56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18" name="Line 31"/>
            <p:cNvSpPr>
              <a:spLocks noChangeShapeType="1"/>
            </p:cNvSpPr>
            <p:nvPr/>
          </p:nvSpPr>
          <p:spPr bwMode="auto">
            <a:xfrm>
              <a:off x="408" y="1452"/>
              <a:ext cx="14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19" name="Line 32"/>
            <p:cNvSpPr>
              <a:spLocks noChangeShapeType="1"/>
            </p:cNvSpPr>
            <p:nvPr/>
          </p:nvSpPr>
          <p:spPr bwMode="auto">
            <a:xfrm>
              <a:off x="1380" y="1452"/>
              <a:ext cx="192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20" name="Line 33"/>
            <p:cNvSpPr>
              <a:spLocks noChangeShapeType="1"/>
            </p:cNvSpPr>
            <p:nvPr/>
          </p:nvSpPr>
          <p:spPr bwMode="auto">
            <a:xfrm>
              <a:off x="2400" y="1446"/>
              <a:ext cx="180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21" name="Text Box 34"/>
            <p:cNvSpPr txBox="1">
              <a:spLocks noChangeArrowheads="1"/>
            </p:cNvSpPr>
            <p:nvPr/>
          </p:nvSpPr>
          <p:spPr bwMode="auto">
            <a:xfrm>
              <a:off x="4362" y="2070"/>
              <a:ext cx="82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PCI sín</a:t>
              </a:r>
            </a:p>
          </p:txBody>
        </p:sp>
        <p:sp>
          <p:nvSpPr>
            <p:cNvPr id="67622" name="Text Box 35"/>
            <p:cNvSpPr txBox="1">
              <a:spLocks noChangeArrowheads="1"/>
            </p:cNvSpPr>
            <p:nvPr/>
          </p:nvSpPr>
          <p:spPr bwMode="auto">
            <a:xfrm>
              <a:off x="1686" y="2994"/>
              <a:ext cx="82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ISA sín</a:t>
              </a:r>
            </a:p>
          </p:txBody>
        </p:sp>
        <p:sp>
          <p:nvSpPr>
            <p:cNvPr id="67623" name="Line 36"/>
            <p:cNvSpPr>
              <a:spLocks noChangeShapeType="1"/>
            </p:cNvSpPr>
            <p:nvPr/>
          </p:nvSpPr>
          <p:spPr bwMode="auto">
            <a:xfrm>
              <a:off x="462" y="1104"/>
              <a:ext cx="0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24" name="Line 37"/>
            <p:cNvSpPr>
              <a:spLocks noChangeShapeType="1"/>
            </p:cNvSpPr>
            <p:nvPr/>
          </p:nvSpPr>
          <p:spPr bwMode="auto">
            <a:xfrm>
              <a:off x="3978" y="624"/>
              <a:ext cx="35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25" name="Line 38"/>
            <p:cNvSpPr>
              <a:spLocks noChangeShapeType="1"/>
            </p:cNvSpPr>
            <p:nvPr/>
          </p:nvSpPr>
          <p:spPr bwMode="auto">
            <a:xfrm flipH="1">
              <a:off x="4128" y="288"/>
              <a:ext cx="93" cy="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26" name="Line 39"/>
            <p:cNvSpPr>
              <a:spLocks noChangeShapeType="1"/>
            </p:cNvSpPr>
            <p:nvPr/>
          </p:nvSpPr>
          <p:spPr bwMode="auto">
            <a:xfrm flipV="1">
              <a:off x="1506" y="2514"/>
              <a:ext cx="0" cy="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27" name="Line 40"/>
            <p:cNvSpPr>
              <a:spLocks noChangeShapeType="1"/>
            </p:cNvSpPr>
            <p:nvPr/>
          </p:nvSpPr>
          <p:spPr bwMode="auto">
            <a:xfrm flipV="1">
              <a:off x="2790" y="2286"/>
              <a:ext cx="0" cy="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28" name="Line 41"/>
            <p:cNvSpPr>
              <a:spLocks noChangeShapeType="1"/>
            </p:cNvSpPr>
            <p:nvPr/>
          </p:nvSpPr>
          <p:spPr bwMode="auto">
            <a:xfrm flipV="1">
              <a:off x="4956" y="2514"/>
              <a:ext cx="0" cy="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29" name="Line 42"/>
            <p:cNvSpPr>
              <a:spLocks noChangeShapeType="1"/>
            </p:cNvSpPr>
            <p:nvPr/>
          </p:nvSpPr>
          <p:spPr bwMode="auto">
            <a:xfrm flipV="1">
              <a:off x="4200" y="1056"/>
              <a:ext cx="0" cy="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630" name="Line 43"/>
            <p:cNvSpPr>
              <a:spLocks noChangeShapeType="1"/>
            </p:cNvSpPr>
            <p:nvPr/>
          </p:nvSpPr>
          <p:spPr bwMode="auto">
            <a:xfrm flipV="1">
              <a:off x="5208" y="1056"/>
              <a:ext cx="0" cy="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7592" name="Élőláb helye 4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67593" name="Dátum helye 4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2B3FD7C-5343-4D12-9770-BD0716C3C6F5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43AB03-F219-4AB0-BC4E-E6B58300CFD4}" type="slidenum">
              <a:rPr lang="en-GB" smtClean="0">
                <a:cs typeface="Arial" charset="0"/>
              </a:rPr>
              <a:pPr/>
              <a:t>66</a:t>
            </a:fld>
            <a:endParaRPr lang="en-GB" smtClean="0">
              <a:cs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307138"/>
          </a:xfrm>
        </p:spPr>
        <p:txBody>
          <a:bodyPr lIns="92075" tIns="46038" rIns="92075" bIns="46038"/>
          <a:lstStyle/>
          <a:p>
            <a:pPr>
              <a:buFont typeface="Times New Roman" pitchFamily="18" charset="0"/>
              <a:buNone/>
            </a:pPr>
            <a:r>
              <a:rPr lang="hu-HU" b="1" smtClean="0"/>
              <a:t>Sokszorozott</a:t>
            </a:r>
            <a:r>
              <a:rPr lang="hu-HU" smtClean="0"/>
              <a:t> (multiplexed) </a:t>
            </a:r>
            <a:r>
              <a:rPr lang="hu-HU" b="1" smtClean="0"/>
              <a:t>sín</a:t>
            </a:r>
            <a:r>
              <a:rPr lang="hu-HU" smtClean="0"/>
              <a:t>: pl. először a cím van a sínen, majd az adat (ugyanazokon a vezetékeken). Ilyenkor a sín szélesség lényegesen csökken (olcsóbb, kevesebb láb szükséges a sínhez való csatlakozáshoz), csökken a sáv szélesség is, de nem olyan mértékben. </a:t>
            </a:r>
            <a:br>
              <a:rPr lang="hu-HU" smtClean="0"/>
            </a:br>
            <a:r>
              <a:rPr lang="hu-HU" smtClean="0"/>
              <a:t>Általában bonyolultabb a sín protokoll. </a:t>
            </a:r>
          </a:p>
          <a:p>
            <a:pPr>
              <a:buFont typeface="Times New Roman" pitchFamily="18" charset="0"/>
              <a:buNone/>
            </a:pPr>
            <a:endParaRPr lang="hu-HU" smtClean="0"/>
          </a:p>
        </p:txBody>
      </p:sp>
      <p:sp>
        <p:nvSpPr>
          <p:cNvPr id="68612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68613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5F9F5B0-E8B1-4744-9094-77DD82E828C6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D638D4-95EB-41B7-B6CE-6B776F61E9B5}" type="slidenum">
              <a:rPr lang="en-GB" smtClean="0">
                <a:cs typeface="Arial" charset="0"/>
              </a:rPr>
              <a:pPr/>
              <a:t>67</a:t>
            </a:fld>
            <a:endParaRPr lang="en-GB" smtClean="0">
              <a:cs typeface="Arial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835400"/>
          </a:xfrm>
        </p:spPr>
        <p:txBody>
          <a:bodyPr lIns="92075" tIns="46038" rIns="92075" bIns="46038"/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2400" b="1" smtClean="0"/>
              <a:t>Sínek időzítése</a:t>
            </a:r>
            <a:r>
              <a:rPr lang="hu-HU" sz="2400" smtClean="0"/>
              <a:t> 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2400" b="1" u="sng" smtClean="0"/>
              <a:t>Szinkron sín</a:t>
            </a:r>
            <a:r>
              <a:rPr lang="hu-HU" sz="2400" b="1" smtClean="0"/>
              <a:t>:</a:t>
            </a:r>
            <a:r>
              <a:rPr lang="hu-HU" sz="2400" smtClean="0"/>
              <a:t> 5 – 100 MHz-es órajel van a sín egy vezetékén. Minden síntevékenység az órajelhez van igazítva. 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2400" b="1" smtClean="0"/>
              <a:t>Síntevékenységek</a:t>
            </a:r>
            <a:r>
              <a:rPr lang="hu-HU" sz="2400" smtClean="0"/>
              <a:t>: cím megadása, vezérlőjelek (</a:t>
            </a:r>
            <a:r>
              <a:rPr lang="hu-HU" sz="2400" b="1" smtClean="0"/>
              <a:t>MREQ#</a:t>
            </a:r>
            <a:r>
              <a:rPr lang="hu-HU" sz="2400" smtClean="0"/>
              <a:t>,</a:t>
            </a:r>
            <a:r>
              <a:rPr lang="hu-HU" sz="2400" b="1" smtClean="0"/>
              <a:t> RD#</a:t>
            </a:r>
            <a:r>
              <a:rPr lang="hu-HU" sz="2400" smtClean="0"/>
              <a:t>,</a:t>
            </a:r>
            <a:r>
              <a:rPr lang="hu-HU" sz="2400" b="1" smtClean="0"/>
              <a:t> WAIT#</a:t>
            </a:r>
            <a:r>
              <a:rPr lang="hu-HU" sz="2400" smtClean="0"/>
              <a:t>), adat megérkezése, … </a:t>
            </a:r>
            <a:br>
              <a:rPr lang="hu-HU" sz="2400" smtClean="0"/>
            </a:br>
            <a:r>
              <a:rPr lang="hu-HU" sz="2400" smtClean="0"/>
              <a:t>(</a:t>
            </a:r>
            <a:r>
              <a:rPr lang="hu-HU" sz="2400" b="1" smtClean="0"/>
              <a:t>3.38. ábra</a:t>
            </a:r>
            <a:r>
              <a:rPr lang="hu-HU" sz="2400" smtClean="0"/>
              <a:t>)</a:t>
            </a:r>
          </a:p>
        </p:txBody>
      </p:sp>
      <p:graphicFrame>
        <p:nvGraphicFramePr>
          <p:cNvPr id="279555" name="Group 3"/>
          <p:cNvGraphicFramePr>
            <a:graphicFrameLocks noGrp="1"/>
          </p:cNvGraphicFramePr>
          <p:nvPr>
            <p:ph sz="half" idx="2"/>
          </p:nvPr>
        </p:nvGraphicFramePr>
        <p:xfrm>
          <a:off x="0" y="3838575"/>
          <a:ext cx="9144000" cy="2224088"/>
        </p:xfrm>
        <a:graphic>
          <a:graphicData uri="http://schemas.openxmlformats.org/drawingml/2006/table">
            <a:tbl>
              <a:tblPr/>
              <a:tblGrid>
                <a:gridCol w="1358900"/>
                <a:gridCol w="5410200"/>
                <a:gridCol w="787400"/>
                <a:gridCol w="850900"/>
                <a:gridCol w="736600"/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Jelölés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Tevékenység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idő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hu-H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Cím megérkezési ideje a sínre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hu-H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Cím  a sínen van MREC# előtt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…</a:t>
                      </a:r>
                      <a:endParaRPr kumimoji="0" lang="hu-HU" sz="2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…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68" name="Élőláb hely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69669" name="Dátum helye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D2FAF32-A93C-4508-851A-4579FB251976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AFF6C7-B2F6-4174-8D7A-A824041C07C4}" type="slidenum">
              <a:rPr lang="en-GB" smtClean="0">
                <a:cs typeface="Arial" charset="0"/>
              </a:rPr>
              <a:pPr/>
              <a:t>68</a:t>
            </a:fld>
            <a:endParaRPr lang="en-GB" smtClean="0">
              <a:cs typeface="Arial" charset="0"/>
            </a:endParaRPr>
          </a:p>
        </p:txBody>
      </p:sp>
      <p:sp>
        <p:nvSpPr>
          <p:cNvPr id="70659" name="Line 2"/>
          <p:cNvSpPr>
            <a:spLocks noChangeShapeType="1"/>
          </p:cNvSpPr>
          <p:nvPr/>
        </p:nvSpPr>
        <p:spPr bwMode="auto">
          <a:xfrm>
            <a:off x="2171700" y="1571625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grpSp>
        <p:nvGrpSpPr>
          <p:cNvPr id="70660" name="Group 3"/>
          <p:cNvGrpSpPr>
            <a:grpSpLocks/>
          </p:cNvGrpSpPr>
          <p:nvPr/>
        </p:nvGrpSpPr>
        <p:grpSpPr bwMode="auto">
          <a:xfrm>
            <a:off x="1695450" y="2238375"/>
            <a:ext cx="6534150" cy="457200"/>
            <a:chOff x="1068" y="1410"/>
            <a:chExt cx="4116" cy="288"/>
          </a:xfrm>
        </p:grpSpPr>
        <p:sp>
          <p:nvSpPr>
            <p:cNvPr id="70739" name="Line 4"/>
            <p:cNvSpPr>
              <a:spLocks noChangeShapeType="1"/>
            </p:cNvSpPr>
            <p:nvPr/>
          </p:nvSpPr>
          <p:spPr bwMode="auto">
            <a:xfrm flipV="1">
              <a:off x="3792" y="1464"/>
              <a:ext cx="4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0740" name="Line 5"/>
            <p:cNvSpPr>
              <a:spLocks noChangeShapeType="1"/>
            </p:cNvSpPr>
            <p:nvPr/>
          </p:nvSpPr>
          <p:spPr bwMode="auto">
            <a:xfrm flipV="1">
              <a:off x="3780" y="1650"/>
              <a:ext cx="4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70741" name="Group 6"/>
            <p:cNvGrpSpPr>
              <a:grpSpLocks/>
            </p:cNvGrpSpPr>
            <p:nvPr/>
          </p:nvGrpSpPr>
          <p:grpSpPr bwMode="auto">
            <a:xfrm>
              <a:off x="1068" y="1410"/>
              <a:ext cx="4116" cy="288"/>
              <a:chOff x="1068" y="1410"/>
              <a:chExt cx="4116" cy="288"/>
            </a:xfrm>
          </p:grpSpPr>
          <p:grpSp>
            <p:nvGrpSpPr>
              <p:cNvPr id="70742" name="Group 7"/>
              <p:cNvGrpSpPr>
                <a:grpSpLocks/>
              </p:cNvGrpSpPr>
              <p:nvPr/>
            </p:nvGrpSpPr>
            <p:grpSpPr bwMode="auto">
              <a:xfrm>
                <a:off x="1068" y="1410"/>
                <a:ext cx="4116" cy="288"/>
                <a:chOff x="1074" y="1770"/>
                <a:chExt cx="4116" cy="288"/>
              </a:xfrm>
            </p:grpSpPr>
            <p:grpSp>
              <p:nvGrpSpPr>
                <p:cNvPr id="70744" name="Group 8"/>
                <p:cNvGrpSpPr>
                  <a:grpSpLocks/>
                </p:cNvGrpSpPr>
                <p:nvPr/>
              </p:nvGrpSpPr>
              <p:grpSpPr bwMode="auto">
                <a:xfrm>
                  <a:off x="4188" y="1824"/>
                  <a:ext cx="124" cy="188"/>
                  <a:chOff x="1596" y="1356"/>
                  <a:chExt cx="124" cy="188"/>
                </a:xfrm>
              </p:grpSpPr>
              <p:sp>
                <p:nvSpPr>
                  <p:cNvPr id="70754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00" y="1360"/>
                    <a:ext cx="120" cy="18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70755" name="Line 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96" y="1356"/>
                    <a:ext cx="120" cy="18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70745" name="Group 11"/>
                <p:cNvGrpSpPr>
                  <a:grpSpLocks/>
                </p:cNvGrpSpPr>
                <p:nvPr/>
              </p:nvGrpSpPr>
              <p:grpSpPr bwMode="auto">
                <a:xfrm>
                  <a:off x="3666" y="1818"/>
                  <a:ext cx="124" cy="188"/>
                  <a:chOff x="1596" y="1356"/>
                  <a:chExt cx="124" cy="188"/>
                </a:xfrm>
              </p:grpSpPr>
              <p:sp>
                <p:nvSpPr>
                  <p:cNvPr id="70752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00" y="1360"/>
                    <a:ext cx="120" cy="18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70753" name="Line 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96" y="1356"/>
                    <a:ext cx="120" cy="18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70746" name="Line 14"/>
                <p:cNvSpPr>
                  <a:spLocks noChangeShapeType="1"/>
                </p:cNvSpPr>
                <p:nvPr/>
              </p:nvSpPr>
              <p:spPr bwMode="auto">
                <a:xfrm>
                  <a:off x="4308" y="1824"/>
                  <a:ext cx="8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4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308" y="2004"/>
                  <a:ext cx="8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48" name="Line 16"/>
                <p:cNvSpPr>
                  <a:spLocks noChangeShapeType="1"/>
                </p:cNvSpPr>
                <p:nvPr/>
              </p:nvSpPr>
              <p:spPr bwMode="auto">
                <a:xfrm>
                  <a:off x="1074" y="1824"/>
                  <a:ext cx="25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49" name="Line 17"/>
                <p:cNvSpPr>
                  <a:spLocks noChangeShapeType="1"/>
                </p:cNvSpPr>
                <p:nvPr/>
              </p:nvSpPr>
              <p:spPr bwMode="auto">
                <a:xfrm>
                  <a:off x="1074" y="2010"/>
                  <a:ext cx="259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50" name="Freeform 18"/>
                <p:cNvSpPr>
                  <a:spLocks/>
                </p:cNvSpPr>
                <p:nvPr/>
              </p:nvSpPr>
              <p:spPr bwMode="auto">
                <a:xfrm>
                  <a:off x="4254" y="1830"/>
                  <a:ext cx="930" cy="168"/>
                </a:xfrm>
                <a:custGeom>
                  <a:avLst/>
                  <a:gdLst>
                    <a:gd name="T0" fmla="*/ 918 w 936"/>
                    <a:gd name="T1" fmla="*/ 0 h 180"/>
                    <a:gd name="T2" fmla="*/ 918 w 936"/>
                    <a:gd name="T3" fmla="*/ 147 h 180"/>
                    <a:gd name="T4" fmla="*/ 42 w 936"/>
                    <a:gd name="T5" fmla="*/ 147 h 180"/>
                    <a:gd name="T6" fmla="*/ 0 w 936"/>
                    <a:gd name="T7" fmla="*/ 78 h 180"/>
                    <a:gd name="T8" fmla="*/ 66 w 936"/>
                    <a:gd name="T9" fmla="*/ 0 h 180"/>
                    <a:gd name="T10" fmla="*/ 918 w 936"/>
                    <a:gd name="T11" fmla="*/ 0 h 1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36"/>
                    <a:gd name="T19" fmla="*/ 0 h 180"/>
                    <a:gd name="T20" fmla="*/ 936 w 936"/>
                    <a:gd name="T21" fmla="*/ 180 h 1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36" h="180">
                      <a:moveTo>
                        <a:pt x="936" y="0"/>
                      </a:moveTo>
                      <a:lnTo>
                        <a:pt x="936" y="180"/>
                      </a:lnTo>
                      <a:lnTo>
                        <a:pt x="42" y="180"/>
                      </a:lnTo>
                      <a:lnTo>
                        <a:pt x="0" y="96"/>
                      </a:lnTo>
                      <a:lnTo>
                        <a:pt x="66" y="0"/>
                      </a:lnTo>
                      <a:lnTo>
                        <a:pt x="936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5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56" y="1770"/>
                  <a:ext cx="492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algn="ctr" defTabSz="914400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hu-HU">
                      <a:solidFill>
                        <a:schemeClr val="tx1"/>
                      </a:solidFill>
                    </a:rPr>
                    <a:t>adat</a:t>
                  </a:r>
                </a:p>
              </p:txBody>
            </p:sp>
          </p:grpSp>
          <p:sp>
            <p:nvSpPr>
              <p:cNvPr id="70743" name="Freeform 20"/>
              <p:cNvSpPr>
                <a:spLocks/>
              </p:cNvSpPr>
              <p:nvPr/>
            </p:nvSpPr>
            <p:spPr bwMode="auto">
              <a:xfrm>
                <a:off x="1080" y="1470"/>
                <a:ext cx="2652" cy="168"/>
              </a:xfrm>
              <a:custGeom>
                <a:avLst/>
                <a:gdLst>
                  <a:gd name="T0" fmla="*/ 0 w 2646"/>
                  <a:gd name="T1" fmla="*/ 0 h 180"/>
                  <a:gd name="T2" fmla="*/ 0 w 2646"/>
                  <a:gd name="T3" fmla="*/ 147 h 180"/>
                  <a:gd name="T4" fmla="*/ 2610 w 2646"/>
                  <a:gd name="T5" fmla="*/ 147 h 180"/>
                  <a:gd name="T6" fmla="*/ 2664 w 2646"/>
                  <a:gd name="T7" fmla="*/ 78 h 180"/>
                  <a:gd name="T8" fmla="*/ 2604 w 2646"/>
                  <a:gd name="T9" fmla="*/ 6 h 180"/>
                  <a:gd name="T10" fmla="*/ 0 w 2646"/>
                  <a:gd name="T11" fmla="*/ 0 h 1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6"/>
                  <a:gd name="T19" fmla="*/ 0 h 180"/>
                  <a:gd name="T20" fmla="*/ 2646 w 2646"/>
                  <a:gd name="T21" fmla="*/ 180 h 1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6" h="180">
                    <a:moveTo>
                      <a:pt x="0" y="0"/>
                    </a:moveTo>
                    <a:lnTo>
                      <a:pt x="0" y="180"/>
                    </a:lnTo>
                    <a:lnTo>
                      <a:pt x="2592" y="180"/>
                    </a:lnTo>
                    <a:lnTo>
                      <a:pt x="2646" y="96"/>
                    </a:lnTo>
                    <a:lnTo>
                      <a:pt x="258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70661" name="Group 21"/>
          <p:cNvGrpSpPr>
            <a:grpSpLocks/>
          </p:cNvGrpSpPr>
          <p:nvPr/>
        </p:nvGrpSpPr>
        <p:grpSpPr bwMode="auto">
          <a:xfrm>
            <a:off x="0" y="0"/>
            <a:ext cx="8324850" cy="5245100"/>
            <a:chOff x="0" y="0"/>
            <a:chExt cx="5244" cy="3304"/>
          </a:xfrm>
        </p:grpSpPr>
        <p:grpSp>
          <p:nvGrpSpPr>
            <p:cNvPr id="70667" name="Group 22"/>
            <p:cNvGrpSpPr>
              <a:grpSpLocks/>
            </p:cNvGrpSpPr>
            <p:nvPr/>
          </p:nvGrpSpPr>
          <p:grpSpPr bwMode="auto">
            <a:xfrm>
              <a:off x="1092" y="2628"/>
              <a:ext cx="4152" cy="188"/>
              <a:chOff x="1068" y="3180"/>
              <a:chExt cx="4152" cy="188"/>
            </a:xfrm>
          </p:grpSpPr>
          <p:sp>
            <p:nvSpPr>
              <p:cNvPr id="70734" name="Line 23"/>
              <p:cNvSpPr>
                <a:spLocks noChangeShapeType="1"/>
              </p:cNvSpPr>
              <p:nvPr/>
            </p:nvSpPr>
            <p:spPr bwMode="auto">
              <a:xfrm flipH="1" flipV="1">
                <a:off x="2328" y="3180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35" name="Line 24"/>
              <p:cNvSpPr>
                <a:spLocks noChangeShapeType="1"/>
              </p:cNvSpPr>
              <p:nvPr/>
            </p:nvSpPr>
            <p:spPr bwMode="auto">
              <a:xfrm flipV="1">
                <a:off x="3370" y="3184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36" name="Line 25"/>
              <p:cNvSpPr>
                <a:spLocks noChangeShapeType="1"/>
              </p:cNvSpPr>
              <p:nvPr/>
            </p:nvSpPr>
            <p:spPr bwMode="auto">
              <a:xfrm>
                <a:off x="2448" y="3366"/>
                <a:ext cx="9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37" name="Line 26"/>
              <p:cNvSpPr>
                <a:spLocks noChangeShapeType="1"/>
              </p:cNvSpPr>
              <p:nvPr/>
            </p:nvSpPr>
            <p:spPr bwMode="auto">
              <a:xfrm>
                <a:off x="1068" y="3180"/>
                <a:ext cx="12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38" name="Line 27"/>
              <p:cNvSpPr>
                <a:spLocks noChangeShapeType="1"/>
              </p:cNvSpPr>
              <p:nvPr/>
            </p:nvSpPr>
            <p:spPr bwMode="auto">
              <a:xfrm>
                <a:off x="3486" y="3180"/>
                <a:ext cx="17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0668" name="Group 28"/>
            <p:cNvGrpSpPr>
              <a:grpSpLocks/>
            </p:cNvGrpSpPr>
            <p:nvPr/>
          </p:nvGrpSpPr>
          <p:grpSpPr bwMode="auto">
            <a:xfrm>
              <a:off x="1080" y="2244"/>
              <a:ext cx="4152" cy="188"/>
              <a:chOff x="1068" y="2700"/>
              <a:chExt cx="4152" cy="188"/>
            </a:xfrm>
          </p:grpSpPr>
          <p:sp>
            <p:nvSpPr>
              <p:cNvPr id="70729" name="Line 29"/>
              <p:cNvSpPr>
                <a:spLocks noChangeShapeType="1"/>
              </p:cNvSpPr>
              <p:nvPr/>
            </p:nvSpPr>
            <p:spPr bwMode="auto">
              <a:xfrm flipH="1" flipV="1">
                <a:off x="2070" y="2700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30" name="Line 30"/>
              <p:cNvSpPr>
                <a:spLocks noChangeShapeType="1"/>
              </p:cNvSpPr>
              <p:nvPr/>
            </p:nvSpPr>
            <p:spPr bwMode="auto">
              <a:xfrm flipV="1">
                <a:off x="3982" y="2704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31" name="Line 31"/>
              <p:cNvSpPr>
                <a:spLocks noChangeShapeType="1"/>
              </p:cNvSpPr>
              <p:nvPr/>
            </p:nvSpPr>
            <p:spPr bwMode="auto">
              <a:xfrm>
                <a:off x="2184" y="2886"/>
                <a:ext cx="18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32" name="Line 32"/>
              <p:cNvSpPr>
                <a:spLocks noChangeShapeType="1"/>
              </p:cNvSpPr>
              <p:nvPr/>
            </p:nvSpPr>
            <p:spPr bwMode="auto">
              <a:xfrm>
                <a:off x="4092" y="2700"/>
                <a:ext cx="11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33" name="Line 33"/>
              <p:cNvSpPr>
                <a:spLocks noChangeShapeType="1"/>
              </p:cNvSpPr>
              <p:nvPr/>
            </p:nvSpPr>
            <p:spPr bwMode="auto">
              <a:xfrm>
                <a:off x="1068" y="2700"/>
                <a:ext cx="10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0669" name="Group 34"/>
            <p:cNvGrpSpPr>
              <a:grpSpLocks/>
            </p:cNvGrpSpPr>
            <p:nvPr/>
          </p:nvGrpSpPr>
          <p:grpSpPr bwMode="auto">
            <a:xfrm>
              <a:off x="1080" y="1866"/>
              <a:ext cx="4116" cy="192"/>
              <a:chOff x="1074" y="2262"/>
              <a:chExt cx="4116" cy="192"/>
            </a:xfrm>
          </p:grpSpPr>
          <p:sp>
            <p:nvSpPr>
              <p:cNvPr id="70724" name="Line 35"/>
              <p:cNvSpPr>
                <a:spLocks noChangeShapeType="1"/>
              </p:cNvSpPr>
              <p:nvPr/>
            </p:nvSpPr>
            <p:spPr bwMode="auto">
              <a:xfrm flipV="1">
                <a:off x="4000" y="2266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25" name="Line 36"/>
              <p:cNvSpPr>
                <a:spLocks noChangeShapeType="1"/>
              </p:cNvSpPr>
              <p:nvPr/>
            </p:nvSpPr>
            <p:spPr bwMode="auto">
              <a:xfrm flipH="1" flipV="1">
                <a:off x="2070" y="2268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26" name="Line 37"/>
              <p:cNvSpPr>
                <a:spLocks noChangeShapeType="1"/>
              </p:cNvSpPr>
              <p:nvPr/>
            </p:nvSpPr>
            <p:spPr bwMode="auto">
              <a:xfrm>
                <a:off x="2178" y="2454"/>
                <a:ext cx="18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27" name="Line 38"/>
              <p:cNvSpPr>
                <a:spLocks noChangeShapeType="1"/>
              </p:cNvSpPr>
              <p:nvPr/>
            </p:nvSpPr>
            <p:spPr bwMode="auto">
              <a:xfrm>
                <a:off x="4122" y="2268"/>
                <a:ext cx="10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28" name="Line 39"/>
              <p:cNvSpPr>
                <a:spLocks noChangeShapeType="1"/>
              </p:cNvSpPr>
              <p:nvPr/>
            </p:nvSpPr>
            <p:spPr bwMode="auto">
              <a:xfrm>
                <a:off x="1074" y="2262"/>
                <a:ext cx="996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0670" name="Group 40"/>
            <p:cNvGrpSpPr>
              <a:grpSpLocks/>
            </p:cNvGrpSpPr>
            <p:nvPr/>
          </p:nvGrpSpPr>
          <p:grpSpPr bwMode="auto">
            <a:xfrm>
              <a:off x="1086" y="600"/>
              <a:ext cx="3419" cy="189"/>
              <a:chOff x="1086" y="828"/>
              <a:chExt cx="3419" cy="189"/>
            </a:xfrm>
          </p:grpSpPr>
          <p:grpSp>
            <p:nvGrpSpPr>
              <p:cNvPr id="70709" name="Group 41"/>
              <p:cNvGrpSpPr>
                <a:grpSpLocks/>
              </p:cNvGrpSpPr>
              <p:nvPr/>
            </p:nvGrpSpPr>
            <p:grpSpPr bwMode="auto">
              <a:xfrm>
                <a:off x="1312" y="828"/>
                <a:ext cx="3193" cy="189"/>
                <a:chOff x="1312" y="828"/>
                <a:chExt cx="3193" cy="189"/>
              </a:xfrm>
            </p:grpSpPr>
            <p:sp>
              <p:nvSpPr>
                <p:cNvPr id="7071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312" y="832"/>
                  <a:ext cx="120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1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332" y="832"/>
                  <a:ext cx="120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13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352" y="828"/>
                  <a:ext cx="120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14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385" y="833"/>
                  <a:ext cx="120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15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1824" y="828"/>
                  <a:ext cx="120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16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852" y="828"/>
                  <a:ext cx="120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17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3876" y="828"/>
                  <a:ext cx="120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18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431" y="833"/>
                  <a:ext cx="40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19" name="Line 50"/>
                <p:cNvSpPr>
                  <a:spLocks noChangeShapeType="1"/>
                </p:cNvSpPr>
                <p:nvPr/>
              </p:nvSpPr>
              <p:spPr bwMode="auto">
                <a:xfrm>
                  <a:off x="1942" y="1012"/>
                  <a:ext cx="3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20" name="Line 51"/>
                <p:cNvSpPr>
                  <a:spLocks noChangeShapeType="1"/>
                </p:cNvSpPr>
                <p:nvPr/>
              </p:nvSpPr>
              <p:spPr bwMode="auto">
                <a:xfrm>
                  <a:off x="2456" y="832"/>
                  <a:ext cx="40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2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970" y="1012"/>
                  <a:ext cx="3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22" name="Line 53"/>
                <p:cNvSpPr>
                  <a:spLocks noChangeShapeType="1"/>
                </p:cNvSpPr>
                <p:nvPr/>
              </p:nvSpPr>
              <p:spPr bwMode="auto">
                <a:xfrm>
                  <a:off x="3472" y="832"/>
                  <a:ext cx="40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23" name="Line 54"/>
                <p:cNvSpPr>
                  <a:spLocks noChangeShapeType="1"/>
                </p:cNvSpPr>
                <p:nvPr/>
              </p:nvSpPr>
              <p:spPr bwMode="auto">
                <a:xfrm>
                  <a:off x="3991" y="1008"/>
                  <a:ext cx="40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70710" name="Line 55"/>
              <p:cNvSpPr>
                <a:spLocks noChangeShapeType="1"/>
              </p:cNvSpPr>
              <p:nvPr/>
            </p:nvSpPr>
            <p:spPr bwMode="auto">
              <a:xfrm>
                <a:off x="1086" y="1014"/>
                <a:ext cx="2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0671" name="Group 56"/>
            <p:cNvGrpSpPr>
              <a:grpSpLocks/>
            </p:cNvGrpSpPr>
            <p:nvPr/>
          </p:nvGrpSpPr>
          <p:grpSpPr bwMode="auto">
            <a:xfrm>
              <a:off x="1074" y="1014"/>
              <a:ext cx="4104" cy="288"/>
              <a:chOff x="1068" y="1296"/>
              <a:chExt cx="4104" cy="288"/>
            </a:xfrm>
          </p:grpSpPr>
          <p:grpSp>
            <p:nvGrpSpPr>
              <p:cNvPr id="70694" name="Group 57"/>
              <p:cNvGrpSpPr>
                <a:grpSpLocks/>
              </p:cNvGrpSpPr>
              <p:nvPr/>
            </p:nvGrpSpPr>
            <p:grpSpPr bwMode="auto">
              <a:xfrm>
                <a:off x="1596" y="1356"/>
                <a:ext cx="124" cy="188"/>
                <a:chOff x="1596" y="1356"/>
                <a:chExt cx="124" cy="188"/>
              </a:xfrm>
            </p:grpSpPr>
            <p:sp>
              <p:nvSpPr>
                <p:cNvPr id="70707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600" y="1360"/>
                  <a:ext cx="120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08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1596" y="1356"/>
                  <a:ext cx="120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70695" name="Group 60"/>
              <p:cNvGrpSpPr>
                <a:grpSpLocks/>
              </p:cNvGrpSpPr>
              <p:nvPr/>
            </p:nvGrpSpPr>
            <p:grpSpPr bwMode="auto">
              <a:xfrm>
                <a:off x="4116" y="1356"/>
                <a:ext cx="124" cy="188"/>
                <a:chOff x="1596" y="1356"/>
                <a:chExt cx="124" cy="188"/>
              </a:xfrm>
            </p:grpSpPr>
            <p:sp>
              <p:nvSpPr>
                <p:cNvPr id="7070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600" y="1360"/>
                  <a:ext cx="120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706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1596" y="1356"/>
                  <a:ext cx="120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70696" name="Line 63"/>
              <p:cNvSpPr>
                <a:spLocks noChangeShapeType="1"/>
              </p:cNvSpPr>
              <p:nvPr/>
            </p:nvSpPr>
            <p:spPr bwMode="auto">
              <a:xfrm>
                <a:off x="1722" y="1356"/>
                <a:ext cx="23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97" name="Line 64"/>
              <p:cNvSpPr>
                <a:spLocks noChangeShapeType="1"/>
              </p:cNvSpPr>
              <p:nvPr/>
            </p:nvSpPr>
            <p:spPr bwMode="auto">
              <a:xfrm>
                <a:off x="1716" y="1542"/>
                <a:ext cx="2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98" name="Line 65"/>
              <p:cNvSpPr>
                <a:spLocks noChangeShapeType="1"/>
              </p:cNvSpPr>
              <p:nvPr/>
            </p:nvSpPr>
            <p:spPr bwMode="auto">
              <a:xfrm>
                <a:off x="4230" y="1536"/>
                <a:ext cx="9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99" name="Line 66"/>
              <p:cNvSpPr>
                <a:spLocks noChangeShapeType="1"/>
              </p:cNvSpPr>
              <p:nvPr/>
            </p:nvSpPr>
            <p:spPr bwMode="auto">
              <a:xfrm>
                <a:off x="4236" y="1356"/>
                <a:ext cx="9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00" name="Line 67"/>
              <p:cNvSpPr>
                <a:spLocks noChangeShapeType="1"/>
              </p:cNvSpPr>
              <p:nvPr/>
            </p:nvSpPr>
            <p:spPr bwMode="auto">
              <a:xfrm flipV="1">
                <a:off x="1080" y="1542"/>
                <a:ext cx="5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01" name="Line 68"/>
              <p:cNvSpPr>
                <a:spLocks noChangeShapeType="1"/>
              </p:cNvSpPr>
              <p:nvPr/>
            </p:nvSpPr>
            <p:spPr bwMode="auto">
              <a:xfrm>
                <a:off x="1068" y="1356"/>
                <a:ext cx="5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02" name="Freeform 69"/>
              <p:cNvSpPr>
                <a:spLocks/>
              </p:cNvSpPr>
              <p:nvPr/>
            </p:nvSpPr>
            <p:spPr bwMode="auto">
              <a:xfrm>
                <a:off x="1074" y="1362"/>
                <a:ext cx="576" cy="174"/>
              </a:xfrm>
              <a:custGeom>
                <a:avLst/>
                <a:gdLst>
                  <a:gd name="T0" fmla="*/ 0 w 576"/>
                  <a:gd name="T1" fmla="*/ 0 h 186"/>
                  <a:gd name="T2" fmla="*/ 0 w 576"/>
                  <a:gd name="T3" fmla="*/ 152 h 186"/>
                  <a:gd name="T4" fmla="*/ 528 w 576"/>
                  <a:gd name="T5" fmla="*/ 152 h 186"/>
                  <a:gd name="T6" fmla="*/ 576 w 576"/>
                  <a:gd name="T7" fmla="*/ 83 h 186"/>
                  <a:gd name="T8" fmla="*/ 528 w 576"/>
                  <a:gd name="T9" fmla="*/ 6 h 186"/>
                  <a:gd name="T10" fmla="*/ 0 w 576"/>
                  <a:gd name="T11" fmla="*/ 0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6"/>
                  <a:gd name="T19" fmla="*/ 0 h 186"/>
                  <a:gd name="T20" fmla="*/ 576 w 576"/>
                  <a:gd name="T21" fmla="*/ 186 h 1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6" h="186">
                    <a:moveTo>
                      <a:pt x="0" y="0"/>
                    </a:moveTo>
                    <a:lnTo>
                      <a:pt x="0" y="186"/>
                    </a:lnTo>
                    <a:lnTo>
                      <a:pt x="528" y="186"/>
                    </a:lnTo>
                    <a:lnTo>
                      <a:pt x="576" y="102"/>
                    </a:lnTo>
                    <a:lnTo>
                      <a:pt x="52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03" name="Freeform 70"/>
              <p:cNvSpPr>
                <a:spLocks/>
              </p:cNvSpPr>
              <p:nvPr/>
            </p:nvSpPr>
            <p:spPr bwMode="auto">
              <a:xfrm>
                <a:off x="4176" y="1356"/>
                <a:ext cx="990" cy="174"/>
              </a:xfrm>
              <a:custGeom>
                <a:avLst/>
                <a:gdLst>
                  <a:gd name="T0" fmla="*/ 955 w 1008"/>
                  <a:gd name="T1" fmla="*/ 0 h 186"/>
                  <a:gd name="T2" fmla="*/ 955 w 1008"/>
                  <a:gd name="T3" fmla="*/ 152 h 186"/>
                  <a:gd name="T4" fmla="*/ 57 w 1008"/>
                  <a:gd name="T5" fmla="*/ 152 h 186"/>
                  <a:gd name="T6" fmla="*/ 0 w 1008"/>
                  <a:gd name="T7" fmla="*/ 88 h 186"/>
                  <a:gd name="T8" fmla="*/ 63 w 1008"/>
                  <a:gd name="T9" fmla="*/ 6 h 186"/>
                  <a:gd name="T10" fmla="*/ 955 w 1008"/>
                  <a:gd name="T11" fmla="*/ 0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8"/>
                  <a:gd name="T19" fmla="*/ 0 h 186"/>
                  <a:gd name="T20" fmla="*/ 1008 w 1008"/>
                  <a:gd name="T21" fmla="*/ 186 h 1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8" h="186">
                    <a:moveTo>
                      <a:pt x="1008" y="0"/>
                    </a:moveTo>
                    <a:lnTo>
                      <a:pt x="1008" y="186"/>
                    </a:lnTo>
                    <a:lnTo>
                      <a:pt x="60" y="186"/>
                    </a:lnTo>
                    <a:lnTo>
                      <a:pt x="0" y="108"/>
                    </a:lnTo>
                    <a:lnTo>
                      <a:pt x="66" y="6"/>
                    </a:lnTo>
                    <a:lnTo>
                      <a:pt x="1008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704" name="Text Box 71"/>
              <p:cNvSpPr txBox="1">
                <a:spLocks noChangeArrowheads="1"/>
              </p:cNvSpPr>
              <p:nvPr/>
            </p:nvSpPr>
            <p:spPr bwMode="auto">
              <a:xfrm>
                <a:off x="1662" y="1296"/>
                <a:ext cx="250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A kiolvasandó rekesz címe</a:t>
                </a:r>
              </a:p>
            </p:txBody>
          </p:sp>
        </p:grpSp>
        <p:grpSp>
          <p:nvGrpSpPr>
            <p:cNvPr id="70672" name="Group 72"/>
            <p:cNvGrpSpPr>
              <a:grpSpLocks/>
            </p:cNvGrpSpPr>
            <p:nvPr/>
          </p:nvGrpSpPr>
          <p:grpSpPr bwMode="auto">
            <a:xfrm>
              <a:off x="1344" y="0"/>
              <a:ext cx="3162" cy="3304"/>
              <a:chOff x="1344" y="0"/>
              <a:chExt cx="3162" cy="3304"/>
            </a:xfrm>
          </p:grpSpPr>
          <p:sp>
            <p:nvSpPr>
              <p:cNvPr id="70674" name="Line 73"/>
              <p:cNvSpPr>
                <a:spLocks noChangeShapeType="1"/>
              </p:cNvSpPr>
              <p:nvPr/>
            </p:nvSpPr>
            <p:spPr bwMode="auto">
              <a:xfrm>
                <a:off x="1368" y="126"/>
                <a:ext cx="0" cy="28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75" name="Line 74"/>
              <p:cNvSpPr>
                <a:spLocks noChangeShapeType="1"/>
              </p:cNvSpPr>
              <p:nvPr/>
            </p:nvSpPr>
            <p:spPr bwMode="auto">
              <a:xfrm>
                <a:off x="1880" y="618"/>
                <a:ext cx="0" cy="23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76" name="Line 75"/>
              <p:cNvSpPr>
                <a:spLocks noChangeShapeType="1"/>
              </p:cNvSpPr>
              <p:nvPr/>
            </p:nvSpPr>
            <p:spPr bwMode="auto">
              <a:xfrm>
                <a:off x="2392" y="408"/>
                <a:ext cx="0" cy="25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77" name="Line 76"/>
              <p:cNvSpPr>
                <a:spLocks noChangeShapeType="1"/>
              </p:cNvSpPr>
              <p:nvPr/>
            </p:nvSpPr>
            <p:spPr bwMode="auto">
              <a:xfrm>
                <a:off x="2904" y="612"/>
                <a:ext cx="0" cy="23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78" name="Line 77"/>
              <p:cNvSpPr>
                <a:spLocks noChangeShapeType="1"/>
              </p:cNvSpPr>
              <p:nvPr/>
            </p:nvSpPr>
            <p:spPr bwMode="auto">
              <a:xfrm>
                <a:off x="3416" y="408"/>
                <a:ext cx="0" cy="25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79" name="Line 78"/>
              <p:cNvSpPr>
                <a:spLocks noChangeShapeType="1"/>
              </p:cNvSpPr>
              <p:nvPr/>
            </p:nvSpPr>
            <p:spPr bwMode="auto">
              <a:xfrm>
                <a:off x="3928" y="594"/>
                <a:ext cx="0" cy="23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80" name="Line 79"/>
              <p:cNvSpPr>
                <a:spLocks noChangeShapeType="1"/>
              </p:cNvSpPr>
              <p:nvPr/>
            </p:nvSpPr>
            <p:spPr bwMode="auto">
              <a:xfrm>
                <a:off x="4440" y="96"/>
                <a:ext cx="0" cy="28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81" name="Text Box 80"/>
              <p:cNvSpPr txBox="1">
                <a:spLocks noChangeArrowheads="1"/>
              </p:cNvSpPr>
              <p:nvPr/>
            </p:nvSpPr>
            <p:spPr bwMode="auto">
              <a:xfrm>
                <a:off x="1344" y="684"/>
                <a:ext cx="47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T</a:t>
                </a:r>
                <a:r>
                  <a:rPr lang="hu-HU" baseline="-25000">
                    <a:solidFill>
                      <a:schemeClr val="tx1"/>
                    </a:solidFill>
                  </a:rPr>
                  <a:t>AD</a:t>
                </a:r>
              </a:p>
            </p:txBody>
          </p:sp>
          <p:sp>
            <p:nvSpPr>
              <p:cNvPr id="70682" name="Line 81"/>
              <p:cNvSpPr>
                <a:spLocks noChangeShapeType="1"/>
              </p:cNvSpPr>
              <p:nvPr/>
            </p:nvSpPr>
            <p:spPr bwMode="auto">
              <a:xfrm>
                <a:off x="2136" y="2286"/>
                <a:ext cx="0" cy="8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83" name="Line 82"/>
              <p:cNvSpPr>
                <a:spLocks noChangeShapeType="1"/>
              </p:cNvSpPr>
              <p:nvPr/>
            </p:nvSpPr>
            <p:spPr bwMode="auto">
              <a:xfrm>
                <a:off x="2124" y="1734"/>
                <a:ext cx="0" cy="5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84" name="Text Box 83"/>
              <p:cNvSpPr txBox="1">
                <a:spLocks noChangeArrowheads="1"/>
              </p:cNvSpPr>
              <p:nvPr/>
            </p:nvSpPr>
            <p:spPr bwMode="auto">
              <a:xfrm>
                <a:off x="1644" y="1842"/>
                <a:ext cx="47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T</a:t>
                </a:r>
                <a:r>
                  <a:rPr lang="hu-HU" baseline="-25000">
                    <a:solidFill>
                      <a:schemeClr val="tx1"/>
                    </a:solidFill>
                  </a:rPr>
                  <a:t>ML</a:t>
                </a:r>
              </a:p>
            </p:txBody>
          </p:sp>
          <p:sp>
            <p:nvSpPr>
              <p:cNvPr id="70685" name="Line 84"/>
              <p:cNvSpPr>
                <a:spLocks noChangeShapeType="1"/>
              </p:cNvSpPr>
              <p:nvPr/>
            </p:nvSpPr>
            <p:spPr bwMode="auto">
              <a:xfrm>
                <a:off x="1656" y="2136"/>
                <a:ext cx="4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86" name="Line 85"/>
              <p:cNvSpPr>
                <a:spLocks noChangeShapeType="1"/>
              </p:cNvSpPr>
              <p:nvPr/>
            </p:nvSpPr>
            <p:spPr bwMode="auto">
              <a:xfrm flipV="1">
                <a:off x="1362" y="528"/>
                <a:ext cx="10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87" name="Line 86"/>
              <p:cNvSpPr>
                <a:spLocks noChangeShapeType="1"/>
              </p:cNvSpPr>
              <p:nvPr/>
            </p:nvSpPr>
            <p:spPr bwMode="auto">
              <a:xfrm flipV="1">
                <a:off x="2388" y="528"/>
                <a:ext cx="10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88" name="Line 87"/>
              <p:cNvSpPr>
                <a:spLocks noChangeShapeType="1"/>
              </p:cNvSpPr>
              <p:nvPr/>
            </p:nvSpPr>
            <p:spPr bwMode="auto">
              <a:xfrm flipV="1">
                <a:off x="3414" y="528"/>
                <a:ext cx="10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89" name="Text Box 88"/>
              <p:cNvSpPr txBox="1">
                <a:spLocks noChangeArrowheads="1"/>
              </p:cNvSpPr>
              <p:nvPr/>
            </p:nvSpPr>
            <p:spPr bwMode="auto">
              <a:xfrm>
                <a:off x="1740" y="258"/>
                <a:ext cx="264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T</a:t>
                </a:r>
                <a:r>
                  <a:rPr lang="hu-HU" baseline="-25000">
                    <a:solidFill>
                      <a:schemeClr val="tx1"/>
                    </a:solidFill>
                  </a:rPr>
                  <a:t>1                          </a:t>
                </a:r>
                <a:r>
                  <a:rPr lang="hu-HU">
                    <a:solidFill>
                      <a:schemeClr val="tx1"/>
                    </a:solidFill>
                  </a:rPr>
                  <a:t>T</a:t>
                </a:r>
                <a:r>
                  <a:rPr lang="hu-HU" baseline="-25000">
                    <a:solidFill>
                      <a:schemeClr val="tx1"/>
                    </a:solidFill>
                  </a:rPr>
                  <a:t>2                          </a:t>
                </a:r>
                <a:r>
                  <a:rPr lang="hu-HU">
                    <a:solidFill>
                      <a:schemeClr val="tx1"/>
                    </a:solidFill>
                  </a:rPr>
                  <a:t>T</a:t>
                </a:r>
                <a:r>
                  <a:rPr lang="hu-HU" baseline="-250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0690" name="Text Box 89"/>
              <p:cNvSpPr txBox="1">
                <a:spLocks noChangeArrowheads="1"/>
              </p:cNvSpPr>
              <p:nvPr/>
            </p:nvSpPr>
            <p:spPr bwMode="auto">
              <a:xfrm>
                <a:off x="1356" y="0"/>
                <a:ext cx="307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Olvasási ciklus 1 várakozó állapottal</a:t>
                </a:r>
                <a:endParaRPr lang="hu-HU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70691" name="Line 90"/>
              <p:cNvSpPr>
                <a:spLocks noChangeShapeType="1"/>
              </p:cNvSpPr>
              <p:nvPr/>
            </p:nvSpPr>
            <p:spPr bwMode="auto">
              <a:xfrm>
                <a:off x="2148" y="3042"/>
                <a:ext cx="15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92" name="Line 91"/>
              <p:cNvSpPr>
                <a:spLocks noChangeShapeType="1"/>
              </p:cNvSpPr>
              <p:nvPr/>
            </p:nvSpPr>
            <p:spPr bwMode="auto">
              <a:xfrm>
                <a:off x="3726" y="1434"/>
                <a:ext cx="0" cy="16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93" name="Text Box 92"/>
              <p:cNvSpPr txBox="1">
                <a:spLocks noChangeArrowheads="1"/>
              </p:cNvSpPr>
              <p:nvPr/>
            </p:nvSpPr>
            <p:spPr bwMode="auto">
              <a:xfrm>
                <a:off x="1434" y="3054"/>
                <a:ext cx="307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000">
                    <a:solidFill>
                      <a:schemeClr val="tx1"/>
                    </a:solidFill>
                  </a:rPr>
                  <a:t>A memóriából történő olvasás ideje</a:t>
                </a:r>
                <a:endParaRPr lang="hu-HU" sz="2000" baseline="-25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0673" name="Text Box 93"/>
            <p:cNvSpPr txBox="1">
              <a:spLocks noChangeArrowheads="1"/>
            </p:cNvSpPr>
            <p:nvPr/>
          </p:nvSpPr>
          <p:spPr bwMode="auto">
            <a:xfrm>
              <a:off x="0" y="480"/>
              <a:ext cx="1120" cy="245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defTabSz="914400">
                <a:lnSpc>
                  <a:spcPct val="145000"/>
                </a:lnSpc>
                <a:spcBef>
                  <a:spcPct val="80000"/>
                </a:spcBef>
                <a:buClrTx/>
                <a:buSzTx/>
                <a:buFontTx/>
                <a:buNone/>
              </a:pPr>
              <a:r>
                <a:rPr lang="el-GR" sz="2800">
                  <a:solidFill>
                    <a:schemeClr val="tx1"/>
                  </a:solidFill>
                </a:rPr>
                <a:t>Φ</a:t>
              </a:r>
              <a:r>
                <a:rPr lang="hu-HU" sz="2800">
                  <a:solidFill>
                    <a:schemeClr val="tx1"/>
                  </a:solidFill>
                </a:rPr>
                <a:t/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 cím</a:t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adat</a:t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MREQ#</a:t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RD#</a:t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WAIT#</a:t>
              </a:r>
              <a:r>
                <a:rPr lang="hu-HU" sz="3200">
                  <a:solidFill>
                    <a:schemeClr val="tx1"/>
                  </a:solidFill>
                  <a:latin typeface="Times New Roman CE" charset="0"/>
                </a:rPr>
                <a:t> </a:t>
              </a:r>
            </a:p>
          </p:txBody>
        </p:sp>
      </p:grpSp>
      <p:sp>
        <p:nvSpPr>
          <p:cNvPr id="70662" name="Text Box 94"/>
          <p:cNvSpPr txBox="1">
            <a:spLocks noChangeArrowheads="1"/>
          </p:cNvSpPr>
          <p:nvPr/>
        </p:nvSpPr>
        <p:spPr bwMode="auto">
          <a:xfrm>
            <a:off x="7839075" y="1323975"/>
            <a:ext cx="923925" cy="4238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hu-HU" sz="3200">
              <a:solidFill>
                <a:schemeClr val="tx1"/>
              </a:solidFill>
              <a:latin typeface="Times New Roman CE" charset="0"/>
            </a:endParaRP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hu-HU" sz="3200">
              <a:solidFill>
                <a:schemeClr val="tx1"/>
              </a:solidFill>
              <a:latin typeface="Times New Roman CE" charset="0"/>
            </a:endParaRP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hu-HU" sz="3200">
              <a:solidFill>
                <a:schemeClr val="tx1"/>
              </a:solidFill>
              <a:latin typeface="Times New Roman CE" charset="0"/>
            </a:endParaRP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hu-HU" sz="3200">
              <a:solidFill>
                <a:schemeClr val="tx1"/>
              </a:solidFill>
              <a:latin typeface="Times New Roman CE" charset="0"/>
            </a:endParaRP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hu-HU" sz="3200">
              <a:solidFill>
                <a:schemeClr val="tx1"/>
              </a:solidFill>
              <a:latin typeface="Times New Roman CE" charset="0"/>
            </a:endParaRP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hu-HU" sz="3200">
              <a:solidFill>
                <a:schemeClr val="tx1"/>
              </a:solidFill>
              <a:latin typeface="Times New Roman CE" charset="0"/>
            </a:endParaRPr>
          </a:p>
        </p:txBody>
      </p:sp>
      <p:sp>
        <p:nvSpPr>
          <p:cNvPr id="70663" name="Text Box 95"/>
          <p:cNvSpPr txBox="1">
            <a:spLocks noChangeArrowheads="1"/>
          </p:cNvSpPr>
          <p:nvPr/>
        </p:nvSpPr>
        <p:spPr bwMode="auto">
          <a:xfrm>
            <a:off x="0" y="5372100"/>
            <a:ext cx="91440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Kicsit hosszabb válasz idő esetén</a:t>
            </a:r>
            <a:br>
              <a:rPr lang="hu-HU" sz="2800">
                <a:solidFill>
                  <a:schemeClr val="tx1"/>
                </a:solidFill>
              </a:rPr>
            </a:br>
            <a:r>
              <a:rPr lang="hu-HU" sz="2800">
                <a:solidFill>
                  <a:schemeClr val="tx1"/>
                </a:solidFill>
              </a:rPr>
              <a:t> még egy várakozó ciklusra lenne szükség.</a:t>
            </a:r>
            <a:endParaRPr lang="hu-HU" sz="2800" baseline="-25000">
              <a:solidFill>
                <a:schemeClr val="tx1"/>
              </a:solidFill>
            </a:endParaRPr>
          </a:p>
        </p:txBody>
      </p:sp>
      <p:sp>
        <p:nvSpPr>
          <p:cNvPr id="70664" name="Line 96"/>
          <p:cNvSpPr>
            <a:spLocks noChangeShapeType="1"/>
          </p:cNvSpPr>
          <p:nvPr/>
        </p:nvSpPr>
        <p:spPr bwMode="auto">
          <a:xfrm>
            <a:off x="2638425" y="1724025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70665" name="Élőláb helye 9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70666" name="Dátum helye 9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7CA0DFA-E4F1-46A6-AAC1-04CF1D11BA95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3F6BA4-9743-423E-862C-596274C356A8}" type="slidenum">
              <a:rPr lang="en-GB" smtClean="0">
                <a:cs typeface="Arial" charset="0"/>
              </a:rPr>
              <a:pPr/>
              <a:t>69</a:t>
            </a:fld>
            <a:endParaRPr lang="en-GB" smtClean="0">
              <a:cs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943600"/>
          </a:xfrm>
        </p:spPr>
        <p:txBody>
          <a:bodyPr lIns="92075" tIns="46038" rIns="92075" bIns="46038"/>
          <a:lstStyle/>
          <a:p>
            <a:pPr>
              <a:buFont typeface="Times New Roman" pitchFamily="18" charset="0"/>
              <a:buNone/>
            </a:pPr>
            <a:r>
              <a:rPr lang="hu-HU" smtClean="0"/>
              <a:t>Minden sínművelet a ciklusidő (sín ciklus) egész számú többszöröséig tart: </a:t>
            </a:r>
            <a:br>
              <a:rPr lang="hu-HU" smtClean="0"/>
            </a:br>
            <a:r>
              <a:rPr lang="hu-HU" smtClean="0"/>
              <a:t>pl. 2.1 ciklusidő helyett 3 ciklusidő kell. </a:t>
            </a:r>
          </a:p>
          <a:p>
            <a:pPr>
              <a:buFont typeface="Times New Roman" pitchFamily="18" charset="0"/>
              <a:buNone/>
            </a:pPr>
            <a:r>
              <a:rPr lang="hu-HU" smtClean="0"/>
              <a:t>		</a:t>
            </a:r>
          </a:p>
          <a:p>
            <a:pPr>
              <a:buFont typeface="Times New Roman" pitchFamily="18" charset="0"/>
              <a:buNone/>
            </a:pPr>
            <a:r>
              <a:rPr lang="hu-HU" smtClean="0"/>
              <a:t>A leglassabb eszközhöz kell a sín sebességét igazítani, a gyors eszköz is lassan fog működni.</a:t>
            </a:r>
          </a:p>
        </p:txBody>
      </p:sp>
      <p:sp>
        <p:nvSpPr>
          <p:cNvPr id="71684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71685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49DBCA5-1187-4A84-8E39-12931245D59F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02A3FA-900C-44DB-9022-3A79DAB72CB1}" type="slidenum">
              <a:rPr lang="en-GB" smtClean="0">
                <a:cs typeface="Arial" charset="0"/>
              </a:rPr>
              <a:pPr/>
              <a:t>7</a:t>
            </a:fld>
            <a:endParaRPr lang="en-GB" smtClean="0">
              <a:cs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5888"/>
            <a:ext cx="9144000" cy="657225"/>
          </a:xfrm>
        </p:spPr>
        <p:txBody>
          <a:bodyPr lIns="92075" tIns="46038" rIns="92075" bIns="46038"/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z="3600" b="1" i="1" smtClean="0"/>
              <a:t>VAGY</a:t>
            </a:r>
            <a:r>
              <a:rPr lang="hu-HU" sz="3600" b="1" smtClean="0"/>
              <a:t> (</a:t>
            </a:r>
            <a:r>
              <a:rPr lang="hu-HU" sz="3600" b="1" i="1" smtClean="0"/>
              <a:t>OR</a:t>
            </a:r>
            <a:r>
              <a:rPr lang="hu-HU" sz="3600" b="1" smtClean="0"/>
              <a:t>) kapu </a:t>
            </a:r>
            <a:r>
              <a:rPr lang="hu-HU" sz="3600" smtClean="0"/>
              <a:t>(</a:t>
            </a:r>
            <a:r>
              <a:rPr lang="hu-HU" sz="3600" b="1" smtClean="0"/>
              <a:t>3.2.</a:t>
            </a:r>
            <a:r>
              <a:rPr lang="hu-HU" sz="3600" smtClean="0"/>
              <a:t> </a:t>
            </a:r>
            <a:r>
              <a:rPr lang="hu-HU" sz="3600" b="1" smtClean="0"/>
              <a:t>ábra</a:t>
            </a:r>
            <a:r>
              <a:rPr lang="hu-HU" sz="3600" smtClean="0"/>
              <a:t>)</a:t>
            </a:r>
            <a:r>
              <a:rPr lang="hu-HU" smtClean="0"/>
              <a:t> </a:t>
            </a:r>
          </a:p>
        </p:txBody>
      </p:sp>
      <p:graphicFrame>
        <p:nvGraphicFramePr>
          <p:cNvPr id="156675" name="Group 3"/>
          <p:cNvGraphicFramePr>
            <a:graphicFrameLocks noGrp="1"/>
          </p:cNvGraphicFramePr>
          <p:nvPr>
            <p:ph sz="half" idx="2"/>
          </p:nvPr>
        </p:nvGraphicFramePr>
        <p:xfrm>
          <a:off x="4643438" y="1196975"/>
          <a:ext cx="2971800" cy="2771776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0" name="Text Box 29"/>
          <p:cNvSpPr txBox="1">
            <a:spLocks noChangeArrowheads="1"/>
          </p:cNvSpPr>
          <p:nvPr/>
        </p:nvSpPr>
        <p:spPr bwMode="auto">
          <a:xfrm>
            <a:off x="622300" y="1233488"/>
            <a:ext cx="39497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 b="1">
                <a:solidFill>
                  <a:schemeClr val="tx1"/>
                </a:solidFill>
              </a:rPr>
              <a:t>Igazság tábla:</a:t>
            </a:r>
          </a:p>
        </p:txBody>
      </p:sp>
      <p:sp>
        <p:nvSpPr>
          <p:cNvPr id="10271" name="Text Box 30"/>
          <p:cNvSpPr txBox="1">
            <a:spLocks noChangeArrowheads="1"/>
          </p:cNvSpPr>
          <p:nvPr/>
        </p:nvSpPr>
        <p:spPr bwMode="auto">
          <a:xfrm>
            <a:off x="1273175" y="4813300"/>
            <a:ext cx="37941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>
                <a:solidFill>
                  <a:schemeClr val="tx1"/>
                </a:solidFill>
              </a:rPr>
              <a:t>Szimbolikus jelölése</a:t>
            </a:r>
            <a:r>
              <a:rPr lang="hu-HU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0272" name="Group 31"/>
          <p:cNvGrpSpPr>
            <a:grpSpLocks/>
          </p:cNvGrpSpPr>
          <p:nvPr/>
        </p:nvGrpSpPr>
        <p:grpSpPr bwMode="auto">
          <a:xfrm>
            <a:off x="5254625" y="4519613"/>
            <a:ext cx="2057400" cy="1265237"/>
            <a:chOff x="2294" y="2823"/>
            <a:chExt cx="1296" cy="797"/>
          </a:xfrm>
        </p:grpSpPr>
        <p:sp>
          <p:nvSpPr>
            <p:cNvPr id="10275" name="Line 32"/>
            <p:cNvSpPr>
              <a:spLocks noChangeShapeType="1"/>
            </p:cNvSpPr>
            <p:nvPr/>
          </p:nvSpPr>
          <p:spPr bwMode="auto">
            <a:xfrm>
              <a:off x="2357" y="3151"/>
              <a:ext cx="3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76" name="Line 33"/>
            <p:cNvSpPr>
              <a:spLocks noChangeShapeType="1"/>
            </p:cNvSpPr>
            <p:nvPr/>
          </p:nvSpPr>
          <p:spPr bwMode="auto">
            <a:xfrm>
              <a:off x="2354" y="3289"/>
              <a:ext cx="3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77" name="Line 34"/>
            <p:cNvSpPr>
              <a:spLocks noChangeShapeType="1"/>
            </p:cNvSpPr>
            <p:nvPr/>
          </p:nvSpPr>
          <p:spPr bwMode="auto">
            <a:xfrm>
              <a:off x="3182" y="3227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78" name="Text Box 35"/>
            <p:cNvSpPr txBox="1">
              <a:spLocks noChangeArrowheads="1"/>
            </p:cNvSpPr>
            <p:nvPr/>
          </p:nvSpPr>
          <p:spPr bwMode="auto">
            <a:xfrm>
              <a:off x="2294" y="2823"/>
              <a:ext cx="256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279" name="Text Box 36"/>
            <p:cNvSpPr txBox="1">
              <a:spLocks noChangeArrowheads="1"/>
            </p:cNvSpPr>
            <p:nvPr/>
          </p:nvSpPr>
          <p:spPr bwMode="auto">
            <a:xfrm>
              <a:off x="2302" y="3255"/>
              <a:ext cx="256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280" name="Text Box 37"/>
            <p:cNvSpPr txBox="1">
              <a:spLocks noChangeArrowheads="1"/>
            </p:cNvSpPr>
            <p:nvPr/>
          </p:nvSpPr>
          <p:spPr bwMode="auto">
            <a:xfrm>
              <a:off x="3334" y="2911"/>
              <a:ext cx="256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0281" name="Arc 38"/>
            <p:cNvSpPr>
              <a:spLocks/>
            </p:cNvSpPr>
            <p:nvPr/>
          </p:nvSpPr>
          <p:spPr bwMode="auto">
            <a:xfrm>
              <a:off x="2667" y="3070"/>
              <a:ext cx="523" cy="312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282" name="Arc 39"/>
            <p:cNvSpPr>
              <a:spLocks/>
            </p:cNvSpPr>
            <p:nvPr/>
          </p:nvSpPr>
          <p:spPr bwMode="auto">
            <a:xfrm flipV="1">
              <a:off x="2672" y="3072"/>
              <a:ext cx="523" cy="312"/>
            </a:xfrm>
            <a:custGeom>
              <a:avLst/>
              <a:gdLst>
                <a:gd name="T0" fmla="*/ 0 w 18486"/>
                <a:gd name="T1" fmla="*/ 0 h 21600"/>
                <a:gd name="T2" fmla="*/ 0 w 18486"/>
                <a:gd name="T3" fmla="*/ 0 h 21600"/>
                <a:gd name="T4" fmla="*/ 0 w 184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86"/>
                <a:gd name="T10" fmla="*/ 0 h 21600"/>
                <a:gd name="T11" fmla="*/ 18486 w 184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6" h="21600" fill="none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</a:path>
                <a:path w="18486" h="21600" stroke="0" extrusionOk="0">
                  <a:moveTo>
                    <a:pt x="-1" y="0"/>
                  </a:moveTo>
                  <a:cubicBezTo>
                    <a:pt x="7562" y="0"/>
                    <a:pt x="14574" y="3954"/>
                    <a:pt x="18485" y="104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283" name="Arc 40"/>
            <p:cNvSpPr>
              <a:spLocks/>
            </p:cNvSpPr>
            <p:nvPr/>
          </p:nvSpPr>
          <p:spPr bwMode="auto">
            <a:xfrm>
              <a:off x="2641" y="3077"/>
              <a:ext cx="63" cy="304"/>
            </a:xfrm>
            <a:custGeom>
              <a:avLst/>
              <a:gdLst>
                <a:gd name="T0" fmla="*/ 0 w 21600"/>
                <a:gd name="T1" fmla="*/ 0 h 38874"/>
                <a:gd name="T2" fmla="*/ 0 w 21600"/>
                <a:gd name="T3" fmla="*/ 0 h 38874"/>
                <a:gd name="T4" fmla="*/ 0 w 21600"/>
                <a:gd name="T5" fmla="*/ 0 h 388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74"/>
                <a:gd name="T11" fmla="*/ 21600 w 21600"/>
                <a:gd name="T12" fmla="*/ 38874 h 38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74" fill="none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</a:path>
                <a:path w="21600" h="38874" stroke="0" extrusionOk="0">
                  <a:moveTo>
                    <a:pt x="9085" y="-1"/>
                  </a:moveTo>
                  <a:cubicBezTo>
                    <a:pt x="16716" y="3537"/>
                    <a:pt x="21600" y="11184"/>
                    <a:pt x="21600" y="19596"/>
                  </a:cubicBezTo>
                  <a:cubicBezTo>
                    <a:pt x="21600" y="27743"/>
                    <a:pt x="17014" y="35198"/>
                    <a:pt x="9742" y="38873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0273" name="Élőláb helye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10274" name="Dátum helye 1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F5AB45-38E2-4741-A207-6F5B766724A2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0B27C9-FD48-45A1-9319-D06353885CAA}" type="slidenum">
              <a:rPr lang="en-GB" smtClean="0">
                <a:cs typeface="Arial" charset="0"/>
              </a:rPr>
              <a:pPr/>
              <a:t>70</a:t>
            </a:fld>
            <a:endParaRPr lang="en-GB" smtClean="0">
              <a:cs typeface="Arial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296025"/>
          </a:xfrm>
        </p:spPr>
        <p:txBody>
          <a:bodyPr lIns="92075" tIns="46038" rIns="92075" bIns="46038"/>
          <a:lstStyle/>
          <a:p>
            <a:pPr>
              <a:spcBef>
                <a:spcPct val="70000"/>
              </a:spcBef>
              <a:buFont typeface="Times New Roman" pitchFamily="18" charset="0"/>
              <a:buNone/>
            </a:pPr>
            <a:r>
              <a:rPr lang="hu-HU" sz="800" b="1" smtClean="0"/>
              <a:t> </a:t>
            </a:r>
          </a:p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hu-HU" b="1" u="sng" smtClean="0"/>
              <a:t>Aszinkron sín</a:t>
            </a:r>
            <a:r>
              <a:rPr lang="hu-HU" b="1" smtClean="0"/>
              <a:t>:</a:t>
            </a:r>
            <a:r>
              <a:rPr lang="hu-HU" smtClean="0"/>
              <a:t> </a:t>
            </a:r>
            <a:br>
              <a:rPr lang="hu-HU" smtClean="0"/>
            </a:br>
            <a:r>
              <a:rPr lang="hu-HU" smtClean="0"/>
              <a:t>Minden eseményt egy előző esemény okoz! </a:t>
            </a:r>
            <a:br>
              <a:rPr lang="hu-HU" smtClean="0"/>
            </a:br>
            <a:r>
              <a:rPr lang="hu-HU" smtClean="0"/>
              <a:t>Nincs órajel, </a:t>
            </a:r>
            <a:r>
              <a:rPr lang="hu-HU" b="1" smtClean="0"/>
              <a:t>WAIT</a:t>
            </a:r>
            <a:r>
              <a:rPr lang="hu-HU" smtClean="0"/>
              <a:t>. </a:t>
            </a:r>
            <a:br>
              <a:rPr lang="hu-HU" smtClean="0"/>
            </a:br>
            <a:r>
              <a:rPr lang="hu-HU" smtClean="0"/>
              <a:t/>
            </a:r>
            <a:br>
              <a:rPr lang="hu-HU" smtClean="0"/>
            </a:br>
            <a:r>
              <a:rPr lang="hu-HU" b="1" smtClean="0"/>
              <a:t>MSYN#</a:t>
            </a:r>
            <a:r>
              <a:rPr lang="hu-HU" smtClean="0"/>
              <a:t> (kérés - Master SYNchronization), </a:t>
            </a:r>
            <a:br>
              <a:rPr lang="hu-HU" smtClean="0"/>
            </a:br>
            <a:r>
              <a:rPr lang="hu-HU" b="1" smtClean="0"/>
              <a:t>SSYN#</a:t>
            </a:r>
            <a:r>
              <a:rPr lang="hu-HU" smtClean="0"/>
              <a:t>  (kész  -  Slave SYNchronization). </a:t>
            </a:r>
            <a:br>
              <a:rPr lang="hu-HU" smtClean="0"/>
            </a:br>
            <a:endParaRPr lang="hu-HU" smtClean="0"/>
          </a:p>
          <a:p>
            <a:pPr>
              <a:spcBef>
                <a:spcPct val="0"/>
              </a:spcBef>
              <a:buFont typeface="Times New Roman" pitchFamily="18" charset="0"/>
              <a:buNone/>
            </a:pPr>
            <a:endParaRPr lang="hu-HU" smtClean="0"/>
          </a:p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hu-HU" smtClean="0"/>
              <a:t>Ugyanazon a sínen gyors és lassú mester - szolga pár is lehet. </a:t>
            </a:r>
          </a:p>
        </p:txBody>
      </p:sp>
      <p:sp>
        <p:nvSpPr>
          <p:cNvPr id="72708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72709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55EB577-6570-4188-A63C-ED9FE7240C1F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17D00B-67EC-4ED0-8759-2D11A9ACB2A1}" type="slidenum">
              <a:rPr lang="en-GB" smtClean="0">
                <a:cs typeface="Arial" charset="0"/>
              </a:rPr>
              <a:pPr/>
              <a:t>71</a:t>
            </a:fld>
            <a:endParaRPr lang="en-GB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123950"/>
          </a:xfrm>
        </p:spPr>
        <p:txBody>
          <a:bodyPr lIns="92075" tIns="46038" rIns="92075" bIns="46038"/>
          <a:lstStyle/>
          <a:p>
            <a:pPr>
              <a:spcBef>
                <a:spcPct val="70000"/>
              </a:spcBef>
              <a:buFont typeface="Times New Roman" pitchFamily="18" charset="0"/>
              <a:buNone/>
            </a:pPr>
            <a:r>
              <a:rPr lang="hu-HU" sz="800" b="1" smtClean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hu-HU" b="1" smtClean="0"/>
              <a:t>Aszinkron sín működése (3.39. ábra)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hu-HU" smtClean="0"/>
              <a:t>Akkor indulhat újabb tranzakció, ha </a:t>
            </a:r>
            <a:r>
              <a:rPr lang="hu-HU" b="1" smtClean="0"/>
              <a:t>SSYN#</a:t>
            </a:r>
            <a:r>
              <a:rPr lang="hu-HU" smtClean="0"/>
              <a:t> negált.</a:t>
            </a:r>
          </a:p>
        </p:txBody>
      </p:sp>
      <p:grpSp>
        <p:nvGrpSpPr>
          <p:cNvPr id="73732" name="Group 3"/>
          <p:cNvGrpSpPr>
            <a:grpSpLocks/>
          </p:cNvGrpSpPr>
          <p:nvPr/>
        </p:nvGrpSpPr>
        <p:grpSpPr bwMode="auto">
          <a:xfrm>
            <a:off x="152400" y="1304925"/>
            <a:ext cx="8620125" cy="4483100"/>
            <a:chOff x="96" y="822"/>
            <a:chExt cx="5430" cy="2824"/>
          </a:xfrm>
        </p:grpSpPr>
        <p:sp>
          <p:nvSpPr>
            <p:cNvPr id="73736" name="Text Box 4"/>
            <p:cNvSpPr txBox="1">
              <a:spLocks noChangeArrowheads="1"/>
            </p:cNvSpPr>
            <p:nvPr/>
          </p:nvSpPr>
          <p:spPr bwMode="auto">
            <a:xfrm>
              <a:off x="3858" y="2832"/>
              <a:ext cx="49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adat</a:t>
              </a:r>
            </a:p>
          </p:txBody>
        </p:sp>
        <p:sp>
          <p:nvSpPr>
            <p:cNvPr id="73737" name="Freeform 5"/>
            <p:cNvSpPr>
              <a:spLocks/>
            </p:cNvSpPr>
            <p:nvPr/>
          </p:nvSpPr>
          <p:spPr bwMode="auto">
            <a:xfrm>
              <a:off x="1176" y="2892"/>
              <a:ext cx="2652" cy="168"/>
            </a:xfrm>
            <a:custGeom>
              <a:avLst/>
              <a:gdLst>
                <a:gd name="T0" fmla="*/ 0 w 2646"/>
                <a:gd name="T1" fmla="*/ 0 h 180"/>
                <a:gd name="T2" fmla="*/ 0 w 2646"/>
                <a:gd name="T3" fmla="*/ 147 h 180"/>
                <a:gd name="T4" fmla="*/ 2610 w 2646"/>
                <a:gd name="T5" fmla="*/ 147 h 180"/>
                <a:gd name="T6" fmla="*/ 2664 w 2646"/>
                <a:gd name="T7" fmla="*/ 78 h 180"/>
                <a:gd name="T8" fmla="*/ 2604 w 2646"/>
                <a:gd name="T9" fmla="*/ 6 h 180"/>
                <a:gd name="T10" fmla="*/ 0 w 2646"/>
                <a:gd name="T11" fmla="*/ 0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6"/>
                <a:gd name="T19" fmla="*/ 0 h 180"/>
                <a:gd name="T20" fmla="*/ 2646 w 2646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6" h="180">
                  <a:moveTo>
                    <a:pt x="0" y="0"/>
                  </a:moveTo>
                  <a:lnTo>
                    <a:pt x="0" y="180"/>
                  </a:lnTo>
                  <a:lnTo>
                    <a:pt x="2592" y="180"/>
                  </a:lnTo>
                  <a:lnTo>
                    <a:pt x="2646" y="96"/>
                  </a:lnTo>
                  <a:lnTo>
                    <a:pt x="258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3738" name="Line 6"/>
            <p:cNvSpPr>
              <a:spLocks noChangeShapeType="1"/>
            </p:cNvSpPr>
            <p:nvPr/>
          </p:nvSpPr>
          <p:spPr bwMode="auto">
            <a:xfrm>
              <a:off x="3888" y="2892"/>
              <a:ext cx="4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3739" name="Line 7"/>
            <p:cNvSpPr>
              <a:spLocks noChangeShapeType="1"/>
            </p:cNvSpPr>
            <p:nvPr/>
          </p:nvSpPr>
          <p:spPr bwMode="auto">
            <a:xfrm>
              <a:off x="3882" y="3066"/>
              <a:ext cx="4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73740" name="Group 8"/>
            <p:cNvGrpSpPr>
              <a:grpSpLocks/>
            </p:cNvGrpSpPr>
            <p:nvPr/>
          </p:nvGrpSpPr>
          <p:grpSpPr bwMode="auto">
            <a:xfrm>
              <a:off x="1152" y="2412"/>
              <a:ext cx="4152" cy="194"/>
              <a:chOff x="1140" y="2244"/>
              <a:chExt cx="4152" cy="194"/>
            </a:xfrm>
          </p:grpSpPr>
          <p:sp>
            <p:nvSpPr>
              <p:cNvPr id="73795" name="Line 9"/>
              <p:cNvSpPr>
                <a:spLocks noChangeShapeType="1"/>
              </p:cNvSpPr>
              <p:nvPr/>
            </p:nvSpPr>
            <p:spPr bwMode="auto">
              <a:xfrm flipH="1" flipV="1">
                <a:off x="2340" y="2244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96" name="Line 10"/>
              <p:cNvSpPr>
                <a:spLocks noChangeShapeType="1"/>
              </p:cNvSpPr>
              <p:nvPr/>
            </p:nvSpPr>
            <p:spPr bwMode="auto">
              <a:xfrm flipV="1">
                <a:off x="4054" y="2254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97" name="Line 11"/>
              <p:cNvSpPr>
                <a:spLocks noChangeShapeType="1"/>
              </p:cNvSpPr>
              <p:nvPr/>
            </p:nvSpPr>
            <p:spPr bwMode="auto">
              <a:xfrm flipV="1">
                <a:off x="2454" y="2436"/>
                <a:ext cx="16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98" name="Line 12"/>
              <p:cNvSpPr>
                <a:spLocks noChangeShapeType="1"/>
              </p:cNvSpPr>
              <p:nvPr/>
            </p:nvSpPr>
            <p:spPr bwMode="auto">
              <a:xfrm>
                <a:off x="4164" y="2250"/>
                <a:ext cx="11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99" name="Line 13"/>
              <p:cNvSpPr>
                <a:spLocks noChangeShapeType="1"/>
              </p:cNvSpPr>
              <p:nvPr/>
            </p:nvSpPr>
            <p:spPr bwMode="auto">
              <a:xfrm>
                <a:off x="1140" y="2250"/>
                <a:ext cx="11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3741" name="Group 14"/>
            <p:cNvGrpSpPr>
              <a:grpSpLocks/>
            </p:cNvGrpSpPr>
            <p:nvPr/>
          </p:nvGrpSpPr>
          <p:grpSpPr bwMode="auto">
            <a:xfrm>
              <a:off x="1134" y="1578"/>
              <a:ext cx="4116" cy="192"/>
              <a:chOff x="1074" y="2262"/>
              <a:chExt cx="4116" cy="192"/>
            </a:xfrm>
          </p:grpSpPr>
          <p:sp>
            <p:nvSpPr>
              <p:cNvPr id="73790" name="Line 15"/>
              <p:cNvSpPr>
                <a:spLocks noChangeShapeType="1"/>
              </p:cNvSpPr>
              <p:nvPr/>
            </p:nvSpPr>
            <p:spPr bwMode="auto">
              <a:xfrm flipV="1">
                <a:off x="4000" y="2266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91" name="Line 16"/>
              <p:cNvSpPr>
                <a:spLocks noChangeShapeType="1"/>
              </p:cNvSpPr>
              <p:nvPr/>
            </p:nvSpPr>
            <p:spPr bwMode="auto">
              <a:xfrm flipH="1" flipV="1">
                <a:off x="2070" y="2268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92" name="Line 17"/>
              <p:cNvSpPr>
                <a:spLocks noChangeShapeType="1"/>
              </p:cNvSpPr>
              <p:nvPr/>
            </p:nvSpPr>
            <p:spPr bwMode="auto">
              <a:xfrm>
                <a:off x="2178" y="2454"/>
                <a:ext cx="18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93" name="Line 18"/>
              <p:cNvSpPr>
                <a:spLocks noChangeShapeType="1"/>
              </p:cNvSpPr>
              <p:nvPr/>
            </p:nvSpPr>
            <p:spPr bwMode="auto">
              <a:xfrm>
                <a:off x="4122" y="2268"/>
                <a:ext cx="10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94" name="Line 19"/>
              <p:cNvSpPr>
                <a:spLocks noChangeShapeType="1"/>
              </p:cNvSpPr>
              <p:nvPr/>
            </p:nvSpPr>
            <p:spPr bwMode="auto">
              <a:xfrm>
                <a:off x="1074" y="2262"/>
                <a:ext cx="996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3742" name="Group 20"/>
            <p:cNvGrpSpPr>
              <a:grpSpLocks/>
            </p:cNvGrpSpPr>
            <p:nvPr/>
          </p:nvGrpSpPr>
          <p:grpSpPr bwMode="auto">
            <a:xfrm>
              <a:off x="1104" y="1002"/>
              <a:ext cx="4104" cy="288"/>
              <a:chOff x="1068" y="1296"/>
              <a:chExt cx="4104" cy="288"/>
            </a:xfrm>
          </p:grpSpPr>
          <p:grpSp>
            <p:nvGrpSpPr>
              <p:cNvPr id="73775" name="Group 21"/>
              <p:cNvGrpSpPr>
                <a:grpSpLocks/>
              </p:cNvGrpSpPr>
              <p:nvPr/>
            </p:nvGrpSpPr>
            <p:grpSpPr bwMode="auto">
              <a:xfrm>
                <a:off x="1596" y="1356"/>
                <a:ext cx="124" cy="188"/>
                <a:chOff x="1596" y="1356"/>
                <a:chExt cx="124" cy="188"/>
              </a:xfrm>
            </p:grpSpPr>
            <p:sp>
              <p:nvSpPr>
                <p:cNvPr id="7378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00" y="1360"/>
                  <a:ext cx="120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3789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1596" y="1356"/>
                  <a:ext cx="120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73776" name="Group 24"/>
              <p:cNvGrpSpPr>
                <a:grpSpLocks/>
              </p:cNvGrpSpPr>
              <p:nvPr/>
            </p:nvGrpSpPr>
            <p:grpSpPr bwMode="auto">
              <a:xfrm>
                <a:off x="4116" y="1356"/>
                <a:ext cx="124" cy="188"/>
                <a:chOff x="1596" y="1356"/>
                <a:chExt cx="124" cy="188"/>
              </a:xfrm>
            </p:grpSpPr>
            <p:sp>
              <p:nvSpPr>
                <p:cNvPr id="7378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600" y="1360"/>
                  <a:ext cx="120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3787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1596" y="1356"/>
                  <a:ext cx="120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73777" name="Line 27"/>
              <p:cNvSpPr>
                <a:spLocks noChangeShapeType="1"/>
              </p:cNvSpPr>
              <p:nvPr/>
            </p:nvSpPr>
            <p:spPr bwMode="auto">
              <a:xfrm>
                <a:off x="1722" y="1356"/>
                <a:ext cx="23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78" name="Line 28"/>
              <p:cNvSpPr>
                <a:spLocks noChangeShapeType="1"/>
              </p:cNvSpPr>
              <p:nvPr/>
            </p:nvSpPr>
            <p:spPr bwMode="auto">
              <a:xfrm>
                <a:off x="1716" y="1542"/>
                <a:ext cx="2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79" name="Line 29"/>
              <p:cNvSpPr>
                <a:spLocks noChangeShapeType="1"/>
              </p:cNvSpPr>
              <p:nvPr/>
            </p:nvSpPr>
            <p:spPr bwMode="auto">
              <a:xfrm>
                <a:off x="4230" y="1536"/>
                <a:ext cx="9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80" name="Line 30"/>
              <p:cNvSpPr>
                <a:spLocks noChangeShapeType="1"/>
              </p:cNvSpPr>
              <p:nvPr/>
            </p:nvSpPr>
            <p:spPr bwMode="auto">
              <a:xfrm>
                <a:off x="4236" y="1356"/>
                <a:ext cx="9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81" name="Line 31"/>
              <p:cNvSpPr>
                <a:spLocks noChangeShapeType="1"/>
              </p:cNvSpPr>
              <p:nvPr/>
            </p:nvSpPr>
            <p:spPr bwMode="auto">
              <a:xfrm flipV="1">
                <a:off x="1080" y="1542"/>
                <a:ext cx="5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82" name="Line 32"/>
              <p:cNvSpPr>
                <a:spLocks noChangeShapeType="1"/>
              </p:cNvSpPr>
              <p:nvPr/>
            </p:nvSpPr>
            <p:spPr bwMode="auto">
              <a:xfrm>
                <a:off x="1068" y="1356"/>
                <a:ext cx="5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83" name="Freeform 33"/>
              <p:cNvSpPr>
                <a:spLocks/>
              </p:cNvSpPr>
              <p:nvPr/>
            </p:nvSpPr>
            <p:spPr bwMode="auto">
              <a:xfrm>
                <a:off x="1074" y="1362"/>
                <a:ext cx="576" cy="174"/>
              </a:xfrm>
              <a:custGeom>
                <a:avLst/>
                <a:gdLst>
                  <a:gd name="T0" fmla="*/ 0 w 576"/>
                  <a:gd name="T1" fmla="*/ 0 h 186"/>
                  <a:gd name="T2" fmla="*/ 0 w 576"/>
                  <a:gd name="T3" fmla="*/ 152 h 186"/>
                  <a:gd name="T4" fmla="*/ 528 w 576"/>
                  <a:gd name="T5" fmla="*/ 152 h 186"/>
                  <a:gd name="T6" fmla="*/ 576 w 576"/>
                  <a:gd name="T7" fmla="*/ 83 h 186"/>
                  <a:gd name="T8" fmla="*/ 528 w 576"/>
                  <a:gd name="T9" fmla="*/ 6 h 186"/>
                  <a:gd name="T10" fmla="*/ 0 w 576"/>
                  <a:gd name="T11" fmla="*/ 0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6"/>
                  <a:gd name="T19" fmla="*/ 0 h 186"/>
                  <a:gd name="T20" fmla="*/ 576 w 576"/>
                  <a:gd name="T21" fmla="*/ 186 h 1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6" h="186">
                    <a:moveTo>
                      <a:pt x="0" y="0"/>
                    </a:moveTo>
                    <a:lnTo>
                      <a:pt x="0" y="186"/>
                    </a:lnTo>
                    <a:lnTo>
                      <a:pt x="528" y="186"/>
                    </a:lnTo>
                    <a:lnTo>
                      <a:pt x="576" y="102"/>
                    </a:lnTo>
                    <a:lnTo>
                      <a:pt x="52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84" name="Freeform 34"/>
              <p:cNvSpPr>
                <a:spLocks/>
              </p:cNvSpPr>
              <p:nvPr/>
            </p:nvSpPr>
            <p:spPr bwMode="auto">
              <a:xfrm>
                <a:off x="4176" y="1356"/>
                <a:ext cx="990" cy="174"/>
              </a:xfrm>
              <a:custGeom>
                <a:avLst/>
                <a:gdLst>
                  <a:gd name="T0" fmla="*/ 955 w 1008"/>
                  <a:gd name="T1" fmla="*/ 0 h 186"/>
                  <a:gd name="T2" fmla="*/ 955 w 1008"/>
                  <a:gd name="T3" fmla="*/ 152 h 186"/>
                  <a:gd name="T4" fmla="*/ 57 w 1008"/>
                  <a:gd name="T5" fmla="*/ 152 h 186"/>
                  <a:gd name="T6" fmla="*/ 0 w 1008"/>
                  <a:gd name="T7" fmla="*/ 88 h 186"/>
                  <a:gd name="T8" fmla="*/ 63 w 1008"/>
                  <a:gd name="T9" fmla="*/ 6 h 186"/>
                  <a:gd name="T10" fmla="*/ 955 w 1008"/>
                  <a:gd name="T11" fmla="*/ 0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8"/>
                  <a:gd name="T19" fmla="*/ 0 h 186"/>
                  <a:gd name="T20" fmla="*/ 1008 w 1008"/>
                  <a:gd name="T21" fmla="*/ 186 h 1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8" h="186">
                    <a:moveTo>
                      <a:pt x="1008" y="0"/>
                    </a:moveTo>
                    <a:lnTo>
                      <a:pt x="1008" y="186"/>
                    </a:lnTo>
                    <a:lnTo>
                      <a:pt x="60" y="186"/>
                    </a:lnTo>
                    <a:lnTo>
                      <a:pt x="0" y="108"/>
                    </a:lnTo>
                    <a:lnTo>
                      <a:pt x="66" y="6"/>
                    </a:lnTo>
                    <a:lnTo>
                      <a:pt x="1008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85" name="Text Box 35"/>
              <p:cNvSpPr txBox="1">
                <a:spLocks noChangeArrowheads="1"/>
              </p:cNvSpPr>
              <p:nvPr/>
            </p:nvSpPr>
            <p:spPr bwMode="auto">
              <a:xfrm>
                <a:off x="1662" y="1296"/>
                <a:ext cx="250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>
                    <a:solidFill>
                      <a:schemeClr val="tx1"/>
                    </a:solidFill>
                  </a:rPr>
                  <a:t>A kiolvasandó rekesz címe</a:t>
                </a:r>
              </a:p>
            </p:txBody>
          </p:sp>
        </p:grpSp>
        <p:grpSp>
          <p:nvGrpSpPr>
            <p:cNvPr id="73743" name="Group 36"/>
            <p:cNvGrpSpPr>
              <a:grpSpLocks/>
            </p:cNvGrpSpPr>
            <p:nvPr/>
          </p:nvGrpSpPr>
          <p:grpSpPr bwMode="auto">
            <a:xfrm>
              <a:off x="1176" y="1986"/>
              <a:ext cx="4152" cy="188"/>
              <a:chOff x="1068" y="2700"/>
              <a:chExt cx="4152" cy="188"/>
            </a:xfrm>
          </p:grpSpPr>
          <p:sp>
            <p:nvSpPr>
              <p:cNvPr id="73770" name="Line 37"/>
              <p:cNvSpPr>
                <a:spLocks noChangeShapeType="1"/>
              </p:cNvSpPr>
              <p:nvPr/>
            </p:nvSpPr>
            <p:spPr bwMode="auto">
              <a:xfrm flipH="1" flipV="1">
                <a:off x="2070" y="2700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71" name="Line 38"/>
              <p:cNvSpPr>
                <a:spLocks noChangeShapeType="1"/>
              </p:cNvSpPr>
              <p:nvPr/>
            </p:nvSpPr>
            <p:spPr bwMode="auto">
              <a:xfrm flipV="1">
                <a:off x="3982" y="2704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72" name="Line 39"/>
              <p:cNvSpPr>
                <a:spLocks noChangeShapeType="1"/>
              </p:cNvSpPr>
              <p:nvPr/>
            </p:nvSpPr>
            <p:spPr bwMode="auto">
              <a:xfrm>
                <a:off x="2184" y="2886"/>
                <a:ext cx="18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73" name="Line 40"/>
              <p:cNvSpPr>
                <a:spLocks noChangeShapeType="1"/>
              </p:cNvSpPr>
              <p:nvPr/>
            </p:nvSpPr>
            <p:spPr bwMode="auto">
              <a:xfrm>
                <a:off x="4092" y="2700"/>
                <a:ext cx="11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74" name="Line 41"/>
              <p:cNvSpPr>
                <a:spLocks noChangeShapeType="1"/>
              </p:cNvSpPr>
              <p:nvPr/>
            </p:nvSpPr>
            <p:spPr bwMode="auto">
              <a:xfrm>
                <a:off x="1068" y="2700"/>
                <a:ext cx="10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3744" name="Group 42"/>
            <p:cNvGrpSpPr>
              <a:grpSpLocks/>
            </p:cNvGrpSpPr>
            <p:nvPr/>
          </p:nvGrpSpPr>
          <p:grpSpPr bwMode="auto">
            <a:xfrm>
              <a:off x="1212" y="3334"/>
              <a:ext cx="4152" cy="186"/>
              <a:chOff x="1200" y="3220"/>
              <a:chExt cx="4152" cy="186"/>
            </a:xfrm>
          </p:grpSpPr>
          <p:sp>
            <p:nvSpPr>
              <p:cNvPr id="73765" name="Line 43"/>
              <p:cNvSpPr>
                <a:spLocks noChangeShapeType="1"/>
              </p:cNvSpPr>
              <p:nvPr/>
            </p:nvSpPr>
            <p:spPr bwMode="auto">
              <a:xfrm flipH="1" flipV="1">
                <a:off x="3864" y="3222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66" name="Line 44"/>
              <p:cNvSpPr>
                <a:spLocks noChangeShapeType="1"/>
              </p:cNvSpPr>
              <p:nvPr/>
            </p:nvSpPr>
            <p:spPr bwMode="auto">
              <a:xfrm flipV="1">
                <a:off x="4360" y="3220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67" name="Line 45"/>
              <p:cNvSpPr>
                <a:spLocks noChangeShapeType="1"/>
              </p:cNvSpPr>
              <p:nvPr/>
            </p:nvSpPr>
            <p:spPr bwMode="auto">
              <a:xfrm>
                <a:off x="3966" y="3402"/>
                <a:ext cx="3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68" name="Line 46"/>
              <p:cNvSpPr>
                <a:spLocks noChangeShapeType="1"/>
              </p:cNvSpPr>
              <p:nvPr/>
            </p:nvSpPr>
            <p:spPr bwMode="auto">
              <a:xfrm>
                <a:off x="4482" y="3228"/>
                <a:ext cx="87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69" name="Line 47"/>
              <p:cNvSpPr>
                <a:spLocks noChangeShapeType="1"/>
              </p:cNvSpPr>
              <p:nvPr/>
            </p:nvSpPr>
            <p:spPr bwMode="auto">
              <a:xfrm>
                <a:off x="1200" y="3228"/>
                <a:ext cx="26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3745" name="Group 48"/>
            <p:cNvGrpSpPr>
              <a:grpSpLocks/>
            </p:cNvGrpSpPr>
            <p:nvPr/>
          </p:nvGrpSpPr>
          <p:grpSpPr bwMode="auto">
            <a:xfrm>
              <a:off x="4290" y="2886"/>
              <a:ext cx="124" cy="188"/>
              <a:chOff x="1596" y="1356"/>
              <a:chExt cx="124" cy="188"/>
            </a:xfrm>
          </p:grpSpPr>
          <p:sp>
            <p:nvSpPr>
              <p:cNvPr id="73763" name="Line 49"/>
              <p:cNvSpPr>
                <a:spLocks noChangeShapeType="1"/>
              </p:cNvSpPr>
              <p:nvPr/>
            </p:nvSpPr>
            <p:spPr bwMode="auto">
              <a:xfrm flipV="1">
                <a:off x="1600" y="1360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64" name="Line 50"/>
              <p:cNvSpPr>
                <a:spLocks noChangeShapeType="1"/>
              </p:cNvSpPr>
              <p:nvPr/>
            </p:nvSpPr>
            <p:spPr bwMode="auto">
              <a:xfrm flipH="1" flipV="1">
                <a:off x="1596" y="1356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3746" name="Group 51"/>
            <p:cNvGrpSpPr>
              <a:grpSpLocks/>
            </p:cNvGrpSpPr>
            <p:nvPr/>
          </p:nvGrpSpPr>
          <p:grpSpPr bwMode="auto">
            <a:xfrm>
              <a:off x="3768" y="2880"/>
              <a:ext cx="124" cy="188"/>
              <a:chOff x="1596" y="1356"/>
              <a:chExt cx="124" cy="188"/>
            </a:xfrm>
          </p:grpSpPr>
          <p:sp>
            <p:nvSpPr>
              <p:cNvPr id="73761" name="Line 52"/>
              <p:cNvSpPr>
                <a:spLocks noChangeShapeType="1"/>
              </p:cNvSpPr>
              <p:nvPr/>
            </p:nvSpPr>
            <p:spPr bwMode="auto">
              <a:xfrm flipV="1">
                <a:off x="1600" y="1360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62" name="Line 53"/>
              <p:cNvSpPr>
                <a:spLocks noChangeShapeType="1"/>
              </p:cNvSpPr>
              <p:nvPr/>
            </p:nvSpPr>
            <p:spPr bwMode="auto">
              <a:xfrm flipH="1" flipV="1">
                <a:off x="1596" y="1356"/>
                <a:ext cx="120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73747" name="Line 54"/>
            <p:cNvSpPr>
              <a:spLocks noChangeShapeType="1"/>
            </p:cNvSpPr>
            <p:nvPr/>
          </p:nvSpPr>
          <p:spPr bwMode="auto">
            <a:xfrm>
              <a:off x="4410" y="2886"/>
              <a:ext cx="8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3748" name="Line 55"/>
            <p:cNvSpPr>
              <a:spLocks noChangeShapeType="1"/>
            </p:cNvSpPr>
            <p:nvPr/>
          </p:nvSpPr>
          <p:spPr bwMode="auto">
            <a:xfrm flipV="1">
              <a:off x="4410" y="3066"/>
              <a:ext cx="8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3749" name="Line 56"/>
            <p:cNvSpPr>
              <a:spLocks noChangeShapeType="1"/>
            </p:cNvSpPr>
            <p:nvPr/>
          </p:nvSpPr>
          <p:spPr bwMode="auto">
            <a:xfrm>
              <a:off x="1176" y="2886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3750" name="Line 57"/>
            <p:cNvSpPr>
              <a:spLocks noChangeShapeType="1"/>
            </p:cNvSpPr>
            <p:nvPr/>
          </p:nvSpPr>
          <p:spPr bwMode="auto">
            <a:xfrm>
              <a:off x="1176" y="3072"/>
              <a:ext cx="25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3751" name="Freeform 58"/>
            <p:cNvSpPr>
              <a:spLocks/>
            </p:cNvSpPr>
            <p:nvPr/>
          </p:nvSpPr>
          <p:spPr bwMode="auto">
            <a:xfrm>
              <a:off x="4356" y="2892"/>
              <a:ext cx="930" cy="168"/>
            </a:xfrm>
            <a:custGeom>
              <a:avLst/>
              <a:gdLst>
                <a:gd name="T0" fmla="*/ 918 w 936"/>
                <a:gd name="T1" fmla="*/ 0 h 180"/>
                <a:gd name="T2" fmla="*/ 918 w 936"/>
                <a:gd name="T3" fmla="*/ 147 h 180"/>
                <a:gd name="T4" fmla="*/ 42 w 936"/>
                <a:gd name="T5" fmla="*/ 147 h 180"/>
                <a:gd name="T6" fmla="*/ 0 w 936"/>
                <a:gd name="T7" fmla="*/ 78 h 180"/>
                <a:gd name="T8" fmla="*/ 66 w 936"/>
                <a:gd name="T9" fmla="*/ 0 h 180"/>
                <a:gd name="T10" fmla="*/ 918 w 936"/>
                <a:gd name="T11" fmla="*/ 0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6"/>
                <a:gd name="T19" fmla="*/ 0 h 180"/>
                <a:gd name="T20" fmla="*/ 936 w 936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6" h="180">
                  <a:moveTo>
                    <a:pt x="936" y="0"/>
                  </a:moveTo>
                  <a:lnTo>
                    <a:pt x="936" y="180"/>
                  </a:lnTo>
                  <a:lnTo>
                    <a:pt x="42" y="180"/>
                  </a:lnTo>
                  <a:lnTo>
                    <a:pt x="0" y="96"/>
                  </a:lnTo>
                  <a:lnTo>
                    <a:pt x="66" y="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73752" name="Group 59"/>
            <p:cNvGrpSpPr>
              <a:grpSpLocks/>
            </p:cNvGrpSpPr>
            <p:nvPr/>
          </p:nvGrpSpPr>
          <p:grpSpPr bwMode="auto">
            <a:xfrm>
              <a:off x="2418" y="1666"/>
              <a:ext cx="2013" cy="1790"/>
              <a:chOff x="2406" y="1498"/>
              <a:chExt cx="2013" cy="1790"/>
            </a:xfrm>
          </p:grpSpPr>
          <p:sp>
            <p:nvSpPr>
              <p:cNvPr id="73755" name="Freeform 60"/>
              <p:cNvSpPr>
                <a:spLocks/>
              </p:cNvSpPr>
              <p:nvPr/>
            </p:nvSpPr>
            <p:spPr bwMode="auto">
              <a:xfrm>
                <a:off x="2406" y="2330"/>
                <a:ext cx="1410" cy="481"/>
              </a:xfrm>
              <a:custGeom>
                <a:avLst/>
                <a:gdLst>
                  <a:gd name="T0" fmla="*/ 0 w 1410"/>
                  <a:gd name="T1" fmla="*/ 4 h 457"/>
                  <a:gd name="T2" fmla="*/ 270 w 1410"/>
                  <a:gd name="T3" fmla="*/ 4 h 457"/>
                  <a:gd name="T4" fmla="*/ 354 w 1410"/>
                  <a:gd name="T5" fmla="*/ 4 h 457"/>
                  <a:gd name="T6" fmla="*/ 414 w 1410"/>
                  <a:gd name="T7" fmla="*/ 33 h 457"/>
                  <a:gd name="T8" fmla="*/ 420 w 1410"/>
                  <a:gd name="T9" fmla="*/ 124 h 457"/>
                  <a:gd name="T10" fmla="*/ 420 w 1410"/>
                  <a:gd name="T11" fmla="*/ 382 h 457"/>
                  <a:gd name="T12" fmla="*/ 438 w 1410"/>
                  <a:gd name="T13" fmla="*/ 466 h 457"/>
                  <a:gd name="T14" fmla="*/ 498 w 1410"/>
                  <a:gd name="T15" fmla="*/ 523 h 457"/>
                  <a:gd name="T16" fmla="*/ 648 w 1410"/>
                  <a:gd name="T17" fmla="*/ 529 h 457"/>
                  <a:gd name="T18" fmla="*/ 1410 w 1410"/>
                  <a:gd name="T19" fmla="*/ 529 h 4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10"/>
                  <a:gd name="T31" fmla="*/ 0 h 457"/>
                  <a:gd name="T32" fmla="*/ 1410 w 1410"/>
                  <a:gd name="T33" fmla="*/ 457 h 4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10" h="457">
                    <a:moveTo>
                      <a:pt x="0" y="4"/>
                    </a:moveTo>
                    <a:cubicBezTo>
                      <a:pt x="105" y="4"/>
                      <a:pt x="211" y="4"/>
                      <a:pt x="270" y="4"/>
                    </a:cubicBezTo>
                    <a:cubicBezTo>
                      <a:pt x="329" y="4"/>
                      <a:pt x="330" y="0"/>
                      <a:pt x="354" y="4"/>
                    </a:cubicBezTo>
                    <a:cubicBezTo>
                      <a:pt x="378" y="8"/>
                      <a:pt x="403" y="11"/>
                      <a:pt x="414" y="28"/>
                    </a:cubicBezTo>
                    <a:cubicBezTo>
                      <a:pt x="425" y="45"/>
                      <a:pt x="419" y="56"/>
                      <a:pt x="420" y="106"/>
                    </a:cubicBezTo>
                    <a:cubicBezTo>
                      <a:pt x="421" y="156"/>
                      <a:pt x="417" y="279"/>
                      <a:pt x="420" y="328"/>
                    </a:cubicBezTo>
                    <a:cubicBezTo>
                      <a:pt x="423" y="377"/>
                      <a:pt x="425" y="380"/>
                      <a:pt x="438" y="400"/>
                    </a:cubicBezTo>
                    <a:cubicBezTo>
                      <a:pt x="451" y="420"/>
                      <a:pt x="463" y="439"/>
                      <a:pt x="498" y="448"/>
                    </a:cubicBezTo>
                    <a:cubicBezTo>
                      <a:pt x="533" y="457"/>
                      <a:pt x="496" y="453"/>
                      <a:pt x="648" y="454"/>
                    </a:cubicBezTo>
                    <a:cubicBezTo>
                      <a:pt x="800" y="455"/>
                      <a:pt x="1105" y="454"/>
                      <a:pt x="1410" y="45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oval" w="lg" len="lg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56" name="Freeform 61"/>
              <p:cNvSpPr>
                <a:spLocks/>
              </p:cNvSpPr>
              <p:nvPr/>
            </p:nvSpPr>
            <p:spPr bwMode="auto">
              <a:xfrm>
                <a:off x="3528" y="2804"/>
                <a:ext cx="378" cy="475"/>
              </a:xfrm>
              <a:custGeom>
                <a:avLst/>
                <a:gdLst>
                  <a:gd name="T0" fmla="*/ 0 w 1410"/>
                  <a:gd name="T1" fmla="*/ 4 h 457"/>
                  <a:gd name="T2" fmla="*/ 5 w 1410"/>
                  <a:gd name="T3" fmla="*/ 4 h 457"/>
                  <a:gd name="T4" fmla="*/ 7 w 1410"/>
                  <a:gd name="T5" fmla="*/ 4 h 457"/>
                  <a:gd name="T6" fmla="*/ 8 w 1410"/>
                  <a:gd name="T7" fmla="*/ 31 h 457"/>
                  <a:gd name="T8" fmla="*/ 8 w 1410"/>
                  <a:gd name="T9" fmla="*/ 118 h 457"/>
                  <a:gd name="T10" fmla="*/ 8 w 1410"/>
                  <a:gd name="T11" fmla="*/ 368 h 457"/>
                  <a:gd name="T12" fmla="*/ 8 w 1410"/>
                  <a:gd name="T13" fmla="*/ 449 h 457"/>
                  <a:gd name="T14" fmla="*/ 10 w 1410"/>
                  <a:gd name="T15" fmla="*/ 503 h 457"/>
                  <a:gd name="T16" fmla="*/ 13 w 1410"/>
                  <a:gd name="T17" fmla="*/ 510 h 457"/>
                  <a:gd name="T18" fmla="*/ 27 w 1410"/>
                  <a:gd name="T19" fmla="*/ 510 h 4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10"/>
                  <a:gd name="T31" fmla="*/ 0 h 457"/>
                  <a:gd name="T32" fmla="*/ 1410 w 1410"/>
                  <a:gd name="T33" fmla="*/ 457 h 4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10" h="457">
                    <a:moveTo>
                      <a:pt x="0" y="4"/>
                    </a:moveTo>
                    <a:cubicBezTo>
                      <a:pt x="105" y="4"/>
                      <a:pt x="211" y="4"/>
                      <a:pt x="270" y="4"/>
                    </a:cubicBezTo>
                    <a:cubicBezTo>
                      <a:pt x="329" y="4"/>
                      <a:pt x="330" y="0"/>
                      <a:pt x="354" y="4"/>
                    </a:cubicBezTo>
                    <a:cubicBezTo>
                      <a:pt x="378" y="8"/>
                      <a:pt x="403" y="11"/>
                      <a:pt x="414" y="28"/>
                    </a:cubicBezTo>
                    <a:cubicBezTo>
                      <a:pt x="425" y="45"/>
                      <a:pt x="419" y="56"/>
                      <a:pt x="420" y="106"/>
                    </a:cubicBezTo>
                    <a:cubicBezTo>
                      <a:pt x="421" y="156"/>
                      <a:pt x="417" y="279"/>
                      <a:pt x="420" y="328"/>
                    </a:cubicBezTo>
                    <a:cubicBezTo>
                      <a:pt x="423" y="377"/>
                      <a:pt x="425" y="380"/>
                      <a:pt x="438" y="400"/>
                    </a:cubicBezTo>
                    <a:cubicBezTo>
                      <a:pt x="451" y="420"/>
                      <a:pt x="463" y="439"/>
                      <a:pt x="498" y="448"/>
                    </a:cubicBezTo>
                    <a:cubicBezTo>
                      <a:pt x="533" y="457"/>
                      <a:pt x="496" y="453"/>
                      <a:pt x="648" y="454"/>
                    </a:cubicBezTo>
                    <a:cubicBezTo>
                      <a:pt x="800" y="455"/>
                      <a:pt x="1105" y="454"/>
                      <a:pt x="1410" y="45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57" name="Freeform 62"/>
              <p:cNvSpPr>
                <a:spLocks/>
              </p:cNvSpPr>
              <p:nvPr/>
            </p:nvSpPr>
            <p:spPr bwMode="auto">
              <a:xfrm flipV="1">
                <a:off x="3930" y="2330"/>
                <a:ext cx="162" cy="958"/>
              </a:xfrm>
              <a:custGeom>
                <a:avLst/>
                <a:gdLst>
                  <a:gd name="T0" fmla="*/ 0 w 1410"/>
                  <a:gd name="T1" fmla="*/ 36 h 457"/>
                  <a:gd name="T2" fmla="*/ 0 w 1410"/>
                  <a:gd name="T3" fmla="*/ 36 h 457"/>
                  <a:gd name="T4" fmla="*/ 1 w 1410"/>
                  <a:gd name="T5" fmla="*/ 36 h 457"/>
                  <a:gd name="T6" fmla="*/ 1 w 1410"/>
                  <a:gd name="T7" fmla="*/ 260 h 457"/>
                  <a:gd name="T8" fmla="*/ 1 w 1410"/>
                  <a:gd name="T9" fmla="*/ 975 h 457"/>
                  <a:gd name="T10" fmla="*/ 1 w 1410"/>
                  <a:gd name="T11" fmla="*/ 3023 h 457"/>
                  <a:gd name="T12" fmla="*/ 1 w 1410"/>
                  <a:gd name="T13" fmla="*/ 3687 h 457"/>
                  <a:gd name="T14" fmla="*/ 1 w 1410"/>
                  <a:gd name="T15" fmla="*/ 4125 h 457"/>
                  <a:gd name="T16" fmla="*/ 1 w 1410"/>
                  <a:gd name="T17" fmla="*/ 4184 h 457"/>
                  <a:gd name="T18" fmla="*/ 2 w 1410"/>
                  <a:gd name="T19" fmla="*/ 4184 h 4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10"/>
                  <a:gd name="T31" fmla="*/ 0 h 457"/>
                  <a:gd name="T32" fmla="*/ 1410 w 1410"/>
                  <a:gd name="T33" fmla="*/ 457 h 4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10" h="457">
                    <a:moveTo>
                      <a:pt x="0" y="4"/>
                    </a:moveTo>
                    <a:cubicBezTo>
                      <a:pt x="105" y="4"/>
                      <a:pt x="211" y="4"/>
                      <a:pt x="270" y="4"/>
                    </a:cubicBezTo>
                    <a:cubicBezTo>
                      <a:pt x="329" y="4"/>
                      <a:pt x="330" y="0"/>
                      <a:pt x="354" y="4"/>
                    </a:cubicBezTo>
                    <a:cubicBezTo>
                      <a:pt x="378" y="8"/>
                      <a:pt x="403" y="11"/>
                      <a:pt x="414" y="28"/>
                    </a:cubicBezTo>
                    <a:cubicBezTo>
                      <a:pt x="425" y="45"/>
                      <a:pt x="419" y="56"/>
                      <a:pt x="420" y="106"/>
                    </a:cubicBezTo>
                    <a:cubicBezTo>
                      <a:pt x="421" y="156"/>
                      <a:pt x="417" y="279"/>
                      <a:pt x="420" y="328"/>
                    </a:cubicBezTo>
                    <a:cubicBezTo>
                      <a:pt x="423" y="377"/>
                      <a:pt x="425" y="380"/>
                      <a:pt x="438" y="400"/>
                    </a:cubicBezTo>
                    <a:cubicBezTo>
                      <a:pt x="451" y="420"/>
                      <a:pt x="463" y="439"/>
                      <a:pt x="498" y="448"/>
                    </a:cubicBezTo>
                    <a:cubicBezTo>
                      <a:pt x="533" y="457"/>
                      <a:pt x="496" y="453"/>
                      <a:pt x="648" y="454"/>
                    </a:cubicBezTo>
                    <a:cubicBezTo>
                      <a:pt x="800" y="455"/>
                      <a:pt x="1105" y="454"/>
                      <a:pt x="1410" y="45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oval" w="lg" len="lg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58" name="Freeform 63"/>
              <p:cNvSpPr>
                <a:spLocks/>
              </p:cNvSpPr>
              <p:nvPr/>
            </p:nvSpPr>
            <p:spPr bwMode="auto">
              <a:xfrm>
                <a:off x="3975" y="1915"/>
                <a:ext cx="150" cy="779"/>
              </a:xfrm>
              <a:custGeom>
                <a:avLst/>
                <a:gdLst>
                  <a:gd name="T0" fmla="*/ 6 w 186"/>
                  <a:gd name="T1" fmla="*/ 733 h 803"/>
                  <a:gd name="T2" fmla="*/ 6 w 186"/>
                  <a:gd name="T3" fmla="*/ 146 h 803"/>
                  <a:gd name="T4" fmla="*/ 44 w 186"/>
                  <a:gd name="T5" fmla="*/ 23 h 803"/>
                  <a:gd name="T6" fmla="*/ 98 w 186"/>
                  <a:gd name="T7" fmla="*/ 2 h 8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6"/>
                  <a:gd name="T13" fmla="*/ 0 h 803"/>
                  <a:gd name="T14" fmla="*/ 186 w 186"/>
                  <a:gd name="T15" fmla="*/ 803 h 8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6" h="803">
                    <a:moveTo>
                      <a:pt x="12" y="803"/>
                    </a:moveTo>
                    <a:cubicBezTo>
                      <a:pt x="6" y="546"/>
                      <a:pt x="0" y="290"/>
                      <a:pt x="12" y="161"/>
                    </a:cubicBezTo>
                    <a:cubicBezTo>
                      <a:pt x="24" y="32"/>
                      <a:pt x="55" y="52"/>
                      <a:pt x="84" y="26"/>
                    </a:cubicBezTo>
                    <a:cubicBezTo>
                      <a:pt x="113" y="0"/>
                      <a:pt x="169" y="6"/>
                      <a:pt x="186" y="2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59" name="Freeform 64"/>
              <p:cNvSpPr>
                <a:spLocks/>
              </p:cNvSpPr>
              <p:nvPr/>
            </p:nvSpPr>
            <p:spPr bwMode="auto">
              <a:xfrm>
                <a:off x="3972" y="1498"/>
                <a:ext cx="138" cy="788"/>
              </a:xfrm>
              <a:custGeom>
                <a:avLst/>
                <a:gdLst>
                  <a:gd name="T0" fmla="*/ 5 w 186"/>
                  <a:gd name="T1" fmla="*/ 759 h 803"/>
                  <a:gd name="T2" fmla="*/ 5 w 186"/>
                  <a:gd name="T3" fmla="*/ 152 h 803"/>
                  <a:gd name="T4" fmla="*/ 34 w 186"/>
                  <a:gd name="T5" fmla="*/ 26 h 803"/>
                  <a:gd name="T6" fmla="*/ 76 w 186"/>
                  <a:gd name="T7" fmla="*/ 2 h 8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6"/>
                  <a:gd name="T13" fmla="*/ 0 h 803"/>
                  <a:gd name="T14" fmla="*/ 186 w 186"/>
                  <a:gd name="T15" fmla="*/ 803 h 8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6" h="803">
                    <a:moveTo>
                      <a:pt x="12" y="803"/>
                    </a:moveTo>
                    <a:cubicBezTo>
                      <a:pt x="6" y="546"/>
                      <a:pt x="0" y="290"/>
                      <a:pt x="12" y="161"/>
                    </a:cubicBezTo>
                    <a:cubicBezTo>
                      <a:pt x="24" y="32"/>
                      <a:pt x="55" y="52"/>
                      <a:pt x="84" y="26"/>
                    </a:cubicBezTo>
                    <a:cubicBezTo>
                      <a:pt x="113" y="0"/>
                      <a:pt x="169" y="6"/>
                      <a:pt x="186" y="2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760" name="Freeform 65"/>
              <p:cNvSpPr>
                <a:spLocks/>
              </p:cNvSpPr>
              <p:nvPr/>
            </p:nvSpPr>
            <p:spPr bwMode="auto">
              <a:xfrm>
                <a:off x="4131" y="2330"/>
                <a:ext cx="288" cy="940"/>
              </a:xfrm>
              <a:custGeom>
                <a:avLst/>
                <a:gdLst>
                  <a:gd name="T0" fmla="*/ 0 w 1410"/>
                  <a:gd name="T1" fmla="*/ 33 h 457"/>
                  <a:gd name="T2" fmla="*/ 2 w 1410"/>
                  <a:gd name="T3" fmla="*/ 33 h 457"/>
                  <a:gd name="T4" fmla="*/ 3 w 1410"/>
                  <a:gd name="T5" fmla="*/ 33 h 457"/>
                  <a:gd name="T6" fmla="*/ 3 w 1410"/>
                  <a:gd name="T7" fmla="*/ 245 h 457"/>
                  <a:gd name="T8" fmla="*/ 4 w 1410"/>
                  <a:gd name="T9" fmla="*/ 921 h 457"/>
                  <a:gd name="T10" fmla="*/ 4 w 1410"/>
                  <a:gd name="T11" fmla="*/ 2855 h 457"/>
                  <a:gd name="T12" fmla="*/ 4 w 1410"/>
                  <a:gd name="T13" fmla="*/ 3482 h 457"/>
                  <a:gd name="T14" fmla="*/ 4 w 1410"/>
                  <a:gd name="T15" fmla="*/ 3896 h 457"/>
                  <a:gd name="T16" fmla="*/ 6 w 1410"/>
                  <a:gd name="T17" fmla="*/ 3951 h 457"/>
                  <a:gd name="T18" fmla="*/ 12 w 1410"/>
                  <a:gd name="T19" fmla="*/ 3951 h 4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10"/>
                  <a:gd name="T31" fmla="*/ 0 h 457"/>
                  <a:gd name="T32" fmla="*/ 1410 w 1410"/>
                  <a:gd name="T33" fmla="*/ 457 h 4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10" h="457">
                    <a:moveTo>
                      <a:pt x="0" y="4"/>
                    </a:moveTo>
                    <a:cubicBezTo>
                      <a:pt x="105" y="4"/>
                      <a:pt x="211" y="4"/>
                      <a:pt x="270" y="4"/>
                    </a:cubicBezTo>
                    <a:cubicBezTo>
                      <a:pt x="329" y="4"/>
                      <a:pt x="330" y="0"/>
                      <a:pt x="354" y="4"/>
                    </a:cubicBezTo>
                    <a:cubicBezTo>
                      <a:pt x="378" y="8"/>
                      <a:pt x="403" y="11"/>
                      <a:pt x="414" y="28"/>
                    </a:cubicBezTo>
                    <a:cubicBezTo>
                      <a:pt x="425" y="45"/>
                      <a:pt x="419" y="56"/>
                      <a:pt x="420" y="106"/>
                    </a:cubicBezTo>
                    <a:cubicBezTo>
                      <a:pt x="421" y="156"/>
                      <a:pt x="417" y="279"/>
                      <a:pt x="420" y="328"/>
                    </a:cubicBezTo>
                    <a:cubicBezTo>
                      <a:pt x="423" y="377"/>
                      <a:pt x="425" y="380"/>
                      <a:pt x="438" y="400"/>
                    </a:cubicBezTo>
                    <a:cubicBezTo>
                      <a:pt x="451" y="420"/>
                      <a:pt x="463" y="439"/>
                      <a:pt x="498" y="448"/>
                    </a:cubicBezTo>
                    <a:cubicBezTo>
                      <a:pt x="533" y="457"/>
                      <a:pt x="496" y="453"/>
                      <a:pt x="648" y="454"/>
                    </a:cubicBezTo>
                    <a:cubicBezTo>
                      <a:pt x="800" y="455"/>
                      <a:pt x="1105" y="454"/>
                      <a:pt x="1410" y="45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oval" w="lg" len="lg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73753" name="Text Box 66"/>
            <p:cNvSpPr txBox="1">
              <a:spLocks noChangeArrowheads="1"/>
            </p:cNvSpPr>
            <p:nvPr/>
          </p:nvSpPr>
          <p:spPr bwMode="auto">
            <a:xfrm>
              <a:off x="96" y="822"/>
              <a:ext cx="1120" cy="282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defTabSz="914400">
                <a:lnSpc>
                  <a:spcPct val="1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3200" b="1">
                  <a:solidFill>
                    <a:schemeClr val="tx1"/>
                  </a:solidFill>
                </a:rPr>
                <a:t>cím</a:t>
              </a:r>
              <a:br>
                <a:rPr lang="hu-HU" sz="3200" b="1">
                  <a:solidFill>
                    <a:schemeClr val="tx1"/>
                  </a:solidFill>
                </a:rPr>
              </a:br>
              <a:r>
                <a:rPr lang="hu-HU" sz="3200" b="1">
                  <a:solidFill>
                    <a:schemeClr val="tx1"/>
                  </a:solidFill>
                </a:rPr>
                <a:t>MREQ#</a:t>
              </a:r>
              <a:br>
                <a:rPr lang="hu-HU" sz="3200" b="1">
                  <a:solidFill>
                    <a:schemeClr val="tx1"/>
                  </a:solidFill>
                </a:rPr>
              </a:br>
              <a:r>
                <a:rPr lang="hu-HU" sz="3200" b="1">
                  <a:solidFill>
                    <a:schemeClr val="tx1"/>
                  </a:solidFill>
                </a:rPr>
                <a:t>RD#</a:t>
              </a:r>
              <a:br>
                <a:rPr lang="hu-HU" sz="3200" b="1">
                  <a:solidFill>
                    <a:schemeClr val="tx1"/>
                  </a:solidFill>
                </a:rPr>
              </a:br>
              <a:r>
                <a:rPr lang="hu-HU" sz="3200" b="1">
                  <a:solidFill>
                    <a:schemeClr val="tx1"/>
                  </a:solidFill>
                </a:rPr>
                <a:t>MSYN#</a:t>
              </a:r>
              <a:br>
                <a:rPr lang="hu-HU" sz="3200" b="1">
                  <a:solidFill>
                    <a:schemeClr val="tx1"/>
                  </a:solidFill>
                </a:rPr>
              </a:br>
              <a:r>
                <a:rPr lang="hu-HU" sz="3200" b="1">
                  <a:solidFill>
                    <a:schemeClr val="tx1"/>
                  </a:solidFill>
                </a:rPr>
                <a:t> adat</a:t>
              </a:r>
              <a:br>
                <a:rPr lang="hu-HU" sz="3200" b="1">
                  <a:solidFill>
                    <a:schemeClr val="tx1"/>
                  </a:solidFill>
                </a:rPr>
              </a:br>
              <a:r>
                <a:rPr lang="hu-HU" sz="3200" b="1">
                  <a:solidFill>
                    <a:schemeClr val="tx1"/>
                  </a:solidFill>
                </a:rPr>
                <a:t>SSYN#</a:t>
              </a:r>
              <a:r>
                <a:rPr lang="hu-HU" sz="3200">
                  <a:solidFill>
                    <a:schemeClr val="tx1"/>
                  </a:solidFill>
                  <a:latin typeface="Times New Roman CE" charset="0"/>
                </a:rPr>
                <a:t> </a:t>
              </a:r>
            </a:p>
          </p:txBody>
        </p:sp>
        <p:sp>
          <p:nvSpPr>
            <p:cNvPr id="73754" name="Text Box 67"/>
            <p:cNvSpPr txBox="1">
              <a:spLocks noChangeArrowheads="1"/>
            </p:cNvSpPr>
            <p:nvPr/>
          </p:nvSpPr>
          <p:spPr bwMode="auto">
            <a:xfrm>
              <a:off x="4986" y="876"/>
              <a:ext cx="540" cy="267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hu-HU" sz="3200">
                <a:solidFill>
                  <a:schemeClr val="tx1"/>
                </a:solidFill>
                <a:latin typeface="Times New Roman CE" charset="0"/>
              </a:endParaRPr>
            </a:p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hu-HU" sz="3200">
                <a:solidFill>
                  <a:schemeClr val="tx1"/>
                </a:solidFill>
                <a:latin typeface="Times New Roman CE" charset="0"/>
              </a:endParaRPr>
            </a:p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hu-HU" sz="3200">
                <a:solidFill>
                  <a:schemeClr val="tx1"/>
                </a:solidFill>
                <a:latin typeface="Times New Roman CE" charset="0"/>
              </a:endParaRPr>
            </a:p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hu-HU" sz="3200">
                <a:solidFill>
                  <a:schemeClr val="tx1"/>
                </a:solidFill>
                <a:latin typeface="Times New Roman CE" charset="0"/>
              </a:endParaRPr>
            </a:p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hu-HU" sz="3200">
                <a:solidFill>
                  <a:schemeClr val="tx1"/>
                </a:solidFill>
                <a:latin typeface="Times New Roman CE" charset="0"/>
              </a:endParaRPr>
            </a:p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hu-HU" sz="3200">
                <a:solidFill>
                  <a:schemeClr val="tx1"/>
                </a:solidFill>
                <a:latin typeface="Times New Roman CE" charset="0"/>
              </a:endParaRPr>
            </a:p>
          </p:txBody>
        </p:sp>
      </p:grpSp>
      <p:sp>
        <p:nvSpPr>
          <p:cNvPr id="73733" name="Rectangle 68"/>
          <p:cNvSpPr>
            <a:spLocks noChangeArrowheads="1"/>
          </p:cNvSpPr>
          <p:nvPr/>
        </p:nvSpPr>
        <p:spPr bwMode="auto">
          <a:xfrm>
            <a:off x="0" y="563880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33375" indent="-333375">
              <a:spcBef>
                <a:spcPct val="70000"/>
              </a:spcBef>
            </a:pPr>
            <a:r>
              <a:rPr lang="hu-HU" sz="800" b="1">
                <a:solidFill>
                  <a:srgbClr val="000000"/>
                </a:solidFill>
              </a:rPr>
              <a:t> </a:t>
            </a:r>
          </a:p>
          <a:p>
            <a:pPr marL="333375" indent="-333375"/>
            <a:r>
              <a:rPr lang="hu-HU" sz="2800">
                <a:solidFill>
                  <a:srgbClr val="000000"/>
                </a:solidFill>
              </a:rPr>
              <a:t>Ugyanazon a sínen gyors és lassú mester - szolga pár is lehet.</a:t>
            </a:r>
          </a:p>
        </p:txBody>
      </p:sp>
      <p:sp>
        <p:nvSpPr>
          <p:cNvPr id="73734" name="Élőláb helye 7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73735" name="Dátum helye 7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52769C3-F3FD-4782-80FF-9CFB12373FAB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4EE73B-79F7-494B-BA09-D3F8BDD79DA7}" type="slidenum">
              <a:rPr lang="en-GB" smtClean="0">
                <a:cs typeface="Arial" charset="0"/>
              </a:rPr>
              <a:pPr/>
              <a:t>72</a:t>
            </a:fld>
            <a:endParaRPr lang="en-GB" smtClean="0">
              <a:cs typeface="Arial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096000"/>
          </a:xfrm>
        </p:spPr>
        <p:txBody>
          <a:bodyPr lIns="92075" tIns="46038" rIns="92075" bIns="46038"/>
          <a:lstStyle/>
          <a:p>
            <a:pPr>
              <a:spcBef>
                <a:spcPct val="70000"/>
              </a:spcBef>
              <a:buFont typeface="Times New Roman" pitchFamily="18" charset="0"/>
              <a:buNone/>
            </a:pPr>
            <a:r>
              <a:rPr lang="hu-HU" sz="800" b="1" smtClean="0"/>
              <a:t> </a:t>
            </a:r>
            <a:r>
              <a:rPr lang="hu-HU" b="1" u="sng" smtClean="0"/>
              <a:t>Teljes kézfogás (full handshake):</a:t>
            </a:r>
            <a:r>
              <a:rPr lang="hu-HU" smtClean="0"/>
              <a:t> </a:t>
            </a:r>
          </a:p>
          <a:p>
            <a:pPr>
              <a:buFont typeface="Times New Roman" pitchFamily="18" charset="0"/>
              <a:buNone/>
            </a:pPr>
            <a:r>
              <a:rPr lang="hu-HU" smtClean="0"/>
              <a:t>Akkor indulhat, ha </a:t>
            </a:r>
            <a:r>
              <a:rPr lang="hu-HU" b="1" smtClean="0"/>
              <a:t>SSYN#</a:t>
            </a:r>
            <a:r>
              <a:rPr lang="hu-HU" smtClean="0"/>
              <a:t> negált!</a:t>
            </a:r>
          </a:p>
          <a:p>
            <a:r>
              <a:rPr lang="hu-HU" smtClean="0"/>
              <a:t>Mester: kívánságok beállítása, majd </a:t>
            </a:r>
            <a:r>
              <a:rPr lang="hu-HU" b="1" smtClean="0"/>
              <a:t>MSYN#</a:t>
            </a:r>
            <a:r>
              <a:rPr lang="hu-HU" smtClean="0"/>
              <a:t>, vár,</a:t>
            </a:r>
          </a:p>
          <a:p>
            <a:r>
              <a:rPr lang="hu-HU" smtClean="0"/>
              <a:t>Szolga: látja </a:t>
            </a:r>
            <a:r>
              <a:rPr lang="hu-HU" b="1" smtClean="0"/>
              <a:t>MSYN#</a:t>
            </a:r>
            <a:r>
              <a:rPr lang="hu-HU" smtClean="0"/>
              <a:t>-t: dolgozik, majd </a:t>
            </a:r>
            <a:r>
              <a:rPr lang="hu-HU" b="1" smtClean="0"/>
              <a:t>SSYN#</a:t>
            </a:r>
            <a:r>
              <a:rPr lang="hu-HU" smtClean="0"/>
              <a:t>, vár,</a:t>
            </a:r>
          </a:p>
          <a:p>
            <a:r>
              <a:rPr lang="hu-HU" smtClean="0"/>
              <a:t>Mester: látja </a:t>
            </a:r>
            <a:r>
              <a:rPr lang="hu-HU" b="1" smtClean="0"/>
              <a:t>SSYN# </a:t>
            </a:r>
            <a:r>
              <a:rPr lang="hu-HU" smtClean="0"/>
              <a:t>-t (kész), dolgozik, ha kell, majd negálja </a:t>
            </a:r>
            <a:r>
              <a:rPr lang="hu-HU" b="1" smtClean="0"/>
              <a:t>MSYN#</a:t>
            </a:r>
            <a:r>
              <a:rPr lang="hu-HU" smtClean="0"/>
              <a:t> -t,</a:t>
            </a:r>
          </a:p>
          <a:p>
            <a:r>
              <a:rPr lang="hu-HU" smtClean="0"/>
              <a:t>Szolga: látja </a:t>
            </a:r>
            <a:r>
              <a:rPr lang="hu-HU" b="1" smtClean="0"/>
              <a:t>MSYN#</a:t>
            </a:r>
            <a:r>
              <a:rPr lang="hu-HU" smtClean="0"/>
              <a:t> negálását, negálja </a:t>
            </a:r>
            <a:r>
              <a:rPr lang="hu-HU" b="1" smtClean="0"/>
              <a:t>SSYN#</a:t>
            </a:r>
            <a:r>
              <a:rPr lang="hu-HU" smtClean="0"/>
              <a:t> -t.</a:t>
            </a:r>
          </a:p>
          <a:p>
            <a:endParaRPr lang="hu-HU" sz="800" b="1" smtClean="0"/>
          </a:p>
          <a:p>
            <a:pPr>
              <a:spcBef>
                <a:spcPct val="0"/>
              </a:spcBef>
              <a:buFont typeface="Times New Roman" pitchFamily="18" charset="0"/>
              <a:buNone/>
            </a:pPr>
            <a:endParaRPr lang="hu-HU" smtClean="0"/>
          </a:p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hu-HU" smtClean="0"/>
              <a:t>Ugyanazon a sínen gyors és lassú mester - szolga pár is lehet.</a:t>
            </a:r>
          </a:p>
        </p:txBody>
      </p:sp>
      <p:sp>
        <p:nvSpPr>
          <p:cNvPr id="74756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74757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0D6BF5A-ECF0-4422-AE24-4D90224568A6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958BE9-B8DF-4EAA-9AC9-FA62E13F5B31}" type="slidenum">
              <a:rPr lang="en-GB" smtClean="0">
                <a:cs typeface="Arial" charset="0"/>
              </a:rPr>
              <a:pPr/>
              <a:t>73</a:t>
            </a:fld>
            <a:endParaRPr lang="en-GB" smtClean="0">
              <a:cs typeface="Arial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65850"/>
          </a:xfrm>
        </p:spPr>
        <p:txBody>
          <a:bodyPr lIns="92075" tIns="46038" rIns="92075" bIns="46038"/>
          <a:lstStyle/>
          <a:p>
            <a:pPr algn="ctr">
              <a:buFont typeface="Times New Roman" pitchFamily="18" charset="0"/>
              <a:buNone/>
            </a:pPr>
            <a:r>
              <a:rPr lang="hu-HU" b="1" smtClean="0"/>
              <a:t>Sínütemezés (kiosztás)</a:t>
            </a:r>
          </a:p>
          <a:p>
            <a:pPr algn="ctr">
              <a:buFont typeface="Times New Roman" pitchFamily="18" charset="0"/>
              <a:buNone/>
            </a:pPr>
            <a:endParaRPr lang="hu-HU" b="1" smtClean="0"/>
          </a:p>
          <a:p>
            <a:pPr>
              <a:buFont typeface="Times New Roman" pitchFamily="18" charset="0"/>
              <a:buNone/>
            </a:pPr>
            <a:r>
              <a:rPr lang="hu-HU" smtClean="0"/>
              <a:t>	Ha egyszerre többen is igénylik a sínt </a:t>
            </a:r>
            <a:br>
              <a:rPr lang="hu-HU" smtClean="0"/>
            </a:br>
            <a:r>
              <a:rPr lang="hu-HU" smtClean="0"/>
              <a:t>(</a:t>
            </a:r>
            <a:r>
              <a:rPr lang="hu-HU" b="1" smtClean="0"/>
              <a:t>CPU</a:t>
            </a:r>
            <a:r>
              <a:rPr lang="hu-HU" smtClean="0"/>
              <a:t>, </a:t>
            </a:r>
            <a:r>
              <a:rPr lang="hu-HU" b="1" smtClean="0"/>
              <a:t>I/O</a:t>
            </a:r>
            <a:r>
              <a:rPr lang="hu-HU" smtClean="0"/>
              <a:t> vezérlő), akkor a  </a:t>
            </a:r>
            <a:r>
              <a:rPr lang="hu-HU" b="1" smtClean="0"/>
              <a:t>sínütemező</a:t>
            </a:r>
            <a:r>
              <a:rPr lang="hu-HU" smtClean="0"/>
              <a:t> </a:t>
            </a:r>
            <a:br>
              <a:rPr lang="hu-HU" smtClean="0"/>
            </a:br>
            <a:r>
              <a:rPr lang="hu-HU" smtClean="0"/>
              <a:t>(bus arbiter) dönt.</a:t>
            </a:r>
          </a:p>
          <a:p>
            <a:pPr>
              <a:buFont typeface="Times New Roman" pitchFamily="18" charset="0"/>
              <a:buNone/>
            </a:pPr>
            <a:endParaRPr lang="hu-HU" smtClean="0"/>
          </a:p>
          <a:p>
            <a:pPr>
              <a:buFont typeface="Times New Roman" pitchFamily="18" charset="0"/>
              <a:buNone/>
            </a:pPr>
            <a:r>
              <a:rPr lang="hu-HU" smtClean="0"/>
              <a:t>	Általában </a:t>
            </a:r>
            <a:r>
              <a:rPr lang="hu-HU" b="1" smtClean="0"/>
              <a:t>I/O</a:t>
            </a:r>
            <a:r>
              <a:rPr lang="hu-HU" smtClean="0"/>
              <a:t> elsőbbséget kap (cikluslopás). </a:t>
            </a:r>
          </a:p>
        </p:txBody>
      </p:sp>
      <p:sp>
        <p:nvSpPr>
          <p:cNvPr id="75780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75781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5071FB-778E-4627-82AA-26786D4B29DD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31A7B7-ECD3-4938-A099-A605DF745358}" type="slidenum">
              <a:rPr lang="en-GB" smtClean="0">
                <a:cs typeface="Arial" charset="0"/>
              </a:rPr>
              <a:pPr/>
              <a:t>74</a:t>
            </a:fld>
            <a:endParaRPr lang="en-GB" smtClean="0">
              <a:cs typeface="Arial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19050"/>
            <a:ext cx="9144000" cy="1557338"/>
          </a:xfrm>
        </p:spPr>
        <p:txBody>
          <a:bodyPr lIns="92075" tIns="46038" rIns="92075" bIns="46038"/>
          <a:lstStyle/>
          <a:p>
            <a:pPr algn="ctr">
              <a:buFont typeface="Times New Roman" pitchFamily="18" charset="0"/>
              <a:buNone/>
            </a:pPr>
            <a:r>
              <a:rPr lang="hu-HU" b="1" smtClean="0"/>
              <a:t>Sínütemezés (kiosztás – bus arbitration) </a:t>
            </a:r>
          </a:p>
          <a:p>
            <a:pPr>
              <a:lnSpc>
                <a:spcPct val="90000"/>
              </a:lnSpc>
            </a:pPr>
            <a:r>
              <a:rPr lang="hu-HU" u="sng" smtClean="0"/>
              <a:t>Centralizált</a:t>
            </a:r>
            <a:r>
              <a:rPr lang="hu-HU" smtClean="0"/>
              <a:t> (</a:t>
            </a:r>
            <a:r>
              <a:rPr lang="hu-HU" b="1" smtClean="0"/>
              <a:t>3.40. (a) ábra</a:t>
            </a:r>
            <a:r>
              <a:rPr lang="hu-HU" smtClean="0"/>
              <a:t>): (margaréta) láncolás (daisy chaining), egy vagy többszintű lehet.</a:t>
            </a:r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33375" indent="-333375">
              <a:lnSpc>
                <a:spcPct val="90000"/>
              </a:lnSpc>
              <a:spcBef>
                <a:spcPts val="800"/>
              </a:spcBef>
            </a:pPr>
            <a:r>
              <a:rPr lang="hu-HU" sz="3200">
                <a:solidFill>
                  <a:srgbClr val="000000"/>
                </a:solidFill>
              </a:rPr>
              <a:t>Ha van </a:t>
            </a:r>
            <a:r>
              <a:rPr lang="hu-HU" sz="3200" b="1" i="1">
                <a:solidFill>
                  <a:srgbClr val="000000"/>
                </a:solidFill>
              </a:rPr>
              <a:t>kérés</a:t>
            </a:r>
            <a:r>
              <a:rPr lang="hu-HU" sz="3200">
                <a:solidFill>
                  <a:srgbClr val="000000"/>
                </a:solidFill>
              </a:rPr>
              <a:t> és a </a:t>
            </a:r>
            <a:r>
              <a:rPr lang="hu-HU" sz="3200" b="1" i="1">
                <a:solidFill>
                  <a:srgbClr val="000000"/>
                </a:solidFill>
              </a:rPr>
              <a:t>sín szabad</a:t>
            </a:r>
            <a:r>
              <a:rPr lang="hu-HU" sz="3200">
                <a:solidFill>
                  <a:srgbClr val="000000"/>
                </a:solidFill>
              </a:rPr>
              <a:t>: </a:t>
            </a:r>
            <a:r>
              <a:rPr lang="hu-HU" sz="3200" b="1" i="1">
                <a:solidFill>
                  <a:srgbClr val="000000"/>
                </a:solidFill>
              </a:rPr>
              <a:t>sín foglalási engedély</a:t>
            </a:r>
            <a:r>
              <a:rPr lang="hu-HU" sz="3200" i="1">
                <a:solidFill>
                  <a:srgbClr val="000000"/>
                </a:solidFill>
              </a:rPr>
              <a:t>.</a:t>
            </a:r>
          </a:p>
          <a:p>
            <a:pPr marL="333375" indent="-333375">
              <a:lnSpc>
                <a:spcPct val="90000"/>
              </a:lnSpc>
              <a:spcBef>
                <a:spcPts val="800"/>
              </a:spcBef>
            </a:pPr>
            <a:r>
              <a:rPr lang="hu-HU" sz="3200">
                <a:solidFill>
                  <a:srgbClr val="000000"/>
                </a:solidFill>
              </a:rPr>
              <a:t>Néha további vezeték van az engedély fogadásának jelzésére (újabb sín kérés kezdődhet a sín használata közben).</a:t>
            </a:r>
          </a:p>
        </p:txBody>
      </p:sp>
      <p:grpSp>
        <p:nvGrpSpPr>
          <p:cNvPr id="76805" name="Group 4"/>
          <p:cNvGrpSpPr>
            <a:grpSpLocks/>
          </p:cNvGrpSpPr>
          <p:nvPr/>
        </p:nvGrpSpPr>
        <p:grpSpPr bwMode="auto">
          <a:xfrm>
            <a:off x="0" y="1600200"/>
            <a:ext cx="8181975" cy="2505075"/>
            <a:chOff x="0" y="1008"/>
            <a:chExt cx="5154" cy="1578"/>
          </a:xfrm>
        </p:grpSpPr>
        <p:sp>
          <p:nvSpPr>
            <p:cNvPr id="76808" name="Text Box 5"/>
            <p:cNvSpPr txBox="1">
              <a:spLocks noChangeArrowheads="1"/>
            </p:cNvSpPr>
            <p:nvPr/>
          </p:nvSpPr>
          <p:spPr bwMode="auto">
            <a:xfrm>
              <a:off x="90" y="1230"/>
              <a:ext cx="858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800">
                  <a:solidFill>
                    <a:schemeClr val="tx1"/>
                  </a:solidFill>
                </a:rPr>
                <a:t>ütemező</a:t>
              </a:r>
            </a:p>
          </p:txBody>
        </p:sp>
        <p:sp>
          <p:nvSpPr>
            <p:cNvPr id="76809" name="Line 6"/>
            <p:cNvSpPr>
              <a:spLocks noChangeShapeType="1"/>
            </p:cNvSpPr>
            <p:nvPr/>
          </p:nvSpPr>
          <p:spPr bwMode="auto">
            <a:xfrm>
              <a:off x="948" y="1296"/>
              <a:ext cx="41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6810" name="Line 7"/>
            <p:cNvSpPr>
              <a:spLocks noChangeShapeType="1"/>
            </p:cNvSpPr>
            <p:nvPr/>
          </p:nvSpPr>
          <p:spPr bwMode="auto">
            <a:xfrm>
              <a:off x="954" y="1470"/>
              <a:ext cx="8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6811" name="Line 8"/>
            <p:cNvSpPr>
              <a:spLocks noChangeShapeType="1"/>
            </p:cNvSpPr>
            <p:nvPr/>
          </p:nvSpPr>
          <p:spPr bwMode="auto">
            <a:xfrm>
              <a:off x="1812" y="147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76812" name="Group 9"/>
            <p:cNvGrpSpPr>
              <a:grpSpLocks/>
            </p:cNvGrpSpPr>
            <p:nvPr/>
          </p:nvGrpSpPr>
          <p:grpSpPr bwMode="auto">
            <a:xfrm>
              <a:off x="1734" y="1296"/>
              <a:ext cx="702" cy="922"/>
              <a:chOff x="1734" y="1296"/>
              <a:chExt cx="702" cy="922"/>
            </a:xfrm>
          </p:grpSpPr>
          <p:sp>
            <p:nvSpPr>
              <p:cNvPr id="76835" name="Text Box 10"/>
              <p:cNvSpPr txBox="1">
                <a:spLocks noChangeArrowheads="1"/>
              </p:cNvSpPr>
              <p:nvPr/>
            </p:nvSpPr>
            <p:spPr bwMode="auto">
              <a:xfrm>
                <a:off x="1734" y="1614"/>
                <a:ext cx="396" cy="60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rIns="0"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800">
                    <a:solidFill>
                      <a:schemeClr val="tx1"/>
                    </a:solidFill>
                  </a:rPr>
                  <a:t/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6836" name="Arc 11"/>
              <p:cNvSpPr>
                <a:spLocks/>
              </p:cNvSpPr>
              <p:nvPr/>
            </p:nvSpPr>
            <p:spPr bwMode="auto">
              <a:xfrm rot="5400000">
                <a:off x="1874" y="1560"/>
                <a:ext cx="123" cy="240"/>
              </a:xfrm>
              <a:custGeom>
                <a:avLst/>
                <a:gdLst>
                  <a:gd name="T0" fmla="*/ 0 w 23279"/>
                  <a:gd name="T1" fmla="*/ 0 h 43200"/>
                  <a:gd name="T2" fmla="*/ 0 w 23279"/>
                  <a:gd name="T3" fmla="*/ 0 h 43200"/>
                  <a:gd name="T4" fmla="*/ 0 w 2327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279"/>
                  <a:gd name="T10" fmla="*/ 0 h 43200"/>
                  <a:gd name="T11" fmla="*/ 23279 w 232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79" h="43200" fill="none" extrusionOk="0">
                    <a:moveTo>
                      <a:pt x="1678" y="0"/>
                    </a:moveTo>
                    <a:cubicBezTo>
                      <a:pt x="13608" y="0"/>
                      <a:pt x="23279" y="9670"/>
                      <a:pt x="23279" y="21600"/>
                    </a:cubicBezTo>
                    <a:cubicBezTo>
                      <a:pt x="23279" y="33529"/>
                      <a:pt x="13608" y="43200"/>
                      <a:pt x="1679" y="43200"/>
                    </a:cubicBezTo>
                    <a:cubicBezTo>
                      <a:pt x="1118" y="43200"/>
                      <a:pt x="558" y="43178"/>
                      <a:pt x="0" y="43134"/>
                    </a:cubicBezTo>
                  </a:path>
                  <a:path w="23279" h="43200" stroke="0" extrusionOk="0">
                    <a:moveTo>
                      <a:pt x="1678" y="0"/>
                    </a:moveTo>
                    <a:cubicBezTo>
                      <a:pt x="13608" y="0"/>
                      <a:pt x="23279" y="9670"/>
                      <a:pt x="23279" y="21600"/>
                    </a:cubicBezTo>
                    <a:cubicBezTo>
                      <a:pt x="23279" y="33529"/>
                      <a:pt x="13608" y="43200"/>
                      <a:pt x="1679" y="43200"/>
                    </a:cubicBezTo>
                    <a:cubicBezTo>
                      <a:pt x="1118" y="43200"/>
                      <a:pt x="558" y="43178"/>
                      <a:pt x="0" y="43134"/>
                    </a:cubicBezTo>
                    <a:lnTo>
                      <a:pt x="1679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6837" name="Line 12"/>
              <p:cNvSpPr>
                <a:spLocks noChangeShapeType="1"/>
              </p:cNvSpPr>
              <p:nvPr/>
            </p:nvSpPr>
            <p:spPr bwMode="auto">
              <a:xfrm flipV="1">
                <a:off x="1926" y="1296"/>
                <a:ext cx="0" cy="3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6838" name="Freeform 13"/>
              <p:cNvSpPr>
                <a:spLocks/>
              </p:cNvSpPr>
              <p:nvPr/>
            </p:nvSpPr>
            <p:spPr bwMode="auto">
              <a:xfrm>
                <a:off x="2058" y="1470"/>
                <a:ext cx="378" cy="138"/>
              </a:xfrm>
              <a:custGeom>
                <a:avLst/>
                <a:gdLst>
                  <a:gd name="T0" fmla="*/ 0 w 378"/>
                  <a:gd name="T1" fmla="*/ 138 h 138"/>
                  <a:gd name="T2" fmla="*/ 0 w 378"/>
                  <a:gd name="T3" fmla="*/ 0 h 138"/>
                  <a:gd name="T4" fmla="*/ 378 w 378"/>
                  <a:gd name="T5" fmla="*/ 0 h 138"/>
                  <a:gd name="T6" fmla="*/ 378 w 378"/>
                  <a:gd name="T7" fmla="*/ 138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"/>
                  <a:gd name="T13" fmla="*/ 0 h 138"/>
                  <a:gd name="T14" fmla="*/ 378 w 378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" h="138">
                    <a:moveTo>
                      <a:pt x="0" y="138"/>
                    </a:moveTo>
                    <a:lnTo>
                      <a:pt x="0" y="0"/>
                    </a:lnTo>
                    <a:lnTo>
                      <a:pt x="378" y="0"/>
                    </a:lnTo>
                    <a:lnTo>
                      <a:pt x="378" y="13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6813" name="Group 14"/>
            <p:cNvGrpSpPr>
              <a:grpSpLocks/>
            </p:cNvGrpSpPr>
            <p:nvPr/>
          </p:nvGrpSpPr>
          <p:grpSpPr bwMode="auto">
            <a:xfrm>
              <a:off x="2358" y="1296"/>
              <a:ext cx="702" cy="922"/>
              <a:chOff x="1734" y="1296"/>
              <a:chExt cx="702" cy="922"/>
            </a:xfrm>
          </p:grpSpPr>
          <p:sp>
            <p:nvSpPr>
              <p:cNvPr id="76831" name="Text Box 15"/>
              <p:cNvSpPr txBox="1">
                <a:spLocks noChangeArrowheads="1"/>
              </p:cNvSpPr>
              <p:nvPr/>
            </p:nvSpPr>
            <p:spPr bwMode="auto">
              <a:xfrm>
                <a:off x="1734" y="1614"/>
                <a:ext cx="396" cy="60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rIns="0"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800">
                    <a:solidFill>
                      <a:schemeClr val="tx1"/>
                    </a:solidFill>
                  </a:rPr>
                  <a:t/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6832" name="Arc 16"/>
              <p:cNvSpPr>
                <a:spLocks/>
              </p:cNvSpPr>
              <p:nvPr/>
            </p:nvSpPr>
            <p:spPr bwMode="auto">
              <a:xfrm rot="5400000">
                <a:off x="1874" y="1560"/>
                <a:ext cx="123" cy="240"/>
              </a:xfrm>
              <a:custGeom>
                <a:avLst/>
                <a:gdLst>
                  <a:gd name="T0" fmla="*/ 0 w 23279"/>
                  <a:gd name="T1" fmla="*/ 0 h 43200"/>
                  <a:gd name="T2" fmla="*/ 0 w 23279"/>
                  <a:gd name="T3" fmla="*/ 0 h 43200"/>
                  <a:gd name="T4" fmla="*/ 0 w 2327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279"/>
                  <a:gd name="T10" fmla="*/ 0 h 43200"/>
                  <a:gd name="T11" fmla="*/ 23279 w 232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79" h="43200" fill="none" extrusionOk="0">
                    <a:moveTo>
                      <a:pt x="1678" y="0"/>
                    </a:moveTo>
                    <a:cubicBezTo>
                      <a:pt x="13608" y="0"/>
                      <a:pt x="23279" y="9670"/>
                      <a:pt x="23279" y="21600"/>
                    </a:cubicBezTo>
                    <a:cubicBezTo>
                      <a:pt x="23279" y="33529"/>
                      <a:pt x="13608" y="43200"/>
                      <a:pt x="1679" y="43200"/>
                    </a:cubicBezTo>
                    <a:cubicBezTo>
                      <a:pt x="1118" y="43200"/>
                      <a:pt x="558" y="43178"/>
                      <a:pt x="0" y="43134"/>
                    </a:cubicBezTo>
                  </a:path>
                  <a:path w="23279" h="43200" stroke="0" extrusionOk="0">
                    <a:moveTo>
                      <a:pt x="1678" y="0"/>
                    </a:moveTo>
                    <a:cubicBezTo>
                      <a:pt x="13608" y="0"/>
                      <a:pt x="23279" y="9670"/>
                      <a:pt x="23279" y="21600"/>
                    </a:cubicBezTo>
                    <a:cubicBezTo>
                      <a:pt x="23279" y="33529"/>
                      <a:pt x="13608" y="43200"/>
                      <a:pt x="1679" y="43200"/>
                    </a:cubicBezTo>
                    <a:cubicBezTo>
                      <a:pt x="1118" y="43200"/>
                      <a:pt x="558" y="43178"/>
                      <a:pt x="0" y="43134"/>
                    </a:cubicBezTo>
                    <a:lnTo>
                      <a:pt x="1679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6833" name="Line 17"/>
              <p:cNvSpPr>
                <a:spLocks noChangeShapeType="1"/>
              </p:cNvSpPr>
              <p:nvPr/>
            </p:nvSpPr>
            <p:spPr bwMode="auto">
              <a:xfrm flipV="1">
                <a:off x="1926" y="1296"/>
                <a:ext cx="0" cy="3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6834" name="Freeform 18"/>
              <p:cNvSpPr>
                <a:spLocks/>
              </p:cNvSpPr>
              <p:nvPr/>
            </p:nvSpPr>
            <p:spPr bwMode="auto">
              <a:xfrm>
                <a:off x="2058" y="1470"/>
                <a:ext cx="378" cy="138"/>
              </a:xfrm>
              <a:custGeom>
                <a:avLst/>
                <a:gdLst>
                  <a:gd name="T0" fmla="*/ 0 w 378"/>
                  <a:gd name="T1" fmla="*/ 138 h 138"/>
                  <a:gd name="T2" fmla="*/ 0 w 378"/>
                  <a:gd name="T3" fmla="*/ 0 h 138"/>
                  <a:gd name="T4" fmla="*/ 378 w 378"/>
                  <a:gd name="T5" fmla="*/ 0 h 138"/>
                  <a:gd name="T6" fmla="*/ 378 w 378"/>
                  <a:gd name="T7" fmla="*/ 138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"/>
                  <a:gd name="T13" fmla="*/ 0 h 138"/>
                  <a:gd name="T14" fmla="*/ 378 w 378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" h="138">
                    <a:moveTo>
                      <a:pt x="0" y="138"/>
                    </a:moveTo>
                    <a:lnTo>
                      <a:pt x="0" y="0"/>
                    </a:lnTo>
                    <a:lnTo>
                      <a:pt x="378" y="0"/>
                    </a:lnTo>
                    <a:lnTo>
                      <a:pt x="378" y="13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6814" name="Group 19"/>
            <p:cNvGrpSpPr>
              <a:grpSpLocks/>
            </p:cNvGrpSpPr>
            <p:nvPr/>
          </p:nvGrpSpPr>
          <p:grpSpPr bwMode="auto">
            <a:xfrm>
              <a:off x="2982" y="1296"/>
              <a:ext cx="702" cy="922"/>
              <a:chOff x="1734" y="1296"/>
              <a:chExt cx="702" cy="922"/>
            </a:xfrm>
          </p:grpSpPr>
          <p:sp>
            <p:nvSpPr>
              <p:cNvPr id="76827" name="Text Box 20"/>
              <p:cNvSpPr txBox="1">
                <a:spLocks noChangeArrowheads="1"/>
              </p:cNvSpPr>
              <p:nvPr/>
            </p:nvSpPr>
            <p:spPr bwMode="auto">
              <a:xfrm>
                <a:off x="1734" y="1614"/>
                <a:ext cx="396" cy="60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rIns="0"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800">
                    <a:solidFill>
                      <a:schemeClr val="tx1"/>
                    </a:solidFill>
                  </a:rPr>
                  <a:t/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6828" name="Arc 21"/>
              <p:cNvSpPr>
                <a:spLocks/>
              </p:cNvSpPr>
              <p:nvPr/>
            </p:nvSpPr>
            <p:spPr bwMode="auto">
              <a:xfrm rot="5400000">
                <a:off x="1874" y="1560"/>
                <a:ext cx="123" cy="240"/>
              </a:xfrm>
              <a:custGeom>
                <a:avLst/>
                <a:gdLst>
                  <a:gd name="T0" fmla="*/ 0 w 23279"/>
                  <a:gd name="T1" fmla="*/ 0 h 43200"/>
                  <a:gd name="T2" fmla="*/ 0 w 23279"/>
                  <a:gd name="T3" fmla="*/ 0 h 43200"/>
                  <a:gd name="T4" fmla="*/ 0 w 2327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279"/>
                  <a:gd name="T10" fmla="*/ 0 h 43200"/>
                  <a:gd name="T11" fmla="*/ 23279 w 232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79" h="43200" fill="none" extrusionOk="0">
                    <a:moveTo>
                      <a:pt x="1678" y="0"/>
                    </a:moveTo>
                    <a:cubicBezTo>
                      <a:pt x="13608" y="0"/>
                      <a:pt x="23279" y="9670"/>
                      <a:pt x="23279" y="21600"/>
                    </a:cubicBezTo>
                    <a:cubicBezTo>
                      <a:pt x="23279" y="33529"/>
                      <a:pt x="13608" y="43200"/>
                      <a:pt x="1679" y="43200"/>
                    </a:cubicBezTo>
                    <a:cubicBezTo>
                      <a:pt x="1118" y="43200"/>
                      <a:pt x="558" y="43178"/>
                      <a:pt x="0" y="43134"/>
                    </a:cubicBezTo>
                  </a:path>
                  <a:path w="23279" h="43200" stroke="0" extrusionOk="0">
                    <a:moveTo>
                      <a:pt x="1678" y="0"/>
                    </a:moveTo>
                    <a:cubicBezTo>
                      <a:pt x="13608" y="0"/>
                      <a:pt x="23279" y="9670"/>
                      <a:pt x="23279" y="21600"/>
                    </a:cubicBezTo>
                    <a:cubicBezTo>
                      <a:pt x="23279" y="33529"/>
                      <a:pt x="13608" y="43200"/>
                      <a:pt x="1679" y="43200"/>
                    </a:cubicBezTo>
                    <a:cubicBezTo>
                      <a:pt x="1118" y="43200"/>
                      <a:pt x="558" y="43178"/>
                      <a:pt x="0" y="43134"/>
                    </a:cubicBezTo>
                    <a:lnTo>
                      <a:pt x="1679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6829" name="Line 22"/>
              <p:cNvSpPr>
                <a:spLocks noChangeShapeType="1"/>
              </p:cNvSpPr>
              <p:nvPr/>
            </p:nvSpPr>
            <p:spPr bwMode="auto">
              <a:xfrm flipV="1">
                <a:off x="1926" y="1296"/>
                <a:ext cx="0" cy="3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6830" name="Freeform 23"/>
              <p:cNvSpPr>
                <a:spLocks/>
              </p:cNvSpPr>
              <p:nvPr/>
            </p:nvSpPr>
            <p:spPr bwMode="auto">
              <a:xfrm>
                <a:off x="2058" y="1470"/>
                <a:ext cx="378" cy="138"/>
              </a:xfrm>
              <a:custGeom>
                <a:avLst/>
                <a:gdLst>
                  <a:gd name="T0" fmla="*/ 0 w 378"/>
                  <a:gd name="T1" fmla="*/ 138 h 138"/>
                  <a:gd name="T2" fmla="*/ 0 w 378"/>
                  <a:gd name="T3" fmla="*/ 0 h 138"/>
                  <a:gd name="T4" fmla="*/ 378 w 378"/>
                  <a:gd name="T5" fmla="*/ 0 h 138"/>
                  <a:gd name="T6" fmla="*/ 378 w 378"/>
                  <a:gd name="T7" fmla="*/ 138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"/>
                  <a:gd name="T13" fmla="*/ 0 h 138"/>
                  <a:gd name="T14" fmla="*/ 378 w 378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" h="138">
                    <a:moveTo>
                      <a:pt x="0" y="138"/>
                    </a:moveTo>
                    <a:lnTo>
                      <a:pt x="0" y="0"/>
                    </a:lnTo>
                    <a:lnTo>
                      <a:pt x="378" y="0"/>
                    </a:lnTo>
                    <a:lnTo>
                      <a:pt x="378" y="13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6815" name="Group 24"/>
            <p:cNvGrpSpPr>
              <a:grpSpLocks/>
            </p:cNvGrpSpPr>
            <p:nvPr/>
          </p:nvGrpSpPr>
          <p:grpSpPr bwMode="auto">
            <a:xfrm>
              <a:off x="3606" y="1296"/>
              <a:ext cx="702" cy="922"/>
              <a:chOff x="1734" y="1296"/>
              <a:chExt cx="702" cy="922"/>
            </a:xfrm>
          </p:grpSpPr>
          <p:sp>
            <p:nvSpPr>
              <p:cNvPr id="76823" name="Text Box 25"/>
              <p:cNvSpPr txBox="1">
                <a:spLocks noChangeArrowheads="1"/>
              </p:cNvSpPr>
              <p:nvPr/>
            </p:nvSpPr>
            <p:spPr bwMode="auto">
              <a:xfrm>
                <a:off x="1734" y="1614"/>
                <a:ext cx="396" cy="60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rIns="0"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hu-HU" sz="2800">
                    <a:solidFill>
                      <a:schemeClr val="tx1"/>
                    </a:solidFill>
                  </a:rPr>
                  <a:t/>
                </a:r>
                <a:br>
                  <a:rPr lang="hu-HU" sz="2800">
                    <a:solidFill>
                      <a:schemeClr val="tx1"/>
                    </a:solidFill>
                  </a:rPr>
                </a:br>
                <a:r>
                  <a:rPr lang="hu-HU" sz="280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76824" name="Arc 26"/>
              <p:cNvSpPr>
                <a:spLocks/>
              </p:cNvSpPr>
              <p:nvPr/>
            </p:nvSpPr>
            <p:spPr bwMode="auto">
              <a:xfrm rot="5400000">
                <a:off x="1874" y="1560"/>
                <a:ext cx="123" cy="240"/>
              </a:xfrm>
              <a:custGeom>
                <a:avLst/>
                <a:gdLst>
                  <a:gd name="T0" fmla="*/ 0 w 23279"/>
                  <a:gd name="T1" fmla="*/ 0 h 43200"/>
                  <a:gd name="T2" fmla="*/ 0 w 23279"/>
                  <a:gd name="T3" fmla="*/ 0 h 43200"/>
                  <a:gd name="T4" fmla="*/ 0 w 2327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279"/>
                  <a:gd name="T10" fmla="*/ 0 h 43200"/>
                  <a:gd name="T11" fmla="*/ 23279 w 232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79" h="43200" fill="none" extrusionOk="0">
                    <a:moveTo>
                      <a:pt x="1678" y="0"/>
                    </a:moveTo>
                    <a:cubicBezTo>
                      <a:pt x="13608" y="0"/>
                      <a:pt x="23279" y="9670"/>
                      <a:pt x="23279" y="21600"/>
                    </a:cubicBezTo>
                    <a:cubicBezTo>
                      <a:pt x="23279" y="33529"/>
                      <a:pt x="13608" y="43200"/>
                      <a:pt x="1679" y="43200"/>
                    </a:cubicBezTo>
                    <a:cubicBezTo>
                      <a:pt x="1118" y="43200"/>
                      <a:pt x="558" y="43178"/>
                      <a:pt x="0" y="43134"/>
                    </a:cubicBezTo>
                  </a:path>
                  <a:path w="23279" h="43200" stroke="0" extrusionOk="0">
                    <a:moveTo>
                      <a:pt x="1678" y="0"/>
                    </a:moveTo>
                    <a:cubicBezTo>
                      <a:pt x="13608" y="0"/>
                      <a:pt x="23279" y="9670"/>
                      <a:pt x="23279" y="21600"/>
                    </a:cubicBezTo>
                    <a:cubicBezTo>
                      <a:pt x="23279" y="33529"/>
                      <a:pt x="13608" y="43200"/>
                      <a:pt x="1679" y="43200"/>
                    </a:cubicBezTo>
                    <a:cubicBezTo>
                      <a:pt x="1118" y="43200"/>
                      <a:pt x="558" y="43178"/>
                      <a:pt x="0" y="43134"/>
                    </a:cubicBezTo>
                    <a:lnTo>
                      <a:pt x="1679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6825" name="Line 27"/>
              <p:cNvSpPr>
                <a:spLocks noChangeShapeType="1"/>
              </p:cNvSpPr>
              <p:nvPr/>
            </p:nvSpPr>
            <p:spPr bwMode="auto">
              <a:xfrm flipV="1">
                <a:off x="1926" y="1296"/>
                <a:ext cx="0" cy="3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6826" name="Freeform 28"/>
              <p:cNvSpPr>
                <a:spLocks/>
              </p:cNvSpPr>
              <p:nvPr/>
            </p:nvSpPr>
            <p:spPr bwMode="auto">
              <a:xfrm>
                <a:off x="2058" y="1470"/>
                <a:ext cx="378" cy="138"/>
              </a:xfrm>
              <a:custGeom>
                <a:avLst/>
                <a:gdLst>
                  <a:gd name="T0" fmla="*/ 0 w 378"/>
                  <a:gd name="T1" fmla="*/ 138 h 138"/>
                  <a:gd name="T2" fmla="*/ 0 w 378"/>
                  <a:gd name="T3" fmla="*/ 0 h 138"/>
                  <a:gd name="T4" fmla="*/ 378 w 378"/>
                  <a:gd name="T5" fmla="*/ 0 h 138"/>
                  <a:gd name="T6" fmla="*/ 378 w 378"/>
                  <a:gd name="T7" fmla="*/ 138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"/>
                  <a:gd name="T13" fmla="*/ 0 h 138"/>
                  <a:gd name="T14" fmla="*/ 378 w 378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" h="138">
                    <a:moveTo>
                      <a:pt x="0" y="138"/>
                    </a:moveTo>
                    <a:lnTo>
                      <a:pt x="0" y="0"/>
                    </a:lnTo>
                    <a:lnTo>
                      <a:pt x="378" y="0"/>
                    </a:lnTo>
                    <a:lnTo>
                      <a:pt x="378" y="13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76816" name="Text Box 29"/>
            <p:cNvSpPr txBox="1">
              <a:spLocks noChangeArrowheads="1"/>
            </p:cNvSpPr>
            <p:nvPr/>
          </p:nvSpPr>
          <p:spPr bwMode="auto">
            <a:xfrm>
              <a:off x="4230" y="1608"/>
              <a:ext cx="396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800">
                  <a:solidFill>
                    <a:schemeClr val="tx1"/>
                  </a:solidFill>
                </a:rPr>
                <a:t/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6817" name="Line 30"/>
            <p:cNvSpPr>
              <a:spLocks noChangeShapeType="1"/>
            </p:cNvSpPr>
            <p:nvPr/>
          </p:nvSpPr>
          <p:spPr bwMode="auto">
            <a:xfrm flipV="1">
              <a:off x="4422" y="1290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6818" name="Text Box 31"/>
            <p:cNvSpPr txBox="1">
              <a:spLocks noChangeArrowheads="1"/>
            </p:cNvSpPr>
            <p:nvPr/>
          </p:nvSpPr>
          <p:spPr bwMode="auto">
            <a:xfrm>
              <a:off x="2046" y="1008"/>
              <a:ext cx="240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800">
                  <a:solidFill>
                    <a:schemeClr val="tx1"/>
                  </a:solidFill>
                </a:rPr>
                <a:t>Sínhasználat kérése</a:t>
              </a:r>
            </a:p>
          </p:txBody>
        </p:sp>
        <p:sp>
          <p:nvSpPr>
            <p:cNvPr id="76819" name="Text Box 32"/>
            <p:cNvSpPr txBox="1">
              <a:spLocks noChangeArrowheads="1"/>
            </p:cNvSpPr>
            <p:nvPr/>
          </p:nvSpPr>
          <p:spPr bwMode="auto">
            <a:xfrm>
              <a:off x="102" y="1656"/>
              <a:ext cx="1560" cy="5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800">
                  <a:solidFill>
                    <a:schemeClr val="tx1"/>
                  </a:solidFill>
                </a:rPr>
                <a:t>Sínhasználat engedélyezése</a:t>
              </a:r>
            </a:p>
          </p:txBody>
        </p:sp>
        <p:sp>
          <p:nvSpPr>
            <p:cNvPr id="76820" name="Line 33"/>
            <p:cNvSpPr>
              <a:spLocks noChangeShapeType="1"/>
            </p:cNvSpPr>
            <p:nvPr/>
          </p:nvSpPr>
          <p:spPr bwMode="auto">
            <a:xfrm flipV="1">
              <a:off x="1152" y="1470"/>
              <a:ext cx="132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6821" name="Text Box 34"/>
            <p:cNvSpPr txBox="1">
              <a:spLocks noChangeArrowheads="1"/>
            </p:cNvSpPr>
            <p:nvPr/>
          </p:nvSpPr>
          <p:spPr bwMode="auto">
            <a:xfrm>
              <a:off x="0" y="2298"/>
              <a:ext cx="515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Csak akkor engedi tovább a jelet, ha nem kérte a sínt</a:t>
              </a:r>
            </a:p>
          </p:txBody>
        </p:sp>
        <p:sp>
          <p:nvSpPr>
            <p:cNvPr id="76822" name="Line 35"/>
            <p:cNvSpPr>
              <a:spLocks noChangeShapeType="1"/>
            </p:cNvSpPr>
            <p:nvPr/>
          </p:nvSpPr>
          <p:spPr bwMode="auto">
            <a:xfrm flipV="1">
              <a:off x="1494" y="1722"/>
              <a:ext cx="372" cy="6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6806" name="Élőláb helye 3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76807" name="Dátum helye 3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322A054-6EB5-4020-99CA-219965624B19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9DB610-8C56-434F-90CE-106AD2E45FB3}" type="slidenum">
              <a:rPr lang="en-GB" smtClean="0">
                <a:cs typeface="Arial" charset="0"/>
              </a:rPr>
              <a:pPr/>
              <a:t>75</a:t>
            </a:fld>
            <a:endParaRPr lang="en-GB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234113"/>
          </a:xfrm>
        </p:spPr>
        <p:txBody>
          <a:bodyPr lIns="92075" tIns="46038" rIns="92075" bIns="46038"/>
          <a:lstStyle/>
          <a:p>
            <a:r>
              <a:rPr lang="hu-HU" u="sng" smtClean="0"/>
              <a:t>decentralizált</a:t>
            </a:r>
            <a:r>
              <a:rPr lang="hu-HU" smtClean="0"/>
              <a:t> </a:t>
            </a:r>
          </a:p>
          <a:p>
            <a:pPr>
              <a:spcBef>
                <a:spcPct val="80000"/>
              </a:spcBef>
              <a:buFont typeface="Times New Roman" pitchFamily="18" charset="0"/>
              <a:buNone/>
            </a:pPr>
            <a:r>
              <a:rPr lang="hu-HU" smtClean="0"/>
              <a:t>	- pl. 16 prioritású: 16 eszközhöz 16 kérés vonal, minden eszköz minden kérés vonalat figyel, tudja, hogy a saját kérése volt-e a legmagasabb prioritású.</a:t>
            </a:r>
          </a:p>
          <a:p>
            <a:pPr>
              <a:spcBef>
                <a:spcPct val="80000"/>
              </a:spcBef>
              <a:buFont typeface="Times New Roman" pitchFamily="18" charset="0"/>
              <a:buNone/>
            </a:pPr>
            <a:r>
              <a:rPr lang="hu-HU" smtClean="0"/>
              <a:t>	- </a:t>
            </a:r>
            <a:r>
              <a:rPr lang="hu-HU" b="1" smtClean="0"/>
              <a:t>3.41. ábra</a:t>
            </a:r>
            <a:r>
              <a:rPr lang="hu-HU" smtClean="0"/>
              <a:t>: ha nem </a:t>
            </a:r>
            <a:r>
              <a:rPr lang="hu-HU" b="1" i="1" smtClean="0"/>
              <a:t>foglalt</a:t>
            </a:r>
            <a:r>
              <a:rPr lang="hu-HU" smtClean="0"/>
              <a:t> és </a:t>
            </a:r>
            <a:r>
              <a:rPr lang="hu-HU" b="1" i="1" smtClean="0"/>
              <a:t>be</a:t>
            </a:r>
            <a:r>
              <a:rPr lang="hu-HU" smtClean="0"/>
              <a:t>, akkor lefoglalhatja a sínt (</a:t>
            </a:r>
            <a:r>
              <a:rPr lang="hu-HU" b="1" i="1" smtClean="0"/>
              <a:t>ki</a:t>
            </a:r>
            <a:r>
              <a:rPr lang="hu-HU" smtClean="0"/>
              <a:t> negálása, </a:t>
            </a:r>
            <a:r>
              <a:rPr lang="hu-HU" b="1" i="1" smtClean="0"/>
              <a:t>foglalt</a:t>
            </a:r>
            <a:r>
              <a:rPr lang="hu-HU" smtClean="0"/>
              <a:t> beállítása). </a:t>
            </a:r>
          </a:p>
        </p:txBody>
      </p:sp>
      <p:sp>
        <p:nvSpPr>
          <p:cNvPr id="77828" name="Line 3"/>
          <p:cNvSpPr>
            <a:spLocks noChangeShapeType="1"/>
          </p:cNvSpPr>
          <p:nvPr/>
        </p:nvSpPr>
        <p:spPr bwMode="auto">
          <a:xfrm>
            <a:off x="1409700" y="4457700"/>
            <a:ext cx="5086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77829" name="Line 4"/>
          <p:cNvSpPr>
            <a:spLocks noChangeShapeType="1"/>
          </p:cNvSpPr>
          <p:nvPr/>
        </p:nvSpPr>
        <p:spPr bwMode="auto">
          <a:xfrm>
            <a:off x="619125" y="4733925"/>
            <a:ext cx="1362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77830" name="Line 5"/>
          <p:cNvSpPr>
            <a:spLocks noChangeShapeType="1"/>
          </p:cNvSpPr>
          <p:nvPr/>
        </p:nvSpPr>
        <p:spPr bwMode="auto">
          <a:xfrm>
            <a:off x="1981200" y="47339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7831" name="Line 6"/>
          <p:cNvSpPr>
            <a:spLocks noChangeShapeType="1"/>
          </p:cNvSpPr>
          <p:nvPr/>
        </p:nvSpPr>
        <p:spPr bwMode="auto">
          <a:xfrm>
            <a:off x="1419225" y="4591050"/>
            <a:ext cx="505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grpSp>
        <p:nvGrpSpPr>
          <p:cNvPr id="77832" name="Group 7"/>
          <p:cNvGrpSpPr>
            <a:grpSpLocks/>
          </p:cNvGrpSpPr>
          <p:nvPr/>
        </p:nvGrpSpPr>
        <p:grpSpPr bwMode="auto">
          <a:xfrm>
            <a:off x="1857375" y="4457700"/>
            <a:ext cx="1114425" cy="1463675"/>
            <a:chOff x="1680" y="2208"/>
            <a:chExt cx="702" cy="922"/>
          </a:xfrm>
        </p:grpSpPr>
        <p:sp>
          <p:nvSpPr>
            <p:cNvPr id="77862" name="Text Box 8"/>
            <p:cNvSpPr txBox="1">
              <a:spLocks noChangeArrowheads="1"/>
            </p:cNvSpPr>
            <p:nvPr/>
          </p:nvSpPr>
          <p:spPr bwMode="auto">
            <a:xfrm>
              <a:off x="1680" y="2526"/>
              <a:ext cx="396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800">
                  <a:solidFill>
                    <a:schemeClr val="tx1"/>
                  </a:solidFill>
                </a:rPr>
                <a:t/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7863" name="Arc 9"/>
            <p:cNvSpPr>
              <a:spLocks/>
            </p:cNvSpPr>
            <p:nvPr/>
          </p:nvSpPr>
          <p:spPr bwMode="auto">
            <a:xfrm rot="5400000">
              <a:off x="1820" y="2472"/>
              <a:ext cx="123" cy="240"/>
            </a:xfrm>
            <a:custGeom>
              <a:avLst/>
              <a:gdLst>
                <a:gd name="T0" fmla="*/ 0 w 23279"/>
                <a:gd name="T1" fmla="*/ 0 h 43200"/>
                <a:gd name="T2" fmla="*/ 0 w 23279"/>
                <a:gd name="T3" fmla="*/ 0 h 43200"/>
                <a:gd name="T4" fmla="*/ 0 w 23279"/>
                <a:gd name="T5" fmla="*/ 0 h 43200"/>
                <a:gd name="T6" fmla="*/ 0 60000 65536"/>
                <a:gd name="T7" fmla="*/ 0 60000 65536"/>
                <a:gd name="T8" fmla="*/ 0 60000 65536"/>
                <a:gd name="T9" fmla="*/ 0 w 23279"/>
                <a:gd name="T10" fmla="*/ 0 h 43200"/>
                <a:gd name="T11" fmla="*/ 23279 w 2327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79" h="43200" fill="none" extrusionOk="0">
                  <a:moveTo>
                    <a:pt x="1678" y="0"/>
                  </a:moveTo>
                  <a:cubicBezTo>
                    <a:pt x="13608" y="0"/>
                    <a:pt x="23279" y="9670"/>
                    <a:pt x="23279" y="21600"/>
                  </a:cubicBezTo>
                  <a:cubicBezTo>
                    <a:pt x="23279" y="33529"/>
                    <a:pt x="13608" y="43200"/>
                    <a:pt x="1679" y="43200"/>
                  </a:cubicBezTo>
                  <a:cubicBezTo>
                    <a:pt x="1118" y="43200"/>
                    <a:pt x="558" y="43178"/>
                    <a:pt x="0" y="43134"/>
                  </a:cubicBezTo>
                </a:path>
                <a:path w="23279" h="43200" stroke="0" extrusionOk="0">
                  <a:moveTo>
                    <a:pt x="1678" y="0"/>
                  </a:moveTo>
                  <a:cubicBezTo>
                    <a:pt x="13608" y="0"/>
                    <a:pt x="23279" y="9670"/>
                    <a:pt x="23279" y="21600"/>
                  </a:cubicBezTo>
                  <a:cubicBezTo>
                    <a:pt x="23279" y="33529"/>
                    <a:pt x="13608" y="43200"/>
                    <a:pt x="1679" y="43200"/>
                  </a:cubicBezTo>
                  <a:cubicBezTo>
                    <a:pt x="1118" y="43200"/>
                    <a:pt x="558" y="43178"/>
                    <a:pt x="0" y="43134"/>
                  </a:cubicBezTo>
                  <a:lnTo>
                    <a:pt x="1679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864" name="Line 10"/>
            <p:cNvSpPr>
              <a:spLocks noChangeShapeType="1"/>
            </p:cNvSpPr>
            <p:nvPr/>
          </p:nvSpPr>
          <p:spPr bwMode="auto">
            <a:xfrm flipV="1">
              <a:off x="1926" y="2208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7865" name="Freeform 11"/>
            <p:cNvSpPr>
              <a:spLocks/>
            </p:cNvSpPr>
            <p:nvPr/>
          </p:nvSpPr>
          <p:spPr bwMode="auto">
            <a:xfrm>
              <a:off x="2004" y="2382"/>
              <a:ext cx="378" cy="138"/>
            </a:xfrm>
            <a:custGeom>
              <a:avLst/>
              <a:gdLst>
                <a:gd name="T0" fmla="*/ 0 w 378"/>
                <a:gd name="T1" fmla="*/ 138 h 138"/>
                <a:gd name="T2" fmla="*/ 0 w 378"/>
                <a:gd name="T3" fmla="*/ 0 h 138"/>
                <a:gd name="T4" fmla="*/ 378 w 378"/>
                <a:gd name="T5" fmla="*/ 0 h 138"/>
                <a:gd name="T6" fmla="*/ 378 w 378"/>
                <a:gd name="T7" fmla="*/ 138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8"/>
                <a:gd name="T13" fmla="*/ 0 h 138"/>
                <a:gd name="T14" fmla="*/ 378 w 378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8" h="138">
                  <a:moveTo>
                    <a:pt x="0" y="138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13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7866" name="Line 12"/>
            <p:cNvSpPr>
              <a:spLocks noChangeShapeType="1"/>
            </p:cNvSpPr>
            <p:nvPr/>
          </p:nvSpPr>
          <p:spPr bwMode="auto">
            <a:xfrm flipV="1">
              <a:off x="1836" y="2292"/>
              <a:ext cx="0" cy="2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77833" name="Group 13"/>
          <p:cNvGrpSpPr>
            <a:grpSpLocks/>
          </p:cNvGrpSpPr>
          <p:nvPr/>
        </p:nvGrpSpPr>
        <p:grpSpPr bwMode="auto">
          <a:xfrm>
            <a:off x="2857500" y="4457700"/>
            <a:ext cx="1114425" cy="1463675"/>
            <a:chOff x="1680" y="2208"/>
            <a:chExt cx="702" cy="922"/>
          </a:xfrm>
        </p:grpSpPr>
        <p:sp>
          <p:nvSpPr>
            <p:cNvPr id="77857" name="Text Box 14"/>
            <p:cNvSpPr txBox="1">
              <a:spLocks noChangeArrowheads="1"/>
            </p:cNvSpPr>
            <p:nvPr/>
          </p:nvSpPr>
          <p:spPr bwMode="auto">
            <a:xfrm>
              <a:off x="1680" y="2526"/>
              <a:ext cx="396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800">
                  <a:solidFill>
                    <a:schemeClr val="tx1"/>
                  </a:solidFill>
                </a:rPr>
                <a:t/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7858" name="Arc 15"/>
            <p:cNvSpPr>
              <a:spLocks/>
            </p:cNvSpPr>
            <p:nvPr/>
          </p:nvSpPr>
          <p:spPr bwMode="auto">
            <a:xfrm rot="5400000">
              <a:off x="1820" y="2472"/>
              <a:ext cx="123" cy="240"/>
            </a:xfrm>
            <a:custGeom>
              <a:avLst/>
              <a:gdLst>
                <a:gd name="T0" fmla="*/ 0 w 23279"/>
                <a:gd name="T1" fmla="*/ 0 h 43200"/>
                <a:gd name="T2" fmla="*/ 0 w 23279"/>
                <a:gd name="T3" fmla="*/ 0 h 43200"/>
                <a:gd name="T4" fmla="*/ 0 w 23279"/>
                <a:gd name="T5" fmla="*/ 0 h 43200"/>
                <a:gd name="T6" fmla="*/ 0 60000 65536"/>
                <a:gd name="T7" fmla="*/ 0 60000 65536"/>
                <a:gd name="T8" fmla="*/ 0 60000 65536"/>
                <a:gd name="T9" fmla="*/ 0 w 23279"/>
                <a:gd name="T10" fmla="*/ 0 h 43200"/>
                <a:gd name="T11" fmla="*/ 23279 w 2327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79" h="43200" fill="none" extrusionOk="0">
                  <a:moveTo>
                    <a:pt x="1678" y="0"/>
                  </a:moveTo>
                  <a:cubicBezTo>
                    <a:pt x="13608" y="0"/>
                    <a:pt x="23279" y="9670"/>
                    <a:pt x="23279" y="21600"/>
                  </a:cubicBezTo>
                  <a:cubicBezTo>
                    <a:pt x="23279" y="33529"/>
                    <a:pt x="13608" y="43200"/>
                    <a:pt x="1679" y="43200"/>
                  </a:cubicBezTo>
                  <a:cubicBezTo>
                    <a:pt x="1118" y="43200"/>
                    <a:pt x="558" y="43178"/>
                    <a:pt x="0" y="43134"/>
                  </a:cubicBezTo>
                </a:path>
                <a:path w="23279" h="43200" stroke="0" extrusionOk="0">
                  <a:moveTo>
                    <a:pt x="1678" y="0"/>
                  </a:moveTo>
                  <a:cubicBezTo>
                    <a:pt x="13608" y="0"/>
                    <a:pt x="23279" y="9670"/>
                    <a:pt x="23279" y="21600"/>
                  </a:cubicBezTo>
                  <a:cubicBezTo>
                    <a:pt x="23279" y="33529"/>
                    <a:pt x="13608" y="43200"/>
                    <a:pt x="1679" y="43200"/>
                  </a:cubicBezTo>
                  <a:cubicBezTo>
                    <a:pt x="1118" y="43200"/>
                    <a:pt x="558" y="43178"/>
                    <a:pt x="0" y="43134"/>
                  </a:cubicBezTo>
                  <a:lnTo>
                    <a:pt x="1679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859" name="Line 16"/>
            <p:cNvSpPr>
              <a:spLocks noChangeShapeType="1"/>
            </p:cNvSpPr>
            <p:nvPr/>
          </p:nvSpPr>
          <p:spPr bwMode="auto">
            <a:xfrm flipV="1">
              <a:off x="1926" y="2208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7860" name="Freeform 17"/>
            <p:cNvSpPr>
              <a:spLocks/>
            </p:cNvSpPr>
            <p:nvPr/>
          </p:nvSpPr>
          <p:spPr bwMode="auto">
            <a:xfrm>
              <a:off x="2004" y="2382"/>
              <a:ext cx="378" cy="138"/>
            </a:xfrm>
            <a:custGeom>
              <a:avLst/>
              <a:gdLst>
                <a:gd name="T0" fmla="*/ 0 w 378"/>
                <a:gd name="T1" fmla="*/ 138 h 138"/>
                <a:gd name="T2" fmla="*/ 0 w 378"/>
                <a:gd name="T3" fmla="*/ 0 h 138"/>
                <a:gd name="T4" fmla="*/ 378 w 378"/>
                <a:gd name="T5" fmla="*/ 0 h 138"/>
                <a:gd name="T6" fmla="*/ 378 w 378"/>
                <a:gd name="T7" fmla="*/ 138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8"/>
                <a:gd name="T13" fmla="*/ 0 h 138"/>
                <a:gd name="T14" fmla="*/ 378 w 378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8" h="138">
                  <a:moveTo>
                    <a:pt x="0" y="138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13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7861" name="Line 18"/>
            <p:cNvSpPr>
              <a:spLocks noChangeShapeType="1"/>
            </p:cNvSpPr>
            <p:nvPr/>
          </p:nvSpPr>
          <p:spPr bwMode="auto">
            <a:xfrm flipV="1">
              <a:off x="1836" y="2292"/>
              <a:ext cx="0" cy="2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77834" name="Group 19"/>
          <p:cNvGrpSpPr>
            <a:grpSpLocks/>
          </p:cNvGrpSpPr>
          <p:nvPr/>
        </p:nvGrpSpPr>
        <p:grpSpPr bwMode="auto">
          <a:xfrm>
            <a:off x="3848100" y="4457700"/>
            <a:ext cx="1114425" cy="1463675"/>
            <a:chOff x="1680" y="2208"/>
            <a:chExt cx="702" cy="922"/>
          </a:xfrm>
        </p:grpSpPr>
        <p:sp>
          <p:nvSpPr>
            <p:cNvPr id="77852" name="Text Box 20"/>
            <p:cNvSpPr txBox="1">
              <a:spLocks noChangeArrowheads="1"/>
            </p:cNvSpPr>
            <p:nvPr/>
          </p:nvSpPr>
          <p:spPr bwMode="auto">
            <a:xfrm>
              <a:off x="1680" y="2526"/>
              <a:ext cx="396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800">
                  <a:solidFill>
                    <a:schemeClr val="tx1"/>
                  </a:solidFill>
                </a:rPr>
                <a:t/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7853" name="Arc 21"/>
            <p:cNvSpPr>
              <a:spLocks/>
            </p:cNvSpPr>
            <p:nvPr/>
          </p:nvSpPr>
          <p:spPr bwMode="auto">
            <a:xfrm rot="5400000">
              <a:off x="1820" y="2472"/>
              <a:ext cx="123" cy="240"/>
            </a:xfrm>
            <a:custGeom>
              <a:avLst/>
              <a:gdLst>
                <a:gd name="T0" fmla="*/ 0 w 23279"/>
                <a:gd name="T1" fmla="*/ 0 h 43200"/>
                <a:gd name="T2" fmla="*/ 0 w 23279"/>
                <a:gd name="T3" fmla="*/ 0 h 43200"/>
                <a:gd name="T4" fmla="*/ 0 w 23279"/>
                <a:gd name="T5" fmla="*/ 0 h 43200"/>
                <a:gd name="T6" fmla="*/ 0 60000 65536"/>
                <a:gd name="T7" fmla="*/ 0 60000 65536"/>
                <a:gd name="T8" fmla="*/ 0 60000 65536"/>
                <a:gd name="T9" fmla="*/ 0 w 23279"/>
                <a:gd name="T10" fmla="*/ 0 h 43200"/>
                <a:gd name="T11" fmla="*/ 23279 w 2327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79" h="43200" fill="none" extrusionOk="0">
                  <a:moveTo>
                    <a:pt x="1678" y="0"/>
                  </a:moveTo>
                  <a:cubicBezTo>
                    <a:pt x="13608" y="0"/>
                    <a:pt x="23279" y="9670"/>
                    <a:pt x="23279" y="21600"/>
                  </a:cubicBezTo>
                  <a:cubicBezTo>
                    <a:pt x="23279" y="33529"/>
                    <a:pt x="13608" y="43200"/>
                    <a:pt x="1679" y="43200"/>
                  </a:cubicBezTo>
                  <a:cubicBezTo>
                    <a:pt x="1118" y="43200"/>
                    <a:pt x="558" y="43178"/>
                    <a:pt x="0" y="43134"/>
                  </a:cubicBezTo>
                </a:path>
                <a:path w="23279" h="43200" stroke="0" extrusionOk="0">
                  <a:moveTo>
                    <a:pt x="1678" y="0"/>
                  </a:moveTo>
                  <a:cubicBezTo>
                    <a:pt x="13608" y="0"/>
                    <a:pt x="23279" y="9670"/>
                    <a:pt x="23279" y="21600"/>
                  </a:cubicBezTo>
                  <a:cubicBezTo>
                    <a:pt x="23279" y="33529"/>
                    <a:pt x="13608" y="43200"/>
                    <a:pt x="1679" y="43200"/>
                  </a:cubicBezTo>
                  <a:cubicBezTo>
                    <a:pt x="1118" y="43200"/>
                    <a:pt x="558" y="43178"/>
                    <a:pt x="0" y="43134"/>
                  </a:cubicBezTo>
                  <a:lnTo>
                    <a:pt x="1679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854" name="Line 22"/>
            <p:cNvSpPr>
              <a:spLocks noChangeShapeType="1"/>
            </p:cNvSpPr>
            <p:nvPr/>
          </p:nvSpPr>
          <p:spPr bwMode="auto">
            <a:xfrm flipV="1">
              <a:off x="1926" y="2208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7855" name="Freeform 23"/>
            <p:cNvSpPr>
              <a:spLocks/>
            </p:cNvSpPr>
            <p:nvPr/>
          </p:nvSpPr>
          <p:spPr bwMode="auto">
            <a:xfrm>
              <a:off x="2004" y="2382"/>
              <a:ext cx="378" cy="138"/>
            </a:xfrm>
            <a:custGeom>
              <a:avLst/>
              <a:gdLst>
                <a:gd name="T0" fmla="*/ 0 w 378"/>
                <a:gd name="T1" fmla="*/ 138 h 138"/>
                <a:gd name="T2" fmla="*/ 0 w 378"/>
                <a:gd name="T3" fmla="*/ 0 h 138"/>
                <a:gd name="T4" fmla="*/ 378 w 378"/>
                <a:gd name="T5" fmla="*/ 0 h 138"/>
                <a:gd name="T6" fmla="*/ 378 w 378"/>
                <a:gd name="T7" fmla="*/ 138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8"/>
                <a:gd name="T13" fmla="*/ 0 h 138"/>
                <a:gd name="T14" fmla="*/ 378 w 378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8" h="138">
                  <a:moveTo>
                    <a:pt x="0" y="138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13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7856" name="Line 24"/>
            <p:cNvSpPr>
              <a:spLocks noChangeShapeType="1"/>
            </p:cNvSpPr>
            <p:nvPr/>
          </p:nvSpPr>
          <p:spPr bwMode="auto">
            <a:xfrm flipV="1">
              <a:off x="1836" y="2292"/>
              <a:ext cx="0" cy="2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77835" name="Group 25"/>
          <p:cNvGrpSpPr>
            <a:grpSpLocks/>
          </p:cNvGrpSpPr>
          <p:nvPr/>
        </p:nvGrpSpPr>
        <p:grpSpPr bwMode="auto">
          <a:xfrm>
            <a:off x="4838700" y="4457700"/>
            <a:ext cx="1114425" cy="1463675"/>
            <a:chOff x="1680" y="2208"/>
            <a:chExt cx="702" cy="922"/>
          </a:xfrm>
        </p:grpSpPr>
        <p:sp>
          <p:nvSpPr>
            <p:cNvPr id="77847" name="Text Box 26"/>
            <p:cNvSpPr txBox="1">
              <a:spLocks noChangeArrowheads="1"/>
            </p:cNvSpPr>
            <p:nvPr/>
          </p:nvSpPr>
          <p:spPr bwMode="auto">
            <a:xfrm>
              <a:off x="1680" y="2526"/>
              <a:ext cx="396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800">
                  <a:solidFill>
                    <a:schemeClr val="tx1"/>
                  </a:solidFill>
                </a:rPr>
                <a:t/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848" name="Arc 27"/>
            <p:cNvSpPr>
              <a:spLocks/>
            </p:cNvSpPr>
            <p:nvPr/>
          </p:nvSpPr>
          <p:spPr bwMode="auto">
            <a:xfrm rot="5400000">
              <a:off x="1820" y="2472"/>
              <a:ext cx="123" cy="240"/>
            </a:xfrm>
            <a:custGeom>
              <a:avLst/>
              <a:gdLst>
                <a:gd name="T0" fmla="*/ 0 w 23279"/>
                <a:gd name="T1" fmla="*/ 0 h 43200"/>
                <a:gd name="T2" fmla="*/ 0 w 23279"/>
                <a:gd name="T3" fmla="*/ 0 h 43200"/>
                <a:gd name="T4" fmla="*/ 0 w 23279"/>
                <a:gd name="T5" fmla="*/ 0 h 43200"/>
                <a:gd name="T6" fmla="*/ 0 60000 65536"/>
                <a:gd name="T7" fmla="*/ 0 60000 65536"/>
                <a:gd name="T8" fmla="*/ 0 60000 65536"/>
                <a:gd name="T9" fmla="*/ 0 w 23279"/>
                <a:gd name="T10" fmla="*/ 0 h 43200"/>
                <a:gd name="T11" fmla="*/ 23279 w 2327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79" h="43200" fill="none" extrusionOk="0">
                  <a:moveTo>
                    <a:pt x="1678" y="0"/>
                  </a:moveTo>
                  <a:cubicBezTo>
                    <a:pt x="13608" y="0"/>
                    <a:pt x="23279" y="9670"/>
                    <a:pt x="23279" y="21600"/>
                  </a:cubicBezTo>
                  <a:cubicBezTo>
                    <a:pt x="23279" y="33529"/>
                    <a:pt x="13608" y="43200"/>
                    <a:pt x="1679" y="43200"/>
                  </a:cubicBezTo>
                  <a:cubicBezTo>
                    <a:pt x="1118" y="43200"/>
                    <a:pt x="558" y="43178"/>
                    <a:pt x="0" y="43134"/>
                  </a:cubicBezTo>
                </a:path>
                <a:path w="23279" h="43200" stroke="0" extrusionOk="0">
                  <a:moveTo>
                    <a:pt x="1678" y="0"/>
                  </a:moveTo>
                  <a:cubicBezTo>
                    <a:pt x="13608" y="0"/>
                    <a:pt x="23279" y="9670"/>
                    <a:pt x="23279" y="21600"/>
                  </a:cubicBezTo>
                  <a:cubicBezTo>
                    <a:pt x="23279" y="33529"/>
                    <a:pt x="13608" y="43200"/>
                    <a:pt x="1679" y="43200"/>
                  </a:cubicBezTo>
                  <a:cubicBezTo>
                    <a:pt x="1118" y="43200"/>
                    <a:pt x="558" y="43178"/>
                    <a:pt x="0" y="43134"/>
                  </a:cubicBezTo>
                  <a:lnTo>
                    <a:pt x="1679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849" name="Line 28"/>
            <p:cNvSpPr>
              <a:spLocks noChangeShapeType="1"/>
            </p:cNvSpPr>
            <p:nvPr/>
          </p:nvSpPr>
          <p:spPr bwMode="auto">
            <a:xfrm flipV="1">
              <a:off x="1926" y="2208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7850" name="Freeform 29"/>
            <p:cNvSpPr>
              <a:spLocks/>
            </p:cNvSpPr>
            <p:nvPr/>
          </p:nvSpPr>
          <p:spPr bwMode="auto">
            <a:xfrm>
              <a:off x="2004" y="2382"/>
              <a:ext cx="378" cy="138"/>
            </a:xfrm>
            <a:custGeom>
              <a:avLst/>
              <a:gdLst>
                <a:gd name="T0" fmla="*/ 0 w 378"/>
                <a:gd name="T1" fmla="*/ 138 h 138"/>
                <a:gd name="T2" fmla="*/ 0 w 378"/>
                <a:gd name="T3" fmla="*/ 0 h 138"/>
                <a:gd name="T4" fmla="*/ 378 w 378"/>
                <a:gd name="T5" fmla="*/ 0 h 138"/>
                <a:gd name="T6" fmla="*/ 378 w 378"/>
                <a:gd name="T7" fmla="*/ 138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8"/>
                <a:gd name="T13" fmla="*/ 0 h 138"/>
                <a:gd name="T14" fmla="*/ 378 w 378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8" h="138">
                  <a:moveTo>
                    <a:pt x="0" y="138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13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7851" name="Line 30"/>
            <p:cNvSpPr>
              <a:spLocks noChangeShapeType="1"/>
            </p:cNvSpPr>
            <p:nvPr/>
          </p:nvSpPr>
          <p:spPr bwMode="auto">
            <a:xfrm flipV="1">
              <a:off x="1836" y="2292"/>
              <a:ext cx="0" cy="2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77836" name="Group 31"/>
          <p:cNvGrpSpPr>
            <a:grpSpLocks/>
          </p:cNvGrpSpPr>
          <p:nvPr/>
        </p:nvGrpSpPr>
        <p:grpSpPr bwMode="auto">
          <a:xfrm>
            <a:off x="5829300" y="4457700"/>
            <a:ext cx="628650" cy="1463675"/>
            <a:chOff x="4182" y="2208"/>
            <a:chExt cx="396" cy="922"/>
          </a:xfrm>
        </p:grpSpPr>
        <p:sp>
          <p:nvSpPr>
            <p:cNvPr id="77844" name="Text Box 32"/>
            <p:cNvSpPr txBox="1">
              <a:spLocks noChangeArrowheads="1"/>
            </p:cNvSpPr>
            <p:nvPr/>
          </p:nvSpPr>
          <p:spPr bwMode="auto">
            <a:xfrm>
              <a:off x="4182" y="2526"/>
              <a:ext cx="396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800">
                  <a:solidFill>
                    <a:schemeClr val="tx1"/>
                  </a:solidFill>
                </a:rPr>
                <a:t/>
              </a:r>
              <a:br>
                <a:rPr lang="hu-HU" sz="2800">
                  <a:solidFill>
                    <a:schemeClr val="tx1"/>
                  </a:solidFill>
                </a:rPr>
              </a:br>
              <a:r>
                <a:rPr lang="hu-HU" sz="28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7845" name="Line 33"/>
            <p:cNvSpPr>
              <a:spLocks noChangeShapeType="1"/>
            </p:cNvSpPr>
            <p:nvPr/>
          </p:nvSpPr>
          <p:spPr bwMode="auto">
            <a:xfrm flipV="1">
              <a:off x="4428" y="2208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7846" name="Line 34"/>
            <p:cNvSpPr>
              <a:spLocks noChangeShapeType="1"/>
            </p:cNvSpPr>
            <p:nvPr/>
          </p:nvSpPr>
          <p:spPr bwMode="auto">
            <a:xfrm flipV="1">
              <a:off x="4338" y="2292"/>
              <a:ext cx="0" cy="2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7837" name="Text Box 35"/>
          <p:cNvSpPr txBox="1">
            <a:spLocks noChangeArrowheads="1"/>
          </p:cNvSpPr>
          <p:nvPr/>
        </p:nvSpPr>
        <p:spPr bwMode="auto">
          <a:xfrm>
            <a:off x="4932363" y="3962400"/>
            <a:ext cx="4211637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Sínhasználat kérése</a:t>
            </a:r>
          </a:p>
        </p:txBody>
      </p:sp>
      <p:sp>
        <p:nvSpPr>
          <p:cNvPr id="77838" name="Text Box 36"/>
          <p:cNvSpPr txBox="1">
            <a:spLocks noChangeArrowheads="1"/>
          </p:cNvSpPr>
          <p:nvPr/>
        </p:nvSpPr>
        <p:spPr bwMode="auto">
          <a:xfrm>
            <a:off x="0" y="5029200"/>
            <a:ext cx="18288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Ütemező vonal</a:t>
            </a:r>
          </a:p>
        </p:txBody>
      </p:sp>
      <p:sp>
        <p:nvSpPr>
          <p:cNvPr id="77839" name="Line 37"/>
          <p:cNvSpPr>
            <a:spLocks noChangeShapeType="1"/>
          </p:cNvSpPr>
          <p:nvPr/>
        </p:nvSpPr>
        <p:spPr bwMode="auto">
          <a:xfrm flipV="1">
            <a:off x="847725" y="4724400"/>
            <a:ext cx="46672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77840" name="Text Box 38"/>
          <p:cNvSpPr txBox="1">
            <a:spLocks noChangeArrowheads="1"/>
          </p:cNvSpPr>
          <p:nvPr/>
        </p:nvSpPr>
        <p:spPr bwMode="auto">
          <a:xfrm>
            <a:off x="6105525" y="4467225"/>
            <a:ext cx="1828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Foglalt</a:t>
            </a:r>
          </a:p>
        </p:txBody>
      </p:sp>
      <p:sp>
        <p:nvSpPr>
          <p:cNvPr id="77841" name="Text Box 39"/>
          <p:cNvSpPr txBox="1">
            <a:spLocks noChangeArrowheads="1"/>
          </p:cNvSpPr>
          <p:nvPr/>
        </p:nvSpPr>
        <p:spPr bwMode="auto">
          <a:xfrm>
            <a:off x="133350" y="4486275"/>
            <a:ext cx="5429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l-GR" sz="2800">
                <a:solidFill>
                  <a:schemeClr val="tx1"/>
                </a:solidFill>
                <a:latin typeface="Times New Roman CE" charset="0"/>
              </a:rPr>
              <a:t>Φ</a:t>
            </a:r>
          </a:p>
        </p:txBody>
      </p:sp>
      <p:sp>
        <p:nvSpPr>
          <p:cNvPr id="77842" name="Élőláb helye 4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77843" name="Dátum helye 4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8E8503-D104-4BB1-9AA9-199B869531CA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31CC2A-8AEC-4250-BD8F-FC895B0649AC}" type="slidenum">
              <a:rPr lang="en-GB" smtClean="0">
                <a:cs typeface="Arial" charset="0"/>
              </a:rPr>
              <a:pPr/>
              <a:t>76</a:t>
            </a:fld>
            <a:endParaRPr lang="en-GB" smtClean="0">
              <a:cs typeface="Arial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72200"/>
          </a:xfrm>
        </p:spPr>
        <p:txBody>
          <a:bodyPr lIns="92075" tIns="46038" rIns="92075" bIns="46038"/>
          <a:lstStyle/>
          <a:p>
            <a:pPr algn="ctr">
              <a:buFont typeface="Times New Roman" pitchFamily="18" charset="0"/>
              <a:buNone/>
            </a:pPr>
            <a:r>
              <a:rPr lang="hu-HU" b="1" smtClean="0"/>
              <a:t>Sín műveletek</a:t>
            </a:r>
          </a:p>
          <a:p>
            <a:pPr>
              <a:buFont typeface="Times New Roman" pitchFamily="18" charset="0"/>
              <a:buNone/>
            </a:pPr>
            <a:r>
              <a:rPr lang="hu-HU" smtClean="0"/>
              <a:t>Az eddigiek </a:t>
            </a:r>
            <a:r>
              <a:rPr lang="hu-HU" b="1" smtClean="0"/>
              <a:t>közönséges sín műveletek</a:t>
            </a:r>
            <a:r>
              <a:rPr lang="hu-HU" smtClean="0"/>
              <a:t> voltak.</a:t>
            </a:r>
          </a:p>
          <a:p>
            <a:pPr>
              <a:buFont typeface="Times New Roman" pitchFamily="18" charset="0"/>
              <a:buNone/>
            </a:pPr>
            <a:r>
              <a:rPr lang="hu-HU" b="1" smtClean="0"/>
              <a:t>Blokkos átvitel </a:t>
            </a:r>
            <a:r>
              <a:rPr lang="hu-HU" smtClean="0"/>
              <a:t>(</a:t>
            </a:r>
            <a:r>
              <a:rPr lang="hu-HU" b="1" smtClean="0"/>
              <a:t>3.42. ábra</a:t>
            </a:r>
            <a:r>
              <a:rPr lang="hu-HU" smtClean="0"/>
              <a:t>)</a:t>
            </a:r>
            <a:r>
              <a:rPr lang="hu-HU" b="1" smtClean="0"/>
              <a:t>:</a:t>
            </a:r>
            <a:r>
              <a:rPr lang="hu-HU" smtClean="0"/>
              <a:t> A kezdő memória címen kívül az adat sínre kell tenni a mozgatandó adatok számát. Esetleges várakozó ciklusok után ciklusonként egy adat mozgatása történik.</a:t>
            </a:r>
          </a:p>
          <a:p>
            <a:pPr>
              <a:buFont typeface="Times New Roman" pitchFamily="18" charset="0"/>
              <a:buNone/>
            </a:pPr>
            <a:endParaRPr lang="hu-HU" smtClean="0"/>
          </a:p>
          <a:p>
            <a:pPr>
              <a:buFont typeface="Times New Roman" pitchFamily="18" charset="0"/>
              <a:buNone/>
            </a:pPr>
            <a:r>
              <a:rPr lang="hu-HU" b="1" smtClean="0"/>
              <a:t>Megszakítás kezelés: </a:t>
            </a:r>
            <a:r>
              <a:rPr lang="hu-HU" smtClean="0">
                <a:sym typeface="Symbol" pitchFamily="18" charset="2"/>
              </a:rPr>
              <a:t>kés</a:t>
            </a:r>
            <a:r>
              <a:rPr lang="hu-HU" smtClean="0"/>
              <a:t>ő</a:t>
            </a:r>
            <a:r>
              <a:rPr lang="hu-HU" smtClean="0">
                <a:sym typeface="Symbol" pitchFamily="18" charset="2"/>
              </a:rPr>
              <a:t>bb tárgyaljuk részletesen.</a:t>
            </a:r>
            <a:endParaRPr lang="hu-HU" smtClean="0"/>
          </a:p>
          <a:p>
            <a:pPr>
              <a:buFont typeface="Times New Roman" pitchFamily="18" charset="0"/>
              <a:buNone/>
            </a:pPr>
            <a:endParaRPr lang="hu-HU" b="1" smtClean="0"/>
          </a:p>
          <a:p>
            <a:pPr>
              <a:buFont typeface="Times New Roman" pitchFamily="18" charset="0"/>
              <a:buNone/>
            </a:pPr>
            <a:r>
              <a:rPr lang="hu-HU" b="1" smtClean="0"/>
              <a:t>Több processzoros rendszerekben: </a:t>
            </a:r>
            <a:br>
              <a:rPr lang="hu-HU" b="1" smtClean="0"/>
            </a:br>
            <a:r>
              <a:rPr lang="hu-HU" b="1" smtClean="0"/>
              <a:t>olvasás – módosítás – visszaírás ciklus:</a:t>
            </a:r>
            <a:r>
              <a:rPr lang="hu-HU" smtClean="0"/>
              <a:t> szemafor.</a:t>
            </a:r>
          </a:p>
        </p:txBody>
      </p:sp>
      <p:sp>
        <p:nvSpPr>
          <p:cNvPr id="78852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78853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94A7D13-2349-4C81-94AE-353D0CCD8CF6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74A3FB-8CCF-4BBB-9127-6EB63C7EE3F9}" type="slidenum">
              <a:rPr lang="en-GB" smtClean="0">
                <a:cs typeface="Arial" charset="0"/>
              </a:rPr>
              <a:pPr/>
              <a:t>77</a:t>
            </a:fld>
            <a:endParaRPr lang="en-GB" smtClean="0">
              <a:cs typeface="Arial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315075"/>
          </a:xfrm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buFont typeface="Times New Roman" pitchFamily="18" charset="0"/>
              <a:buNone/>
            </a:pPr>
            <a:r>
              <a:rPr lang="hu-HU" b="1" smtClean="0"/>
              <a:t>Példák sínekre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Times New Roman" pitchFamily="18" charset="0"/>
              <a:buNone/>
            </a:pPr>
            <a:r>
              <a:rPr lang="hu-HU" sz="2800" smtClean="0"/>
              <a:t>Az első </a:t>
            </a:r>
            <a:r>
              <a:rPr lang="hu-HU" sz="2800" b="1" smtClean="0"/>
              <a:t>IBM PC</a:t>
            </a:r>
            <a:r>
              <a:rPr lang="hu-HU" sz="2800" smtClean="0"/>
              <a:t> (</a:t>
            </a:r>
            <a:r>
              <a:rPr lang="hu-HU" sz="2800" b="1" smtClean="0"/>
              <a:t>3.37. ábra</a:t>
            </a:r>
            <a:r>
              <a:rPr lang="hu-HU" sz="2800" smtClean="0"/>
              <a:t>) 62 vonalas (vezeték, line), 20 címnek, 8 adatnak + </a:t>
            </a:r>
            <a:r>
              <a:rPr lang="hu-HU" sz="2800" b="1" smtClean="0"/>
              <a:t>DMA</a:t>
            </a:r>
            <a:r>
              <a:rPr lang="hu-HU" sz="2800" smtClean="0"/>
              <a:t>, megszakítás …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Times New Roman" pitchFamily="18" charset="0"/>
              <a:buNone/>
            </a:pPr>
            <a:r>
              <a:rPr lang="hu-HU" sz="2800" b="1" smtClean="0"/>
              <a:t>PC/AT szinkron sín</a:t>
            </a:r>
            <a:r>
              <a:rPr lang="hu-HU" sz="2800" smtClean="0"/>
              <a:t> (</a:t>
            </a:r>
            <a:r>
              <a:rPr lang="hu-HU" sz="2800" b="1" smtClean="0"/>
              <a:t>3.51. ábra</a:t>
            </a:r>
            <a:r>
              <a:rPr lang="hu-HU" sz="2800" smtClean="0"/>
              <a:t>): további 36 vezeték (címnek összesen 24, adatnak 16, … ).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Times New Roman" pitchFamily="18" charset="0"/>
              <a:buNone/>
            </a:pPr>
            <a:r>
              <a:rPr lang="hu-HU" sz="2800" b="1" smtClean="0"/>
              <a:t>Microchannel</a:t>
            </a:r>
            <a:r>
              <a:rPr lang="hu-HU" sz="2800" smtClean="0"/>
              <a:t> (</a:t>
            </a:r>
            <a:r>
              <a:rPr lang="hu-HU" sz="2800" b="1" smtClean="0"/>
              <a:t>IBM OS/2</a:t>
            </a:r>
            <a:r>
              <a:rPr lang="hu-HU" sz="2800" smtClean="0"/>
              <a:t> gépekhez), szabadalmak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Times New Roman" pitchFamily="18" charset="0"/>
              <a:buNone/>
            </a:pPr>
            <a:r>
              <a:rPr lang="hu-HU" sz="2800" b="1" smtClean="0"/>
              <a:t>ISA</a:t>
            </a:r>
            <a:r>
              <a:rPr lang="hu-HU" sz="2800" smtClean="0"/>
              <a:t> (Industry Standard Architecture) lényegében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Times New Roman" pitchFamily="18" charset="0"/>
              <a:buNone/>
            </a:pPr>
            <a:r>
              <a:rPr lang="hu-HU" sz="2800" smtClean="0"/>
              <a:t>	8.33 MHz-es </a:t>
            </a:r>
            <a:r>
              <a:rPr lang="hu-HU" sz="2800" b="1" smtClean="0"/>
              <a:t>PC/AT</a:t>
            </a:r>
            <a:r>
              <a:rPr lang="hu-HU" sz="2800" smtClean="0"/>
              <a:t> sín (sávszélesség: 16.7 MB/s).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Times New Roman" pitchFamily="18" charset="0"/>
              <a:buNone/>
            </a:pPr>
            <a:r>
              <a:rPr lang="hu-HU" sz="2800" b="1" smtClean="0"/>
              <a:t>EISA</a:t>
            </a:r>
            <a:r>
              <a:rPr lang="hu-HU" sz="2800" smtClean="0"/>
              <a:t> (Extended </a:t>
            </a:r>
            <a:r>
              <a:rPr lang="hu-HU" sz="2800" b="1" smtClean="0"/>
              <a:t>ISA</a:t>
            </a:r>
            <a:r>
              <a:rPr lang="hu-HU" sz="2800" smtClean="0"/>
              <a:t>) 32 bitesre bővített </a:t>
            </a:r>
            <a:r>
              <a:rPr lang="hu-HU" sz="2800" b="1" smtClean="0"/>
              <a:t>ISA</a:t>
            </a:r>
            <a:r>
              <a:rPr lang="hu-HU" sz="2800" smtClean="0"/>
              <a:t> (sávszélesség: 33.3 MB/s).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Times New Roman" pitchFamily="18" charset="0"/>
              <a:buNone/>
            </a:pPr>
            <a:r>
              <a:rPr lang="hu-HU" sz="2800" smtClean="0"/>
              <a:t>Színes TV-hez 135 MB/s sávszélesség kellene (1024*768 pixel, 3 bájt*2, 30 kép/sec).</a:t>
            </a:r>
            <a:br>
              <a:rPr lang="hu-HU" sz="2800" smtClean="0"/>
            </a:br>
            <a:r>
              <a:rPr lang="hu-HU" sz="2800" smtClean="0"/>
              <a:t>lemez   </a:t>
            </a:r>
            <a:r>
              <a:rPr lang="hu-HU" sz="2800" smtClean="0">
                <a:sym typeface="Symbol" pitchFamily="18" charset="2"/>
              </a:rPr>
              <a:t>   memória      képernyő</a:t>
            </a:r>
          </a:p>
        </p:txBody>
      </p:sp>
      <p:sp>
        <p:nvSpPr>
          <p:cNvPr id="79876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79877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942A602-B453-42C4-BED5-ABD92C0009BC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D877E1-D569-4114-B969-FCB3B48C4C5B}" type="slidenum">
              <a:rPr lang="en-GB" smtClean="0">
                <a:cs typeface="Arial" charset="0"/>
              </a:rPr>
              <a:pPr/>
              <a:t>78</a:t>
            </a:fld>
            <a:endParaRPr lang="en-GB" smtClean="0">
              <a:cs typeface="Arial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72200"/>
          </a:xfrm>
        </p:spPr>
        <p:txBody>
          <a:bodyPr lIns="92075" tIns="46038" rIns="92075" bIns="46038"/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hu-HU" b="1" smtClean="0"/>
              <a:t>PCI</a:t>
            </a:r>
            <a:r>
              <a:rPr lang="hu-HU" smtClean="0"/>
              <a:t> (Peripheral Component Interconnect): 32 bites adat átvitel (33,3 MHz, sávszélesség: 133 MB/s) szabadon felhasználható licensz. </a:t>
            </a:r>
            <a:br>
              <a:rPr lang="hu-HU" smtClean="0"/>
            </a:br>
            <a:r>
              <a:rPr lang="hu-HU" smtClean="0"/>
              <a:t>Multiplexelt cím- és adatkivezetések.</a:t>
            </a:r>
          </a:p>
          <a:p>
            <a:pPr>
              <a:spcBef>
                <a:spcPct val="80000"/>
              </a:spcBef>
              <a:buFont typeface="Times New Roman" pitchFamily="18" charset="0"/>
              <a:buNone/>
            </a:pPr>
            <a:r>
              <a:rPr lang="hu-HU" b="1" smtClean="0"/>
              <a:t>Új változatai:</a:t>
            </a:r>
            <a:r>
              <a:rPr lang="hu-HU" smtClean="0"/>
              <a:t> 64 bites adat, 66 MHz, 528 MB/s. </a:t>
            </a:r>
          </a:p>
          <a:p>
            <a:pPr>
              <a:spcBef>
                <a:spcPct val="80000"/>
              </a:spcBef>
              <a:buFont typeface="Times New Roman" pitchFamily="18" charset="0"/>
              <a:buNone/>
            </a:pPr>
            <a:r>
              <a:rPr lang="hu-HU" b="1" smtClean="0"/>
              <a:t>Problémák:</a:t>
            </a:r>
            <a:r>
              <a:rPr lang="hu-HU" smtClean="0"/>
              <a:t> </a:t>
            </a:r>
          </a:p>
          <a:p>
            <a:pPr>
              <a:spcBef>
                <a:spcPct val="0"/>
              </a:spcBef>
            </a:pPr>
            <a:r>
              <a:rPr lang="hu-HU" smtClean="0"/>
              <a:t>a memóriához lassú,</a:t>
            </a:r>
          </a:p>
          <a:p>
            <a:pPr>
              <a:spcBef>
                <a:spcPct val="0"/>
              </a:spcBef>
            </a:pPr>
            <a:r>
              <a:rPr lang="hu-HU" smtClean="0"/>
              <a:t>nem kompatíbilis az </a:t>
            </a:r>
            <a:r>
              <a:rPr lang="hu-HU" b="1" smtClean="0"/>
              <a:t>ISA</a:t>
            </a:r>
            <a:r>
              <a:rPr lang="hu-HU" smtClean="0"/>
              <a:t> bővítőkártyákkal. </a:t>
            </a:r>
          </a:p>
          <a:p>
            <a:pPr>
              <a:spcBef>
                <a:spcPct val="80000"/>
              </a:spcBef>
              <a:buFont typeface="Times New Roman" pitchFamily="18" charset="0"/>
              <a:buNone/>
            </a:pPr>
            <a:r>
              <a:rPr lang="hu-HU" b="1" smtClean="0"/>
              <a:t>Megoldás</a:t>
            </a:r>
            <a:r>
              <a:rPr lang="hu-HU" smtClean="0"/>
              <a:t> (</a:t>
            </a:r>
            <a:r>
              <a:rPr lang="hu-HU" b="1" smtClean="0"/>
              <a:t>3.52. </a:t>
            </a:r>
            <a:r>
              <a:rPr lang="hu-HU" smtClean="0"/>
              <a:t>vagy</a:t>
            </a:r>
            <a:r>
              <a:rPr lang="hu-HU" b="1" smtClean="0"/>
              <a:t> 2.30. ábra</a:t>
            </a:r>
            <a:r>
              <a:rPr lang="hu-HU" smtClean="0"/>
              <a:t>): több sín </a:t>
            </a:r>
            <a:br>
              <a:rPr lang="hu-HU" smtClean="0"/>
            </a:br>
            <a:r>
              <a:rPr lang="hu-HU" smtClean="0"/>
              <a:t>Belső sín, </a:t>
            </a:r>
            <a:r>
              <a:rPr lang="hu-HU" b="1" smtClean="0"/>
              <a:t>PCI</a:t>
            </a:r>
            <a:r>
              <a:rPr lang="hu-HU" smtClean="0"/>
              <a:t> híd, </a:t>
            </a:r>
            <a:r>
              <a:rPr lang="hu-HU" b="1" smtClean="0"/>
              <a:t>PCI</a:t>
            </a:r>
            <a:r>
              <a:rPr lang="hu-HU" smtClean="0"/>
              <a:t> sín, </a:t>
            </a:r>
            <a:r>
              <a:rPr lang="hu-HU" b="1" smtClean="0"/>
              <a:t>ISA</a:t>
            </a:r>
            <a:r>
              <a:rPr lang="hu-HU" smtClean="0"/>
              <a:t> híd, </a:t>
            </a:r>
            <a:r>
              <a:rPr lang="hu-HU" b="1" smtClean="0"/>
              <a:t>ISA</a:t>
            </a:r>
            <a:r>
              <a:rPr lang="hu-HU" smtClean="0"/>
              <a:t> sín.</a:t>
            </a:r>
          </a:p>
        </p:txBody>
      </p:sp>
      <p:sp>
        <p:nvSpPr>
          <p:cNvPr id="80900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80901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764A7C0-29E5-4BC8-B7A3-91947D49CE47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E1FD15-3108-4101-A0A3-3F7519548289}" type="slidenum">
              <a:rPr lang="en-GB" smtClean="0">
                <a:cs typeface="Arial" charset="0"/>
              </a:rPr>
              <a:pPr/>
              <a:t>79</a:t>
            </a:fld>
            <a:endParaRPr lang="en-GB" smtClean="0">
              <a:cs typeface="Arial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243638"/>
          </a:xfrm>
        </p:spPr>
        <p:txBody>
          <a:bodyPr lIns="92075" tIns="46038" rIns="92075" bIns="46038"/>
          <a:lstStyle/>
          <a:p>
            <a:pPr algn="ctr">
              <a:buFont typeface="Times New Roman" pitchFamily="18" charset="0"/>
              <a:buNone/>
            </a:pPr>
            <a:r>
              <a:rPr lang="hu-HU" b="1" smtClean="0"/>
              <a:t>Általános soros sín (USB)</a:t>
            </a:r>
          </a:p>
          <a:p>
            <a:pPr>
              <a:buFont typeface="Times New Roman" pitchFamily="18" charset="0"/>
              <a:buNone/>
            </a:pPr>
            <a:r>
              <a:rPr lang="hu-HU" b="1" u="sng" smtClean="0"/>
              <a:t>Igény:</a:t>
            </a:r>
            <a:r>
              <a:rPr lang="hu-HU" smtClean="0"/>
              <a:t> bármikor könnyen lehessen perifériát kapcsolni a géphez, ne kelljen szétszedni a gépet, újra boot-olni, ne kelljen áramellátásról gondoskodni, … </a:t>
            </a:r>
            <a:br>
              <a:rPr lang="hu-HU" smtClean="0"/>
            </a:br>
            <a:r>
              <a:rPr lang="hu-HU" b="1" smtClean="0"/>
              <a:t>Plug ’n Play </a:t>
            </a:r>
            <a:r>
              <a:rPr lang="hu-HU" smtClean="0"/>
              <a:t>(csatlakoztasd és működik) perifériák.</a:t>
            </a:r>
            <a:br>
              <a:rPr lang="hu-HU" smtClean="0"/>
            </a:br>
            <a:r>
              <a:rPr lang="hu-HU" smtClean="0"/>
              <a:t>Sokféle perifériát lehessen azonos módon csatlakoztatni, akár a gép működése közben, hardver ismeretek nélkül.</a:t>
            </a:r>
          </a:p>
          <a:p>
            <a:pPr>
              <a:buFont typeface="Times New Roman" pitchFamily="18" charset="0"/>
              <a:buNone/>
            </a:pPr>
            <a:endParaRPr lang="hu-HU" smtClean="0"/>
          </a:p>
        </p:txBody>
      </p:sp>
      <p:sp>
        <p:nvSpPr>
          <p:cNvPr id="81924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81925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21A52A1-D320-49AA-940F-6D4DD4C1253D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D3B085-B11D-4DA4-83FA-AF19E5F73AC6}" type="slidenum">
              <a:rPr lang="en-GB" smtClean="0">
                <a:cs typeface="Arial" charset="0"/>
              </a:rPr>
              <a:pPr/>
              <a:t>8</a:t>
            </a:fld>
            <a:endParaRPr lang="en-GB" smtClean="0">
              <a:cs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008687"/>
          </a:xfrm>
        </p:spPr>
        <p:txBody>
          <a:bodyPr lIns="92075" tIns="46038" rIns="92075" bIns="46038"/>
          <a:lstStyle/>
          <a:p>
            <a:pPr algn="ctr">
              <a:lnSpc>
                <a:spcPct val="80000"/>
              </a:lnSpc>
              <a:buFont typeface="Times New Roman" pitchFamily="18" charset="0"/>
              <a:buNone/>
            </a:pPr>
            <a:r>
              <a:rPr lang="hu-HU" b="1" smtClean="0"/>
              <a:t>Boole-algebra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hu-HU" smtClean="0"/>
              <a:t>Olyan algebra, amelynek változói és függvényei </a:t>
            </a:r>
            <a:br>
              <a:rPr lang="hu-HU" smtClean="0"/>
            </a:br>
            <a:r>
              <a:rPr lang="hu-HU" smtClean="0"/>
              <a:t>csak a 0, 1 értéket veszik fel, </a:t>
            </a:r>
            <a:br>
              <a:rPr lang="hu-HU" smtClean="0"/>
            </a:br>
            <a:r>
              <a:rPr lang="hu-HU" smtClean="0"/>
              <a:t>a műveletei: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hu-HU" sz="3200" b="1" i="1" smtClean="0"/>
              <a:t>ÉS </a:t>
            </a:r>
            <a:r>
              <a:rPr lang="hu-HU" sz="3200" smtClean="0"/>
              <a:t>(konjunkció), 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hu-HU" sz="3200" b="1" i="1" smtClean="0"/>
              <a:t>VAGY</a:t>
            </a:r>
            <a:r>
              <a:rPr lang="hu-HU" sz="3200" smtClean="0"/>
              <a:t> (diszjunkció), 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hu-HU" sz="3200" b="1" i="1" smtClean="0"/>
              <a:t>NEM </a:t>
            </a:r>
            <a:r>
              <a:rPr lang="hu-HU" sz="3200" smtClean="0"/>
              <a:t>(negáció).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Times New Roman" pitchFamily="18" charset="0"/>
              <a:buNone/>
            </a:pPr>
            <a:endParaRPr lang="hu-HU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hu-HU" b="1" smtClean="0"/>
              <a:t>Igazságtábla:</a:t>
            </a:r>
            <a:r>
              <a:rPr lang="hu-HU" smtClean="0"/>
              <a:t> olyan táblázat, amely a változók összes lehetséges értéke mellett megadja a függvény vagy kifejezés értékét. </a:t>
            </a:r>
          </a:p>
          <a:p>
            <a:pPr>
              <a:spcBef>
                <a:spcPct val="0"/>
              </a:spcBef>
              <a:buFont typeface="Times New Roman" pitchFamily="18" charset="0"/>
              <a:buNone/>
            </a:pPr>
            <a:endParaRPr lang="hu-HU" smtClean="0"/>
          </a:p>
        </p:txBody>
      </p:sp>
      <p:sp>
        <p:nvSpPr>
          <p:cNvPr id="11268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11269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B87234B-356D-45CC-80EC-A6A09DFEC635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DA793E-A40D-4B2D-ACAB-7962640150DE}" type="slidenum">
              <a:rPr lang="en-GB" smtClean="0">
                <a:cs typeface="Arial" charset="0"/>
              </a:rPr>
              <a:pPr/>
              <a:t>80</a:t>
            </a:fld>
            <a:endParaRPr lang="en-GB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243638"/>
          </a:xfrm>
        </p:spPr>
        <p:txBody>
          <a:bodyPr lIns="92075" tIns="46038" rIns="92075" bIns="46038"/>
          <a:lstStyle/>
          <a:p>
            <a:pPr>
              <a:spcBef>
                <a:spcPct val="60000"/>
              </a:spcBef>
              <a:buFont typeface="Times New Roman" pitchFamily="18" charset="0"/>
              <a:buNone/>
            </a:pPr>
            <a:r>
              <a:rPr lang="hu-HU" b="1" smtClean="0"/>
              <a:t>USB</a:t>
            </a:r>
            <a:r>
              <a:rPr lang="hu-HU" smtClean="0"/>
              <a:t> (Universal Serial Bus - általános soros sín): </a:t>
            </a:r>
            <a:br>
              <a:rPr lang="hu-HU" smtClean="0"/>
            </a:br>
            <a:r>
              <a:rPr lang="hu-HU" smtClean="0"/>
              <a:t>Négy vezeték: adatok (2), tápfeszültség (1), föld (1).</a:t>
            </a:r>
          </a:p>
          <a:p>
            <a:pPr>
              <a:buFont typeface="Times New Roman" pitchFamily="18" charset="0"/>
              <a:buNone/>
            </a:pPr>
            <a:r>
              <a:rPr lang="hu-HU" b="1" smtClean="0"/>
              <a:t>USB 1.0		1,5 </a:t>
            </a:r>
            <a:r>
              <a:rPr lang="hu-HU" b="1" smtClean="0">
                <a:solidFill>
                  <a:srgbClr val="FF3300"/>
                </a:solidFill>
              </a:rPr>
              <a:t>Mbps</a:t>
            </a:r>
            <a:r>
              <a:rPr lang="hu-HU" b="1" smtClean="0"/>
              <a:t> </a:t>
            </a:r>
            <a:r>
              <a:rPr lang="hu-HU" smtClean="0"/>
              <a:t>(billentyűzet, egér,…)</a:t>
            </a:r>
          </a:p>
          <a:p>
            <a:pPr>
              <a:buFont typeface="Times New Roman" pitchFamily="18" charset="0"/>
              <a:buNone/>
            </a:pPr>
            <a:r>
              <a:rPr lang="hu-HU" b="1" smtClean="0"/>
              <a:t>USB 1.1		12 </a:t>
            </a:r>
            <a:r>
              <a:rPr lang="hu-HU" b="1" smtClean="0">
                <a:solidFill>
                  <a:srgbClr val="FF3300"/>
                </a:solidFill>
              </a:rPr>
              <a:t>Mbps</a:t>
            </a:r>
            <a:r>
              <a:rPr lang="hu-HU" b="1" smtClean="0"/>
              <a:t> </a:t>
            </a:r>
            <a:r>
              <a:rPr lang="hu-HU" smtClean="0"/>
              <a:t>(nyomtató, fényképezőgép,…)</a:t>
            </a:r>
          </a:p>
          <a:p>
            <a:pPr>
              <a:buFont typeface="Times New Roman" pitchFamily="18" charset="0"/>
              <a:buNone/>
            </a:pPr>
            <a:r>
              <a:rPr lang="hu-HU" b="1" smtClean="0"/>
              <a:t>USB 2.0		480 Mbps </a:t>
            </a:r>
            <a:r>
              <a:rPr lang="hu-HU" smtClean="0"/>
              <a:t>(DVD lejátszó,…)</a:t>
            </a:r>
          </a:p>
          <a:p>
            <a:pPr>
              <a:buFont typeface="Times New Roman" pitchFamily="18" charset="0"/>
              <a:buNone/>
            </a:pPr>
            <a:r>
              <a:rPr lang="hu-HU" smtClean="0"/>
              <a:t>A központi elosztó (</a:t>
            </a:r>
            <a:r>
              <a:rPr lang="hu-HU" b="1" smtClean="0"/>
              <a:t>root hub</a:t>
            </a:r>
            <a:r>
              <a:rPr lang="hu-HU" smtClean="0"/>
              <a:t>) </a:t>
            </a:r>
            <a:br>
              <a:rPr lang="hu-HU" smtClean="0"/>
            </a:br>
            <a:r>
              <a:rPr lang="hu-HU" smtClean="0"/>
              <a:t>1 ms-onként üzenetekkel (</a:t>
            </a:r>
            <a:r>
              <a:rPr lang="hu-HU" b="1" smtClean="0"/>
              <a:t>frame, 3.54. ábra</a:t>
            </a:r>
            <a:r>
              <a:rPr lang="hu-HU" smtClean="0"/>
              <a:t>) kommunikál az eszközökkel. </a:t>
            </a:r>
          </a:p>
          <a:p>
            <a:pPr>
              <a:buFont typeface="Times New Roman" pitchFamily="18" charset="0"/>
              <a:buNone/>
            </a:pPr>
            <a:r>
              <a:rPr lang="hu-HU" smtClean="0"/>
              <a:t>A frissen csatlakoztatott eszköz címe 0. </a:t>
            </a:r>
            <a:br>
              <a:rPr lang="hu-HU" smtClean="0"/>
            </a:br>
            <a:r>
              <a:rPr lang="hu-HU" smtClean="0"/>
              <a:t>Ha a központi elosztó tudja fogadni az eszközt, akkor egyedi címet (1-127) ad neki (</a:t>
            </a:r>
            <a:r>
              <a:rPr lang="hu-HU" b="1" smtClean="0"/>
              <a:t>konfigurálja</a:t>
            </a:r>
            <a:r>
              <a:rPr lang="hu-HU" smtClean="0"/>
              <a:t>).</a:t>
            </a:r>
          </a:p>
        </p:txBody>
      </p:sp>
      <p:sp>
        <p:nvSpPr>
          <p:cNvPr id="82948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82949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6853560-402F-4485-BECC-2C622EFF9FE9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C632A8-7B78-4956-A7F6-8C9C1F4DDCA2}" type="slidenum">
              <a:rPr lang="en-GB" smtClean="0">
                <a:cs typeface="Arial" charset="0"/>
              </a:rPr>
              <a:pPr/>
              <a:t>81</a:t>
            </a:fld>
            <a:endParaRPr lang="en-GB" smtClean="0">
              <a:cs typeface="Arial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76963"/>
          </a:xfrm>
        </p:spPr>
        <p:txBody>
          <a:bodyPr lIns="92075" tIns="46038" rIns="92075" bIns="46038"/>
          <a:lstStyle/>
          <a:p>
            <a:pPr algn="ctr">
              <a:buFont typeface="Times New Roman" pitchFamily="18" charset="0"/>
              <a:buNone/>
            </a:pPr>
            <a:r>
              <a:rPr lang="hu-HU" b="1" smtClean="0"/>
              <a:t>Frame – keret</a:t>
            </a:r>
          </a:p>
          <a:p>
            <a:pPr>
              <a:buFont typeface="Times New Roman" pitchFamily="18" charset="0"/>
              <a:buNone/>
            </a:pPr>
            <a:endParaRPr lang="hu-HU" smtClean="0"/>
          </a:p>
          <a:p>
            <a:pPr>
              <a:buFont typeface="Times New Roman" pitchFamily="18" charset="0"/>
              <a:buNone/>
            </a:pPr>
            <a:r>
              <a:rPr lang="hu-HU" smtClean="0"/>
              <a:t>Egy vagy több csomagból áll. </a:t>
            </a:r>
          </a:p>
          <a:p>
            <a:pPr>
              <a:buFont typeface="Times New Roman" pitchFamily="18" charset="0"/>
              <a:buNone/>
            </a:pPr>
            <a:r>
              <a:rPr lang="hu-HU" smtClean="0"/>
              <a:t>Az egyes csomagok haladhatnak a központból az eszközök felé vagy fordítva. A haladási irány egy kereten belül is változhat.</a:t>
            </a:r>
          </a:p>
          <a:p>
            <a:pPr>
              <a:buFont typeface="Times New Roman" pitchFamily="18" charset="0"/>
              <a:buNone/>
            </a:pPr>
            <a:r>
              <a:rPr lang="hu-HU" smtClean="0"/>
              <a:t>Az első csomag mindig </a:t>
            </a:r>
            <a:r>
              <a:rPr lang="hu-HU" b="1" smtClean="0"/>
              <a:t>SOF</a:t>
            </a:r>
            <a:r>
              <a:rPr lang="hu-HU" smtClean="0"/>
              <a:t>: </a:t>
            </a:r>
            <a:br>
              <a:rPr lang="hu-HU" smtClean="0"/>
            </a:br>
            <a:r>
              <a:rPr lang="hu-HU" smtClean="0"/>
              <a:t>Start Of Frame – keret kezdet, szinkronizálja az eszközöket.</a:t>
            </a:r>
          </a:p>
        </p:txBody>
      </p:sp>
      <p:sp>
        <p:nvSpPr>
          <p:cNvPr id="83972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83973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0FF3FC-FE55-445B-844A-DF1D80844F08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FBA1F5-40A4-4793-BB13-AA87E38B6EE5}" type="slidenum">
              <a:rPr lang="en-GB" smtClean="0">
                <a:cs typeface="Arial" charset="0"/>
              </a:rPr>
              <a:pPr/>
              <a:t>82</a:t>
            </a:fld>
            <a:endParaRPr lang="en-GB" smtClean="0">
              <a:cs typeface="Arial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243638"/>
          </a:xfrm>
        </p:spPr>
        <p:txBody>
          <a:bodyPr lIns="92075" tIns="46038" rIns="92075" bIns="46038"/>
          <a:lstStyle/>
          <a:p>
            <a:pPr algn="ctr">
              <a:buFont typeface="Times New Roman" pitchFamily="18" charset="0"/>
              <a:buNone/>
            </a:pPr>
            <a:r>
              <a:rPr lang="hu-HU" sz="2800" b="1" smtClean="0"/>
              <a:t>A keret lehet</a:t>
            </a:r>
          </a:p>
          <a:p>
            <a:r>
              <a:rPr lang="hu-HU" sz="2800" b="1" smtClean="0"/>
              <a:t>Control</a:t>
            </a:r>
            <a:r>
              <a:rPr lang="hu-HU" sz="2800" smtClean="0"/>
              <a:t> – vezérlő: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hu-HU" smtClean="0"/>
              <a:t>Eszköz konfigurálás,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hu-HU" smtClean="0"/>
              <a:t>Parancs,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hu-HU" smtClean="0"/>
              <a:t>Állapot lekérdezés.</a:t>
            </a:r>
            <a:endParaRPr lang="hu-HU" b="1" smtClean="0"/>
          </a:p>
          <a:p>
            <a:r>
              <a:rPr lang="hu-HU" sz="2800" b="1" smtClean="0"/>
              <a:t>Isochronous</a:t>
            </a:r>
            <a:r>
              <a:rPr lang="hu-HU" sz="2800" smtClean="0"/>
              <a:t> – izoszinkron: valós idejű eszközök használják, pl. telefon. Hiba esetén nem kell ismételni az üzenetet. </a:t>
            </a:r>
            <a:endParaRPr lang="hu-HU" sz="2800" b="1" smtClean="0"/>
          </a:p>
          <a:p>
            <a:r>
              <a:rPr lang="hu-HU" sz="2800" b="1" smtClean="0"/>
              <a:t>Bulk</a:t>
            </a:r>
            <a:r>
              <a:rPr lang="hu-HU" sz="2800" smtClean="0"/>
              <a:t> – csoportos: nagy tömegű adat átvitelére szolgál.</a:t>
            </a:r>
            <a:endParaRPr lang="hu-HU" sz="2800" b="1" smtClean="0"/>
          </a:p>
          <a:p>
            <a:r>
              <a:rPr lang="hu-HU" sz="2800" b="1" smtClean="0"/>
              <a:t>Interrupt</a:t>
            </a:r>
            <a:r>
              <a:rPr lang="hu-HU" sz="2800" smtClean="0"/>
              <a:t> – megszakítás: Az </a:t>
            </a:r>
            <a:r>
              <a:rPr lang="hu-HU" sz="2800" b="1" smtClean="0"/>
              <a:t>USB</a:t>
            </a:r>
            <a:r>
              <a:rPr lang="hu-HU" sz="2800" smtClean="0"/>
              <a:t> nem támogatja a megszakítást, helyette pl. 50 ms-enként lekérdezhető az eszköz állapota.</a:t>
            </a:r>
          </a:p>
        </p:txBody>
      </p:sp>
      <p:sp>
        <p:nvSpPr>
          <p:cNvPr id="84996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84997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00D25EC-6173-48A0-BBED-1C0A03DB8670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BD9E45-BB39-4F7B-8D06-ADE6C672DBDD}" type="slidenum">
              <a:rPr lang="en-GB" smtClean="0">
                <a:cs typeface="Arial" charset="0"/>
              </a:rPr>
              <a:pPr/>
              <a:t>83</a:t>
            </a:fld>
            <a:endParaRPr lang="en-GB" smtClean="0">
              <a:cs typeface="Arial" charset="0"/>
            </a:endParaRP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0" y="5724525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 b="1">
                <a:solidFill>
                  <a:schemeClr val="tx1"/>
                </a:solidFill>
              </a:rPr>
              <a:t>3.52. ábra.</a:t>
            </a:r>
            <a:r>
              <a:rPr lang="hu-HU" sz="2800">
                <a:solidFill>
                  <a:schemeClr val="tx1"/>
                </a:solidFill>
              </a:rPr>
              <a:t> </a:t>
            </a:r>
            <a:r>
              <a:rPr lang="hu-HU" sz="2800" i="1">
                <a:solidFill>
                  <a:schemeClr val="tx1"/>
                </a:solidFill>
              </a:rPr>
              <a:t>Egy korai Pentium rendszer architektúrája</a:t>
            </a:r>
          </a:p>
        </p:txBody>
      </p:sp>
      <p:grpSp>
        <p:nvGrpSpPr>
          <p:cNvPr id="86020" name="Group 3"/>
          <p:cNvGrpSpPr>
            <a:grpSpLocks/>
          </p:cNvGrpSpPr>
          <p:nvPr/>
        </p:nvGrpSpPr>
        <p:grpSpPr bwMode="auto">
          <a:xfrm>
            <a:off x="152400" y="266700"/>
            <a:ext cx="8534400" cy="5251450"/>
            <a:chOff x="96" y="168"/>
            <a:chExt cx="5376" cy="3308"/>
          </a:xfrm>
        </p:grpSpPr>
        <p:sp>
          <p:nvSpPr>
            <p:cNvPr id="86023" name="Line 4"/>
            <p:cNvSpPr>
              <a:spLocks noChangeShapeType="1"/>
            </p:cNvSpPr>
            <p:nvPr/>
          </p:nvSpPr>
          <p:spPr bwMode="auto">
            <a:xfrm>
              <a:off x="222" y="1434"/>
              <a:ext cx="5172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24" name="Text Box 5"/>
            <p:cNvSpPr txBox="1">
              <a:spLocks noChangeArrowheads="1"/>
            </p:cNvSpPr>
            <p:nvPr/>
          </p:nvSpPr>
          <p:spPr bwMode="auto">
            <a:xfrm>
              <a:off x="204" y="1656"/>
              <a:ext cx="828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SCSI</a:t>
              </a:r>
            </a:p>
          </p:txBody>
        </p:sp>
        <p:sp>
          <p:nvSpPr>
            <p:cNvPr id="86025" name="Text Box 6"/>
            <p:cNvSpPr txBox="1">
              <a:spLocks noChangeArrowheads="1"/>
            </p:cNvSpPr>
            <p:nvPr/>
          </p:nvSpPr>
          <p:spPr bwMode="auto">
            <a:xfrm>
              <a:off x="1248" y="1656"/>
              <a:ext cx="522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USB</a:t>
              </a:r>
            </a:p>
          </p:txBody>
        </p:sp>
        <p:sp>
          <p:nvSpPr>
            <p:cNvPr id="86026" name="Text Box 7"/>
            <p:cNvSpPr txBox="1">
              <a:spLocks noChangeArrowheads="1"/>
            </p:cNvSpPr>
            <p:nvPr/>
          </p:nvSpPr>
          <p:spPr bwMode="auto">
            <a:xfrm>
              <a:off x="3612" y="1560"/>
              <a:ext cx="828" cy="5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Grafikus illesztő</a:t>
              </a:r>
            </a:p>
          </p:txBody>
        </p:sp>
        <p:sp>
          <p:nvSpPr>
            <p:cNvPr id="86027" name="Text Box 8"/>
            <p:cNvSpPr txBox="1">
              <a:spLocks noChangeArrowheads="1"/>
            </p:cNvSpPr>
            <p:nvPr/>
          </p:nvSpPr>
          <p:spPr bwMode="auto">
            <a:xfrm>
              <a:off x="3054" y="936"/>
              <a:ext cx="828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PCI-híd</a:t>
              </a:r>
            </a:p>
          </p:txBody>
        </p:sp>
        <p:sp>
          <p:nvSpPr>
            <p:cNvPr id="86028" name="Text Box 9"/>
            <p:cNvSpPr txBox="1">
              <a:spLocks noChangeArrowheads="1"/>
            </p:cNvSpPr>
            <p:nvPr/>
          </p:nvSpPr>
          <p:spPr bwMode="auto">
            <a:xfrm>
              <a:off x="1470" y="474"/>
              <a:ext cx="1140" cy="6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CPU</a:t>
              </a:r>
            </a:p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86029" name="Text Box 10"/>
            <p:cNvSpPr txBox="1">
              <a:spLocks noChangeArrowheads="1"/>
            </p:cNvSpPr>
            <p:nvPr/>
          </p:nvSpPr>
          <p:spPr bwMode="auto">
            <a:xfrm>
              <a:off x="1512" y="756"/>
              <a:ext cx="105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Gyorsító tár</a:t>
              </a:r>
            </a:p>
          </p:txBody>
        </p:sp>
        <p:sp>
          <p:nvSpPr>
            <p:cNvPr id="86030" name="Text Box 11"/>
            <p:cNvSpPr txBox="1">
              <a:spLocks noChangeArrowheads="1"/>
            </p:cNvSpPr>
            <p:nvPr/>
          </p:nvSpPr>
          <p:spPr bwMode="auto">
            <a:xfrm>
              <a:off x="4338" y="534"/>
              <a:ext cx="972" cy="5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Fő memória</a:t>
              </a:r>
            </a:p>
          </p:txBody>
        </p:sp>
        <p:sp>
          <p:nvSpPr>
            <p:cNvPr id="86031" name="Text Box 12"/>
            <p:cNvSpPr txBox="1">
              <a:spLocks noChangeArrowheads="1"/>
            </p:cNvSpPr>
            <p:nvPr/>
          </p:nvSpPr>
          <p:spPr bwMode="auto">
            <a:xfrm>
              <a:off x="3114" y="3102"/>
              <a:ext cx="90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Nyomtató</a:t>
              </a:r>
            </a:p>
          </p:txBody>
        </p:sp>
        <p:sp>
          <p:nvSpPr>
            <p:cNvPr id="86032" name="Text Box 13"/>
            <p:cNvSpPr txBox="1">
              <a:spLocks noChangeArrowheads="1"/>
            </p:cNvSpPr>
            <p:nvPr/>
          </p:nvSpPr>
          <p:spPr bwMode="auto">
            <a:xfrm>
              <a:off x="1860" y="3102"/>
              <a:ext cx="1056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Hangkártya</a:t>
              </a:r>
            </a:p>
          </p:txBody>
        </p:sp>
        <p:sp>
          <p:nvSpPr>
            <p:cNvPr id="86033" name="Text Box 14"/>
            <p:cNvSpPr txBox="1">
              <a:spLocks noChangeArrowheads="1"/>
            </p:cNvSpPr>
            <p:nvPr/>
          </p:nvSpPr>
          <p:spPr bwMode="auto">
            <a:xfrm>
              <a:off x="2730" y="1656"/>
              <a:ext cx="786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ISA-híd</a:t>
              </a:r>
            </a:p>
          </p:txBody>
        </p:sp>
        <p:sp>
          <p:nvSpPr>
            <p:cNvPr id="86034" name="Text Box 15"/>
            <p:cNvSpPr txBox="1">
              <a:spLocks noChangeArrowheads="1"/>
            </p:cNvSpPr>
            <p:nvPr/>
          </p:nvSpPr>
          <p:spPr bwMode="auto">
            <a:xfrm>
              <a:off x="3600" y="2214"/>
              <a:ext cx="828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Monitor</a:t>
              </a:r>
            </a:p>
          </p:txBody>
        </p:sp>
        <p:sp>
          <p:nvSpPr>
            <p:cNvPr id="86035" name="Line 16"/>
            <p:cNvSpPr>
              <a:spLocks noChangeShapeType="1"/>
            </p:cNvSpPr>
            <p:nvPr/>
          </p:nvSpPr>
          <p:spPr bwMode="auto">
            <a:xfrm>
              <a:off x="744" y="2820"/>
              <a:ext cx="45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36" name="Line 17"/>
            <p:cNvSpPr>
              <a:spLocks noChangeShapeType="1"/>
            </p:cNvSpPr>
            <p:nvPr/>
          </p:nvSpPr>
          <p:spPr bwMode="auto">
            <a:xfrm>
              <a:off x="600" y="1440"/>
              <a:ext cx="0" cy="21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37" name="Line 18"/>
            <p:cNvSpPr>
              <a:spLocks noChangeShapeType="1"/>
            </p:cNvSpPr>
            <p:nvPr/>
          </p:nvSpPr>
          <p:spPr bwMode="auto">
            <a:xfrm>
              <a:off x="2616" y="798"/>
              <a:ext cx="1728" cy="0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38" name="Line 19"/>
            <p:cNvSpPr>
              <a:spLocks noChangeShapeType="1"/>
            </p:cNvSpPr>
            <p:nvPr/>
          </p:nvSpPr>
          <p:spPr bwMode="auto">
            <a:xfrm>
              <a:off x="420" y="2148"/>
              <a:ext cx="34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39" name="Text Box 20"/>
            <p:cNvSpPr txBox="1">
              <a:spLocks noChangeArrowheads="1"/>
            </p:cNvSpPr>
            <p:nvPr/>
          </p:nvSpPr>
          <p:spPr bwMode="auto">
            <a:xfrm>
              <a:off x="3996" y="1158"/>
              <a:ext cx="82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PCI sín</a:t>
              </a:r>
            </a:p>
          </p:txBody>
        </p:sp>
        <p:sp>
          <p:nvSpPr>
            <p:cNvPr id="86040" name="Text Box 21"/>
            <p:cNvSpPr txBox="1">
              <a:spLocks noChangeArrowheads="1"/>
            </p:cNvSpPr>
            <p:nvPr/>
          </p:nvSpPr>
          <p:spPr bwMode="auto">
            <a:xfrm>
              <a:off x="2862" y="504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Memória sín</a:t>
              </a:r>
            </a:p>
          </p:txBody>
        </p:sp>
        <p:sp>
          <p:nvSpPr>
            <p:cNvPr id="86041" name="Text Box 22"/>
            <p:cNvSpPr txBox="1">
              <a:spLocks noChangeArrowheads="1"/>
            </p:cNvSpPr>
            <p:nvPr/>
          </p:nvSpPr>
          <p:spPr bwMode="auto">
            <a:xfrm>
              <a:off x="2250" y="2574"/>
              <a:ext cx="82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ISA sín</a:t>
              </a:r>
            </a:p>
          </p:txBody>
        </p:sp>
        <p:sp>
          <p:nvSpPr>
            <p:cNvPr id="86042" name="Line 23"/>
            <p:cNvSpPr>
              <a:spLocks noChangeShapeType="1"/>
            </p:cNvSpPr>
            <p:nvPr/>
          </p:nvSpPr>
          <p:spPr bwMode="auto">
            <a:xfrm>
              <a:off x="3480" y="804"/>
              <a:ext cx="0" cy="132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43" name="Text Box 24"/>
            <p:cNvSpPr txBox="1">
              <a:spLocks noChangeArrowheads="1"/>
            </p:cNvSpPr>
            <p:nvPr/>
          </p:nvSpPr>
          <p:spPr bwMode="auto">
            <a:xfrm>
              <a:off x="96" y="534"/>
              <a:ext cx="1086" cy="5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Másodlagos gyorsító tár</a:t>
              </a:r>
            </a:p>
          </p:txBody>
        </p:sp>
        <p:sp>
          <p:nvSpPr>
            <p:cNvPr id="86044" name="Line 25"/>
            <p:cNvSpPr>
              <a:spLocks noChangeShapeType="1"/>
            </p:cNvSpPr>
            <p:nvPr/>
          </p:nvSpPr>
          <p:spPr bwMode="auto">
            <a:xfrm flipV="1">
              <a:off x="1188" y="798"/>
              <a:ext cx="288" cy="0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45" name="Line 26"/>
            <p:cNvSpPr>
              <a:spLocks noChangeShapeType="1"/>
            </p:cNvSpPr>
            <p:nvPr/>
          </p:nvSpPr>
          <p:spPr bwMode="auto">
            <a:xfrm>
              <a:off x="1530" y="1458"/>
              <a:ext cx="0" cy="19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46" name="Line 27"/>
            <p:cNvSpPr>
              <a:spLocks noChangeShapeType="1"/>
            </p:cNvSpPr>
            <p:nvPr/>
          </p:nvSpPr>
          <p:spPr bwMode="auto">
            <a:xfrm>
              <a:off x="3060" y="1458"/>
              <a:ext cx="0" cy="20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47" name="Line 28"/>
            <p:cNvSpPr>
              <a:spLocks noChangeShapeType="1"/>
            </p:cNvSpPr>
            <p:nvPr/>
          </p:nvSpPr>
          <p:spPr bwMode="auto">
            <a:xfrm>
              <a:off x="3474" y="1230"/>
              <a:ext cx="0" cy="20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48" name="Line 29"/>
            <p:cNvSpPr>
              <a:spLocks noChangeShapeType="1"/>
            </p:cNvSpPr>
            <p:nvPr/>
          </p:nvSpPr>
          <p:spPr bwMode="auto">
            <a:xfrm>
              <a:off x="600" y="1950"/>
              <a:ext cx="0" cy="19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49" name="Line 30"/>
            <p:cNvSpPr>
              <a:spLocks noChangeShapeType="1"/>
            </p:cNvSpPr>
            <p:nvPr/>
          </p:nvSpPr>
          <p:spPr bwMode="auto">
            <a:xfrm>
              <a:off x="4026" y="1428"/>
              <a:ext cx="0" cy="13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50" name="Rectangle 31"/>
            <p:cNvSpPr>
              <a:spLocks noChangeArrowheads="1"/>
            </p:cNvSpPr>
            <p:nvPr/>
          </p:nvSpPr>
          <p:spPr bwMode="auto">
            <a:xfrm>
              <a:off x="4932" y="1344"/>
              <a:ext cx="56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51" name="Line 32"/>
            <p:cNvSpPr>
              <a:spLocks noChangeShapeType="1"/>
            </p:cNvSpPr>
            <p:nvPr/>
          </p:nvSpPr>
          <p:spPr bwMode="auto">
            <a:xfrm>
              <a:off x="4026" y="2082"/>
              <a:ext cx="0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52" name="Text Box 33"/>
            <p:cNvSpPr txBox="1">
              <a:spLocks noChangeArrowheads="1"/>
            </p:cNvSpPr>
            <p:nvPr/>
          </p:nvSpPr>
          <p:spPr bwMode="auto">
            <a:xfrm>
              <a:off x="642" y="2214"/>
              <a:ext cx="564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Egér</a:t>
              </a:r>
            </a:p>
          </p:txBody>
        </p:sp>
        <p:sp>
          <p:nvSpPr>
            <p:cNvPr id="86053" name="Text Box 34"/>
            <p:cNvSpPr txBox="1">
              <a:spLocks noChangeArrowheads="1"/>
            </p:cNvSpPr>
            <p:nvPr/>
          </p:nvSpPr>
          <p:spPr bwMode="auto">
            <a:xfrm>
              <a:off x="1278" y="2214"/>
              <a:ext cx="1104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Billentyűzet</a:t>
              </a:r>
            </a:p>
          </p:txBody>
        </p:sp>
        <p:sp>
          <p:nvSpPr>
            <p:cNvPr id="86054" name="Text Box 35"/>
            <p:cNvSpPr txBox="1">
              <a:spLocks noChangeArrowheads="1"/>
            </p:cNvSpPr>
            <p:nvPr/>
          </p:nvSpPr>
          <p:spPr bwMode="auto">
            <a:xfrm>
              <a:off x="786" y="3102"/>
              <a:ext cx="828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Monitor</a:t>
              </a:r>
            </a:p>
          </p:txBody>
        </p:sp>
        <p:sp>
          <p:nvSpPr>
            <p:cNvPr id="86055" name="Text Box 36"/>
            <p:cNvSpPr txBox="1">
              <a:spLocks noChangeArrowheads="1"/>
            </p:cNvSpPr>
            <p:nvPr/>
          </p:nvSpPr>
          <p:spPr bwMode="auto">
            <a:xfrm>
              <a:off x="4446" y="1554"/>
              <a:ext cx="1026" cy="5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Szabad PCI bővítő hely</a:t>
              </a:r>
            </a:p>
          </p:txBody>
        </p:sp>
        <p:sp>
          <p:nvSpPr>
            <p:cNvPr id="86056" name="Line 37"/>
            <p:cNvSpPr>
              <a:spLocks noChangeShapeType="1"/>
            </p:cNvSpPr>
            <p:nvPr/>
          </p:nvSpPr>
          <p:spPr bwMode="auto">
            <a:xfrm flipH="1">
              <a:off x="1524" y="1950"/>
              <a:ext cx="0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57" name="Line 38"/>
            <p:cNvSpPr>
              <a:spLocks noChangeShapeType="1"/>
            </p:cNvSpPr>
            <p:nvPr/>
          </p:nvSpPr>
          <p:spPr bwMode="auto">
            <a:xfrm>
              <a:off x="870" y="2058"/>
              <a:ext cx="10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58" name="Line 39"/>
            <p:cNvSpPr>
              <a:spLocks noChangeShapeType="1"/>
            </p:cNvSpPr>
            <p:nvPr/>
          </p:nvSpPr>
          <p:spPr bwMode="auto">
            <a:xfrm>
              <a:off x="936" y="2064"/>
              <a:ext cx="0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59" name="Line 40"/>
            <p:cNvSpPr>
              <a:spLocks noChangeShapeType="1"/>
            </p:cNvSpPr>
            <p:nvPr/>
          </p:nvSpPr>
          <p:spPr bwMode="auto">
            <a:xfrm>
              <a:off x="1854" y="2064"/>
              <a:ext cx="0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60" name="Line 41"/>
            <p:cNvSpPr>
              <a:spLocks noChangeShapeType="1"/>
            </p:cNvSpPr>
            <p:nvPr/>
          </p:nvSpPr>
          <p:spPr bwMode="auto">
            <a:xfrm>
              <a:off x="3060" y="1950"/>
              <a:ext cx="0" cy="86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61" name="Line 42"/>
            <p:cNvSpPr>
              <a:spLocks noChangeShapeType="1"/>
            </p:cNvSpPr>
            <p:nvPr/>
          </p:nvSpPr>
          <p:spPr bwMode="auto">
            <a:xfrm>
              <a:off x="1194" y="2826"/>
              <a:ext cx="0" cy="28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62" name="Line 43"/>
            <p:cNvSpPr>
              <a:spLocks noChangeShapeType="1"/>
            </p:cNvSpPr>
            <p:nvPr/>
          </p:nvSpPr>
          <p:spPr bwMode="auto">
            <a:xfrm>
              <a:off x="2430" y="2820"/>
              <a:ext cx="0" cy="28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63" name="Line 44"/>
            <p:cNvSpPr>
              <a:spLocks noChangeShapeType="1"/>
            </p:cNvSpPr>
            <p:nvPr/>
          </p:nvSpPr>
          <p:spPr bwMode="auto">
            <a:xfrm>
              <a:off x="3588" y="2826"/>
              <a:ext cx="0" cy="28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64" name="Text Box 45"/>
            <p:cNvSpPr txBox="1">
              <a:spLocks noChangeArrowheads="1"/>
            </p:cNvSpPr>
            <p:nvPr/>
          </p:nvSpPr>
          <p:spPr bwMode="auto">
            <a:xfrm>
              <a:off x="4140" y="2958"/>
              <a:ext cx="1254" cy="5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Szabad ISA bővítő helyek</a:t>
              </a:r>
            </a:p>
          </p:txBody>
        </p:sp>
        <p:sp>
          <p:nvSpPr>
            <p:cNvPr id="86065" name="Text Box 46"/>
            <p:cNvSpPr txBox="1">
              <a:spLocks noChangeArrowheads="1"/>
            </p:cNvSpPr>
            <p:nvPr/>
          </p:nvSpPr>
          <p:spPr bwMode="auto">
            <a:xfrm>
              <a:off x="588" y="168"/>
              <a:ext cx="15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Gyorsító tár sín</a:t>
              </a:r>
            </a:p>
          </p:txBody>
        </p:sp>
        <p:sp>
          <p:nvSpPr>
            <p:cNvPr id="86066" name="Text Box 47"/>
            <p:cNvSpPr txBox="1">
              <a:spLocks noChangeArrowheads="1"/>
            </p:cNvSpPr>
            <p:nvPr/>
          </p:nvSpPr>
          <p:spPr bwMode="auto">
            <a:xfrm>
              <a:off x="2010" y="1548"/>
              <a:ext cx="624" cy="5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>
                  <a:solidFill>
                    <a:schemeClr val="tx1"/>
                  </a:solidFill>
                </a:rPr>
                <a:t>IDE diszk</a:t>
              </a:r>
            </a:p>
          </p:txBody>
        </p:sp>
        <p:sp>
          <p:nvSpPr>
            <p:cNvPr id="86067" name="Line 48"/>
            <p:cNvSpPr>
              <a:spLocks noChangeShapeType="1"/>
            </p:cNvSpPr>
            <p:nvPr/>
          </p:nvSpPr>
          <p:spPr bwMode="auto">
            <a:xfrm>
              <a:off x="2640" y="1806"/>
              <a:ext cx="9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068" name="Rectangle 49"/>
            <p:cNvSpPr>
              <a:spLocks noChangeArrowheads="1"/>
            </p:cNvSpPr>
            <p:nvPr/>
          </p:nvSpPr>
          <p:spPr bwMode="auto">
            <a:xfrm>
              <a:off x="4608" y="2724"/>
              <a:ext cx="56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69" name="Rectangle 50"/>
            <p:cNvSpPr>
              <a:spLocks noChangeArrowheads="1"/>
            </p:cNvSpPr>
            <p:nvPr/>
          </p:nvSpPr>
          <p:spPr bwMode="auto">
            <a:xfrm>
              <a:off x="4746" y="2724"/>
              <a:ext cx="56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70" name="Rectangle 51"/>
            <p:cNvSpPr>
              <a:spLocks noChangeArrowheads="1"/>
            </p:cNvSpPr>
            <p:nvPr/>
          </p:nvSpPr>
          <p:spPr bwMode="auto">
            <a:xfrm>
              <a:off x="4890" y="2724"/>
              <a:ext cx="56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71" name="Line 52"/>
            <p:cNvSpPr>
              <a:spLocks noChangeShapeType="1"/>
            </p:cNvSpPr>
            <p:nvPr/>
          </p:nvSpPr>
          <p:spPr bwMode="auto">
            <a:xfrm>
              <a:off x="1320" y="426"/>
              <a:ext cx="0" cy="3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6021" name="Élőláb helye 5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86022" name="Dátum helye 5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2A183C3-7251-4A03-B530-7D08AE5B76B5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6D38C2-4970-4B05-ABBA-6FC684B0C32E}" type="slidenum">
              <a:rPr lang="en-GB" smtClean="0">
                <a:cs typeface="Arial" charset="0"/>
              </a:rPr>
              <a:pPr/>
              <a:t>84</a:t>
            </a:fld>
            <a:endParaRPr lang="en-GB" smtClean="0">
              <a:cs typeface="Arial" charset="0"/>
            </a:endParaRPr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0" y="5867400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 b="1">
                <a:solidFill>
                  <a:schemeClr val="tx1"/>
                </a:solidFill>
              </a:rPr>
              <a:t>3.53. ábra.</a:t>
            </a:r>
            <a:r>
              <a:rPr lang="hu-HU" sz="2800">
                <a:solidFill>
                  <a:schemeClr val="tx1"/>
                </a:solidFill>
              </a:rPr>
              <a:t> </a:t>
            </a:r>
            <a:r>
              <a:rPr lang="hu-HU" sz="2800" i="1">
                <a:solidFill>
                  <a:schemeClr val="tx1"/>
                </a:solidFill>
              </a:rPr>
              <a:t>Egy modern Pentium 4 rendszer sín struktúrája</a:t>
            </a:r>
          </a:p>
        </p:txBody>
      </p:sp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0" y="4819650"/>
            <a:ext cx="13620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>
                <a:solidFill>
                  <a:schemeClr val="tx1"/>
                </a:solidFill>
                <a:latin typeface="Times New Roman CE" charset="0"/>
              </a:rPr>
              <a:t>PCI sín</a:t>
            </a:r>
          </a:p>
        </p:txBody>
      </p:sp>
      <p:grpSp>
        <p:nvGrpSpPr>
          <p:cNvPr id="87045" name="Group 4"/>
          <p:cNvGrpSpPr>
            <a:grpSpLocks/>
          </p:cNvGrpSpPr>
          <p:nvPr/>
        </p:nvGrpSpPr>
        <p:grpSpPr bwMode="auto">
          <a:xfrm>
            <a:off x="152400" y="123825"/>
            <a:ext cx="8839200" cy="5600700"/>
            <a:chOff x="96" y="78"/>
            <a:chExt cx="5568" cy="3528"/>
          </a:xfrm>
        </p:grpSpPr>
        <p:sp>
          <p:nvSpPr>
            <p:cNvPr id="87048" name="Text Box 5"/>
            <p:cNvSpPr txBox="1">
              <a:spLocks noChangeArrowheads="1"/>
            </p:cNvSpPr>
            <p:nvPr/>
          </p:nvSpPr>
          <p:spPr bwMode="auto">
            <a:xfrm>
              <a:off x="1638" y="828"/>
              <a:ext cx="918" cy="1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Pentium 4 CPU</a:t>
              </a:r>
            </a:p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hu-HU" sz="2000">
                <a:solidFill>
                  <a:schemeClr val="tx1"/>
                </a:solidFill>
                <a:latin typeface="Times New Roman CE" charset="0"/>
              </a:endParaRPr>
            </a:p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hu-HU" sz="2000">
                <a:solidFill>
                  <a:schemeClr val="tx1"/>
                </a:solidFill>
                <a:latin typeface="Times New Roman CE" charset="0"/>
              </a:endParaRPr>
            </a:p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hu-HU" sz="2000">
                <a:solidFill>
                  <a:schemeClr val="tx1"/>
                </a:solidFill>
                <a:latin typeface="Times New Roman CE" charset="0"/>
              </a:endParaRPr>
            </a:p>
          </p:txBody>
        </p:sp>
        <p:sp>
          <p:nvSpPr>
            <p:cNvPr id="87049" name="Text Box 6"/>
            <p:cNvSpPr txBox="1">
              <a:spLocks noChangeArrowheads="1"/>
            </p:cNvSpPr>
            <p:nvPr/>
          </p:nvSpPr>
          <p:spPr bwMode="auto">
            <a:xfrm>
              <a:off x="1722" y="1356"/>
              <a:ext cx="282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I</a:t>
              </a:r>
            </a:p>
          </p:txBody>
        </p:sp>
        <p:sp>
          <p:nvSpPr>
            <p:cNvPr id="87050" name="Text Box 7"/>
            <p:cNvSpPr txBox="1">
              <a:spLocks noChangeArrowheads="1"/>
            </p:cNvSpPr>
            <p:nvPr/>
          </p:nvSpPr>
          <p:spPr bwMode="auto">
            <a:xfrm>
              <a:off x="2166" y="1350"/>
              <a:ext cx="282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D</a:t>
              </a:r>
            </a:p>
          </p:txBody>
        </p:sp>
        <p:sp>
          <p:nvSpPr>
            <p:cNvPr id="87051" name="Rectangle 8"/>
            <p:cNvSpPr>
              <a:spLocks noChangeArrowheads="1"/>
            </p:cNvSpPr>
            <p:nvPr/>
          </p:nvSpPr>
          <p:spPr bwMode="auto">
            <a:xfrm>
              <a:off x="1746" y="1752"/>
              <a:ext cx="678" cy="2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7052" name="Text Box 9"/>
            <p:cNvSpPr txBox="1">
              <a:spLocks noChangeArrowheads="1"/>
            </p:cNvSpPr>
            <p:nvPr/>
          </p:nvSpPr>
          <p:spPr bwMode="auto">
            <a:xfrm>
              <a:off x="2946" y="1458"/>
              <a:ext cx="918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Csatoló</a:t>
              </a:r>
              <a:br>
                <a:rPr lang="hu-HU" sz="2000">
                  <a:solidFill>
                    <a:schemeClr val="tx1"/>
                  </a:solidFill>
                  <a:latin typeface="Times New Roman CE" charset="0"/>
                </a:rPr>
              </a:b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lapka</a:t>
              </a:r>
            </a:p>
          </p:txBody>
        </p:sp>
        <p:sp>
          <p:nvSpPr>
            <p:cNvPr id="87053" name="Text Box 10"/>
            <p:cNvSpPr txBox="1">
              <a:spLocks noChangeArrowheads="1"/>
            </p:cNvSpPr>
            <p:nvPr/>
          </p:nvSpPr>
          <p:spPr bwMode="auto">
            <a:xfrm>
              <a:off x="4746" y="1452"/>
              <a:ext cx="918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Fő</a:t>
              </a:r>
              <a:br>
                <a:rPr lang="hu-HU" sz="2000">
                  <a:solidFill>
                    <a:schemeClr val="tx1"/>
                  </a:solidFill>
                  <a:latin typeface="Times New Roman CE" charset="0"/>
                </a:rPr>
              </a:b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memória</a:t>
              </a:r>
            </a:p>
          </p:txBody>
        </p:sp>
        <p:sp>
          <p:nvSpPr>
            <p:cNvPr id="87054" name="Text Box 11"/>
            <p:cNvSpPr txBox="1">
              <a:spLocks noChangeArrowheads="1"/>
            </p:cNvSpPr>
            <p:nvPr/>
          </p:nvSpPr>
          <p:spPr bwMode="auto">
            <a:xfrm>
              <a:off x="2952" y="618"/>
              <a:ext cx="918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Grafikus</a:t>
              </a:r>
              <a:br>
                <a:rPr lang="hu-HU" sz="2000">
                  <a:solidFill>
                    <a:schemeClr val="tx1"/>
                  </a:solidFill>
                  <a:latin typeface="Times New Roman CE" charset="0"/>
                </a:rPr>
              </a:b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kártya</a:t>
              </a:r>
            </a:p>
          </p:txBody>
        </p:sp>
        <p:sp>
          <p:nvSpPr>
            <p:cNvPr id="87055" name="Text Box 12"/>
            <p:cNvSpPr txBox="1">
              <a:spLocks noChangeArrowheads="1"/>
            </p:cNvSpPr>
            <p:nvPr/>
          </p:nvSpPr>
          <p:spPr bwMode="auto">
            <a:xfrm>
              <a:off x="2940" y="78"/>
              <a:ext cx="918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Monitor</a:t>
              </a:r>
            </a:p>
          </p:txBody>
        </p:sp>
        <p:sp>
          <p:nvSpPr>
            <p:cNvPr id="87056" name="Text Box 13"/>
            <p:cNvSpPr txBox="1">
              <a:spLocks noChangeArrowheads="1"/>
            </p:cNvSpPr>
            <p:nvPr/>
          </p:nvSpPr>
          <p:spPr bwMode="auto">
            <a:xfrm>
              <a:off x="3300" y="2490"/>
              <a:ext cx="1206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ATAPI vezérlő</a:t>
              </a:r>
            </a:p>
          </p:txBody>
        </p:sp>
        <p:sp>
          <p:nvSpPr>
            <p:cNvPr id="87057" name="Text Box 14"/>
            <p:cNvSpPr txBox="1">
              <a:spLocks noChangeArrowheads="1"/>
            </p:cNvSpPr>
            <p:nvPr/>
          </p:nvSpPr>
          <p:spPr bwMode="auto">
            <a:xfrm>
              <a:off x="1764" y="2490"/>
              <a:ext cx="648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USB 2</a:t>
              </a:r>
            </a:p>
          </p:txBody>
        </p:sp>
        <p:sp>
          <p:nvSpPr>
            <p:cNvPr id="87058" name="Text Box 15"/>
            <p:cNvSpPr txBox="1">
              <a:spLocks noChangeArrowheads="1"/>
            </p:cNvSpPr>
            <p:nvPr/>
          </p:nvSpPr>
          <p:spPr bwMode="auto">
            <a:xfrm>
              <a:off x="690" y="2478"/>
              <a:ext cx="648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SCSI</a:t>
              </a:r>
            </a:p>
          </p:txBody>
        </p:sp>
        <p:sp>
          <p:nvSpPr>
            <p:cNvPr id="87059" name="Text Box 16"/>
            <p:cNvSpPr txBox="1">
              <a:spLocks noChangeArrowheads="1"/>
            </p:cNvSpPr>
            <p:nvPr/>
          </p:nvSpPr>
          <p:spPr bwMode="auto">
            <a:xfrm>
              <a:off x="1254" y="3150"/>
              <a:ext cx="648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Egér</a:t>
              </a:r>
            </a:p>
          </p:txBody>
        </p:sp>
        <p:sp>
          <p:nvSpPr>
            <p:cNvPr id="87060" name="Text Box 17"/>
            <p:cNvSpPr txBox="1">
              <a:spLocks noChangeArrowheads="1"/>
            </p:cNvSpPr>
            <p:nvPr/>
          </p:nvSpPr>
          <p:spPr bwMode="auto">
            <a:xfrm>
              <a:off x="2058" y="3156"/>
              <a:ext cx="648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Billen-tyűzet</a:t>
              </a:r>
            </a:p>
          </p:txBody>
        </p:sp>
        <p:sp>
          <p:nvSpPr>
            <p:cNvPr id="87061" name="Text Box 18"/>
            <p:cNvSpPr txBox="1">
              <a:spLocks noChangeArrowheads="1"/>
            </p:cNvSpPr>
            <p:nvPr/>
          </p:nvSpPr>
          <p:spPr bwMode="auto">
            <a:xfrm>
              <a:off x="2940" y="3144"/>
              <a:ext cx="1230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Mágneslemez-egység</a:t>
              </a:r>
            </a:p>
          </p:txBody>
        </p:sp>
        <p:sp>
          <p:nvSpPr>
            <p:cNvPr id="87062" name="Text Box 19"/>
            <p:cNvSpPr txBox="1">
              <a:spLocks noChangeArrowheads="1"/>
            </p:cNvSpPr>
            <p:nvPr/>
          </p:nvSpPr>
          <p:spPr bwMode="auto">
            <a:xfrm>
              <a:off x="4344" y="3144"/>
              <a:ext cx="792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DVD-meghajtó</a:t>
              </a:r>
            </a:p>
          </p:txBody>
        </p:sp>
        <p:sp>
          <p:nvSpPr>
            <p:cNvPr id="87063" name="Line 20"/>
            <p:cNvSpPr>
              <a:spLocks noChangeShapeType="1"/>
            </p:cNvSpPr>
            <p:nvPr/>
          </p:nvSpPr>
          <p:spPr bwMode="auto">
            <a:xfrm>
              <a:off x="2556" y="1674"/>
              <a:ext cx="390" cy="0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64" name="Line 21"/>
            <p:cNvSpPr>
              <a:spLocks noChangeShapeType="1"/>
            </p:cNvSpPr>
            <p:nvPr/>
          </p:nvSpPr>
          <p:spPr bwMode="auto">
            <a:xfrm>
              <a:off x="3870" y="1674"/>
              <a:ext cx="876" cy="0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65" name="Line 22"/>
            <p:cNvSpPr>
              <a:spLocks noChangeShapeType="1"/>
            </p:cNvSpPr>
            <p:nvPr/>
          </p:nvSpPr>
          <p:spPr bwMode="auto">
            <a:xfrm rot="-5400000">
              <a:off x="3216" y="1266"/>
              <a:ext cx="390" cy="0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66" name="Line 23"/>
            <p:cNvSpPr>
              <a:spLocks noChangeShapeType="1"/>
            </p:cNvSpPr>
            <p:nvPr/>
          </p:nvSpPr>
          <p:spPr bwMode="auto">
            <a:xfrm rot="-5400000">
              <a:off x="3258" y="480"/>
              <a:ext cx="282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67" name="Line 24"/>
            <p:cNvSpPr>
              <a:spLocks noChangeShapeType="1"/>
            </p:cNvSpPr>
            <p:nvPr/>
          </p:nvSpPr>
          <p:spPr bwMode="auto">
            <a:xfrm rot="-5400000">
              <a:off x="3492" y="2202"/>
              <a:ext cx="582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68" name="Freeform 25"/>
            <p:cNvSpPr>
              <a:spLocks/>
            </p:cNvSpPr>
            <p:nvPr/>
          </p:nvSpPr>
          <p:spPr bwMode="auto">
            <a:xfrm>
              <a:off x="426" y="1908"/>
              <a:ext cx="2646" cy="318"/>
            </a:xfrm>
            <a:custGeom>
              <a:avLst/>
              <a:gdLst>
                <a:gd name="T0" fmla="*/ 2646 w 2646"/>
                <a:gd name="T1" fmla="*/ 0 h 294"/>
                <a:gd name="T2" fmla="*/ 2646 w 2646"/>
                <a:gd name="T3" fmla="*/ 372 h 294"/>
                <a:gd name="T4" fmla="*/ 0 w 2646"/>
                <a:gd name="T5" fmla="*/ 372 h 294"/>
                <a:gd name="T6" fmla="*/ 0 60000 65536"/>
                <a:gd name="T7" fmla="*/ 0 60000 65536"/>
                <a:gd name="T8" fmla="*/ 0 60000 65536"/>
                <a:gd name="T9" fmla="*/ 0 w 2646"/>
                <a:gd name="T10" fmla="*/ 0 h 294"/>
                <a:gd name="T11" fmla="*/ 2646 w 2646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6" h="294">
                  <a:moveTo>
                    <a:pt x="2646" y="0"/>
                  </a:moveTo>
                  <a:lnTo>
                    <a:pt x="2646" y="294"/>
                  </a:lnTo>
                  <a:lnTo>
                    <a:pt x="0" y="294"/>
                  </a:lnTo>
                </a:path>
              </a:pathLst>
            </a:custGeom>
            <a:noFill/>
            <a:ln w="1016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69" name="Line 26"/>
            <p:cNvSpPr>
              <a:spLocks noChangeShapeType="1"/>
            </p:cNvSpPr>
            <p:nvPr/>
          </p:nvSpPr>
          <p:spPr bwMode="auto">
            <a:xfrm rot="-5400000">
              <a:off x="1953" y="2373"/>
              <a:ext cx="252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70" name="Line 27"/>
            <p:cNvSpPr>
              <a:spLocks noChangeShapeType="1"/>
            </p:cNvSpPr>
            <p:nvPr/>
          </p:nvSpPr>
          <p:spPr bwMode="auto">
            <a:xfrm rot="-5400000">
              <a:off x="891" y="2355"/>
              <a:ext cx="252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71" name="Line 28"/>
            <p:cNvSpPr>
              <a:spLocks noChangeShapeType="1"/>
            </p:cNvSpPr>
            <p:nvPr/>
          </p:nvSpPr>
          <p:spPr bwMode="auto">
            <a:xfrm rot="-5400000">
              <a:off x="930" y="2808"/>
              <a:ext cx="138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72" name="Line 29"/>
            <p:cNvSpPr>
              <a:spLocks noChangeShapeType="1"/>
            </p:cNvSpPr>
            <p:nvPr/>
          </p:nvSpPr>
          <p:spPr bwMode="auto">
            <a:xfrm rot="10800000">
              <a:off x="714" y="2862"/>
              <a:ext cx="56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73" name="Line 30"/>
            <p:cNvSpPr>
              <a:spLocks noChangeShapeType="1"/>
            </p:cNvSpPr>
            <p:nvPr/>
          </p:nvSpPr>
          <p:spPr bwMode="auto">
            <a:xfrm>
              <a:off x="1440" y="2946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74" name="Line 31"/>
            <p:cNvSpPr>
              <a:spLocks noChangeShapeType="1"/>
            </p:cNvSpPr>
            <p:nvPr/>
          </p:nvSpPr>
          <p:spPr bwMode="auto">
            <a:xfrm>
              <a:off x="2082" y="2748"/>
              <a:ext cx="0" cy="1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75" name="Line 32"/>
            <p:cNvSpPr>
              <a:spLocks noChangeShapeType="1"/>
            </p:cNvSpPr>
            <p:nvPr/>
          </p:nvSpPr>
          <p:spPr bwMode="auto">
            <a:xfrm>
              <a:off x="1596" y="2946"/>
              <a:ext cx="0" cy="2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76" name="Line 33"/>
            <p:cNvSpPr>
              <a:spLocks noChangeShapeType="1"/>
            </p:cNvSpPr>
            <p:nvPr/>
          </p:nvSpPr>
          <p:spPr bwMode="auto">
            <a:xfrm>
              <a:off x="2346" y="2946"/>
              <a:ext cx="0" cy="2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77" name="Line 34"/>
            <p:cNvSpPr>
              <a:spLocks noChangeShapeType="1"/>
            </p:cNvSpPr>
            <p:nvPr/>
          </p:nvSpPr>
          <p:spPr bwMode="auto">
            <a:xfrm>
              <a:off x="3498" y="2754"/>
              <a:ext cx="0" cy="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78" name="Line 35"/>
            <p:cNvSpPr>
              <a:spLocks noChangeShapeType="1"/>
            </p:cNvSpPr>
            <p:nvPr/>
          </p:nvSpPr>
          <p:spPr bwMode="auto">
            <a:xfrm>
              <a:off x="4440" y="2754"/>
              <a:ext cx="0" cy="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79" name="Text Box 36"/>
            <p:cNvSpPr txBox="1">
              <a:spLocks noChangeArrowheads="1"/>
            </p:cNvSpPr>
            <p:nvPr/>
          </p:nvSpPr>
          <p:spPr bwMode="auto">
            <a:xfrm>
              <a:off x="4344" y="1128"/>
              <a:ext cx="96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Memóriasín</a:t>
              </a:r>
            </a:p>
          </p:txBody>
        </p:sp>
        <p:sp>
          <p:nvSpPr>
            <p:cNvPr id="87080" name="Text Box 37"/>
            <p:cNvSpPr txBox="1">
              <a:spLocks noChangeArrowheads="1"/>
            </p:cNvSpPr>
            <p:nvPr/>
          </p:nvSpPr>
          <p:spPr bwMode="auto">
            <a:xfrm>
              <a:off x="4152" y="762"/>
              <a:ext cx="73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AGP sín</a:t>
              </a:r>
            </a:p>
          </p:txBody>
        </p:sp>
        <p:sp>
          <p:nvSpPr>
            <p:cNvPr id="87081" name="Text Box 38"/>
            <p:cNvSpPr txBox="1">
              <a:spLocks noChangeArrowheads="1"/>
            </p:cNvSpPr>
            <p:nvPr/>
          </p:nvSpPr>
          <p:spPr bwMode="auto">
            <a:xfrm>
              <a:off x="1914" y="420"/>
              <a:ext cx="93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Lokális sín</a:t>
              </a:r>
            </a:p>
          </p:txBody>
        </p:sp>
        <p:sp>
          <p:nvSpPr>
            <p:cNvPr id="87082" name="Text Box 39"/>
            <p:cNvSpPr txBox="1">
              <a:spLocks noChangeArrowheads="1"/>
            </p:cNvSpPr>
            <p:nvPr/>
          </p:nvSpPr>
          <p:spPr bwMode="auto">
            <a:xfrm>
              <a:off x="114" y="1152"/>
              <a:ext cx="115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1. szintű gyorsítótárak</a:t>
              </a:r>
            </a:p>
          </p:txBody>
        </p:sp>
        <p:sp>
          <p:nvSpPr>
            <p:cNvPr id="87083" name="Text Box 40"/>
            <p:cNvSpPr txBox="1">
              <a:spLocks noChangeArrowheads="1"/>
            </p:cNvSpPr>
            <p:nvPr/>
          </p:nvSpPr>
          <p:spPr bwMode="auto">
            <a:xfrm>
              <a:off x="96" y="1626"/>
              <a:ext cx="115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2. szintű gyorsítótár</a:t>
              </a:r>
            </a:p>
          </p:txBody>
        </p:sp>
        <p:sp>
          <p:nvSpPr>
            <p:cNvPr id="87084" name="Line 41"/>
            <p:cNvSpPr>
              <a:spLocks noChangeShapeType="1"/>
            </p:cNvSpPr>
            <p:nvPr/>
          </p:nvSpPr>
          <p:spPr bwMode="auto">
            <a:xfrm>
              <a:off x="1230" y="1500"/>
              <a:ext cx="4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85" name="Line 42"/>
            <p:cNvSpPr>
              <a:spLocks noChangeShapeType="1"/>
            </p:cNvSpPr>
            <p:nvPr/>
          </p:nvSpPr>
          <p:spPr bwMode="auto">
            <a:xfrm>
              <a:off x="1206" y="189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86" name="Line 43"/>
            <p:cNvSpPr>
              <a:spLocks noChangeShapeType="1"/>
            </p:cNvSpPr>
            <p:nvPr/>
          </p:nvSpPr>
          <p:spPr bwMode="auto">
            <a:xfrm flipH="1">
              <a:off x="4560" y="133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87" name="Line 44"/>
            <p:cNvSpPr>
              <a:spLocks noChangeShapeType="1"/>
            </p:cNvSpPr>
            <p:nvPr/>
          </p:nvSpPr>
          <p:spPr bwMode="auto">
            <a:xfrm flipH="1">
              <a:off x="3438" y="984"/>
              <a:ext cx="7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88" name="Line 45"/>
            <p:cNvSpPr>
              <a:spLocks noChangeShapeType="1"/>
            </p:cNvSpPr>
            <p:nvPr/>
          </p:nvSpPr>
          <p:spPr bwMode="auto">
            <a:xfrm>
              <a:off x="2652" y="636"/>
              <a:ext cx="84" cy="9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89" name="Rectangle 46"/>
            <p:cNvSpPr>
              <a:spLocks noChangeArrowheads="1"/>
            </p:cNvSpPr>
            <p:nvPr/>
          </p:nvSpPr>
          <p:spPr bwMode="auto">
            <a:xfrm>
              <a:off x="2712" y="2112"/>
              <a:ext cx="56" cy="2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7090" name="Line 47"/>
            <p:cNvSpPr>
              <a:spLocks noChangeShapeType="1"/>
            </p:cNvSpPr>
            <p:nvPr/>
          </p:nvSpPr>
          <p:spPr bwMode="auto">
            <a:xfrm flipH="1">
              <a:off x="2778" y="2166"/>
              <a:ext cx="19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091" name="Text Box 48"/>
            <p:cNvSpPr txBox="1">
              <a:spLocks noChangeArrowheads="1"/>
            </p:cNvSpPr>
            <p:nvPr/>
          </p:nvSpPr>
          <p:spPr bwMode="auto">
            <a:xfrm>
              <a:off x="4680" y="1992"/>
              <a:ext cx="960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sz="2000">
                  <a:solidFill>
                    <a:schemeClr val="tx1"/>
                  </a:solidFill>
                  <a:latin typeface="Times New Roman CE" charset="0"/>
                </a:rPr>
                <a:t>Szabad bővítőhely</a:t>
              </a:r>
            </a:p>
          </p:txBody>
        </p:sp>
        <p:sp>
          <p:nvSpPr>
            <p:cNvPr id="87092" name="Line 49"/>
            <p:cNvSpPr>
              <a:spLocks noChangeShapeType="1"/>
            </p:cNvSpPr>
            <p:nvPr/>
          </p:nvSpPr>
          <p:spPr bwMode="auto">
            <a:xfrm flipV="1">
              <a:off x="366" y="2256"/>
              <a:ext cx="162" cy="8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7046" name="Élőláb helye 5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87047" name="Dátum helye 5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C9755A-6116-4FFC-BF42-6CAF7F6AF46C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82E9B0-7752-4991-A0B5-31FED39D7BBB}" type="slidenum">
              <a:rPr lang="en-GB" smtClean="0">
                <a:cs typeface="Arial" charset="0"/>
              </a:rPr>
              <a:pPr/>
              <a:t>85</a:t>
            </a:fld>
            <a:endParaRPr lang="en-GB" smtClean="0">
              <a:cs typeface="Arial" charset="0"/>
            </a:endParaRP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0" y="5724525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 b="1">
                <a:solidFill>
                  <a:schemeClr val="tx1"/>
                </a:solidFill>
              </a:rPr>
              <a:t>3.57. ábra.</a:t>
            </a:r>
            <a:r>
              <a:rPr lang="hu-HU" sz="2800">
                <a:solidFill>
                  <a:schemeClr val="tx1"/>
                </a:solidFill>
              </a:rPr>
              <a:t> </a:t>
            </a:r>
            <a:r>
              <a:rPr lang="hu-HU" sz="2800" i="1">
                <a:solidFill>
                  <a:schemeClr val="tx1"/>
                </a:solidFill>
              </a:rPr>
              <a:t>Egy tipikus PCI Express rendszer vázlata</a:t>
            </a:r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390525" y="1009650"/>
            <a:ext cx="188595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  <a:latin typeface="Times New Roman CE" charset="0"/>
              </a:rPr>
              <a:t>2. szintű gyorsítótár</a:t>
            </a:r>
          </a:p>
        </p:txBody>
      </p:sp>
      <p:sp>
        <p:nvSpPr>
          <p:cNvPr id="88069" name="Text Box 4"/>
          <p:cNvSpPr txBox="1">
            <a:spLocks noChangeArrowheads="1"/>
          </p:cNvSpPr>
          <p:nvPr/>
        </p:nvSpPr>
        <p:spPr bwMode="auto">
          <a:xfrm>
            <a:off x="3048000" y="1181100"/>
            <a:ext cx="10001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  <a:latin typeface="Times New Roman CE" charset="0"/>
              </a:rPr>
              <a:t>CPU</a:t>
            </a:r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4867275" y="1000125"/>
            <a:ext cx="1362075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  <a:latin typeface="Times New Roman CE" charset="0"/>
              </a:rPr>
              <a:t>Csatoló lapka</a:t>
            </a:r>
          </a:p>
        </p:txBody>
      </p:sp>
      <p:sp>
        <p:nvSpPr>
          <p:cNvPr id="88071" name="Text Box 6"/>
          <p:cNvSpPr txBox="1">
            <a:spLocks noChangeArrowheads="1"/>
          </p:cNvSpPr>
          <p:nvPr/>
        </p:nvSpPr>
        <p:spPr bwMode="auto">
          <a:xfrm>
            <a:off x="7172325" y="1190625"/>
            <a:ext cx="15430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  <a:latin typeface="Times New Roman CE" charset="0"/>
              </a:rPr>
              <a:t>Memória</a:t>
            </a:r>
          </a:p>
        </p:txBody>
      </p:sp>
      <p:sp>
        <p:nvSpPr>
          <p:cNvPr id="88072" name="Line 7"/>
          <p:cNvSpPr>
            <a:spLocks noChangeShapeType="1"/>
          </p:cNvSpPr>
          <p:nvPr/>
        </p:nvSpPr>
        <p:spPr bwMode="auto">
          <a:xfrm>
            <a:off x="2276475" y="1419225"/>
            <a:ext cx="781050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88073" name="Line 8"/>
          <p:cNvSpPr>
            <a:spLocks noChangeShapeType="1"/>
          </p:cNvSpPr>
          <p:nvPr/>
        </p:nvSpPr>
        <p:spPr bwMode="auto">
          <a:xfrm>
            <a:off x="4048125" y="1428750"/>
            <a:ext cx="819150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88074" name="Line 9"/>
          <p:cNvSpPr>
            <a:spLocks noChangeShapeType="1"/>
          </p:cNvSpPr>
          <p:nvPr/>
        </p:nvSpPr>
        <p:spPr bwMode="auto">
          <a:xfrm>
            <a:off x="6238875" y="1428750"/>
            <a:ext cx="942975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88075" name="Text Box 10"/>
          <p:cNvSpPr txBox="1">
            <a:spLocks noChangeArrowheads="1"/>
          </p:cNvSpPr>
          <p:nvPr/>
        </p:nvSpPr>
        <p:spPr bwMode="auto">
          <a:xfrm>
            <a:off x="4762500" y="2457450"/>
            <a:ext cx="15430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  <a:latin typeface="Times New Roman CE" charset="0"/>
              </a:rPr>
              <a:t>Kapcsoló</a:t>
            </a:r>
          </a:p>
        </p:txBody>
      </p:sp>
      <p:sp>
        <p:nvSpPr>
          <p:cNvPr id="88076" name="Text Box 11"/>
          <p:cNvSpPr txBox="1">
            <a:spLocks noChangeArrowheads="1"/>
          </p:cNvSpPr>
          <p:nvPr/>
        </p:nvSpPr>
        <p:spPr bwMode="auto">
          <a:xfrm>
            <a:off x="476250" y="5029200"/>
            <a:ext cx="15430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  <a:latin typeface="Times New Roman CE" charset="0"/>
              </a:rPr>
              <a:t>Grafika</a:t>
            </a:r>
          </a:p>
        </p:txBody>
      </p:sp>
      <p:sp>
        <p:nvSpPr>
          <p:cNvPr id="88077" name="Text Box 12"/>
          <p:cNvSpPr txBox="1">
            <a:spLocks noChangeArrowheads="1"/>
          </p:cNvSpPr>
          <p:nvPr/>
        </p:nvSpPr>
        <p:spPr bwMode="auto">
          <a:xfrm>
            <a:off x="2381250" y="4819650"/>
            <a:ext cx="154305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  <a:latin typeface="Times New Roman CE" charset="0"/>
              </a:rPr>
              <a:t>Mágnes-lemezek</a:t>
            </a:r>
          </a:p>
        </p:txBody>
      </p:sp>
      <p:sp>
        <p:nvSpPr>
          <p:cNvPr id="88078" name="Text Box 13"/>
          <p:cNvSpPr txBox="1">
            <a:spLocks noChangeArrowheads="1"/>
          </p:cNvSpPr>
          <p:nvPr/>
        </p:nvSpPr>
        <p:spPr bwMode="auto">
          <a:xfrm>
            <a:off x="4238625" y="5019675"/>
            <a:ext cx="1238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  <a:latin typeface="Times New Roman CE" charset="0"/>
              </a:rPr>
              <a:t>Hálózat</a:t>
            </a:r>
          </a:p>
        </p:txBody>
      </p:sp>
      <p:sp>
        <p:nvSpPr>
          <p:cNvPr id="88079" name="Text Box 14"/>
          <p:cNvSpPr txBox="1">
            <a:spLocks noChangeArrowheads="1"/>
          </p:cNvSpPr>
          <p:nvPr/>
        </p:nvSpPr>
        <p:spPr bwMode="auto">
          <a:xfrm>
            <a:off x="5810250" y="5038725"/>
            <a:ext cx="1238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  <a:latin typeface="Times New Roman CE" charset="0"/>
              </a:rPr>
              <a:t>USB 2</a:t>
            </a:r>
          </a:p>
        </p:txBody>
      </p:sp>
      <p:sp>
        <p:nvSpPr>
          <p:cNvPr id="88080" name="Text Box 15"/>
          <p:cNvSpPr txBox="1">
            <a:spLocks noChangeArrowheads="1"/>
          </p:cNvSpPr>
          <p:nvPr/>
        </p:nvSpPr>
        <p:spPr bwMode="auto">
          <a:xfrm>
            <a:off x="7429500" y="5029200"/>
            <a:ext cx="1238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  <a:latin typeface="Times New Roman CE" charset="0"/>
              </a:rPr>
              <a:t>Egyéb</a:t>
            </a:r>
          </a:p>
        </p:txBody>
      </p:sp>
      <p:sp>
        <p:nvSpPr>
          <p:cNvPr id="88081" name="Line 16"/>
          <p:cNvSpPr>
            <a:spLocks noChangeShapeType="1"/>
          </p:cNvSpPr>
          <p:nvPr/>
        </p:nvSpPr>
        <p:spPr bwMode="auto">
          <a:xfrm flipV="1">
            <a:off x="3114675" y="2933700"/>
            <a:ext cx="1838325" cy="1876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88082" name="Line 17"/>
          <p:cNvSpPr>
            <a:spLocks noChangeShapeType="1"/>
          </p:cNvSpPr>
          <p:nvPr/>
        </p:nvSpPr>
        <p:spPr bwMode="auto">
          <a:xfrm flipV="1">
            <a:off x="1362075" y="2676525"/>
            <a:ext cx="3400425" cy="2343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8083" name="Line 18"/>
          <p:cNvSpPr>
            <a:spLocks noChangeShapeType="1"/>
          </p:cNvSpPr>
          <p:nvPr/>
        </p:nvSpPr>
        <p:spPr bwMode="auto">
          <a:xfrm flipV="1">
            <a:off x="3248025" y="2924175"/>
            <a:ext cx="1857375" cy="1885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8084" name="Line 19"/>
          <p:cNvSpPr>
            <a:spLocks noChangeShapeType="1"/>
          </p:cNvSpPr>
          <p:nvPr/>
        </p:nvSpPr>
        <p:spPr bwMode="auto">
          <a:xfrm flipV="1">
            <a:off x="1524000" y="2819400"/>
            <a:ext cx="321945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88085" name="Line 20"/>
          <p:cNvSpPr>
            <a:spLocks noChangeShapeType="1"/>
          </p:cNvSpPr>
          <p:nvPr/>
        </p:nvSpPr>
        <p:spPr bwMode="auto">
          <a:xfrm flipV="1">
            <a:off x="4848225" y="2914650"/>
            <a:ext cx="64770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88086" name="Line 21"/>
          <p:cNvSpPr>
            <a:spLocks noChangeShapeType="1"/>
          </p:cNvSpPr>
          <p:nvPr/>
        </p:nvSpPr>
        <p:spPr bwMode="auto">
          <a:xfrm flipV="1">
            <a:off x="4953000" y="2914650"/>
            <a:ext cx="64770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8087" name="Line 22"/>
          <p:cNvSpPr>
            <a:spLocks noChangeShapeType="1"/>
          </p:cNvSpPr>
          <p:nvPr/>
        </p:nvSpPr>
        <p:spPr bwMode="auto">
          <a:xfrm flipH="1" flipV="1">
            <a:off x="5953125" y="2914650"/>
            <a:ext cx="409575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88088" name="Line 23"/>
          <p:cNvSpPr>
            <a:spLocks noChangeShapeType="1"/>
          </p:cNvSpPr>
          <p:nvPr/>
        </p:nvSpPr>
        <p:spPr bwMode="auto">
          <a:xfrm flipH="1" flipV="1">
            <a:off x="6067425" y="2914650"/>
            <a:ext cx="409575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8089" name="Line 24"/>
          <p:cNvSpPr>
            <a:spLocks noChangeShapeType="1"/>
          </p:cNvSpPr>
          <p:nvPr/>
        </p:nvSpPr>
        <p:spPr bwMode="auto">
          <a:xfrm flipH="1" flipV="1">
            <a:off x="6305550" y="2743200"/>
            <a:ext cx="1647825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88090" name="Line 25"/>
          <p:cNvSpPr>
            <a:spLocks noChangeShapeType="1"/>
          </p:cNvSpPr>
          <p:nvPr/>
        </p:nvSpPr>
        <p:spPr bwMode="auto">
          <a:xfrm flipH="1" flipV="1">
            <a:off x="6305550" y="2571750"/>
            <a:ext cx="1781175" cy="245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8091" name="Line 26"/>
          <p:cNvSpPr>
            <a:spLocks noChangeShapeType="1"/>
          </p:cNvSpPr>
          <p:nvPr/>
        </p:nvSpPr>
        <p:spPr bwMode="auto">
          <a:xfrm rot="-5400000">
            <a:off x="5243513" y="2147888"/>
            <a:ext cx="628650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88092" name="Text Box 27"/>
          <p:cNvSpPr txBox="1">
            <a:spLocks noChangeArrowheads="1"/>
          </p:cNvSpPr>
          <p:nvPr/>
        </p:nvSpPr>
        <p:spPr bwMode="auto">
          <a:xfrm>
            <a:off x="304800" y="2124075"/>
            <a:ext cx="2686050" cy="210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  <a:latin typeface="Times New Roman CE" charset="0"/>
              </a:rPr>
              <a:t>Soros kapcsolatot biztosító </a:t>
            </a:r>
            <a:br>
              <a:rPr lang="hu-HU">
                <a:solidFill>
                  <a:schemeClr val="tx1"/>
                </a:solidFill>
                <a:latin typeface="Times New Roman CE" charset="0"/>
              </a:rPr>
            </a:br>
            <a:r>
              <a:rPr lang="hu-HU">
                <a:solidFill>
                  <a:srgbClr val="FF3300"/>
                </a:solidFill>
                <a:latin typeface="Times New Roman CE" charset="0"/>
              </a:rPr>
              <a:t>csatorna párok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>
                <a:solidFill>
                  <a:schemeClr val="tx1"/>
                </a:solidFill>
                <a:latin typeface="Times New Roman CE" charset="0"/>
              </a:rPr>
              <a:t>Egy csatorna csak két vezeték </a:t>
            </a:r>
          </a:p>
        </p:txBody>
      </p:sp>
      <p:sp>
        <p:nvSpPr>
          <p:cNvPr id="88093" name="Line 28"/>
          <p:cNvSpPr>
            <a:spLocks noChangeShapeType="1"/>
          </p:cNvSpPr>
          <p:nvPr/>
        </p:nvSpPr>
        <p:spPr bwMode="auto">
          <a:xfrm>
            <a:off x="2724150" y="3181350"/>
            <a:ext cx="409575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88094" name="Line 29"/>
          <p:cNvSpPr>
            <a:spLocks noChangeShapeType="1"/>
          </p:cNvSpPr>
          <p:nvPr/>
        </p:nvSpPr>
        <p:spPr bwMode="auto">
          <a:xfrm>
            <a:off x="2733675" y="3181350"/>
            <a:ext cx="1057275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88095" name="Text Box 30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3200" b="1">
                <a:solidFill>
                  <a:schemeClr val="tx1"/>
                </a:solidFill>
              </a:rPr>
              <a:t>PCI Express</a:t>
            </a:r>
          </a:p>
        </p:txBody>
      </p:sp>
      <p:sp>
        <p:nvSpPr>
          <p:cNvPr id="88096" name="Élőláb helye 3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88097" name="Dátum helye 3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D10827-E2FD-4C93-BE73-8ABBC2FBBD4F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97AADA-94BD-4E40-A96E-CBEC81386734}" type="slidenum">
              <a:rPr lang="en-GB" smtClean="0">
                <a:cs typeface="Arial" charset="0"/>
              </a:rPr>
              <a:pPr/>
              <a:t>86</a:t>
            </a:fld>
            <a:endParaRPr lang="en-GB" smtClean="0">
              <a:cs typeface="Arial" charset="0"/>
            </a:endParaRPr>
          </a:p>
        </p:txBody>
      </p:sp>
      <p:graphicFrame>
        <p:nvGraphicFramePr>
          <p:cNvPr id="324643" name="Group 35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385762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Hagyományos sín</a:t>
                      </a:r>
                    </a:p>
                  </a:txBody>
                  <a:tcPr marL="90000" marR="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PCI Express</a:t>
                      </a:r>
                    </a:p>
                  </a:txBody>
                  <a:tcPr marL="9000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Több leágazású sín</a:t>
                      </a:r>
                    </a:p>
                  </a:txBody>
                  <a:tcPr marL="90000" marR="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Központosított kapcsoló</a:t>
                      </a:r>
                    </a:p>
                  </a:txBody>
                  <a:tcPr marL="9000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Széles, párhuzamos sín</a:t>
                      </a:r>
                    </a:p>
                  </a:txBody>
                  <a:tcPr marL="90000" marR="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Keskeny, közvetlen soros kapcsolat</a:t>
                      </a:r>
                    </a:p>
                  </a:txBody>
                  <a:tcPr marL="9000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Bonyolult mester – szolga kapcsolat</a:t>
                      </a:r>
                    </a:p>
                  </a:txBody>
                  <a:tcPr marL="90000" marR="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Kicsi, csomagkapcsolt hálózat</a:t>
                      </a:r>
                    </a:p>
                  </a:txBody>
                  <a:tcPr marL="9000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CRC kód: nagyobb megbízhatóság</a:t>
                      </a:r>
                    </a:p>
                  </a:txBody>
                  <a:tcPr marL="9000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 csatlakozó kábel &gt; 50 cm lehet</a:t>
                      </a:r>
                    </a:p>
                  </a:txBody>
                  <a:tcPr marL="9000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Az eszköz kapcsoló is lehet</a:t>
                      </a:r>
                    </a:p>
                  </a:txBody>
                  <a:tcPr marL="9000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Meleg csatlakoztatási lehetőség</a:t>
                      </a:r>
                    </a:p>
                  </a:txBody>
                  <a:tcPr marL="9000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Kisebb csatlakozók: kisebb gép</a:t>
                      </a:r>
                    </a:p>
                  </a:txBody>
                  <a:tcPr marL="9000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23" name="Text Box 34"/>
          <p:cNvSpPr txBox="1">
            <a:spLocks noChangeArrowheads="1"/>
          </p:cNvSpPr>
          <p:nvPr/>
        </p:nvSpPr>
        <p:spPr bwMode="auto">
          <a:xfrm>
            <a:off x="0" y="4152900"/>
            <a:ext cx="9144000" cy="197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10000"/>
              </a:spcBef>
              <a:buClrTx/>
              <a:buSzTx/>
              <a:buFontTx/>
              <a:buChar char="•"/>
            </a:pPr>
            <a:r>
              <a:rPr lang="hu-HU" sz="2800">
                <a:solidFill>
                  <a:schemeClr val="tx1"/>
                </a:solidFill>
              </a:rPr>
              <a:t>  Nem kell nagy bővítőkártyával csatlakozni a sínhez</a:t>
            </a:r>
          </a:p>
          <a:p>
            <a:pPr defTabSz="914400">
              <a:lnSpc>
                <a:spcPct val="100000"/>
              </a:lnSpc>
              <a:spcBef>
                <a:spcPct val="10000"/>
              </a:spcBef>
              <a:buClrTx/>
              <a:buSzTx/>
              <a:buFontTx/>
              <a:buChar char="•"/>
            </a:pPr>
            <a:r>
              <a:rPr lang="hu-HU" sz="2800">
                <a:solidFill>
                  <a:schemeClr val="tx1"/>
                </a:solidFill>
              </a:rPr>
              <a:t>  A winchester a monitorba is kerülhet</a:t>
            </a:r>
          </a:p>
          <a:p>
            <a:pPr defTabSz="914400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Egy csatorna hasznos sávszélessége minimum 2 Gbps, de bíznak benne, hogy hamarosan 10 Gbps</a:t>
            </a:r>
          </a:p>
        </p:txBody>
      </p:sp>
      <p:sp>
        <p:nvSpPr>
          <p:cNvPr id="89124" name="Élőláb hely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89125" name="Dátum helye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91D574B-D5C1-4A62-B414-FA5279E1ABC1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3FD3E5-6EEA-4873-8D21-9CD6F86289FF}" type="slidenum">
              <a:rPr lang="en-GB" smtClean="0">
                <a:cs typeface="Arial" charset="0"/>
              </a:rPr>
              <a:pPr/>
              <a:t>87</a:t>
            </a:fld>
            <a:endParaRPr lang="en-GB" smtClean="0">
              <a:cs typeface="Arial" charset="0"/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2733675"/>
            <a:ext cx="9144000" cy="3509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 b="1">
                <a:solidFill>
                  <a:schemeClr val="tx1"/>
                </a:solidFill>
              </a:rPr>
              <a:t>3.58. ábra.</a:t>
            </a:r>
            <a:r>
              <a:rPr lang="hu-HU" sz="2800">
                <a:solidFill>
                  <a:schemeClr val="tx1"/>
                </a:solidFill>
              </a:rPr>
              <a:t> </a:t>
            </a:r>
            <a:r>
              <a:rPr lang="hu-HU" sz="2800" i="1">
                <a:solidFill>
                  <a:schemeClr val="tx1"/>
                </a:solidFill>
              </a:rPr>
              <a:t>A PCI Express protokollrendszer </a:t>
            </a:r>
            <a:br>
              <a:rPr lang="hu-HU" sz="2800" i="1">
                <a:solidFill>
                  <a:schemeClr val="tx1"/>
                </a:solidFill>
              </a:rPr>
            </a:br>
            <a:r>
              <a:rPr lang="hu-HU" sz="2800" i="1">
                <a:solidFill>
                  <a:schemeClr val="tx1"/>
                </a:solidFill>
              </a:rPr>
              <a:t>A csomagok formátuma</a:t>
            </a: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Fejléc cím, magas/alacsony prioritás, …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Seq#   az üzenet sorszáma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CRC   ciklikus redundanciakód (Cyclic Redundancy Check)</a:t>
            </a: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800">
                <a:solidFill>
                  <a:schemeClr val="tx1"/>
                </a:solidFill>
              </a:rPr>
              <a:t>Ha a számított és kapott CRC megegyezik, akkor nyugtázza, különben újra kéri az adatot.</a:t>
            </a:r>
          </a:p>
        </p:txBody>
      </p:sp>
      <p:graphicFrame>
        <p:nvGraphicFramePr>
          <p:cNvPr id="326659" name="Group 3"/>
          <p:cNvGraphicFramePr>
            <a:graphicFrameLocks noGrp="1"/>
          </p:cNvGraphicFramePr>
          <p:nvPr>
            <p:ph sz="half" idx="1"/>
          </p:nvPr>
        </p:nvGraphicFramePr>
        <p:xfrm>
          <a:off x="180975" y="0"/>
          <a:ext cx="8724900" cy="2090738"/>
        </p:xfrm>
        <a:graphic>
          <a:graphicData uri="http://schemas.openxmlformats.org/drawingml/2006/table">
            <a:tbl>
              <a:tblPr/>
              <a:tblGrid>
                <a:gridCol w="1730375"/>
                <a:gridCol w="115888"/>
                <a:gridCol w="977900"/>
                <a:gridCol w="801687"/>
                <a:gridCol w="939800"/>
                <a:gridCol w="2395538"/>
                <a:gridCol w="792162"/>
                <a:gridCol w="97155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Rétegek</a:t>
                      </a:r>
                    </a:p>
                  </a:txBody>
                  <a:tcPr marL="0" marR="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Szoftver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Tranzakciós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Fejléc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Hasznos adat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Kapcsolati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Seq#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Fejléc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Hasznos adat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CRC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Fizikai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Keret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Seq#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Fejléc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Hasznos adat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CRC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Keret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218" name="Élőláb hely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90219" name="Dátum helye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3934178-2D09-4DDC-8E92-590C2665B79F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CEECA-50FC-40BA-B69A-31F74E9C2856}" type="slidenum">
              <a:rPr lang="en-GB" smtClean="0">
                <a:cs typeface="Arial" charset="0"/>
              </a:rPr>
              <a:pPr/>
              <a:t>88</a:t>
            </a:fld>
            <a:endParaRPr lang="en-GB" smtClean="0">
              <a:cs typeface="Arial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72200"/>
          </a:xfrm>
        </p:spPr>
        <p:txBody>
          <a:bodyPr lIns="92075" tIns="46038" rIns="92075" bIns="46038"/>
          <a:lstStyle/>
          <a:p>
            <a:pPr algn="ctr">
              <a:buFont typeface="Times New Roman" pitchFamily="18" charset="0"/>
              <a:buNone/>
            </a:pPr>
            <a:endParaRPr lang="hu-HU" b="1" smtClean="0"/>
          </a:p>
          <a:p>
            <a:pPr algn="ctr">
              <a:buFont typeface="Times New Roman" pitchFamily="18" charset="0"/>
              <a:buNone/>
            </a:pPr>
            <a:r>
              <a:rPr lang="hu-HU" b="1" smtClean="0"/>
              <a:t>Input, output (I/O) utasítások (I8086/88)</a:t>
            </a:r>
            <a:endParaRPr lang="hu-HU" smtClean="0"/>
          </a:p>
          <a:p>
            <a:pPr>
              <a:buFont typeface="Times New Roman" pitchFamily="18" charset="0"/>
              <a:buNone/>
            </a:pPr>
            <a:r>
              <a:rPr lang="hu-HU" smtClean="0"/>
              <a:t>	</a:t>
            </a:r>
          </a:p>
          <a:p>
            <a:pPr>
              <a:buFont typeface="Times New Roman" pitchFamily="18" charset="0"/>
              <a:buNone/>
            </a:pPr>
            <a:r>
              <a:rPr lang="hu-HU" smtClean="0"/>
              <a:t>	A külvilággal történő információ csere </a:t>
            </a:r>
            <a:r>
              <a:rPr lang="hu-HU" b="1" smtClean="0"/>
              <a:t>port</a:t>
            </a:r>
            <a:r>
              <a:rPr lang="hu-HU" smtClean="0"/>
              <a:t>-okon (kapukon) keresztül zajlik. A kapu egy memória cím, az információ csere erre a címre történő írással, vagy erről a címről való olvasással történik. Egy-egy cím vagy cím csoport egy-egy perifériához kötődik. A központi egység oldaláról a folyamat egységesen az </a:t>
            </a:r>
            <a:r>
              <a:rPr lang="hu-HU" b="1" smtClean="0"/>
              <a:t>IN</a:t>
            </a:r>
            <a:r>
              <a:rPr lang="hu-HU" smtClean="0"/>
              <a:t> (input) és az </a:t>
            </a:r>
            <a:r>
              <a:rPr lang="hu-HU" b="1" smtClean="0"/>
              <a:t>OUT</a:t>
            </a:r>
            <a:r>
              <a:rPr lang="hu-HU" smtClean="0"/>
              <a:t> (output) utasítással történik. </a:t>
            </a:r>
          </a:p>
        </p:txBody>
      </p:sp>
      <p:sp>
        <p:nvSpPr>
          <p:cNvPr id="91140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91141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3CA9A34-2AA5-4DCE-B1C4-0BC560929C01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8B798E-F67F-4C92-B184-FAA589DCE958}" type="slidenum">
              <a:rPr lang="en-GB" smtClean="0">
                <a:cs typeface="Arial" charset="0"/>
              </a:rPr>
              <a:pPr/>
              <a:t>89</a:t>
            </a:fld>
            <a:endParaRPr lang="en-GB" smtClean="0">
              <a:cs typeface="Arial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72200"/>
          </a:xfrm>
        </p:spPr>
        <p:txBody>
          <a:bodyPr lIns="92075" tIns="46038" rIns="92075" bIns="46038"/>
          <a:lstStyle/>
          <a:p>
            <a:pPr>
              <a:buFont typeface="Times New Roman" pitchFamily="18" charset="0"/>
              <a:buNone/>
            </a:pPr>
            <a:r>
              <a:rPr lang="hu-HU" smtClean="0"/>
              <a:t>	A perifériától függ, hogy a hozzá tartozó port 8 vagy 16 bites. A központi egységnek az </a:t>
            </a:r>
            <a:r>
              <a:rPr lang="hu-HU" b="1" smtClean="0"/>
              <a:t>AL,</a:t>
            </a:r>
            <a:r>
              <a:rPr lang="hu-HU" smtClean="0"/>
              <a:t> </a:t>
            </a:r>
            <a:r>
              <a:rPr lang="hu-HU" b="1" smtClean="0"/>
              <a:t>AX</a:t>
            </a:r>
            <a:r>
              <a:rPr lang="hu-HU" smtClean="0"/>
              <a:t> illetve </a:t>
            </a:r>
            <a:r>
              <a:rPr lang="hu-HU" b="1" smtClean="0"/>
              <a:t>EAX</a:t>
            </a:r>
            <a:r>
              <a:rPr lang="hu-HU" smtClean="0"/>
              <a:t> regisztere vesz részt a kommunikációban. A port címzése 8 bites közvetlen adattal vagy a </a:t>
            </a:r>
            <a:r>
              <a:rPr lang="hu-HU" b="1" smtClean="0"/>
              <a:t>DX</a:t>
            </a:r>
            <a:r>
              <a:rPr lang="hu-HU" smtClean="0"/>
              <a:t> regiszterrel történik (65536 port).</a:t>
            </a:r>
          </a:p>
          <a:p>
            <a:pPr>
              <a:buFont typeface="Times New Roman" pitchFamily="18" charset="0"/>
              <a:buNone/>
            </a:pPr>
            <a:endParaRPr lang="hu-HU" smtClean="0"/>
          </a:p>
          <a:p>
            <a:pPr>
              <a:buFont typeface="Times New Roman" pitchFamily="18" charset="0"/>
              <a:buNone/>
            </a:pPr>
            <a:r>
              <a:rPr lang="hu-HU" smtClean="0"/>
              <a:t>Példa MASM kóddal:</a:t>
            </a:r>
          </a:p>
          <a:p>
            <a:pPr>
              <a:buFont typeface="Times New Roman" pitchFamily="18" charset="0"/>
              <a:buNone/>
            </a:pPr>
            <a:endParaRPr lang="hu-HU" b="1" smtClean="0"/>
          </a:p>
          <a:p>
            <a:pPr>
              <a:buFont typeface="Times New Roman" pitchFamily="18" charset="0"/>
              <a:buNone/>
            </a:pPr>
            <a:r>
              <a:rPr lang="hu-HU" b="1" smtClean="0"/>
              <a:t>		IN	AL/AX/EAX,port</a:t>
            </a:r>
          </a:p>
          <a:p>
            <a:pPr>
              <a:buFont typeface="Times New Roman" pitchFamily="18" charset="0"/>
              <a:buNone/>
            </a:pPr>
            <a:r>
              <a:rPr lang="hu-HU" b="1" smtClean="0"/>
              <a:t>				; AL/AX </a:t>
            </a:r>
            <a:r>
              <a:rPr lang="hu-HU" b="1" smtClean="0">
                <a:sym typeface="Symbol" pitchFamily="18" charset="2"/>
              </a:rPr>
              <a:t></a:t>
            </a:r>
            <a:r>
              <a:rPr lang="hu-HU" b="1" smtClean="0"/>
              <a:t> egy byte/word a port-ról</a:t>
            </a:r>
          </a:p>
          <a:p>
            <a:pPr>
              <a:buFont typeface="Times New Roman" pitchFamily="18" charset="0"/>
              <a:buNone/>
            </a:pPr>
            <a:r>
              <a:rPr lang="hu-HU" b="1" smtClean="0"/>
              <a:t>		OUT	port,AL/AX/EAX</a:t>
            </a:r>
          </a:p>
          <a:p>
            <a:pPr>
              <a:buFont typeface="Times New Roman" pitchFamily="18" charset="0"/>
              <a:buNone/>
            </a:pPr>
            <a:r>
              <a:rPr lang="hu-HU" b="1" smtClean="0"/>
              <a:t>				; port </a:t>
            </a:r>
            <a:r>
              <a:rPr lang="hu-HU" b="1" smtClean="0">
                <a:sym typeface="Symbol" pitchFamily="18" charset="2"/>
              </a:rPr>
              <a:t></a:t>
            </a:r>
            <a:r>
              <a:rPr lang="hu-HU" b="1" smtClean="0"/>
              <a:t> egy byte/word AL/AX-ből</a:t>
            </a:r>
          </a:p>
        </p:txBody>
      </p:sp>
      <p:sp>
        <p:nvSpPr>
          <p:cNvPr id="92164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92165" name="Dátum hely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0C65F3-0EB0-45B4-A3F1-F1D9EDC2951B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ia számának hely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97AA8D-5661-4315-B987-D496BEE37F95}" type="slidenum">
              <a:rPr lang="en-GB" smtClean="0">
                <a:cs typeface="Arial" charset="0"/>
              </a:rPr>
              <a:pPr/>
              <a:t>9</a:t>
            </a:fld>
            <a:endParaRPr lang="en-GB" smtClean="0"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5888"/>
            <a:ext cx="9144000" cy="1052512"/>
          </a:xfrm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hu-HU" smtClean="0"/>
              <a:t>Pl. 3 változós többségi függvény (</a:t>
            </a:r>
            <a:r>
              <a:rPr lang="hu-HU" b="1" smtClean="0"/>
              <a:t>3.3. ábra</a:t>
            </a:r>
            <a:r>
              <a:rPr lang="hu-HU" smtClean="0"/>
              <a:t>): </a:t>
            </a:r>
            <a:br>
              <a:rPr lang="hu-HU" smtClean="0"/>
            </a:br>
            <a:r>
              <a:rPr lang="hu-HU" smtClean="0"/>
              <a:t>értéke 1, ha legalább két argumentuma 1</a:t>
            </a:r>
          </a:p>
        </p:txBody>
      </p:sp>
      <p:graphicFrame>
        <p:nvGraphicFramePr>
          <p:cNvPr id="160771" name="Group 3"/>
          <p:cNvGraphicFramePr>
            <a:graphicFrameLocks noGrp="1"/>
          </p:cNvGraphicFramePr>
          <p:nvPr>
            <p:ph sz="quarter" idx="2"/>
          </p:nvPr>
        </p:nvGraphicFramePr>
        <p:xfrm>
          <a:off x="6756400" y="1409700"/>
          <a:ext cx="2133600" cy="349245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533400"/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9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Object 55"/>
          <p:cNvGraphicFramePr>
            <a:graphicFrameLocks noChangeAspect="1"/>
          </p:cNvGraphicFramePr>
          <p:nvPr>
            <p:ph sz="quarter" idx="3"/>
          </p:nvPr>
        </p:nvGraphicFramePr>
        <p:xfrm>
          <a:off x="165100" y="2867025"/>
          <a:ext cx="6159500" cy="622300"/>
        </p:xfrm>
        <a:graphic>
          <a:graphicData uri="http://schemas.openxmlformats.org/presentationml/2006/ole">
            <p:oleObj spid="_x0000_s1026" name="Egyenlet" r:id="rId4" imgW="2044440" imgH="203040" progId="Equation.3">
              <p:embed/>
            </p:oleObj>
          </a:graphicData>
        </a:graphic>
      </p:graphicFrame>
      <p:sp>
        <p:nvSpPr>
          <p:cNvPr id="1081" name="Rectangle 56"/>
          <p:cNvSpPr>
            <a:spLocks noChangeArrowheads="1"/>
          </p:cNvSpPr>
          <p:nvPr/>
        </p:nvSpPr>
        <p:spPr bwMode="auto">
          <a:xfrm>
            <a:off x="3132138" y="1346200"/>
            <a:ext cx="34718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r">
              <a:lnSpc>
                <a:spcPct val="100000"/>
              </a:lnSpc>
              <a:spcBef>
                <a:spcPct val="20000"/>
              </a:spcBef>
            </a:pPr>
            <a:r>
              <a:rPr lang="hu-HU" sz="3600">
                <a:solidFill>
                  <a:srgbClr val="000000"/>
                </a:solidFill>
              </a:rPr>
              <a:t>Igazság tábla:</a:t>
            </a:r>
          </a:p>
        </p:txBody>
      </p:sp>
      <p:sp>
        <p:nvSpPr>
          <p:cNvPr id="1082" name="Rectangle 57"/>
          <p:cNvSpPr>
            <a:spLocks noChangeArrowheads="1"/>
          </p:cNvSpPr>
          <p:nvPr/>
        </p:nvSpPr>
        <p:spPr bwMode="auto">
          <a:xfrm>
            <a:off x="501650" y="2092325"/>
            <a:ext cx="5829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hu-HU" sz="3600">
                <a:solidFill>
                  <a:srgbClr val="000000"/>
                </a:solidFill>
              </a:rPr>
              <a:t>Boole-algebrai alakja:</a:t>
            </a:r>
          </a:p>
        </p:txBody>
      </p:sp>
      <p:sp>
        <p:nvSpPr>
          <p:cNvPr id="1083" name="Rectangle 58"/>
          <p:cNvSpPr>
            <a:spLocks noChangeArrowheads="1"/>
          </p:cNvSpPr>
          <p:nvPr/>
        </p:nvSpPr>
        <p:spPr bwMode="auto">
          <a:xfrm>
            <a:off x="174625" y="3546475"/>
            <a:ext cx="5910263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hu-HU" sz="3600">
                <a:solidFill>
                  <a:srgbClr val="000000"/>
                </a:solidFill>
              </a:rPr>
              <a:t>A fölülvonás a </a:t>
            </a:r>
            <a:r>
              <a:rPr lang="hu-HU" sz="3600" b="1" i="1">
                <a:solidFill>
                  <a:srgbClr val="000000"/>
                </a:solidFill>
              </a:rPr>
              <a:t>NEM </a:t>
            </a:r>
            <a:r>
              <a:rPr lang="hu-HU" sz="3600" i="1">
                <a:solidFill>
                  <a:srgbClr val="000000"/>
                </a:solidFill>
              </a:rPr>
              <a:t>(negáció)</a:t>
            </a:r>
            <a:r>
              <a:rPr lang="hu-HU" sz="3600">
                <a:solidFill>
                  <a:srgbClr val="000000"/>
                </a:solidFill>
              </a:rPr>
              <a:t>,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hu-HU" sz="3600">
                <a:solidFill>
                  <a:srgbClr val="000000"/>
                </a:solidFill>
              </a:rPr>
              <a:t>az egymás mellé írás az </a:t>
            </a:r>
            <a:r>
              <a:rPr lang="hu-HU" sz="3600" b="1" i="1">
                <a:solidFill>
                  <a:srgbClr val="000000"/>
                </a:solidFill>
              </a:rPr>
              <a:t>ÉS</a:t>
            </a:r>
            <a:r>
              <a:rPr lang="hu-HU" sz="3600">
                <a:solidFill>
                  <a:srgbClr val="000000"/>
                </a:solidFill>
              </a:rPr>
              <a:t>,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hu-HU" sz="3600">
                <a:solidFill>
                  <a:srgbClr val="000000"/>
                </a:solidFill>
              </a:rPr>
              <a:t>a + a </a:t>
            </a:r>
            <a:r>
              <a:rPr lang="hu-HU" sz="3600" b="1" i="1">
                <a:solidFill>
                  <a:srgbClr val="000000"/>
                </a:solidFill>
              </a:rPr>
              <a:t>VAGY</a:t>
            </a:r>
            <a:r>
              <a:rPr lang="hu-HU" sz="3600">
                <a:solidFill>
                  <a:srgbClr val="000000"/>
                </a:solidFill>
              </a:rPr>
              <a:t> művelet jele.</a:t>
            </a:r>
          </a:p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hu-HU" sz="3600">
                <a:solidFill>
                  <a:srgbClr val="000000"/>
                </a:solidFill>
              </a:rPr>
              <a:t>Diszjunktív normálforma.</a:t>
            </a:r>
          </a:p>
        </p:txBody>
      </p:sp>
      <p:sp>
        <p:nvSpPr>
          <p:cNvPr id="1084" name="Élőláb helye 9"/>
          <p:cNvSpPr>
            <a:spLocks noGrp="1"/>
          </p:cNvSpPr>
          <p:nvPr>
            <p:ph type="ftr" sz="quarter" idx="11"/>
          </p:nvPr>
        </p:nvSpPr>
        <p:spPr>
          <a:xfrm>
            <a:off x="3071813" y="6410325"/>
            <a:ext cx="2886075" cy="447675"/>
          </a:xfrm>
          <a:noFill/>
        </p:spPr>
        <p:txBody>
          <a:bodyPr/>
          <a:lstStyle/>
          <a:p>
            <a:r>
              <a:rPr lang="en-GB">
                <a:cs typeface="Arial" charset="0"/>
              </a:rPr>
              <a:t>Architektúra -- Digitális logika</a:t>
            </a:r>
          </a:p>
        </p:txBody>
      </p:sp>
      <p:sp>
        <p:nvSpPr>
          <p:cNvPr id="1085" name="Dátum helye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8642847-AE44-4D77-B264-26722335D988}" type="datetime10">
              <a:rPr lang="hu-HU">
                <a:cs typeface="Arial" charset="0"/>
              </a:rPr>
              <a:pPr/>
              <a:t>16:27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69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69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3883</TotalTime>
  <Words>4546</Words>
  <Application>Microsoft Office PowerPoint</Application>
  <PresentationFormat>Diavetítés a képernyőre (4:3 oldalarány)</PresentationFormat>
  <Paragraphs>1746</Paragraphs>
  <Slides>89</Slides>
  <Notes>89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89</vt:i4>
      </vt:variant>
    </vt:vector>
  </HeadingPairs>
  <TitlesOfParts>
    <vt:vector size="98" baseType="lpstr">
      <vt:lpstr>Times New Roman</vt:lpstr>
      <vt:lpstr>Arial</vt:lpstr>
      <vt:lpstr>Times New Roman CE</vt:lpstr>
      <vt:lpstr>Symbol</vt:lpstr>
      <vt:lpstr>Arial Unicode MS</vt:lpstr>
      <vt:lpstr>Courier New</vt:lpstr>
      <vt:lpstr>Wingdings</vt:lpstr>
      <vt:lpstr>Alapértelmezett terv</vt:lpstr>
      <vt:lpstr>Microsoft Equation 3.0</vt:lpstr>
      <vt:lpstr>Számítógép architektúrák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  <vt:lpstr>58. dia</vt:lpstr>
      <vt:lpstr>59. dia</vt:lpstr>
      <vt:lpstr>60. dia</vt:lpstr>
      <vt:lpstr>61. dia</vt:lpstr>
      <vt:lpstr>62. dia</vt:lpstr>
      <vt:lpstr>63. dia</vt:lpstr>
      <vt:lpstr>64. dia</vt:lpstr>
      <vt:lpstr>65. dia</vt:lpstr>
      <vt:lpstr>66. dia</vt:lpstr>
      <vt:lpstr>67. dia</vt:lpstr>
      <vt:lpstr>68. dia</vt:lpstr>
      <vt:lpstr>69. dia</vt:lpstr>
      <vt:lpstr>70. dia</vt:lpstr>
      <vt:lpstr>71. dia</vt:lpstr>
      <vt:lpstr>72. dia</vt:lpstr>
      <vt:lpstr>73. dia</vt:lpstr>
      <vt:lpstr>74. dia</vt:lpstr>
      <vt:lpstr>75. dia</vt:lpstr>
      <vt:lpstr>76. dia</vt:lpstr>
      <vt:lpstr>77. dia</vt:lpstr>
      <vt:lpstr>78. dia</vt:lpstr>
      <vt:lpstr>79. dia</vt:lpstr>
      <vt:lpstr>80. dia</vt:lpstr>
      <vt:lpstr>81. dia</vt:lpstr>
      <vt:lpstr>82. dia</vt:lpstr>
      <vt:lpstr>83. dia</vt:lpstr>
      <vt:lpstr>84. dia</vt:lpstr>
      <vt:lpstr>85. dia</vt:lpstr>
      <vt:lpstr>86. dia</vt:lpstr>
      <vt:lpstr>87. dia</vt:lpstr>
      <vt:lpstr>88. dia</vt:lpstr>
      <vt:lpstr>89.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Számítógépek felépítése Digitális adatábrázolás Digitális logikai szint Mikroarchitektúra szint Gépi utasítás szint Operációs rendszer szint Assembly nyelvi szint Probléma orientált (magas szintű) nyelvi szint Perifériák</dc:title>
  <dc:creator>gjhalasz</dc:creator>
  <cp:lastModifiedBy>gjhalasz</cp:lastModifiedBy>
  <cp:revision>66</cp:revision>
  <dcterms:modified xsi:type="dcterms:W3CDTF">2012-09-30T14:27:31Z</dcterms:modified>
</cp:coreProperties>
</file>