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4"/>
  </p:notesMasterIdLst>
  <p:sldIdLst>
    <p:sldId id="256" r:id="rId2"/>
    <p:sldId id="257" r:id="rId3"/>
    <p:sldId id="325" r:id="rId4"/>
    <p:sldId id="326" r:id="rId5"/>
    <p:sldId id="352" r:id="rId6"/>
    <p:sldId id="353" r:id="rId7"/>
    <p:sldId id="354" r:id="rId8"/>
    <p:sldId id="330" r:id="rId9"/>
    <p:sldId id="355" r:id="rId10"/>
    <p:sldId id="331" r:id="rId11"/>
    <p:sldId id="332" r:id="rId12"/>
    <p:sldId id="333" r:id="rId13"/>
    <p:sldId id="356" r:id="rId14"/>
    <p:sldId id="335" r:id="rId15"/>
    <p:sldId id="336" r:id="rId16"/>
    <p:sldId id="337" r:id="rId17"/>
    <p:sldId id="338" r:id="rId18"/>
    <p:sldId id="339" r:id="rId19"/>
    <p:sldId id="340" r:id="rId20"/>
    <p:sldId id="341" r:id="rId21"/>
    <p:sldId id="343" r:id="rId22"/>
    <p:sldId id="344" r:id="rId23"/>
    <p:sldId id="345" r:id="rId24"/>
    <p:sldId id="346" r:id="rId25"/>
    <p:sldId id="347" r:id="rId26"/>
    <p:sldId id="348" r:id="rId27"/>
    <p:sldId id="363" r:id="rId28"/>
    <p:sldId id="364" r:id="rId29"/>
    <p:sldId id="365" r:id="rId30"/>
    <p:sldId id="367" r:id="rId31"/>
    <p:sldId id="368" r:id="rId32"/>
    <p:sldId id="369" r:id="rId33"/>
    <p:sldId id="370" r:id="rId34"/>
    <p:sldId id="371" r:id="rId35"/>
    <p:sldId id="372" r:id="rId36"/>
    <p:sldId id="373" r:id="rId37"/>
    <p:sldId id="374" r:id="rId38"/>
    <p:sldId id="375" r:id="rId39"/>
    <p:sldId id="376" r:id="rId40"/>
    <p:sldId id="377" r:id="rId41"/>
    <p:sldId id="379" r:id="rId42"/>
    <p:sldId id="378" r:id="rId43"/>
  </p:sldIdLst>
  <p:sldSz cx="9144000" cy="6858000" type="screen4x3"/>
  <p:notesSz cx="6772275" cy="9902825"/>
  <p:defaultTextStyle>
    <a:defPPr>
      <a:defRPr lang="en-GB"/>
    </a:defPPr>
    <a:lvl1pPr algn="l" defTabSz="449263" rtl="0" eaLnBrk="0" fontAlgn="base" hangingPunct="0">
      <a:lnSpc>
        <a:spcPct val="8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1pPr>
    <a:lvl2pPr marL="457200" algn="l" defTabSz="449263" rtl="0" eaLnBrk="0" fontAlgn="base" hangingPunct="0">
      <a:lnSpc>
        <a:spcPct val="8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2pPr>
    <a:lvl3pPr marL="914400" algn="l" defTabSz="449263" rtl="0" eaLnBrk="0" fontAlgn="base" hangingPunct="0">
      <a:lnSpc>
        <a:spcPct val="8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3pPr>
    <a:lvl4pPr marL="1371600" algn="l" defTabSz="449263" rtl="0" eaLnBrk="0" fontAlgn="base" hangingPunct="0">
      <a:lnSpc>
        <a:spcPct val="8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4pPr>
    <a:lvl5pPr marL="1828800" algn="l" defTabSz="449263" rtl="0" eaLnBrk="0" fontAlgn="base" hangingPunct="0">
      <a:lnSpc>
        <a:spcPct val="8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00066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65" autoAdjust="0"/>
    <p:restoredTop sz="94660"/>
  </p:normalViewPr>
  <p:slideViewPr>
    <p:cSldViewPr>
      <p:cViewPr varScale="1">
        <p:scale>
          <a:sx n="73" d="100"/>
          <a:sy n="73" d="100"/>
        </p:scale>
        <p:origin x="-378" y="-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772275" cy="99044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hu-HU">
              <a:latin typeface="Times New Roman" pitchFamily="16" charset="0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6772275" cy="99044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hu-HU">
              <a:latin typeface="Times New Roman" pitchFamily="16" charset="0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6772275" cy="99044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hu-HU">
              <a:latin typeface="Times New Roman" pitchFamily="16" charset="0"/>
            </a:endParaRPr>
          </a:p>
        </p:txBody>
      </p:sp>
      <p:sp>
        <p:nvSpPr>
          <p:cNvPr id="45061" name="Rectangle 4"/>
          <p:cNvSpPr>
            <a:spLocks noGrp="1" noChangeArrowheads="1"/>
          </p:cNvSpPr>
          <p:nvPr>
            <p:ph type="sldImg"/>
          </p:nvPr>
        </p:nvSpPr>
        <p:spPr bwMode="auto">
          <a:xfrm>
            <a:off x="909638" y="752475"/>
            <a:ext cx="4946650" cy="3709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77863" y="4703763"/>
            <a:ext cx="5411787" cy="4454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hu-HU" noProof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46083" name="Rectangle 2"/>
          <p:cNvSpPr>
            <a:spLocks noChangeArrowheads="1"/>
          </p:cNvSpPr>
          <p:nvPr>
            <p:ph type="body"/>
          </p:nvPr>
        </p:nvSpPr>
        <p:spPr>
          <a:xfrm>
            <a:off x="677863" y="4703763"/>
            <a:ext cx="5413375" cy="4456112"/>
          </a:xfrm>
          <a:noFill/>
          <a:ln/>
        </p:spPr>
        <p:txBody>
          <a:bodyPr wrap="none" anchor="ctr"/>
          <a:lstStyle/>
          <a:p>
            <a:endParaRPr lang="hu-H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55299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160" tIns="46080" rIns="92160" bIns="4608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84, 702-705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56323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160" tIns="46080" rIns="92160" bIns="4608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702-705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57347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160" tIns="46080" rIns="92160" bIns="4608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702-705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58371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160" tIns="46080" rIns="92160" bIns="4608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702-705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59395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160" tIns="46080" rIns="92160" bIns="4608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702-705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60419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160" tIns="46080" rIns="92160" bIns="4608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84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61443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160" tIns="46080" rIns="92160" bIns="4608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708-711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ext Box 1"/>
          <p:cNvSpPr txBox="1">
            <a:spLocks noChangeArrowheads="1"/>
          </p:cNvSpPr>
          <p:nvPr/>
        </p:nvSpPr>
        <p:spPr bwMode="auto">
          <a:xfrm>
            <a:off x="911225" y="742950"/>
            <a:ext cx="4951413" cy="371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62467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0000" tIns="46800" rIns="90000" bIns="4680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711-715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63491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160" tIns="46080" rIns="92160" bIns="4608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711-714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64515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160" tIns="46080" rIns="92160" bIns="4608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714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1"/>
          <p:cNvSpPr txBox="1">
            <a:spLocks noChangeArrowheads="1"/>
          </p:cNvSpPr>
          <p:nvPr/>
        </p:nvSpPr>
        <p:spPr bwMode="auto">
          <a:xfrm>
            <a:off x="909638" y="752475"/>
            <a:ext cx="4951412" cy="371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47107" name="Rectangle 2"/>
          <p:cNvSpPr>
            <a:spLocks noChangeArrowheads="1"/>
          </p:cNvSpPr>
          <p:nvPr>
            <p:ph type="body"/>
          </p:nvPr>
        </p:nvSpPr>
        <p:spPr>
          <a:xfrm>
            <a:off x="677863" y="4703763"/>
            <a:ext cx="5413375" cy="4456112"/>
          </a:xfrm>
          <a:noFill/>
          <a:ln/>
        </p:spPr>
        <p:txBody>
          <a:bodyPr wrap="none" anchor="ctr"/>
          <a:lstStyle/>
          <a:p>
            <a:endParaRPr lang="hu-H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65539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160" tIns="46080" rIns="92160" bIns="4608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711-714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66563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160" tIns="46080" rIns="92160" bIns="4608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714-715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67587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160" tIns="46080" rIns="92160" bIns="4608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714-715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ext Box 1"/>
          <p:cNvSpPr txBox="1">
            <a:spLocks noChangeArrowheads="1"/>
          </p:cNvSpPr>
          <p:nvPr/>
        </p:nvSpPr>
        <p:spPr bwMode="auto">
          <a:xfrm>
            <a:off x="911225" y="742950"/>
            <a:ext cx="4951413" cy="371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68611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solidFill>
            <a:srgbClr val="FFFFFF"/>
          </a:solidFill>
          <a:ln w="9360">
            <a:solidFill>
              <a:srgbClr val="000000"/>
            </a:solidFill>
            <a:miter lim="800000"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368-369</a:t>
            </a: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69635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160" tIns="46080" rIns="92160" bIns="4608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370-371</a:t>
            </a: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ext Box 2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70659" name="Text Box 3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160" tIns="46080" rIns="92160" bIns="4608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143-147</a:t>
            </a: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 Box 2"/>
          <p:cNvSpPr txBox="1">
            <a:spLocks noChangeArrowheads="1"/>
          </p:cNvSpPr>
          <p:nvPr/>
        </p:nvSpPr>
        <p:spPr bwMode="auto">
          <a:xfrm>
            <a:off x="911225" y="742950"/>
            <a:ext cx="4951413" cy="371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71683" name="Text Box 3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solidFill>
            <a:srgbClr val="FFFFFF"/>
          </a:solidFill>
          <a:ln w="9360">
            <a:solidFill>
              <a:srgbClr val="000000"/>
            </a:solidFill>
            <a:miter lim="800000"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369-371</a:t>
            </a: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ext Box 2"/>
          <p:cNvSpPr txBox="1">
            <a:spLocks noChangeArrowheads="1"/>
          </p:cNvSpPr>
          <p:nvPr/>
        </p:nvSpPr>
        <p:spPr bwMode="auto">
          <a:xfrm>
            <a:off x="0" y="328613"/>
            <a:ext cx="1588" cy="206914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72707" name="Rectangle 3"/>
          <p:cNvSpPr>
            <a:spLocks noChangeArrowheads="1"/>
          </p:cNvSpPr>
          <p:nvPr>
            <p:ph type="body"/>
          </p:nvPr>
        </p:nvSpPr>
        <p:spPr>
          <a:xfrm>
            <a:off x="496888" y="4675188"/>
            <a:ext cx="5780087" cy="4397375"/>
          </a:xfrm>
          <a:noFill/>
          <a:ln/>
        </p:spPr>
        <p:txBody>
          <a:bodyPr wrap="none" anchor="ctr"/>
          <a:lstStyle/>
          <a:p>
            <a:endParaRPr lang="hu-H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ext Box 2"/>
          <p:cNvSpPr txBox="1">
            <a:spLocks noChangeArrowheads="1"/>
          </p:cNvSpPr>
          <p:nvPr/>
        </p:nvSpPr>
        <p:spPr bwMode="auto">
          <a:xfrm>
            <a:off x="0" y="328613"/>
            <a:ext cx="1588" cy="206914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73731" name="Rectangle 3"/>
          <p:cNvSpPr>
            <a:spLocks noChangeArrowheads="1"/>
          </p:cNvSpPr>
          <p:nvPr>
            <p:ph type="body"/>
          </p:nvPr>
        </p:nvSpPr>
        <p:spPr>
          <a:xfrm>
            <a:off x="496888" y="4675188"/>
            <a:ext cx="5780087" cy="4397375"/>
          </a:xfrm>
          <a:noFill/>
          <a:ln/>
        </p:spPr>
        <p:txBody>
          <a:bodyPr wrap="none" anchor="ctr"/>
          <a:lstStyle/>
          <a:p>
            <a:endParaRPr lang="hu-HU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  <a:ln>
            <a:solidFill>
              <a:srgbClr val="000000"/>
            </a:solidFill>
            <a:miter lim="800000"/>
          </a:ln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>
                <a:latin typeface="Times New Roman" pitchFamily="18" charset="0"/>
              </a:rPr>
              <a:t>A17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48131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160" tIns="46080" rIns="92160" bIns="4608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696-698</a:t>
            </a: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51413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>
                <a:latin typeface="Times New Roman" pitchFamily="18" charset="0"/>
              </a:rPr>
              <a:t>83-86</a:t>
            </a: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51413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>
                <a:latin typeface="Times New Roman" pitchFamily="18" charset="0"/>
              </a:rPr>
              <a:t>83-86</a:t>
            </a: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51413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>
                <a:latin typeface="Times New Roman" pitchFamily="18" charset="0"/>
              </a:rPr>
              <a:t>83-86</a:t>
            </a: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51413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>
                <a:latin typeface="Times New Roman" pitchFamily="18" charset="0"/>
              </a:rPr>
              <a:t>86-88</a:t>
            </a: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51413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>
                <a:latin typeface="Times New Roman" pitchFamily="18" charset="0"/>
              </a:rPr>
              <a:t>86-88</a:t>
            </a: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51413" cy="3713163"/>
          </a:xfrm>
          <a:ln>
            <a:solidFill>
              <a:srgbClr val="000000"/>
            </a:solidFill>
            <a:miter lim="800000"/>
          </a:ln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>
                <a:latin typeface="Times New Roman" pitchFamily="18" charset="0"/>
              </a:rPr>
              <a:t>86-88</a:t>
            </a: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4400" y="744538"/>
            <a:ext cx="4946650" cy="3709987"/>
          </a:xfrm>
          <a:ln w="12700">
            <a:solidFill>
              <a:srgbClr val="000000"/>
            </a:solidFill>
            <a:miter lim="800000"/>
          </a:ln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075" tIns="46038" rIns="92075" bIns="46038"/>
          <a:lstStyle/>
          <a:p>
            <a:r>
              <a:rPr lang="hu-HU" smtClean="0">
                <a:latin typeface="Times New Roman" pitchFamily="18" charset="0"/>
              </a:rPr>
              <a:t>88-89</a:t>
            </a: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4400" y="744538"/>
            <a:ext cx="4946650" cy="3709987"/>
          </a:xfrm>
          <a:ln w="12700">
            <a:solidFill>
              <a:srgbClr val="000000"/>
            </a:solidFill>
            <a:miter lim="800000"/>
          </a:ln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075" tIns="46038" rIns="92075" bIns="46038"/>
          <a:lstStyle/>
          <a:p>
            <a:r>
              <a:rPr lang="hu-HU" smtClean="0">
                <a:latin typeface="Times New Roman" pitchFamily="18" charset="0"/>
              </a:rPr>
              <a:t>88-89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49155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160" tIns="46080" rIns="92160" bIns="4608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698-700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50179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160" tIns="46080" rIns="92160" bIns="4608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700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51203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160" tIns="46080" rIns="92160" bIns="4608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700-702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52227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160" tIns="46080" rIns="92160" bIns="4608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705-706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53251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160" tIns="46080" rIns="92160" bIns="4608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698-700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1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54275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 lIns="92160" tIns="46080" rIns="92160" bIns="46080">
            <a:spAutoFit/>
          </a:bodyPr>
          <a:lstStyle/>
          <a:p>
            <a:pPr>
              <a:lnSpc>
                <a:spcPct val="93000"/>
              </a:lnSpc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latin typeface="Times New Roman CE" charset="0"/>
                <a:cs typeface="Arial" charset="0"/>
              </a:rPr>
              <a:t>698-700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4A8D06-7368-4CE4-A1D3-89DCE4F672FA}" type="datetime10">
              <a:rPr lang="hu-HU"/>
              <a:pPr>
                <a:defRPr/>
              </a:pPr>
              <a:t>16:26</a:t>
            </a:fld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Adatábrázolás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141897-9F60-4480-94FD-C8AB5C750EC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97479A-7A45-4D78-A8AC-559EE475DB6A}" type="datetime10">
              <a:rPr lang="hu-HU"/>
              <a:pPr>
                <a:defRPr/>
              </a:pPr>
              <a:t>16:26</a:t>
            </a:fld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Adatábrázolás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B78E6E-9271-4C53-B97C-36040CAD900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511925" y="511175"/>
            <a:ext cx="1941513" cy="55832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685800" y="511175"/>
            <a:ext cx="5673725" cy="55832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B61ECA-79F9-430D-9D8E-AA5CF4544936}" type="datetime10">
              <a:rPr lang="hu-HU"/>
              <a:pPr>
                <a:defRPr/>
              </a:pPr>
              <a:t>16:26</a:t>
            </a:fld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Adatábrázolás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AC4E40-8A0D-4F8D-99B7-53B9C5C97DB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Cím, szöveg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511175"/>
            <a:ext cx="7767638" cy="133667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06825" cy="411321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5025" y="1981200"/>
            <a:ext cx="3808413" cy="411321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27949F-5688-4E06-BADD-341EA80CCED0}" type="datetime10">
              <a:rPr lang="hu-HU"/>
              <a:pPr>
                <a:defRPr/>
              </a:pPr>
              <a:t>16:26</a:t>
            </a:fld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Adatábrázolás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BCE267-7275-49E6-AF79-6EDF5049F73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6BBE93-1154-42F2-A00E-706C9B274E5D}" type="datetime10">
              <a:rPr lang="hu-HU"/>
              <a:pPr>
                <a:defRPr/>
              </a:pPr>
              <a:t>16:26</a:t>
            </a:fld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Adatábrázolás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50D72-0644-497C-A8DC-1EC411861E1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06A22D-86A2-4369-AD58-C3C62A94D7C4}" type="datetime10">
              <a:rPr lang="hu-HU"/>
              <a:pPr>
                <a:defRPr/>
              </a:pPr>
              <a:t>16:26</a:t>
            </a:fld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Adatábrázolás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D288B-D6C6-4F7D-B8C2-D64D984C275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6825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5025" y="1981200"/>
            <a:ext cx="3808413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7650E0-67B2-4DA2-90C4-5215EE0ACD63}" type="datetime10">
              <a:rPr lang="hu-HU"/>
              <a:pPr>
                <a:defRPr/>
              </a:pPr>
              <a:t>16:26</a:t>
            </a:fld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Adatábrázolás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3A2ABA-A3D9-4E2A-A6E1-8B554651ED1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581861-F7E5-4611-A541-F7EEA612969F}" type="datetime10">
              <a:rPr lang="hu-HU"/>
              <a:pPr>
                <a:defRPr/>
              </a:pPr>
              <a:t>16:26</a:t>
            </a:fld>
            <a:endParaRPr lang="en-GB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Adatábrázolás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855B7D-C6A6-4EF2-B8A6-170D74514E9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9A7F6D-1828-4BC0-94B7-EB17558318F8}" type="datetime10">
              <a:rPr lang="hu-HU"/>
              <a:pPr>
                <a:defRPr/>
              </a:pPr>
              <a:t>16:26</a:t>
            </a:fld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Adatábrázolás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5C42D9-3A1E-4BA0-B31F-330FAB4B4B7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78747C-78A6-43B7-95F0-272ACC10F1E0}" type="datetime10">
              <a:rPr lang="hu-HU"/>
              <a:pPr>
                <a:defRPr/>
              </a:pPr>
              <a:t>16:26</a:t>
            </a:fld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Adatábrázolás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F9764D-7CBC-4611-B47D-52B3A51C41E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3590F1-3DCC-4B34-A003-932C14353797}" type="datetime10">
              <a:rPr lang="hu-HU"/>
              <a:pPr>
                <a:defRPr/>
              </a:pPr>
              <a:t>16:26</a:t>
            </a:fld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Adatábrázolás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298341-DD66-4636-9A6D-0A77222607F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739949-0F48-4931-B8C2-B4B41480F437}" type="datetime10">
              <a:rPr lang="hu-HU"/>
              <a:pPr>
                <a:defRPr/>
              </a:pPr>
              <a:t>16:26</a:t>
            </a:fld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Architektúrák -- Adatábrázolás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5C6310-AB78-43D5-8D27-FE6CDC9BF7B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11175"/>
            <a:ext cx="7767638" cy="1336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Címszöveg formátumának szerkesztése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67638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Vázlatszöveg formátumának szerkesztése</a:t>
            </a:r>
          </a:p>
          <a:p>
            <a:pPr lvl="1"/>
            <a:r>
              <a:rPr lang="en-GB" smtClean="0"/>
              <a:t>Második vázlatszint</a:t>
            </a:r>
          </a:p>
          <a:p>
            <a:pPr lvl="2"/>
            <a:r>
              <a:rPr lang="en-GB" smtClean="0"/>
              <a:t>Harmadik vázlatszint</a:t>
            </a:r>
          </a:p>
          <a:p>
            <a:pPr lvl="3"/>
            <a:r>
              <a:rPr lang="en-GB" smtClean="0"/>
              <a:t>Negyedik vázlatszint</a:t>
            </a:r>
          </a:p>
          <a:p>
            <a:pPr lvl="4"/>
            <a:r>
              <a:rPr lang="en-GB" smtClean="0"/>
              <a:t>Ötödik vázlatszint</a:t>
            </a:r>
          </a:p>
          <a:p>
            <a:pPr lvl="4"/>
            <a:r>
              <a:rPr lang="en-GB" smtClean="0"/>
              <a:t>Hatodik vázlatszint</a:t>
            </a:r>
          </a:p>
          <a:p>
            <a:pPr lvl="4"/>
            <a:r>
              <a:rPr lang="en-GB" smtClean="0"/>
              <a:t>Hetedik vázlatszint</a:t>
            </a:r>
          </a:p>
          <a:p>
            <a:pPr lvl="4"/>
            <a:r>
              <a:rPr lang="en-GB" smtClean="0"/>
              <a:t>Nyolcadik vázlatszint</a:t>
            </a:r>
          </a:p>
          <a:p>
            <a:pPr lvl="4"/>
            <a:r>
              <a:rPr lang="en-GB" smtClean="0"/>
              <a:t>Kilencedik vázlatszint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85800" y="6248400"/>
            <a:ext cx="1900238" cy="452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fld id="{A73A57F3-547C-4574-8998-42962F38425C}" type="datetime10">
              <a:rPr lang="hu-HU"/>
              <a:pPr>
                <a:defRPr/>
              </a:pPr>
              <a:t>16:26</a:t>
            </a:fld>
            <a:endParaRPr lang="en-GB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90838" cy="452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 algn="ctr">
              <a:lnSpc>
                <a:spcPct val="93000"/>
              </a:lnSpc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r>
              <a:rPr lang="en-GB"/>
              <a:t>Architektúrák -- Adatábrázolás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900238" cy="452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 algn="r">
              <a:lnSpc>
                <a:spcPct val="93000"/>
              </a:lnSpc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fld id="{36E00660-62F2-4B60-B41E-C68B180C9D7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/>
  <p:txStyles>
    <p:titleStyle>
      <a:lvl1pPr algn="ctr" defTabSz="449263" rtl="0" eaLnBrk="0" fontAlgn="base" hangingPunct="0">
        <a:lnSpc>
          <a:spcPct val="8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8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cs typeface="Arial" charset="0"/>
        </a:defRPr>
      </a:lvl2pPr>
      <a:lvl3pPr algn="ctr" defTabSz="449263" rtl="0" eaLnBrk="0" fontAlgn="base" hangingPunct="0">
        <a:lnSpc>
          <a:spcPct val="8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cs typeface="Arial" charset="0"/>
        </a:defRPr>
      </a:lvl3pPr>
      <a:lvl4pPr algn="ctr" defTabSz="449263" rtl="0" eaLnBrk="0" fontAlgn="base" hangingPunct="0">
        <a:lnSpc>
          <a:spcPct val="8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cs typeface="Arial" charset="0"/>
        </a:defRPr>
      </a:lvl4pPr>
      <a:lvl5pPr algn="ctr" defTabSz="449263" rtl="0" eaLnBrk="0" fontAlgn="base" hangingPunct="0">
        <a:lnSpc>
          <a:spcPct val="8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6" charset="0"/>
          <a:cs typeface="Arial" charset="0"/>
        </a:defRPr>
      </a:lvl5pPr>
      <a:lvl6pPr marL="457200" algn="ctr" defTabSz="449263" rtl="0" eaLnBrk="0" fontAlgn="base" hangingPunct="0">
        <a:lnSpc>
          <a:spcPct val="8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Arial" charset="0"/>
        </a:defRPr>
      </a:lvl6pPr>
      <a:lvl7pPr marL="914400" algn="ctr" defTabSz="449263" rtl="0" eaLnBrk="0" fontAlgn="base" hangingPunct="0">
        <a:lnSpc>
          <a:spcPct val="8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Arial" charset="0"/>
        </a:defRPr>
      </a:lvl7pPr>
      <a:lvl8pPr marL="1371600" algn="ctr" defTabSz="449263" rtl="0" eaLnBrk="0" fontAlgn="base" hangingPunct="0">
        <a:lnSpc>
          <a:spcPct val="8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Arial" charset="0"/>
        </a:defRPr>
      </a:lvl8pPr>
      <a:lvl9pPr marL="1828800" algn="ctr" defTabSz="449263" rtl="0" eaLnBrk="0" fontAlgn="base" hangingPunct="0">
        <a:lnSpc>
          <a:spcPct val="8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Arial" charset="0"/>
        </a:defRPr>
      </a:lvl9pPr>
    </p:titleStyle>
    <p:bodyStyle>
      <a:lvl1pPr marL="338138" indent="-338138" algn="l" defTabSz="449263" rtl="0" eaLnBrk="0" fontAlgn="base" hangingPunct="0">
        <a:lnSpc>
          <a:spcPct val="80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8188" indent="-280988" algn="l" defTabSz="449263" rtl="0" eaLnBrk="0" fontAlgn="base" hangingPunct="0">
        <a:lnSpc>
          <a:spcPct val="80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eaLnBrk="0" fontAlgn="base" hangingPunct="0">
        <a:lnSpc>
          <a:spcPct val="80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eaLnBrk="0" fontAlgn="base" hangingPunct="0">
        <a:lnSpc>
          <a:spcPct val="80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eaLnBrk="0" fontAlgn="base" hangingPunct="0">
        <a:lnSpc>
          <a:spcPct val="80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eaLnBrk="0" fontAlgn="base" hangingPunct="0">
        <a:lnSpc>
          <a:spcPct val="80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•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eaLnBrk="0" fontAlgn="base" hangingPunct="0">
        <a:lnSpc>
          <a:spcPct val="80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•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eaLnBrk="0" fontAlgn="base" hangingPunct="0">
        <a:lnSpc>
          <a:spcPct val="80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•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eaLnBrk="0" fontAlgn="base" hangingPunct="0">
        <a:lnSpc>
          <a:spcPct val="80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•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6FBA1FC8-A3F9-4273-98E9-CAB32761F375}" type="slidenum">
              <a:rPr lang="en-GB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3073" name="Rectangle 1"/>
          <p:cNvSpPr>
            <a:spLocks noGrp="1" noChangeArrowheads="1"/>
          </p:cNvSpPr>
          <p:nvPr>
            <p:ph type="body"/>
          </p:nvPr>
        </p:nvSpPr>
        <p:spPr>
          <a:xfrm>
            <a:off x="685800" y="1981200"/>
            <a:ext cx="7772400" cy="4132263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 algn="just">
              <a:lnSpc>
                <a:spcPct val="83000"/>
              </a:lnSpc>
              <a:spcBef>
                <a:spcPts val="800"/>
              </a:spcBef>
              <a:buFont typeface="Times New Roman" pitchFamily="16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/>
              <a:t>Számítógépek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felépítése</a:t>
            </a:r>
            <a:endParaRPr lang="en-GB" sz="2800" b="1" dirty="0" smtClean="0"/>
          </a:p>
          <a:p>
            <a:pPr marL="338138" indent="-338138" algn="just">
              <a:lnSpc>
                <a:spcPct val="83000"/>
              </a:lnSpc>
              <a:spcBef>
                <a:spcPts val="800"/>
              </a:spcBef>
              <a:buFont typeface="Times New Roman" pitchFamily="16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>
                <a:solidFill>
                  <a:srgbClr val="FF0000"/>
                </a:solidFill>
              </a:rPr>
              <a:t>Digitális</a:t>
            </a:r>
            <a:r>
              <a:rPr lang="en-GB" sz="2800" b="1" dirty="0" smtClean="0">
                <a:solidFill>
                  <a:srgbClr val="FF0000"/>
                </a:solidFill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</a:rPr>
              <a:t>adatábrázolás</a:t>
            </a:r>
            <a:endParaRPr lang="en-GB" sz="2800" b="1" dirty="0" smtClean="0">
              <a:solidFill>
                <a:srgbClr val="FF0000"/>
              </a:solidFill>
            </a:endParaRPr>
          </a:p>
          <a:p>
            <a:pPr marL="338138" indent="-338138" algn="just">
              <a:lnSpc>
                <a:spcPct val="83000"/>
              </a:lnSpc>
              <a:spcBef>
                <a:spcPts val="800"/>
              </a:spcBef>
              <a:buFont typeface="Times New Roman" pitchFamily="16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/>
              <a:t>Digitális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logikai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szint</a:t>
            </a:r>
            <a:endParaRPr lang="en-GB" sz="2800" b="1" dirty="0" smtClean="0"/>
          </a:p>
          <a:p>
            <a:pPr marL="338138" indent="-338138" algn="just">
              <a:lnSpc>
                <a:spcPct val="83000"/>
              </a:lnSpc>
              <a:spcBef>
                <a:spcPts val="800"/>
              </a:spcBef>
              <a:buFont typeface="Times New Roman" pitchFamily="16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/>
              <a:t>Mikroarchitektúra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szint</a:t>
            </a:r>
            <a:endParaRPr lang="en-GB" sz="2800" b="1" dirty="0" smtClean="0"/>
          </a:p>
          <a:p>
            <a:pPr marL="338138" indent="-338138" algn="just">
              <a:lnSpc>
                <a:spcPct val="83000"/>
              </a:lnSpc>
              <a:spcBef>
                <a:spcPts val="800"/>
              </a:spcBef>
              <a:buFont typeface="Times New Roman" pitchFamily="16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>
                <a:solidFill>
                  <a:schemeClr val="tx2"/>
                </a:solidFill>
              </a:rPr>
              <a:t>Gépi</a:t>
            </a:r>
            <a:r>
              <a:rPr lang="en-GB" sz="2800" b="1" dirty="0" smtClean="0">
                <a:solidFill>
                  <a:schemeClr val="tx2"/>
                </a:solidFill>
              </a:rPr>
              <a:t> </a:t>
            </a:r>
            <a:r>
              <a:rPr lang="en-GB" sz="2800" b="1" dirty="0" err="1" smtClean="0">
                <a:solidFill>
                  <a:schemeClr val="tx2"/>
                </a:solidFill>
              </a:rPr>
              <a:t>utasítás</a:t>
            </a:r>
            <a:r>
              <a:rPr lang="en-GB" sz="2800" b="1" dirty="0" smtClean="0">
                <a:solidFill>
                  <a:schemeClr val="tx2"/>
                </a:solidFill>
              </a:rPr>
              <a:t> </a:t>
            </a:r>
            <a:r>
              <a:rPr lang="en-GB" sz="2800" b="1" dirty="0" err="1" smtClean="0">
                <a:solidFill>
                  <a:schemeClr val="tx2"/>
                </a:solidFill>
              </a:rPr>
              <a:t>szint</a:t>
            </a:r>
            <a:endParaRPr lang="en-GB" sz="2800" b="1" dirty="0" smtClean="0">
              <a:solidFill>
                <a:schemeClr val="tx2"/>
              </a:solidFill>
            </a:endParaRPr>
          </a:p>
          <a:p>
            <a:pPr marL="338138" indent="-338138" algn="just">
              <a:lnSpc>
                <a:spcPct val="83000"/>
              </a:lnSpc>
              <a:spcBef>
                <a:spcPts val="800"/>
              </a:spcBef>
              <a:buFont typeface="Times New Roman" pitchFamily="16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/>
              <a:t>Operációs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rendszer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szint</a:t>
            </a:r>
            <a:endParaRPr lang="en-GB" sz="2800" b="1" dirty="0" smtClean="0"/>
          </a:p>
          <a:p>
            <a:pPr marL="338138" indent="-338138" algn="just">
              <a:lnSpc>
                <a:spcPct val="83000"/>
              </a:lnSpc>
              <a:spcBef>
                <a:spcPts val="800"/>
              </a:spcBef>
              <a:buFont typeface="Times New Roman" pitchFamily="16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smtClean="0">
                <a:solidFill>
                  <a:schemeClr val="tx1"/>
                </a:solidFill>
              </a:rPr>
              <a:t>Assembly </a:t>
            </a:r>
            <a:r>
              <a:rPr lang="en-GB" sz="2800" b="1" dirty="0" err="1" smtClean="0">
                <a:solidFill>
                  <a:schemeClr val="tx1"/>
                </a:solidFill>
              </a:rPr>
              <a:t>nyelvi</a:t>
            </a:r>
            <a:r>
              <a:rPr lang="en-GB" sz="2800" b="1" dirty="0" smtClean="0">
                <a:solidFill>
                  <a:schemeClr val="tx1"/>
                </a:solidFill>
              </a:rPr>
              <a:t> </a:t>
            </a:r>
            <a:r>
              <a:rPr lang="en-GB" sz="2800" b="1" dirty="0" err="1" smtClean="0">
                <a:solidFill>
                  <a:schemeClr val="tx1"/>
                </a:solidFill>
              </a:rPr>
              <a:t>szint</a:t>
            </a:r>
            <a:endParaRPr lang="en-GB" sz="2800" b="1" dirty="0" smtClean="0">
              <a:solidFill>
                <a:schemeClr val="tx1"/>
              </a:solidFill>
            </a:endParaRPr>
          </a:p>
          <a:p>
            <a:pPr marL="338138" indent="-338138" algn="just">
              <a:lnSpc>
                <a:spcPct val="83000"/>
              </a:lnSpc>
              <a:spcBef>
                <a:spcPts val="800"/>
              </a:spcBef>
              <a:buFont typeface="Times New Roman" pitchFamily="16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>
                <a:solidFill>
                  <a:srgbClr val="5A5A64"/>
                </a:solidFill>
              </a:rPr>
              <a:t>Probléma</a:t>
            </a:r>
            <a:r>
              <a:rPr lang="en-GB" sz="2800" b="1" dirty="0" smtClean="0">
                <a:solidFill>
                  <a:srgbClr val="5A5A64"/>
                </a:solidFill>
              </a:rPr>
              <a:t> </a:t>
            </a:r>
            <a:r>
              <a:rPr lang="en-GB" sz="2800" b="1" dirty="0" err="1" smtClean="0">
                <a:solidFill>
                  <a:srgbClr val="5A5A64"/>
                </a:solidFill>
              </a:rPr>
              <a:t>orientált</a:t>
            </a:r>
            <a:r>
              <a:rPr lang="en-GB" sz="2800" b="1" dirty="0" smtClean="0">
                <a:solidFill>
                  <a:srgbClr val="5A5A64"/>
                </a:solidFill>
              </a:rPr>
              <a:t> (</a:t>
            </a:r>
            <a:r>
              <a:rPr lang="en-GB" sz="2800" b="1" dirty="0" err="1" smtClean="0">
                <a:solidFill>
                  <a:srgbClr val="5A5A64"/>
                </a:solidFill>
              </a:rPr>
              <a:t>magas</a:t>
            </a:r>
            <a:r>
              <a:rPr lang="en-GB" sz="2800" b="1" dirty="0" smtClean="0">
                <a:solidFill>
                  <a:srgbClr val="5A5A64"/>
                </a:solidFill>
              </a:rPr>
              <a:t> </a:t>
            </a:r>
            <a:r>
              <a:rPr lang="en-GB" sz="2800" b="1" dirty="0" err="1" smtClean="0">
                <a:solidFill>
                  <a:srgbClr val="5A5A64"/>
                </a:solidFill>
              </a:rPr>
              <a:t>szintű</a:t>
            </a:r>
            <a:r>
              <a:rPr lang="en-GB" sz="2800" b="1" dirty="0" smtClean="0">
                <a:solidFill>
                  <a:srgbClr val="5A5A64"/>
                </a:solidFill>
              </a:rPr>
              <a:t>) </a:t>
            </a:r>
            <a:r>
              <a:rPr lang="en-GB" sz="2800" b="1" dirty="0" err="1" smtClean="0">
                <a:solidFill>
                  <a:srgbClr val="5A5A64"/>
                </a:solidFill>
              </a:rPr>
              <a:t>nyelvi</a:t>
            </a:r>
            <a:r>
              <a:rPr lang="en-GB" sz="2800" b="1" dirty="0" smtClean="0">
                <a:solidFill>
                  <a:srgbClr val="5A5A64"/>
                </a:solidFill>
              </a:rPr>
              <a:t> </a:t>
            </a:r>
            <a:r>
              <a:rPr lang="en-GB" sz="2800" b="1" dirty="0" err="1" smtClean="0">
                <a:solidFill>
                  <a:srgbClr val="5A5A64"/>
                </a:solidFill>
              </a:rPr>
              <a:t>szint</a:t>
            </a:r>
            <a:endParaRPr lang="en-GB" sz="2800" b="1" dirty="0" smtClean="0">
              <a:solidFill>
                <a:srgbClr val="5A5A64"/>
              </a:solidFill>
            </a:endParaRPr>
          </a:p>
          <a:p>
            <a:pPr marL="338138" indent="-338138" algn="just">
              <a:lnSpc>
                <a:spcPct val="83000"/>
              </a:lnSpc>
              <a:spcBef>
                <a:spcPts val="800"/>
              </a:spcBef>
              <a:buFont typeface="Times New Roman" pitchFamily="16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/>
              <a:t>Perifériák</a:t>
            </a:r>
            <a:endParaRPr lang="en-GB" sz="2800" b="1" dirty="0" smtClean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 idx="1"/>
          </p:nvPr>
        </p:nvSpPr>
        <p:spPr>
          <a:xfrm>
            <a:off x="685800" y="609600"/>
            <a:ext cx="7772400" cy="1146175"/>
          </a:xfrm>
        </p:spPr>
        <p:txBody>
          <a:bodyPr anchor="ctr">
            <a:spAutoFit/>
          </a:bodyPr>
          <a:lstStyle/>
          <a:p>
            <a:pPr marL="0" indent="0" algn="ctr">
              <a:lnSpc>
                <a:spcPct val="86000"/>
              </a:lnSpc>
              <a:spcBef>
                <a:spcPct val="0"/>
              </a:spcBef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4400" smtClean="0"/>
              <a:t>Számítógép architektúrák</a:t>
            </a:r>
          </a:p>
        </p:txBody>
      </p:sp>
      <p:sp>
        <p:nvSpPr>
          <p:cNvPr id="2053" name="Élőláb hely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>
                <a:latin typeface="Times New Roman" pitchFamily="18" charset="0"/>
              </a:rPr>
              <a:t>Architektúrák -- Adatábrázolás</a:t>
            </a:r>
          </a:p>
        </p:txBody>
      </p:sp>
      <p:sp>
        <p:nvSpPr>
          <p:cNvPr id="2054" name="Dátum helye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129F908E-E4AC-4E9B-B8EC-467D4CBF829E}" type="datetime10">
              <a:rPr lang="hu-HU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16:26</a:t>
            </a:fld>
            <a:endParaRPr lang="en-GB"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79EF9C82-C56D-42C8-BB31-D6C2950732F6}" type="slidenum">
              <a:rPr lang="en-GB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10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47105" name="Rectangle 1"/>
          <p:cNvSpPr>
            <a:spLocks noGrp="1" noChangeArrowheads="1"/>
          </p:cNvSpPr>
          <p:nvPr>
            <p:ph type="body"/>
          </p:nvPr>
        </p:nvSpPr>
        <p:spPr>
          <a:xfrm>
            <a:off x="0" y="0"/>
            <a:ext cx="9144000" cy="5357813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 algn="just">
              <a:lnSpc>
                <a:spcPct val="8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dirty="0" smtClean="0"/>
              <a:t>Bit:</a:t>
            </a:r>
            <a:r>
              <a:rPr lang="en-GB" sz="3200" dirty="0" smtClean="0"/>
              <a:t> </a:t>
            </a:r>
            <a:r>
              <a:rPr lang="en-GB" sz="3200" dirty="0" err="1" smtClean="0"/>
              <a:t>egy</a:t>
            </a:r>
            <a:r>
              <a:rPr lang="en-GB" sz="3200" dirty="0" smtClean="0"/>
              <a:t> </a:t>
            </a:r>
            <a:r>
              <a:rPr lang="en-GB" sz="3200" dirty="0" err="1" smtClean="0"/>
              <a:t>bináris</a:t>
            </a:r>
            <a:r>
              <a:rPr lang="en-GB" sz="3200" dirty="0" smtClean="0"/>
              <a:t> </a:t>
            </a:r>
            <a:r>
              <a:rPr lang="en-GB" sz="3200" dirty="0" err="1" smtClean="0"/>
              <a:t>számjegy</a:t>
            </a:r>
            <a:r>
              <a:rPr lang="en-GB" sz="3200" dirty="0" smtClean="0"/>
              <a:t>, </a:t>
            </a:r>
            <a:r>
              <a:rPr lang="en-GB" sz="3200" dirty="0" err="1" smtClean="0"/>
              <a:t>vagy</a:t>
            </a:r>
            <a:r>
              <a:rPr lang="en-GB" sz="3200" dirty="0" smtClean="0"/>
              <a:t> </a:t>
            </a:r>
            <a:r>
              <a:rPr lang="en-GB" sz="3200" dirty="0" err="1" smtClean="0"/>
              <a:t>olyan</a:t>
            </a:r>
            <a:r>
              <a:rPr lang="en-GB" sz="3200" dirty="0" smtClean="0"/>
              <a:t> </a:t>
            </a:r>
            <a:r>
              <a:rPr lang="en-GB" sz="3200" dirty="0" err="1" smtClean="0"/>
              <a:t>áramkör</a:t>
            </a:r>
            <a:r>
              <a:rPr lang="en-GB" sz="3200" dirty="0" smtClean="0"/>
              <a:t>, </a:t>
            </a:r>
            <a:r>
              <a:rPr lang="en-GB" sz="3200" dirty="0" err="1" smtClean="0"/>
              <a:t>amely</a:t>
            </a:r>
            <a:r>
              <a:rPr lang="en-GB" sz="3200" dirty="0" smtClean="0"/>
              <a:t> </a:t>
            </a:r>
            <a:r>
              <a:rPr lang="en-GB" sz="3200" dirty="0" err="1" smtClean="0"/>
              <a:t>egy</a:t>
            </a:r>
            <a:r>
              <a:rPr lang="en-GB" sz="3200" dirty="0" smtClean="0"/>
              <a:t> </a:t>
            </a:r>
            <a:r>
              <a:rPr lang="en-GB" sz="3200" dirty="0" err="1" smtClean="0"/>
              <a:t>bináris</a:t>
            </a:r>
            <a:r>
              <a:rPr lang="en-GB" sz="3200" dirty="0" smtClean="0"/>
              <a:t> </a:t>
            </a:r>
            <a:r>
              <a:rPr lang="en-GB" sz="3200" dirty="0" err="1" smtClean="0"/>
              <a:t>számjegy</a:t>
            </a:r>
            <a:r>
              <a:rPr lang="en-GB" sz="3200" dirty="0" smtClean="0"/>
              <a:t> </a:t>
            </a:r>
            <a:r>
              <a:rPr lang="en-GB" sz="3200" dirty="0" err="1" smtClean="0"/>
              <a:t>ábrázolására</a:t>
            </a:r>
            <a:r>
              <a:rPr lang="en-GB" sz="3200" dirty="0" smtClean="0"/>
              <a:t> </a:t>
            </a:r>
            <a:r>
              <a:rPr lang="en-GB" sz="3200" dirty="0" err="1" smtClean="0"/>
              <a:t>alkalmas</a:t>
            </a:r>
            <a:r>
              <a:rPr lang="en-GB" sz="3200" dirty="0" smtClean="0"/>
              <a:t>. </a:t>
            </a:r>
          </a:p>
          <a:p>
            <a:pPr marL="338138" indent="-338138" algn="just">
              <a:lnSpc>
                <a:spcPct val="8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dirty="0" err="1" smtClean="0"/>
              <a:t>Bájt</a:t>
            </a:r>
            <a:r>
              <a:rPr lang="en-GB" sz="3200" b="1" dirty="0" smtClean="0"/>
              <a:t> (Byte):</a:t>
            </a:r>
            <a:r>
              <a:rPr lang="en-GB" sz="3200" dirty="0" smtClean="0"/>
              <a:t> 8 bit, 8 bites </a:t>
            </a:r>
            <a:r>
              <a:rPr lang="en-GB" sz="3200" dirty="0" err="1" smtClean="0"/>
              <a:t>szám</a:t>
            </a:r>
            <a:r>
              <a:rPr lang="en-GB" sz="3200" dirty="0" smtClean="0"/>
              <a:t>.</a:t>
            </a:r>
          </a:p>
          <a:p>
            <a:pPr marL="338138" indent="-338138" algn="just">
              <a:lnSpc>
                <a:spcPct val="8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dirty="0" err="1" smtClean="0"/>
              <a:t>Előjeles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fixponto</a:t>
            </a:r>
            <a:r>
              <a:rPr lang="hu-HU" sz="3200" b="1" dirty="0" smtClean="0"/>
              <a:t>s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számok</a:t>
            </a:r>
            <a:r>
              <a:rPr lang="en-GB" sz="3200" b="1" dirty="0" smtClean="0"/>
              <a:t>:</a:t>
            </a:r>
            <a:r>
              <a:rPr lang="en-GB" sz="3200" dirty="0" smtClean="0"/>
              <a:t> </a:t>
            </a:r>
          </a:p>
          <a:p>
            <a:pPr marL="338138" indent="-338138" algn="l">
              <a:lnSpc>
                <a:spcPct val="8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/>
              <a:t>2</a:t>
            </a:r>
            <a:r>
              <a:rPr lang="en-GB" sz="3200" baseline="30000" dirty="0" smtClean="0"/>
              <a:t>8</a:t>
            </a:r>
            <a:r>
              <a:rPr lang="en-GB" sz="3200" dirty="0" smtClean="0"/>
              <a:t> = 256 </a:t>
            </a:r>
            <a:r>
              <a:rPr lang="en-GB" sz="3200" dirty="0" err="1" smtClean="0"/>
              <a:t>különböző</a:t>
            </a:r>
            <a:r>
              <a:rPr lang="en-GB" sz="3200" dirty="0" smtClean="0"/>
              <a:t> 8 bites </a:t>
            </a:r>
            <a:r>
              <a:rPr lang="en-GB" sz="3200" dirty="0" err="1" smtClean="0"/>
              <a:t>szám</a:t>
            </a:r>
            <a:r>
              <a:rPr lang="en-GB" sz="3200" dirty="0" smtClean="0"/>
              <a:t> </a:t>
            </a:r>
            <a:r>
              <a:rPr lang="en-GB" sz="3200" dirty="0" err="1" smtClean="0"/>
              <a:t>lehetséges</a:t>
            </a:r>
            <a:r>
              <a:rPr lang="en-GB" sz="3200" dirty="0" smtClean="0"/>
              <a:t>. </a:t>
            </a:r>
            <a:br>
              <a:rPr lang="en-GB" sz="3200" dirty="0" smtClean="0"/>
            </a:br>
            <a:r>
              <a:rPr lang="en-GB" sz="3200" dirty="0" err="1" smtClean="0"/>
              <a:t>Melyek</a:t>
            </a:r>
            <a:r>
              <a:rPr lang="en-GB" sz="3200" dirty="0" smtClean="0"/>
              <a:t> </a:t>
            </a:r>
            <a:r>
              <a:rPr lang="en-GB" sz="3200" dirty="0" err="1" smtClean="0"/>
              <a:t>jelentsenek</a:t>
            </a:r>
            <a:r>
              <a:rPr lang="en-GB" sz="3200" dirty="0" smtClean="0"/>
              <a:t> </a:t>
            </a:r>
            <a:r>
              <a:rPr lang="en-GB" sz="3200" dirty="0" err="1" smtClean="0"/>
              <a:t>negatív</a:t>
            </a:r>
            <a:r>
              <a:rPr lang="en-GB" sz="3200" dirty="0" smtClean="0"/>
              <a:t> </a:t>
            </a:r>
            <a:r>
              <a:rPr lang="en-GB" sz="3200" dirty="0" err="1" smtClean="0"/>
              <a:t>értékeket</a:t>
            </a:r>
            <a:r>
              <a:rPr lang="en-GB" sz="3200" dirty="0" smtClean="0"/>
              <a:t>? </a:t>
            </a:r>
          </a:p>
          <a:p>
            <a:pPr marL="338138" indent="-338138" algn="l">
              <a:lnSpc>
                <a:spcPct val="8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err="1" smtClean="0"/>
              <a:t>Előjeles</a:t>
            </a:r>
            <a:r>
              <a:rPr lang="en-GB" sz="3200" dirty="0" smtClean="0"/>
              <a:t> </a:t>
            </a:r>
            <a:r>
              <a:rPr lang="en-GB" sz="3200" dirty="0" err="1" smtClean="0"/>
              <a:t>számok</a:t>
            </a:r>
            <a:r>
              <a:rPr lang="en-GB" sz="3200" dirty="0" smtClean="0"/>
              <a:t> </a:t>
            </a:r>
            <a:r>
              <a:rPr lang="en-GB" sz="3200" dirty="0" err="1" smtClean="0"/>
              <a:t>szokásos</a:t>
            </a:r>
            <a:r>
              <a:rPr lang="en-GB" sz="3200" dirty="0" smtClean="0"/>
              <a:t> </a:t>
            </a:r>
            <a:r>
              <a:rPr lang="en-GB" sz="3200" dirty="0" err="1" smtClean="0"/>
              <a:t>ábrázolásai</a:t>
            </a:r>
            <a:r>
              <a:rPr lang="en-GB" sz="3200" dirty="0" smtClean="0"/>
              <a:t>:</a:t>
            </a:r>
          </a:p>
          <a:p>
            <a:pPr marL="338138" indent="-338138" algn="l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/>
              <a:t>	</a:t>
            </a:r>
            <a:r>
              <a:rPr lang="en-GB" sz="3200" dirty="0" err="1" smtClean="0"/>
              <a:t>előjeles</a:t>
            </a:r>
            <a:r>
              <a:rPr lang="en-GB" sz="3200" dirty="0" smtClean="0"/>
              <a:t> </a:t>
            </a:r>
            <a:r>
              <a:rPr lang="en-GB" sz="3200" dirty="0" err="1" smtClean="0"/>
              <a:t>abszolút</a:t>
            </a:r>
            <a:r>
              <a:rPr lang="en-GB" sz="3200" dirty="0" smtClean="0"/>
              <a:t> </a:t>
            </a:r>
            <a:r>
              <a:rPr lang="en-GB" sz="3200" dirty="0" err="1" smtClean="0"/>
              <a:t>érték</a:t>
            </a:r>
            <a:r>
              <a:rPr lang="en-GB" sz="3200" dirty="0" smtClean="0"/>
              <a:t>,</a:t>
            </a:r>
          </a:p>
          <a:p>
            <a:pPr marL="338138" indent="-338138" algn="l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/>
              <a:t>	</a:t>
            </a:r>
            <a:r>
              <a:rPr lang="en-GB" sz="3200" dirty="0" err="1" smtClean="0"/>
              <a:t>egyes</a:t>
            </a:r>
            <a:r>
              <a:rPr lang="en-GB" sz="3200" dirty="0" smtClean="0"/>
              <a:t> </a:t>
            </a:r>
            <a:r>
              <a:rPr lang="en-GB" sz="3200" dirty="0" err="1" smtClean="0"/>
              <a:t>komplemens</a:t>
            </a:r>
            <a:r>
              <a:rPr lang="en-GB" sz="3200" dirty="0" smtClean="0"/>
              <a:t>,</a:t>
            </a:r>
          </a:p>
          <a:p>
            <a:pPr marL="338138" indent="-338138" algn="l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/>
              <a:t>	</a:t>
            </a:r>
            <a:r>
              <a:rPr lang="en-GB" sz="3200" dirty="0" err="1" smtClean="0">
                <a:solidFill>
                  <a:srgbClr val="FF0000"/>
                </a:solidFill>
              </a:rPr>
              <a:t>kettes</a:t>
            </a:r>
            <a:r>
              <a:rPr lang="en-GB" sz="3200" dirty="0" smtClean="0">
                <a:solidFill>
                  <a:srgbClr val="FF0000"/>
                </a:solidFill>
              </a:rPr>
              <a:t> </a:t>
            </a:r>
            <a:r>
              <a:rPr lang="en-GB" sz="3200" dirty="0" err="1" smtClean="0">
                <a:solidFill>
                  <a:srgbClr val="FF0000"/>
                </a:solidFill>
              </a:rPr>
              <a:t>komplemens</a:t>
            </a:r>
            <a:r>
              <a:rPr lang="en-GB" sz="3200" dirty="0" smtClean="0"/>
              <a:t>,</a:t>
            </a:r>
          </a:p>
          <a:p>
            <a:pPr marL="338138" indent="-338138" algn="l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/>
              <a:t>	</a:t>
            </a:r>
            <a:r>
              <a:rPr lang="en-GB" sz="3200" dirty="0" err="1" smtClean="0"/>
              <a:t>többletes</a:t>
            </a:r>
            <a:r>
              <a:rPr lang="en-GB" sz="3200" dirty="0" smtClean="0"/>
              <a:t>.</a:t>
            </a:r>
          </a:p>
        </p:txBody>
      </p:sp>
      <p:sp>
        <p:nvSpPr>
          <p:cNvPr id="11268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>
                <a:latin typeface="Times New Roman" pitchFamily="18" charset="0"/>
              </a:rPr>
              <a:t>Architektúrák -- Adatábrázolás</a:t>
            </a:r>
          </a:p>
        </p:txBody>
      </p:sp>
      <p:sp>
        <p:nvSpPr>
          <p:cNvPr id="11269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66FCF8F3-3484-42D6-AD60-5FEA58AF80ED}" type="datetime10">
              <a:rPr lang="hu-HU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16:26</a:t>
            </a:fld>
            <a:endParaRPr lang="en-GB"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46DFC813-ADED-4B57-A541-B6E77A2D9A8C}" type="slidenum">
              <a:rPr lang="en-GB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11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48129" name="Rectangle 1"/>
          <p:cNvSpPr>
            <a:spLocks noGrp="1" noChangeArrowheads="1"/>
          </p:cNvSpPr>
          <p:nvPr>
            <p:ph type="body"/>
          </p:nvPr>
        </p:nvSpPr>
        <p:spPr>
          <a:xfrm>
            <a:off x="0" y="0"/>
            <a:ext cx="9144000" cy="5638800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 algn="just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smtClean="0"/>
              <a:t>Előjeles abszolút érték:</a:t>
            </a:r>
            <a:r>
              <a:rPr lang="en-GB" sz="3200" smtClean="0"/>
              <a:t> </a:t>
            </a:r>
          </a:p>
          <a:p>
            <a:pPr marL="338138" indent="-338138" algn="just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smtClean="0"/>
              <a:t>	előjel és abszolút érték,</a:t>
            </a:r>
          </a:p>
          <a:p>
            <a:pPr marL="338138" indent="-338138" algn="just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smtClean="0"/>
              <a:t>	az első bit (balról) az előjel: 0: +, 1: -  </a:t>
            </a:r>
          </a:p>
          <a:p>
            <a:pPr marL="338138" indent="-338138" algn="just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smtClean="0"/>
              <a:t>Pl.: +25</a:t>
            </a:r>
            <a:r>
              <a:rPr lang="en-GB" sz="3200" baseline="-25000" smtClean="0"/>
              <a:t>10</a:t>
            </a:r>
            <a:r>
              <a:rPr lang="en-GB" sz="3200" smtClean="0"/>
              <a:t> = 00011001</a:t>
            </a:r>
            <a:r>
              <a:rPr lang="en-GB" sz="3200" baseline="-25000" smtClean="0"/>
              <a:t>2</a:t>
            </a:r>
            <a:r>
              <a:rPr lang="en-GB" sz="3200" smtClean="0"/>
              <a:t>, 	-25</a:t>
            </a:r>
            <a:r>
              <a:rPr lang="en-GB" sz="3200" baseline="-25000" smtClean="0"/>
              <a:t>10</a:t>
            </a:r>
            <a:r>
              <a:rPr lang="en-GB" sz="3200" smtClean="0"/>
              <a:t> = 10011001</a:t>
            </a:r>
            <a:r>
              <a:rPr lang="en-GB" sz="3200" baseline="-25000" smtClean="0"/>
              <a:t>2</a:t>
            </a:r>
            <a:r>
              <a:rPr lang="en-GB" sz="3200" smtClean="0"/>
              <a:t>. </a:t>
            </a:r>
          </a:p>
          <a:p>
            <a:pPr marL="338138" indent="-338138" algn="just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smtClean="0"/>
              <a:t>			    +					     -</a:t>
            </a:r>
          </a:p>
          <a:p>
            <a:pPr marL="338138" indent="-338138" algn="just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3200" smtClean="0"/>
          </a:p>
          <a:p>
            <a:pPr marL="338138" indent="-338138" algn="just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smtClean="0"/>
              <a:t>Jellemzők (8 bites szám esetén):</a:t>
            </a:r>
          </a:p>
          <a:p>
            <a:pPr marL="338138" indent="-338138" algn="just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smtClean="0"/>
              <a:t> 	a legkisebb szám -127, a legnagyobb 127, </a:t>
            </a:r>
          </a:p>
          <a:p>
            <a:pPr marL="338138" indent="-338138" algn="just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smtClean="0"/>
              <a:t>	a nulla kétféleképpen ábrázolható. </a:t>
            </a:r>
          </a:p>
        </p:txBody>
      </p:sp>
      <p:sp>
        <p:nvSpPr>
          <p:cNvPr id="12292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>
                <a:latin typeface="Times New Roman" pitchFamily="18" charset="0"/>
              </a:rPr>
              <a:t>Architektúrák -- Adatábrázolás</a:t>
            </a:r>
          </a:p>
        </p:txBody>
      </p:sp>
      <p:sp>
        <p:nvSpPr>
          <p:cNvPr id="12293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0F8D9F9C-F2D2-4BF9-8B99-1BCF0093A5D9}" type="datetime10">
              <a:rPr lang="hu-HU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16:26</a:t>
            </a:fld>
            <a:endParaRPr lang="en-GB"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48FE7FD8-DD92-43A7-A2B4-AA450B873423}" type="slidenum">
              <a:rPr lang="en-GB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12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49153" name="Rectangle 1"/>
          <p:cNvSpPr>
            <a:spLocks noGrp="1" noChangeArrowheads="1"/>
          </p:cNvSpPr>
          <p:nvPr>
            <p:ph type="body"/>
          </p:nvPr>
        </p:nvSpPr>
        <p:spPr>
          <a:xfrm>
            <a:off x="0" y="0"/>
            <a:ext cx="9144000" cy="5641975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 algn="just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dirty="0" err="1" smtClean="0"/>
              <a:t>Egyes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komplemens</a:t>
            </a:r>
            <a:r>
              <a:rPr lang="en-GB" sz="3200" b="1" dirty="0" smtClean="0"/>
              <a:t>:</a:t>
            </a:r>
            <a:r>
              <a:rPr lang="en-GB" sz="3200" dirty="0" smtClean="0"/>
              <a:t> </a:t>
            </a:r>
          </a:p>
          <a:p>
            <a:pPr marL="338138" indent="-338138" algn="just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/>
              <a:t>	</a:t>
            </a:r>
            <a:r>
              <a:rPr lang="en-GB" sz="3200" dirty="0" err="1" smtClean="0"/>
              <a:t>az</a:t>
            </a:r>
            <a:r>
              <a:rPr lang="en-GB" sz="3200" dirty="0" smtClean="0"/>
              <a:t> </a:t>
            </a:r>
            <a:r>
              <a:rPr lang="en-GB" sz="3200" dirty="0" err="1" smtClean="0"/>
              <a:t>első</a:t>
            </a:r>
            <a:r>
              <a:rPr lang="en-GB" sz="3200" dirty="0" smtClean="0"/>
              <a:t> bit </a:t>
            </a:r>
            <a:r>
              <a:rPr lang="en-GB" sz="3200" dirty="0" err="1" smtClean="0"/>
              <a:t>az</a:t>
            </a:r>
            <a:r>
              <a:rPr lang="en-GB" sz="3200" dirty="0" smtClean="0"/>
              <a:t> </a:t>
            </a:r>
            <a:r>
              <a:rPr lang="en-GB" sz="3200" dirty="0" err="1" smtClean="0"/>
              <a:t>előjel</a:t>
            </a:r>
            <a:r>
              <a:rPr lang="en-GB" sz="3200" dirty="0" smtClean="0"/>
              <a:t> (0: </a:t>
            </a:r>
            <a:r>
              <a:rPr lang="en-GB" sz="3200" dirty="0" err="1" smtClean="0"/>
              <a:t>pozitív</a:t>
            </a:r>
            <a:r>
              <a:rPr lang="en-GB" sz="3200" dirty="0" smtClean="0"/>
              <a:t>, 1: </a:t>
            </a:r>
            <a:r>
              <a:rPr lang="en-GB" sz="3200" dirty="0" err="1" smtClean="0"/>
              <a:t>negatív</a:t>
            </a:r>
            <a:r>
              <a:rPr lang="en-GB" sz="3200" dirty="0" smtClean="0"/>
              <a:t>). </a:t>
            </a:r>
          </a:p>
          <a:p>
            <a:pPr marL="338138" indent="-338138" algn="just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/>
              <a:t>	</a:t>
            </a:r>
            <a:r>
              <a:rPr lang="en-GB" sz="3200" dirty="0" err="1" smtClean="0"/>
              <a:t>Egy</a:t>
            </a:r>
            <a:r>
              <a:rPr lang="en-GB" sz="3200" dirty="0" smtClean="0"/>
              <a:t> </a:t>
            </a:r>
            <a:r>
              <a:rPr lang="en-GB" sz="3200" dirty="0" err="1" smtClean="0"/>
              <a:t>szám</a:t>
            </a:r>
            <a:r>
              <a:rPr lang="en-GB" sz="3200" dirty="0" smtClean="0"/>
              <a:t> -1-szerese (</a:t>
            </a:r>
            <a:r>
              <a:rPr lang="en-GB" sz="3200" dirty="0" err="1" smtClean="0"/>
              <a:t>negáltja</a:t>
            </a:r>
            <a:r>
              <a:rPr lang="en-GB" sz="3200" dirty="0" smtClean="0"/>
              <a:t>) </a:t>
            </a:r>
            <a:r>
              <a:rPr lang="en-GB" sz="3200" dirty="0" err="1" smtClean="0"/>
              <a:t>úgy</a:t>
            </a:r>
            <a:r>
              <a:rPr lang="en-GB" sz="3200" dirty="0" smtClean="0"/>
              <a:t> </a:t>
            </a:r>
            <a:r>
              <a:rPr lang="en-GB" sz="3200" dirty="0" err="1" smtClean="0"/>
              <a:t>kapható</a:t>
            </a:r>
            <a:r>
              <a:rPr lang="en-GB" sz="3200" dirty="0" smtClean="0"/>
              <a:t> meg, </a:t>
            </a:r>
            <a:r>
              <a:rPr lang="en-GB" sz="3200" dirty="0" err="1" smtClean="0"/>
              <a:t>hogy</a:t>
            </a:r>
            <a:r>
              <a:rPr lang="en-GB" sz="3200" dirty="0" smtClean="0"/>
              <a:t> a </a:t>
            </a:r>
            <a:r>
              <a:rPr lang="en-GB" sz="3200" dirty="0" err="1" smtClean="0"/>
              <a:t>szám</a:t>
            </a:r>
            <a:r>
              <a:rPr lang="en-GB" sz="3200" dirty="0" smtClean="0"/>
              <a:t> </a:t>
            </a:r>
            <a:r>
              <a:rPr lang="en-GB" sz="3200" dirty="0" err="1" smtClean="0"/>
              <a:t>minden</a:t>
            </a:r>
            <a:r>
              <a:rPr lang="en-GB" sz="3200" dirty="0" smtClean="0"/>
              <a:t> </a:t>
            </a:r>
            <a:r>
              <a:rPr lang="en-GB" sz="3200" dirty="0" err="1" smtClean="0"/>
              <a:t>bitjét</a:t>
            </a:r>
            <a:r>
              <a:rPr lang="en-GB" sz="3200" dirty="0" smtClean="0"/>
              <a:t> </a:t>
            </a:r>
            <a:r>
              <a:rPr lang="en-GB" sz="3200" dirty="0" err="1" smtClean="0"/>
              <a:t>negáljuk</a:t>
            </a:r>
            <a:r>
              <a:rPr lang="en-GB" sz="3200" dirty="0" smtClean="0"/>
              <a:t> (</a:t>
            </a:r>
            <a:r>
              <a:rPr lang="en-GB" sz="3200" dirty="0" err="1" smtClean="0"/>
              <a:t>ellenkezőjére</a:t>
            </a:r>
            <a:r>
              <a:rPr lang="en-GB" sz="3200" dirty="0" smtClean="0"/>
              <a:t> </a:t>
            </a:r>
            <a:r>
              <a:rPr lang="en-GB" sz="3200" dirty="0" err="1" smtClean="0"/>
              <a:t>változtatjuk</a:t>
            </a:r>
            <a:r>
              <a:rPr lang="en-GB" sz="3200" dirty="0" smtClean="0"/>
              <a:t>). </a:t>
            </a:r>
          </a:p>
          <a:p>
            <a:pPr marL="338138" indent="-338138" algn="just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>
                <a:latin typeface="Arial" pitchFamily="34" charset="0"/>
              </a:rPr>
              <a:t>Pl.: </a:t>
            </a:r>
            <a:r>
              <a:rPr lang="hu-HU" sz="3200" dirty="0" smtClean="0">
                <a:latin typeface="Arial" pitchFamily="34" charset="0"/>
              </a:rPr>
              <a:t>	</a:t>
            </a:r>
            <a:r>
              <a:rPr lang="en-GB" sz="3200" dirty="0" smtClean="0">
                <a:latin typeface="Arial" pitchFamily="34" charset="0"/>
              </a:rPr>
              <a:t>+25</a:t>
            </a:r>
            <a:r>
              <a:rPr lang="en-GB" sz="3200" baseline="-25000" dirty="0" smtClean="0">
                <a:latin typeface="Arial" pitchFamily="34" charset="0"/>
              </a:rPr>
              <a:t>10</a:t>
            </a:r>
            <a:r>
              <a:rPr lang="en-GB" sz="3200" dirty="0" smtClean="0">
                <a:latin typeface="Arial" pitchFamily="34" charset="0"/>
              </a:rPr>
              <a:t> =	00011001</a:t>
            </a:r>
            <a:r>
              <a:rPr lang="en-GB" sz="3200" baseline="-25000" dirty="0" smtClean="0">
                <a:latin typeface="Arial" pitchFamily="34" charset="0"/>
              </a:rPr>
              <a:t>2</a:t>
            </a:r>
            <a:r>
              <a:rPr lang="en-GB" sz="3200" dirty="0" smtClean="0">
                <a:latin typeface="Arial" pitchFamily="34" charset="0"/>
              </a:rPr>
              <a:t>, </a:t>
            </a:r>
          </a:p>
          <a:p>
            <a:pPr marL="338138" indent="-338138" algn="just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hu-HU" sz="3200" dirty="0" smtClean="0">
                <a:latin typeface="Arial" pitchFamily="34" charset="0"/>
              </a:rPr>
              <a:t>			</a:t>
            </a:r>
            <a:r>
              <a:rPr lang="en-GB" sz="3200" dirty="0" smtClean="0">
                <a:latin typeface="Arial" pitchFamily="34" charset="0"/>
              </a:rPr>
              <a:t>- 25</a:t>
            </a:r>
            <a:r>
              <a:rPr lang="en-GB" sz="3200" baseline="-25000" dirty="0" smtClean="0">
                <a:latin typeface="Arial" pitchFamily="34" charset="0"/>
              </a:rPr>
              <a:t>10</a:t>
            </a:r>
            <a:r>
              <a:rPr lang="en-GB" sz="3200" dirty="0" smtClean="0">
                <a:latin typeface="Arial" pitchFamily="34" charset="0"/>
              </a:rPr>
              <a:t> =11100110</a:t>
            </a:r>
            <a:r>
              <a:rPr lang="en-GB" sz="3200" baseline="-25000" dirty="0" smtClean="0">
                <a:latin typeface="Arial" pitchFamily="34" charset="0"/>
              </a:rPr>
              <a:t>2</a:t>
            </a:r>
            <a:r>
              <a:rPr lang="en-GB" sz="3200" dirty="0" smtClean="0">
                <a:latin typeface="Arial" pitchFamily="34" charset="0"/>
              </a:rPr>
              <a:t>. </a:t>
            </a:r>
          </a:p>
          <a:p>
            <a:pPr marL="338138" indent="-338138" algn="just">
              <a:lnSpc>
                <a:spcPct val="93000"/>
              </a:lnSpc>
              <a:spcBef>
                <a:spcPts val="35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1400" dirty="0" smtClean="0"/>
          </a:p>
          <a:p>
            <a:pPr marL="338138" indent="-338138" algn="just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err="1" smtClean="0"/>
              <a:t>Jellemzők</a:t>
            </a:r>
            <a:r>
              <a:rPr lang="en-GB" sz="3200" dirty="0" smtClean="0"/>
              <a:t> (8 bites </a:t>
            </a:r>
            <a:r>
              <a:rPr lang="en-GB" sz="3200" dirty="0" err="1" smtClean="0"/>
              <a:t>szám</a:t>
            </a:r>
            <a:r>
              <a:rPr lang="en-GB" sz="3200" dirty="0" smtClean="0"/>
              <a:t> </a:t>
            </a:r>
            <a:r>
              <a:rPr lang="en-GB" sz="3200" dirty="0" err="1" smtClean="0"/>
              <a:t>esetén</a:t>
            </a:r>
            <a:r>
              <a:rPr lang="en-GB" sz="3200" dirty="0" smtClean="0"/>
              <a:t>):  </a:t>
            </a:r>
          </a:p>
          <a:p>
            <a:pPr marL="338138" indent="-338138" algn="just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/>
              <a:t>	 a </a:t>
            </a:r>
            <a:r>
              <a:rPr lang="en-GB" sz="3200" dirty="0" err="1" smtClean="0"/>
              <a:t>legkisebb</a:t>
            </a:r>
            <a:r>
              <a:rPr lang="en-GB" sz="3200" dirty="0" smtClean="0"/>
              <a:t> </a:t>
            </a:r>
            <a:r>
              <a:rPr lang="en-GB" sz="3200" dirty="0" err="1" smtClean="0"/>
              <a:t>szám</a:t>
            </a:r>
            <a:r>
              <a:rPr lang="en-GB" sz="3200" dirty="0" smtClean="0"/>
              <a:t> -127, a </a:t>
            </a:r>
            <a:r>
              <a:rPr lang="en-GB" sz="3200" dirty="0" err="1" smtClean="0"/>
              <a:t>legnagyobb</a:t>
            </a:r>
            <a:r>
              <a:rPr lang="en-GB" sz="3200" dirty="0" smtClean="0"/>
              <a:t> 127, </a:t>
            </a:r>
          </a:p>
          <a:p>
            <a:pPr marL="338138" indent="-338138" algn="just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/>
              <a:t>	 a </a:t>
            </a:r>
            <a:r>
              <a:rPr lang="en-GB" sz="3200" dirty="0" err="1" smtClean="0"/>
              <a:t>nulla</a:t>
            </a:r>
            <a:r>
              <a:rPr lang="en-GB" sz="3200" dirty="0" smtClean="0"/>
              <a:t> </a:t>
            </a:r>
            <a:r>
              <a:rPr lang="en-GB" sz="3200" dirty="0" err="1" smtClean="0"/>
              <a:t>kétféleképpen</a:t>
            </a:r>
            <a:r>
              <a:rPr lang="en-GB" sz="3200" dirty="0" smtClean="0"/>
              <a:t> </a:t>
            </a:r>
            <a:r>
              <a:rPr lang="en-GB" sz="3200" dirty="0" err="1" smtClean="0"/>
              <a:t>ábrázolható</a:t>
            </a:r>
            <a:r>
              <a:rPr lang="en-GB" sz="3200" dirty="0" smtClean="0"/>
              <a:t>.</a:t>
            </a:r>
          </a:p>
        </p:txBody>
      </p:sp>
      <p:sp>
        <p:nvSpPr>
          <p:cNvPr id="13316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>
                <a:latin typeface="Times New Roman" pitchFamily="18" charset="0"/>
              </a:rPr>
              <a:t>Architektúrák -- Adatábrázolás</a:t>
            </a:r>
          </a:p>
        </p:txBody>
      </p:sp>
      <p:sp>
        <p:nvSpPr>
          <p:cNvPr id="13317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2E3E572D-CE6A-4F9E-B54D-FFEF72671766}" type="datetime10">
              <a:rPr lang="hu-HU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16:26</a:t>
            </a:fld>
            <a:endParaRPr lang="en-GB"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40C4778E-76C7-4FF0-AF88-A62483AA9CC9}" type="slidenum">
              <a:rPr lang="en-GB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13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14339" name="Rectangle 1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sz="4000" smtClean="0"/>
              <a:t>Előjeles számok, egyes komplemens</a:t>
            </a:r>
            <a:br>
              <a:rPr lang="hu-HU" sz="4000" smtClean="0"/>
            </a:br>
            <a:r>
              <a:rPr lang="hu-HU" sz="4000" smtClean="0"/>
              <a:t>(Példa összeadásra) </a:t>
            </a:r>
          </a:p>
        </p:txBody>
      </p:sp>
      <p:sp>
        <p:nvSpPr>
          <p:cNvPr id="14340" name="Rectangle 11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3200" smtClean="0"/>
              <a:t>	%1011_1100 (-67)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3200" smtClean="0"/>
              <a:t>+	</a:t>
            </a:r>
            <a:r>
              <a:rPr lang="hu-HU" sz="3200" u="sng" smtClean="0"/>
              <a:t>%1111_1010</a:t>
            </a:r>
            <a:r>
              <a:rPr lang="hu-HU" sz="3200" smtClean="0"/>
              <a:t> (-5)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3200" smtClean="0"/>
              <a:t>	%1011_0110 (-73)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endParaRPr lang="hu-HU" sz="3200" smtClean="0"/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endParaRPr lang="hu-HU" sz="3200" smtClean="0"/>
          </a:p>
        </p:txBody>
      </p:sp>
      <p:sp>
        <p:nvSpPr>
          <p:cNvPr id="14341" name="Rectangle 1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3200" smtClean="0"/>
              <a:t>	%1111_1001 (-6)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3200" smtClean="0"/>
              <a:t>+	</a:t>
            </a:r>
            <a:r>
              <a:rPr lang="hu-HU" sz="3200" u="sng" smtClean="0"/>
              <a:t>%0000_1001</a:t>
            </a:r>
            <a:r>
              <a:rPr lang="hu-HU" sz="3200" smtClean="0"/>
              <a:t> (+9)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3200" smtClean="0"/>
              <a:t>	%0000_0010 (+2)</a:t>
            </a:r>
          </a:p>
        </p:txBody>
      </p:sp>
      <p:sp>
        <p:nvSpPr>
          <p:cNvPr id="14342" name="Élőláb helye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>
                <a:latin typeface="Times New Roman" pitchFamily="18" charset="0"/>
              </a:rPr>
              <a:t>Architektúrák -- Adatábrázolás</a:t>
            </a:r>
          </a:p>
        </p:txBody>
      </p:sp>
      <p:sp>
        <p:nvSpPr>
          <p:cNvPr id="14343" name="Dátum helye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B33AB98E-622C-4966-826A-6932B0643FA4}" type="datetime10">
              <a:rPr lang="hu-HU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16:26</a:t>
            </a:fld>
            <a:endParaRPr lang="en-GB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C4229E1B-F592-43D2-94E1-48CB907C4BFC}" type="slidenum">
              <a:rPr lang="en-GB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14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50177" name="Rectangle 1"/>
          <p:cNvSpPr>
            <a:spLocks noGrp="1" noChangeArrowheads="1"/>
          </p:cNvSpPr>
          <p:nvPr>
            <p:ph type="body"/>
          </p:nvPr>
        </p:nvSpPr>
        <p:spPr>
          <a:xfrm>
            <a:off x="0" y="0"/>
            <a:ext cx="9144000" cy="5384800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 algn="l">
              <a:lnSpc>
                <a:spcPct val="8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dirty="0" err="1" smtClean="0"/>
              <a:t>Kettes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komplemens</a:t>
            </a:r>
            <a:r>
              <a:rPr lang="en-GB" sz="3200" b="1" dirty="0" smtClean="0"/>
              <a:t>:</a:t>
            </a:r>
            <a:r>
              <a:rPr lang="en-GB" sz="3200" dirty="0" smtClean="0"/>
              <a:t> </a:t>
            </a:r>
          </a:p>
          <a:p>
            <a:pPr marL="338138" indent="-338138" algn="l">
              <a:lnSpc>
                <a:spcPct val="8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/>
              <a:t>	</a:t>
            </a:r>
            <a:r>
              <a:rPr lang="en-GB" sz="3200" dirty="0" err="1" smtClean="0"/>
              <a:t>az</a:t>
            </a:r>
            <a:r>
              <a:rPr lang="en-GB" sz="3200" dirty="0" smtClean="0"/>
              <a:t> </a:t>
            </a:r>
            <a:r>
              <a:rPr lang="en-GB" sz="3200" dirty="0" err="1" smtClean="0"/>
              <a:t>első</a:t>
            </a:r>
            <a:r>
              <a:rPr lang="en-GB" sz="3200" dirty="0" smtClean="0"/>
              <a:t> bit </a:t>
            </a:r>
            <a:r>
              <a:rPr lang="en-GB" sz="3200" dirty="0" err="1" smtClean="0"/>
              <a:t>az</a:t>
            </a:r>
            <a:r>
              <a:rPr lang="en-GB" sz="3200" dirty="0" smtClean="0"/>
              <a:t> </a:t>
            </a:r>
            <a:r>
              <a:rPr lang="en-GB" sz="3200" dirty="0" err="1" smtClean="0"/>
              <a:t>előjel</a:t>
            </a:r>
            <a:r>
              <a:rPr lang="en-GB" sz="3200" dirty="0" smtClean="0"/>
              <a:t> (0: </a:t>
            </a:r>
            <a:r>
              <a:rPr lang="en-GB" sz="3200" dirty="0" err="1" smtClean="0"/>
              <a:t>pozitív</a:t>
            </a:r>
            <a:r>
              <a:rPr lang="en-GB" sz="3200" dirty="0" smtClean="0"/>
              <a:t>, 1: </a:t>
            </a:r>
            <a:r>
              <a:rPr lang="en-GB" sz="3200" dirty="0" err="1" smtClean="0"/>
              <a:t>negatív</a:t>
            </a:r>
            <a:r>
              <a:rPr lang="en-GB" sz="3200" dirty="0" smtClean="0"/>
              <a:t>). </a:t>
            </a:r>
          </a:p>
          <a:p>
            <a:pPr marL="338138" indent="-338138" algn="l">
              <a:lnSpc>
                <a:spcPct val="8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/>
              <a:t>	</a:t>
            </a:r>
            <a:r>
              <a:rPr lang="en-GB" sz="3200" dirty="0" err="1" smtClean="0"/>
              <a:t>Egy</a:t>
            </a:r>
            <a:r>
              <a:rPr lang="en-GB" sz="3200" dirty="0" smtClean="0"/>
              <a:t> </a:t>
            </a:r>
            <a:r>
              <a:rPr lang="en-GB" sz="3200" dirty="0" err="1" smtClean="0"/>
              <a:t>szám</a:t>
            </a:r>
            <a:r>
              <a:rPr lang="en-GB" sz="3200" dirty="0" smtClean="0"/>
              <a:t> </a:t>
            </a:r>
            <a:r>
              <a:rPr lang="en-GB" sz="3200" dirty="0" err="1" smtClean="0"/>
              <a:t>negáltja</a:t>
            </a:r>
            <a:r>
              <a:rPr lang="en-GB" sz="3200" dirty="0" smtClean="0"/>
              <a:t> </a:t>
            </a:r>
            <a:r>
              <a:rPr lang="en-GB" sz="3200" dirty="0" err="1" smtClean="0"/>
              <a:t>úgy</a:t>
            </a:r>
            <a:r>
              <a:rPr lang="en-GB" sz="3200" dirty="0" smtClean="0"/>
              <a:t> </a:t>
            </a:r>
            <a:r>
              <a:rPr lang="en-GB" sz="3200" dirty="0" err="1" smtClean="0"/>
              <a:t>kapható</a:t>
            </a:r>
            <a:r>
              <a:rPr lang="en-GB" sz="3200" dirty="0" smtClean="0"/>
              <a:t> meg, </a:t>
            </a:r>
            <a:r>
              <a:rPr lang="en-GB" sz="3200" dirty="0" err="1" smtClean="0"/>
              <a:t>hogy</a:t>
            </a:r>
            <a:r>
              <a:rPr lang="en-GB" sz="3200" dirty="0" smtClean="0"/>
              <a:t> </a:t>
            </a:r>
            <a:r>
              <a:rPr lang="en-GB" sz="3200" dirty="0" err="1" smtClean="0"/>
              <a:t>az</a:t>
            </a:r>
            <a:r>
              <a:rPr lang="en-GB" sz="3200" dirty="0" smtClean="0"/>
              <a:t> </a:t>
            </a:r>
            <a:r>
              <a:rPr lang="en-GB" sz="3200" dirty="0" err="1" smtClean="0"/>
              <a:t>egyes</a:t>
            </a:r>
            <a:r>
              <a:rPr lang="en-GB" sz="3200" dirty="0" smtClean="0"/>
              <a:t> </a:t>
            </a:r>
            <a:r>
              <a:rPr lang="en-GB" sz="3200" dirty="0" err="1" smtClean="0"/>
              <a:t>komplemenshez</a:t>
            </a:r>
            <a:r>
              <a:rPr lang="en-GB" sz="3200" dirty="0" smtClean="0"/>
              <a:t> </a:t>
            </a:r>
            <a:r>
              <a:rPr lang="en-GB" sz="3200" dirty="0" err="1" smtClean="0"/>
              <a:t>egyet</a:t>
            </a:r>
            <a:r>
              <a:rPr lang="en-GB" sz="3200" dirty="0" smtClean="0"/>
              <a:t> </a:t>
            </a:r>
            <a:r>
              <a:rPr lang="en-GB" sz="3200" dirty="0" err="1" smtClean="0"/>
              <a:t>hozzáadunk</a:t>
            </a:r>
            <a:r>
              <a:rPr lang="en-GB" sz="3200" dirty="0" smtClean="0"/>
              <a:t>. </a:t>
            </a:r>
          </a:p>
          <a:p>
            <a:pPr marL="338138" indent="-338138" algn="l">
              <a:lnSpc>
                <a:spcPct val="83000"/>
              </a:lnSpc>
              <a:spcBef>
                <a:spcPts val="800"/>
              </a:spcBef>
              <a:spcAft>
                <a:spcPts val="400"/>
              </a:spcAft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>
                <a:latin typeface="Arial" pitchFamily="34" charset="0"/>
              </a:rPr>
              <a:t>Pl.:	+25</a:t>
            </a:r>
            <a:r>
              <a:rPr lang="en-GB" sz="3200" baseline="-25000" dirty="0" smtClean="0">
                <a:latin typeface="Arial" pitchFamily="34" charset="0"/>
              </a:rPr>
              <a:t>10</a:t>
            </a:r>
            <a:r>
              <a:rPr lang="en-GB" sz="3200" dirty="0" smtClean="0">
                <a:latin typeface="Arial" pitchFamily="34" charset="0"/>
              </a:rPr>
              <a:t> =	00011001</a:t>
            </a:r>
            <a:r>
              <a:rPr lang="en-GB" sz="3200" baseline="-25000" dirty="0" smtClean="0">
                <a:latin typeface="Arial" pitchFamily="34" charset="0"/>
              </a:rPr>
              <a:t>2</a:t>
            </a:r>
            <a:r>
              <a:rPr lang="en-GB" sz="3200" dirty="0" smtClean="0">
                <a:latin typeface="Arial" pitchFamily="34" charset="0"/>
              </a:rPr>
              <a:t>, </a:t>
            </a:r>
          </a:p>
          <a:p>
            <a:pPr marL="338138" indent="-338138" algn="l">
              <a:lnSpc>
                <a:spcPct val="83000"/>
              </a:lnSpc>
              <a:spcBef>
                <a:spcPts val="800"/>
              </a:spcBef>
              <a:spcAft>
                <a:spcPts val="400"/>
              </a:spcAft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hu-HU" sz="3200" dirty="0" smtClean="0">
                <a:latin typeface="Arial" pitchFamily="34" charset="0"/>
              </a:rPr>
              <a:t>         </a:t>
            </a:r>
            <a:r>
              <a:rPr lang="en-GB" sz="3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</a:rPr>
              <a:t>-25</a:t>
            </a:r>
            <a:r>
              <a:rPr lang="en-GB" sz="3200" baseline="-250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</a:rPr>
              <a:t>10</a:t>
            </a:r>
            <a:r>
              <a:rPr lang="en-GB" sz="3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</a:rPr>
              <a:t> =11100110</a:t>
            </a:r>
            <a:r>
              <a:rPr lang="en-GB" sz="3200" baseline="-250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</a:rPr>
              <a:t>2 	</a:t>
            </a:r>
            <a:r>
              <a:rPr lang="en-GB" sz="3200" dirty="0" err="1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</a:rPr>
              <a:t>egyes</a:t>
            </a:r>
            <a:r>
              <a:rPr lang="en-GB" sz="3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</a:rPr>
              <a:t> </a:t>
            </a:r>
            <a:r>
              <a:rPr lang="en-GB" sz="3200" dirty="0" err="1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</a:rPr>
              <a:t>komplemens</a:t>
            </a:r>
            <a:r>
              <a:rPr lang="en-GB" sz="3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</a:rPr>
              <a:t>,</a:t>
            </a:r>
          </a:p>
          <a:p>
            <a:pPr marL="338138" indent="-338138" algn="l">
              <a:lnSpc>
                <a:spcPct val="83000"/>
              </a:lnSpc>
              <a:spcBef>
                <a:spcPts val="800"/>
              </a:spcBef>
              <a:spcAft>
                <a:spcPts val="400"/>
              </a:spcAft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hu-HU" sz="3200" dirty="0" smtClean="0">
                <a:latin typeface="Arial" pitchFamily="34" charset="0"/>
              </a:rPr>
              <a:t>         </a:t>
            </a:r>
            <a:r>
              <a:rPr lang="en-GB" sz="3200" dirty="0" smtClean="0">
                <a:latin typeface="Arial" pitchFamily="34" charset="0"/>
              </a:rPr>
              <a:t>-25</a:t>
            </a:r>
            <a:r>
              <a:rPr lang="en-GB" sz="3200" baseline="-25000" dirty="0" smtClean="0">
                <a:latin typeface="Arial" pitchFamily="34" charset="0"/>
              </a:rPr>
              <a:t>10</a:t>
            </a:r>
            <a:r>
              <a:rPr lang="en-GB" sz="3200" dirty="0" smtClean="0">
                <a:latin typeface="Arial" pitchFamily="34" charset="0"/>
              </a:rPr>
              <a:t> =11100111</a:t>
            </a:r>
            <a:r>
              <a:rPr lang="en-GB" sz="3200" baseline="-25000" dirty="0" smtClean="0">
                <a:latin typeface="Arial" pitchFamily="34" charset="0"/>
              </a:rPr>
              <a:t>2 	</a:t>
            </a:r>
            <a:r>
              <a:rPr lang="en-GB" sz="3200" dirty="0" err="1" smtClean="0">
                <a:latin typeface="Arial" pitchFamily="34" charset="0"/>
              </a:rPr>
              <a:t>kettes</a:t>
            </a:r>
            <a:r>
              <a:rPr lang="en-GB" sz="3200" dirty="0" smtClean="0">
                <a:latin typeface="Arial" pitchFamily="34" charset="0"/>
              </a:rPr>
              <a:t> </a:t>
            </a:r>
            <a:r>
              <a:rPr lang="en-GB" sz="3200" dirty="0" err="1" smtClean="0">
                <a:latin typeface="Arial" pitchFamily="34" charset="0"/>
              </a:rPr>
              <a:t>komplemens</a:t>
            </a:r>
            <a:r>
              <a:rPr lang="en-GB" sz="3200" dirty="0" smtClean="0"/>
              <a:t>. </a:t>
            </a:r>
          </a:p>
          <a:p>
            <a:pPr marL="338138" indent="-338138" algn="l">
              <a:lnSpc>
                <a:spcPct val="83000"/>
              </a:lnSpc>
              <a:spcBef>
                <a:spcPts val="35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1400" dirty="0" smtClean="0"/>
          </a:p>
          <a:p>
            <a:pPr marL="338138" indent="-338138" algn="l">
              <a:lnSpc>
                <a:spcPct val="8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err="1" smtClean="0"/>
              <a:t>Jellemzők</a:t>
            </a:r>
            <a:r>
              <a:rPr lang="en-GB" sz="3200" dirty="0" smtClean="0"/>
              <a:t> (8 bites </a:t>
            </a:r>
            <a:r>
              <a:rPr lang="en-GB" sz="3200" dirty="0" err="1" smtClean="0"/>
              <a:t>szám</a:t>
            </a:r>
            <a:r>
              <a:rPr lang="en-GB" sz="3200" dirty="0" smtClean="0"/>
              <a:t> </a:t>
            </a:r>
            <a:r>
              <a:rPr lang="en-GB" sz="3200" dirty="0" err="1" smtClean="0"/>
              <a:t>esetén</a:t>
            </a:r>
            <a:r>
              <a:rPr lang="en-GB" sz="3200" dirty="0" smtClean="0"/>
              <a:t>): </a:t>
            </a:r>
          </a:p>
          <a:p>
            <a:pPr marL="338138" indent="-338138" algn="l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/>
              <a:t>	 a </a:t>
            </a:r>
            <a:r>
              <a:rPr lang="en-GB" sz="3200" dirty="0" err="1" smtClean="0"/>
              <a:t>legkisebb</a:t>
            </a:r>
            <a:r>
              <a:rPr lang="en-GB" sz="3200" dirty="0" smtClean="0"/>
              <a:t> </a:t>
            </a:r>
            <a:r>
              <a:rPr lang="en-GB" sz="3200" dirty="0" err="1" smtClean="0"/>
              <a:t>szám</a:t>
            </a:r>
            <a:r>
              <a:rPr lang="en-GB" sz="3200" dirty="0" smtClean="0"/>
              <a:t> -128, a </a:t>
            </a:r>
            <a:r>
              <a:rPr lang="en-GB" sz="3200" dirty="0" err="1" smtClean="0"/>
              <a:t>legnagyobb</a:t>
            </a:r>
            <a:r>
              <a:rPr lang="en-GB" sz="3200" dirty="0" smtClean="0"/>
              <a:t> 127, </a:t>
            </a:r>
          </a:p>
          <a:p>
            <a:pPr marL="338138" indent="-338138" algn="l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/>
              <a:t>	 a </a:t>
            </a:r>
            <a:r>
              <a:rPr lang="en-GB" sz="3200" dirty="0" err="1" smtClean="0"/>
              <a:t>nulla</a:t>
            </a:r>
            <a:r>
              <a:rPr lang="en-GB" sz="3200" dirty="0" smtClean="0"/>
              <a:t> </a:t>
            </a:r>
            <a:r>
              <a:rPr lang="en-GB" sz="3200" dirty="0" err="1" smtClean="0"/>
              <a:t>egyértelműen</a:t>
            </a:r>
            <a:r>
              <a:rPr lang="en-GB" sz="3200" dirty="0" smtClean="0"/>
              <a:t> </a:t>
            </a:r>
            <a:r>
              <a:rPr lang="en-GB" sz="3200" dirty="0" err="1" smtClean="0"/>
              <a:t>ábrázolható</a:t>
            </a:r>
            <a:r>
              <a:rPr lang="en-GB" sz="3200" dirty="0" smtClean="0"/>
              <a:t>.</a:t>
            </a:r>
          </a:p>
        </p:txBody>
      </p:sp>
      <p:sp>
        <p:nvSpPr>
          <p:cNvPr id="15364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>
                <a:latin typeface="Times New Roman" pitchFamily="18" charset="0"/>
              </a:rPr>
              <a:t>Architektúrák -- Adatábrázolás</a:t>
            </a:r>
          </a:p>
        </p:txBody>
      </p:sp>
      <p:sp>
        <p:nvSpPr>
          <p:cNvPr id="15365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52DEF546-E8D4-4BB6-B60D-8BC5C2A7799E}" type="datetime10">
              <a:rPr lang="hu-HU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16:26</a:t>
            </a:fld>
            <a:endParaRPr lang="en-GB"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AAF87E47-691F-4C48-AABF-F7469AF9EFE1}" type="slidenum">
              <a:rPr lang="en-GB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15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1638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sz="4000" smtClean="0"/>
              <a:t>Előjeles számok, kettes komplemens</a:t>
            </a:r>
            <a:br>
              <a:rPr lang="hu-HU" sz="4000" smtClean="0"/>
            </a:br>
            <a:r>
              <a:rPr lang="hu-HU" sz="4000" smtClean="0"/>
              <a:t>(Példák összeadásra) </a:t>
            </a:r>
          </a:p>
        </p:txBody>
      </p:sp>
      <p:sp>
        <p:nvSpPr>
          <p:cNvPr id="16388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3200" smtClean="0"/>
              <a:t>	%1011_1101 (-67)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3200" smtClean="0"/>
              <a:t>+	</a:t>
            </a:r>
            <a:r>
              <a:rPr lang="hu-HU" sz="3200" u="sng" smtClean="0"/>
              <a:t>%1111_1011</a:t>
            </a:r>
            <a:r>
              <a:rPr lang="hu-HU" sz="3200" smtClean="0"/>
              <a:t> (-5)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3200" smtClean="0"/>
              <a:t>	%1011_1000 (-72)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</a:pPr>
            <a:endParaRPr lang="hu-HU" sz="3200" smtClean="0"/>
          </a:p>
          <a:p>
            <a:pPr marL="342900" indent="-342900">
              <a:lnSpc>
                <a:spcPct val="100000"/>
              </a:lnSpc>
              <a:spcBef>
                <a:spcPct val="20000"/>
              </a:spcBef>
            </a:pPr>
            <a:r>
              <a:rPr lang="hu-HU" sz="3200" smtClean="0"/>
              <a:t>%0100_0011=67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</a:pPr>
            <a:r>
              <a:rPr lang="hu-HU" sz="3200" smtClean="0"/>
              <a:t>%0000_0101=5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</a:pPr>
            <a:r>
              <a:rPr lang="hu-HU" sz="3200" smtClean="0"/>
              <a:t>%0100_1000=72</a:t>
            </a:r>
          </a:p>
        </p:txBody>
      </p:sp>
      <p:sp>
        <p:nvSpPr>
          <p:cNvPr id="16389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3200" smtClean="0"/>
              <a:t>	%1111_1010 (-6)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3200" smtClean="0"/>
              <a:t>+	</a:t>
            </a:r>
            <a:r>
              <a:rPr lang="hu-HU" sz="3200" u="sng" smtClean="0"/>
              <a:t>%0000_1001</a:t>
            </a:r>
            <a:r>
              <a:rPr lang="hu-HU" sz="3200" smtClean="0"/>
              <a:t> (+9)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3200" smtClean="0"/>
              <a:t>	%0000_0011 (+3)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endParaRPr lang="hu-HU" sz="3200" smtClean="0"/>
          </a:p>
          <a:p>
            <a:pPr marL="342900" indent="-342900">
              <a:lnSpc>
                <a:spcPct val="100000"/>
              </a:lnSpc>
              <a:spcBef>
                <a:spcPct val="20000"/>
              </a:spcBef>
            </a:pPr>
            <a:r>
              <a:rPr lang="hu-HU" sz="3200" smtClean="0"/>
              <a:t>%0000_0110=6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</a:pPr>
            <a:r>
              <a:rPr lang="hu-HU" sz="3200" smtClean="0"/>
              <a:t>%0000_1001=9</a:t>
            </a:r>
          </a:p>
        </p:txBody>
      </p:sp>
      <p:sp>
        <p:nvSpPr>
          <p:cNvPr id="16390" name="Élőláb helye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>
                <a:latin typeface="Times New Roman" pitchFamily="18" charset="0"/>
              </a:rPr>
              <a:t>Architektúrák -- Adatábrázolás</a:t>
            </a:r>
          </a:p>
        </p:txBody>
      </p:sp>
      <p:sp>
        <p:nvSpPr>
          <p:cNvPr id="16391" name="Dátum helye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C1C0DABF-20FA-4455-B3A0-8E2250DA9B3E}" type="datetime10">
              <a:rPr lang="hu-HU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16:26</a:t>
            </a:fld>
            <a:endParaRPr lang="en-GB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4BB2DED9-55F7-4988-B9E7-67336331B103}" type="slidenum">
              <a:rPr lang="en-GB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16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0"/>
            <a:ext cx="7767637" cy="908050"/>
          </a:xfrm>
        </p:spPr>
        <p:txBody>
          <a:bodyPr/>
          <a:lstStyle/>
          <a:p>
            <a:r>
              <a:rPr lang="hu-HU" smtClean="0"/>
              <a:t>Kettes komplemens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1052513"/>
            <a:ext cx="4313237" cy="5041900"/>
          </a:xfrm>
        </p:spPr>
        <p:txBody>
          <a:bodyPr/>
          <a:lstStyle/>
          <a:p>
            <a:pPr marL="533400" indent="-533400">
              <a:spcBef>
                <a:spcPct val="20000"/>
              </a:spcBef>
              <a:defRPr/>
            </a:pPr>
            <a:r>
              <a:rPr lang="hu-HU" dirty="0" smtClean="0"/>
              <a:t>Képzése</a:t>
            </a:r>
          </a:p>
          <a:p>
            <a:pPr marL="933450" lvl="1" indent="-533400">
              <a:spcBef>
                <a:spcPct val="20000"/>
              </a:spcBef>
              <a:defRPr/>
            </a:pPr>
            <a:r>
              <a:rPr lang="hu-HU" sz="1800" dirty="0" smtClean="0"/>
              <a:t>Egyes </a:t>
            </a:r>
            <a:r>
              <a:rPr lang="hu-HU" sz="1800" dirty="0" err="1" smtClean="0"/>
              <a:t>komlemens</a:t>
            </a:r>
            <a:r>
              <a:rPr lang="hu-HU" sz="1800" dirty="0" smtClean="0"/>
              <a:t> +1</a:t>
            </a:r>
          </a:p>
          <a:p>
            <a:pPr marL="933450" lvl="1" indent="-533400">
              <a:spcBef>
                <a:spcPct val="20000"/>
              </a:spcBef>
              <a:defRPr/>
            </a:pPr>
            <a:r>
              <a:rPr lang="hu-HU" sz="1800" dirty="0" smtClean="0"/>
              <a:t>….</a:t>
            </a:r>
          </a:p>
          <a:p>
            <a:pPr marL="533400" indent="-533400">
              <a:spcBef>
                <a:spcPct val="20000"/>
              </a:spcBef>
              <a:defRPr/>
            </a:pPr>
            <a:r>
              <a:rPr lang="hu-HU" dirty="0" smtClean="0"/>
              <a:t>Kódolás </a:t>
            </a:r>
            <a:r>
              <a:rPr lang="hu-HU" sz="2000" dirty="0" smtClean="0"/>
              <a:t>(előjeles egész számok kódolására használt módszer, </a:t>
            </a:r>
            <a:r>
              <a:rPr lang="hu-HU" sz="2000" dirty="0" smtClean="0">
                <a:solidFill>
                  <a:schemeClr val="accent1"/>
                </a:solidFill>
              </a:rPr>
              <a:t>elterjedten használják erre a célra</a:t>
            </a:r>
            <a:r>
              <a:rPr lang="hu-HU" sz="2000" dirty="0" smtClean="0"/>
              <a:t>)</a:t>
            </a:r>
            <a:endParaRPr lang="hu-HU" dirty="0" smtClean="0"/>
          </a:p>
          <a:p>
            <a:pPr marL="914400" lvl="1" indent="-457200">
              <a:spcBef>
                <a:spcPct val="20000"/>
              </a:spcBef>
              <a:defRPr/>
            </a:pPr>
            <a:r>
              <a:rPr lang="hu-HU" sz="2000" dirty="0" smtClean="0"/>
              <a:t>MSB --- előjel</a:t>
            </a:r>
          </a:p>
          <a:p>
            <a:pPr marL="1295400" lvl="2" indent="-381000">
              <a:spcBef>
                <a:spcPct val="20000"/>
              </a:spcBef>
              <a:defRPr/>
            </a:pPr>
            <a:r>
              <a:rPr lang="hu-HU" sz="1800" dirty="0" smtClean="0"/>
              <a:t>0 --- pozitív</a:t>
            </a:r>
          </a:p>
          <a:p>
            <a:pPr marL="1295400" lvl="2" indent="-381000">
              <a:spcBef>
                <a:spcPct val="20000"/>
              </a:spcBef>
              <a:defRPr/>
            </a:pPr>
            <a:r>
              <a:rPr lang="hu-HU" sz="1800" dirty="0" smtClean="0"/>
              <a:t>1 --- negatív</a:t>
            </a:r>
          </a:p>
          <a:p>
            <a:pPr marL="914400" lvl="1" indent="-457200">
              <a:spcBef>
                <a:spcPct val="20000"/>
              </a:spcBef>
              <a:defRPr/>
            </a:pPr>
            <a:r>
              <a:rPr lang="hu-HU" sz="2000" dirty="0" smtClean="0"/>
              <a:t>Ha pozitív, ugyanaz az érték, mint a „normál” számok esetén</a:t>
            </a:r>
          </a:p>
          <a:p>
            <a:pPr marL="914400" lvl="1" indent="-457200">
              <a:spcBef>
                <a:spcPct val="20000"/>
              </a:spcBef>
              <a:defRPr/>
            </a:pPr>
            <a:r>
              <a:rPr lang="hu-HU" sz="2000" dirty="0" smtClean="0"/>
              <a:t>Ha negatív, az abszolút érték meghatározásához kettes </a:t>
            </a:r>
            <a:r>
              <a:rPr lang="hu-HU" sz="2000" dirty="0" err="1" smtClean="0"/>
              <a:t>komplemenst</a:t>
            </a:r>
            <a:r>
              <a:rPr lang="hu-HU" sz="2000" dirty="0" smtClean="0"/>
              <a:t> kell képezni.</a:t>
            </a:r>
          </a:p>
          <a:p>
            <a:pPr marL="914400" lvl="1" indent="-457200">
              <a:spcBef>
                <a:spcPct val="20000"/>
              </a:spcBef>
              <a:defRPr/>
            </a:pPr>
            <a:r>
              <a:rPr lang="hu-HU" sz="2000" dirty="0" err="1" smtClean="0"/>
              <a:t>Ugy</a:t>
            </a:r>
            <a:r>
              <a:rPr lang="hu-HU" sz="2000" dirty="0" smtClean="0"/>
              <a:t> is megfogalmazható a kódolás, hogy:</a:t>
            </a:r>
          </a:p>
          <a:p>
            <a:pPr marL="914400" lvl="1" indent="-457200">
              <a:spcBef>
                <a:spcPct val="20000"/>
              </a:spcBef>
              <a:buFont typeface="Times New Roman" pitchFamily="18" charset="0"/>
              <a:buNone/>
              <a:defRPr/>
            </a:pPr>
            <a:r>
              <a:rPr lang="hu-HU" sz="2000" dirty="0" smtClean="0"/>
              <a:t>A legmagasabb </a:t>
            </a:r>
            <a:r>
              <a:rPr lang="hu-HU" sz="2000" dirty="0" err="1" smtClean="0"/>
              <a:t>helyiértékű</a:t>
            </a:r>
            <a:r>
              <a:rPr lang="hu-HU" sz="2000" dirty="0" smtClean="0"/>
              <a:t> bit </a:t>
            </a:r>
          </a:p>
          <a:p>
            <a:pPr marL="914400" lvl="1" indent="-457200">
              <a:spcBef>
                <a:spcPct val="20000"/>
              </a:spcBef>
              <a:buFont typeface="Times New Roman" pitchFamily="18" charset="0"/>
              <a:buNone/>
              <a:defRPr/>
            </a:pPr>
            <a:r>
              <a:rPr lang="hu-HU" sz="2800" b="1" dirty="0" smtClean="0"/>
              <a:t>(+ 2</a:t>
            </a:r>
            <a:r>
              <a:rPr lang="hu-HU" sz="2800" b="1" baseline="30000" dirty="0" smtClean="0"/>
              <a:t>n-1</a:t>
            </a:r>
            <a:r>
              <a:rPr lang="hu-HU" sz="2800" b="1" dirty="0" smtClean="0"/>
              <a:t>)</a:t>
            </a:r>
            <a:r>
              <a:rPr lang="hu-HU" sz="2000" b="1" dirty="0" smtClean="0"/>
              <a:t> </a:t>
            </a:r>
            <a:r>
              <a:rPr lang="hu-HU" sz="2000" dirty="0" smtClean="0"/>
              <a:t>helyett</a:t>
            </a:r>
            <a:r>
              <a:rPr lang="hu-HU" sz="2000" b="1" dirty="0" smtClean="0"/>
              <a:t> </a:t>
            </a:r>
            <a:r>
              <a:rPr lang="hu-HU" sz="2800" b="1" dirty="0" smtClean="0"/>
              <a:t>(–2</a:t>
            </a:r>
            <a:r>
              <a:rPr lang="hu-HU" sz="2800" b="1" baseline="30000" dirty="0" smtClean="0"/>
              <a:t>n-1</a:t>
            </a:r>
            <a:r>
              <a:rPr lang="hu-HU" sz="2800" b="1" dirty="0" smtClean="0"/>
              <a:t>)</a:t>
            </a:r>
            <a:r>
              <a:rPr lang="hu-HU" sz="2000" dirty="0" smtClean="0"/>
              <a:t>–et ér</a:t>
            </a:r>
          </a:p>
        </p:txBody>
      </p:sp>
      <p:sp>
        <p:nvSpPr>
          <p:cNvPr id="15462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5025" y="981075"/>
            <a:ext cx="4498975" cy="5113338"/>
          </a:xfrm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hu-HU" sz="2000" dirty="0" err="1" smtClean="0"/>
              <a:t>Ek</a:t>
            </a:r>
            <a:r>
              <a:rPr lang="hu-HU" sz="2000" dirty="0" smtClean="0"/>
              <a:t>(x,n) --- x egyes </a:t>
            </a:r>
            <a:r>
              <a:rPr lang="hu-HU" sz="2000" dirty="0" err="1" smtClean="0"/>
              <a:t>komplemense</a:t>
            </a:r>
            <a:r>
              <a:rPr lang="hu-HU" sz="2000" dirty="0" smtClean="0"/>
              <a:t> n biten ábrázolva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hu-HU" sz="2000" dirty="0" err="1" smtClean="0"/>
              <a:t>Kk</a:t>
            </a:r>
            <a:r>
              <a:rPr lang="hu-HU" sz="2000" dirty="0" smtClean="0"/>
              <a:t>(x,n) --- x kettes </a:t>
            </a:r>
            <a:r>
              <a:rPr lang="hu-HU" sz="2000" dirty="0" err="1" smtClean="0"/>
              <a:t>komplemense</a:t>
            </a:r>
            <a:r>
              <a:rPr lang="hu-HU" sz="2000" dirty="0" smtClean="0"/>
              <a:t> n biten ábrázolva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hu-HU" sz="2400" dirty="0" smtClean="0"/>
              <a:t>x+</a:t>
            </a:r>
            <a:r>
              <a:rPr lang="hu-HU" sz="2400" dirty="0" err="1" smtClean="0"/>
              <a:t>Ek</a:t>
            </a:r>
            <a:r>
              <a:rPr lang="hu-HU" sz="2400" dirty="0" smtClean="0"/>
              <a:t>(</a:t>
            </a:r>
            <a:r>
              <a:rPr lang="hu-HU" sz="2400" dirty="0" err="1" smtClean="0"/>
              <a:t>x</a:t>
            </a:r>
            <a:r>
              <a:rPr lang="hu-HU" sz="2400" dirty="0" smtClean="0"/>
              <a:t>)=</a:t>
            </a:r>
            <a:r>
              <a:rPr lang="hu-HU" sz="2400" b="1" dirty="0" smtClean="0"/>
              <a:t>2</a:t>
            </a:r>
            <a:r>
              <a:rPr lang="hu-HU" sz="2400" b="1" baseline="30000" dirty="0" smtClean="0"/>
              <a:t>n</a:t>
            </a:r>
            <a:r>
              <a:rPr lang="hu-HU" sz="2400" b="1" dirty="0" smtClean="0"/>
              <a:t>-1</a:t>
            </a:r>
            <a:r>
              <a:rPr lang="hu-HU" sz="2400" dirty="0" smtClean="0"/>
              <a:t/>
            </a:r>
            <a:br>
              <a:rPr lang="hu-HU" sz="2400" dirty="0" smtClean="0"/>
            </a:br>
            <a:r>
              <a:rPr lang="hu-H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</a:rPr>
              <a:t>  %1011_0010</a:t>
            </a:r>
            <a:br>
              <a:rPr lang="hu-H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</a:rPr>
            </a:br>
            <a:r>
              <a:rPr lang="hu-HU" sz="2400" u="sng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</a:rPr>
              <a:t>+%0100_1101</a:t>
            </a:r>
            <a:br>
              <a:rPr lang="hu-HU" sz="2400" u="sng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</a:rPr>
            </a:br>
            <a:r>
              <a:rPr lang="hu-H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</a:rPr>
              <a:t>  %1111_1111=2</a:t>
            </a:r>
            <a:r>
              <a:rPr lang="hu-HU" sz="2400" baseline="300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</a:rPr>
              <a:t>8</a:t>
            </a:r>
            <a:r>
              <a:rPr lang="hu-HU" sz="2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</a:rPr>
              <a:t>-1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hu-HU" sz="2400" dirty="0" smtClean="0"/>
              <a:t>x+</a:t>
            </a:r>
            <a:r>
              <a:rPr lang="hu-HU" sz="2400" dirty="0" err="1" smtClean="0"/>
              <a:t>Kk</a:t>
            </a:r>
            <a:r>
              <a:rPr lang="hu-HU" sz="2400" dirty="0" smtClean="0"/>
              <a:t>(</a:t>
            </a:r>
            <a:r>
              <a:rPr lang="hu-HU" sz="2400" dirty="0" err="1" smtClean="0"/>
              <a:t>x</a:t>
            </a:r>
            <a:r>
              <a:rPr lang="hu-HU" sz="2400" dirty="0" smtClean="0"/>
              <a:t>)=</a:t>
            </a:r>
            <a:r>
              <a:rPr lang="hu-HU" sz="2400" b="1" dirty="0" smtClean="0"/>
              <a:t>2</a:t>
            </a:r>
            <a:r>
              <a:rPr lang="hu-HU" sz="2400" b="1" baseline="30000" dirty="0" smtClean="0"/>
              <a:t>n</a:t>
            </a:r>
            <a:r>
              <a:rPr lang="hu-HU" sz="2400" b="1" dirty="0" smtClean="0"/>
              <a:t>  </a:t>
            </a:r>
            <a:r>
              <a:rPr lang="hu-HU" sz="2400" dirty="0" smtClean="0">
                <a:solidFill>
                  <a:schemeClr val="bg1">
                    <a:lumMod val="50000"/>
                  </a:schemeClr>
                </a:solidFill>
              </a:rPr>
              <a:t>(kivéve, ha x=0)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hu-HU" sz="2400" b="1" dirty="0" smtClean="0"/>
              <a:t>2</a:t>
            </a:r>
            <a:r>
              <a:rPr lang="hu-HU" sz="2400" b="1" baseline="30000" dirty="0" smtClean="0"/>
              <a:t>n</a:t>
            </a:r>
            <a:r>
              <a:rPr lang="hu-HU" sz="2400" dirty="0" smtClean="0"/>
              <a:t> </a:t>
            </a:r>
            <a:r>
              <a:rPr lang="hu-HU" sz="2000" dirty="0" smtClean="0"/>
              <a:t>--- n biten ábrázolva </a:t>
            </a:r>
            <a:r>
              <a:rPr lang="hu-HU" sz="2000" b="1" dirty="0" smtClean="0"/>
              <a:t>0</a:t>
            </a:r>
            <a:r>
              <a:rPr lang="hu-HU" sz="2000" dirty="0" smtClean="0"/>
              <a:t> lesz, azaz</a:t>
            </a:r>
            <a:br>
              <a:rPr lang="hu-HU" sz="2000" dirty="0" smtClean="0"/>
            </a:br>
            <a:r>
              <a:rPr lang="hu-HU" sz="2000" dirty="0" smtClean="0"/>
              <a:t>x+</a:t>
            </a:r>
            <a:r>
              <a:rPr lang="hu-HU" sz="2000" dirty="0" err="1" smtClean="0"/>
              <a:t>Kk</a:t>
            </a:r>
            <a:r>
              <a:rPr lang="hu-HU" sz="2000" dirty="0" smtClean="0"/>
              <a:t>(</a:t>
            </a:r>
            <a:r>
              <a:rPr lang="hu-HU" sz="2000" dirty="0" err="1" smtClean="0"/>
              <a:t>x</a:t>
            </a:r>
            <a:r>
              <a:rPr lang="hu-HU" sz="2000" dirty="0" smtClean="0"/>
              <a:t>)=0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hu-HU" sz="2000" dirty="0" smtClean="0"/>
              <a:t>Az ábrázolt érték = </a:t>
            </a:r>
          </a:p>
          <a:p>
            <a:pPr marL="742950" lvl="1" indent="-342900">
              <a:spcBef>
                <a:spcPct val="20000"/>
              </a:spcBef>
              <a:buFont typeface="Times New Roman" pitchFamily="18" charset="0"/>
              <a:buNone/>
              <a:defRPr/>
            </a:pPr>
            <a:r>
              <a:rPr lang="hu-HU" sz="2000" dirty="0" smtClean="0"/>
              <a:t>x, 					</a:t>
            </a:r>
            <a:r>
              <a:rPr lang="hu-HU" sz="2000" i="1" dirty="0" smtClean="0"/>
              <a:t>ha MSB=0  és </a:t>
            </a:r>
          </a:p>
          <a:p>
            <a:pPr marL="742950" lvl="1" indent="-342900">
              <a:spcBef>
                <a:spcPct val="20000"/>
              </a:spcBef>
              <a:buFont typeface="Times New Roman" pitchFamily="18" charset="0"/>
              <a:buNone/>
              <a:defRPr/>
            </a:pPr>
            <a:r>
              <a:rPr lang="hu-HU" sz="2000" dirty="0" smtClean="0"/>
              <a:t>-(2</a:t>
            </a:r>
            <a:r>
              <a:rPr lang="hu-HU" sz="2000" baseline="30000" dirty="0" smtClean="0"/>
              <a:t>n</a:t>
            </a:r>
            <a:r>
              <a:rPr lang="hu-HU" sz="2000" dirty="0" smtClean="0"/>
              <a:t>-x)=x-2</a:t>
            </a:r>
            <a:r>
              <a:rPr lang="hu-HU" sz="2000" baseline="30000" dirty="0" smtClean="0"/>
              <a:t>n</a:t>
            </a:r>
            <a:r>
              <a:rPr lang="hu-HU" sz="2000" i="1" dirty="0" smtClean="0"/>
              <a:t>		ha MSB=1.</a:t>
            </a:r>
            <a:endParaRPr lang="hu-HU" sz="1600" i="1" dirty="0" smtClean="0"/>
          </a:p>
          <a:p>
            <a:pPr marL="342900" indent="-342900">
              <a:spcBef>
                <a:spcPct val="20000"/>
              </a:spcBef>
              <a:defRPr/>
            </a:pPr>
            <a:endParaRPr lang="hu-HU" sz="2000" i="1" dirty="0" smtClean="0"/>
          </a:p>
          <a:p>
            <a:pPr marL="342900" indent="-342900">
              <a:spcBef>
                <a:spcPct val="20000"/>
              </a:spcBef>
              <a:defRPr/>
            </a:pPr>
            <a:endParaRPr lang="hu-HU" sz="2400" baseline="30000" dirty="0" smtClean="0"/>
          </a:p>
        </p:txBody>
      </p:sp>
      <p:sp>
        <p:nvSpPr>
          <p:cNvPr id="17414" name="Élőláb helye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>
                <a:latin typeface="Times New Roman" pitchFamily="18" charset="0"/>
              </a:rPr>
              <a:t>Architektúrák -- Adatábrázolás</a:t>
            </a:r>
          </a:p>
        </p:txBody>
      </p:sp>
      <p:sp>
        <p:nvSpPr>
          <p:cNvPr id="17415" name="Dátum helye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5925FB32-C427-4EDE-B44D-B80E8B093DC2}" type="datetime10">
              <a:rPr lang="hu-HU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16:26</a:t>
            </a:fld>
            <a:endParaRPr lang="en-GB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744681EC-04F5-423E-8A81-89ED2BFD8384}" type="slidenum">
              <a:rPr lang="en-GB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17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Példák ketten komplemens kódolásra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1981200"/>
            <a:ext cx="4464050" cy="4113213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ct val="20000"/>
              </a:spcBef>
            </a:pPr>
            <a:r>
              <a:rPr lang="hu-HU" smtClean="0"/>
              <a:t>23=%0001_011</a:t>
            </a:r>
            <a:r>
              <a:rPr lang="hu-HU" b="1" smtClean="0"/>
              <a:t>1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</a:pPr>
            <a:r>
              <a:rPr lang="hu-HU" smtClean="0"/>
              <a:t>Ek(23,8)=%1110_1000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</a:pPr>
            <a:r>
              <a:rPr lang="hu-HU" smtClean="0"/>
              <a:t>Kk(23,8)=%1110_100</a:t>
            </a:r>
            <a:r>
              <a:rPr lang="hu-HU" b="1" smtClean="0"/>
              <a:t>1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</a:pPr>
            <a:r>
              <a:rPr lang="hu-HU" smtClean="0"/>
              <a:t>Áé(+, %1110_1001)=233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</a:pPr>
            <a:r>
              <a:rPr lang="hu-HU" smtClean="0"/>
              <a:t>Áé(-, %1110_1001)=-23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</a:pPr>
            <a:r>
              <a:rPr lang="hu-HU" smtClean="0"/>
              <a:t>Áé(</a:t>
            </a:r>
            <a:r>
              <a:rPr lang="hu-HU" smtClean="0">
                <a:sym typeface="Symbol" pitchFamily="18" charset="2"/>
              </a:rPr>
              <a:t></a:t>
            </a:r>
            <a:r>
              <a:rPr lang="hu-HU" smtClean="0"/>
              <a:t>,%0110_1001)=105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</a:pPr>
            <a:r>
              <a:rPr lang="hu-HU" smtClean="0"/>
              <a:t>233=105+(+128)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</a:pPr>
            <a:r>
              <a:rPr lang="hu-HU" smtClean="0"/>
              <a:t>-23=-(256-233)=105+(-128)</a:t>
            </a:r>
          </a:p>
        </p:txBody>
      </p:sp>
      <p:sp>
        <p:nvSpPr>
          <p:cNvPr id="1843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5025" y="1981200"/>
            <a:ext cx="4498975" cy="4113213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ct val="20000"/>
              </a:spcBef>
            </a:pPr>
            <a:r>
              <a:rPr lang="hu-HU" smtClean="0"/>
              <a:t>6=%</a:t>
            </a:r>
            <a:r>
              <a:rPr lang="hu-HU" smtClean="0">
                <a:solidFill>
                  <a:schemeClr val="tx1"/>
                </a:solidFill>
              </a:rPr>
              <a:t>01</a:t>
            </a:r>
            <a:r>
              <a:rPr lang="hu-HU" b="1" smtClean="0"/>
              <a:t>10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</a:pPr>
            <a:r>
              <a:rPr lang="hu-HU" smtClean="0"/>
              <a:t>Kk(6,4)=%</a:t>
            </a:r>
            <a:r>
              <a:rPr lang="hu-HU" smtClean="0">
                <a:solidFill>
                  <a:schemeClr val="tx1"/>
                </a:solidFill>
              </a:rPr>
              <a:t>10</a:t>
            </a:r>
            <a:r>
              <a:rPr lang="hu-HU" b="1" smtClean="0"/>
              <a:t>10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</a:pPr>
            <a:r>
              <a:rPr lang="hu-HU" smtClean="0"/>
              <a:t>Kk(6,8)=%1111_1010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</a:pPr>
            <a:r>
              <a:rPr lang="hu-HU" smtClean="0"/>
              <a:t>Áé(+, %1111_1010)=250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</a:pPr>
            <a:r>
              <a:rPr lang="hu-HU" smtClean="0"/>
              <a:t>Áé(-, %1111_1010)=-6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</a:pPr>
            <a:r>
              <a:rPr lang="hu-HU" smtClean="0"/>
              <a:t>Áé(</a:t>
            </a:r>
            <a:r>
              <a:rPr lang="hu-HU" smtClean="0">
                <a:sym typeface="Symbol" pitchFamily="18" charset="2"/>
              </a:rPr>
              <a:t> ,</a:t>
            </a:r>
            <a:r>
              <a:rPr lang="hu-HU" smtClean="0"/>
              <a:t>%0111_1010)=122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</a:pPr>
            <a:r>
              <a:rPr lang="hu-HU" smtClean="0"/>
              <a:t>250=122+(+128)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</a:pPr>
            <a:r>
              <a:rPr lang="hu-HU" smtClean="0"/>
              <a:t>-6=-(256-250)=122+(-128)</a:t>
            </a:r>
          </a:p>
        </p:txBody>
      </p:sp>
      <p:sp>
        <p:nvSpPr>
          <p:cNvPr id="18438" name="Élőláb helye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>
                <a:latin typeface="Times New Roman" pitchFamily="18" charset="0"/>
              </a:rPr>
              <a:t>Architektúrák -- Adatábrázolás</a:t>
            </a:r>
          </a:p>
        </p:txBody>
      </p:sp>
      <p:sp>
        <p:nvSpPr>
          <p:cNvPr id="18439" name="Dátum helye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9D4FD1D6-C4B5-4699-9577-A451A34237A7}" type="datetime10">
              <a:rPr lang="hu-HU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16:26</a:t>
            </a:fld>
            <a:endParaRPr lang="en-GB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DB76B2AB-B377-4119-A02C-873578B04595}" type="slidenum">
              <a:rPr lang="en-GB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18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51201" name="Rectangle 1"/>
          <p:cNvSpPr>
            <a:spLocks noGrp="1" noChangeArrowheads="1"/>
          </p:cNvSpPr>
          <p:nvPr>
            <p:ph type="body"/>
          </p:nvPr>
        </p:nvSpPr>
        <p:spPr>
          <a:xfrm>
            <a:off x="0" y="0"/>
            <a:ext cx="9144000" cy="5822950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 algn="l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dirty="0" err="1" smtClean="0"/>
              <a:t>Többletes</a:t>
            </a:r>
            <a:r>
              <a:rPr lang="en-GB" sz="3200" b="1" dirty="0" smtClean="0"/>
              <a:t>:</a:t>
            </a:r>
            <a:r>
              <a:rPr lang="en-GB" sz="3200" dirty="0" smtClean="0"/>
              <a:t> </a:t>
            </a:r>
            <a:r>
              <a:rPr lang="en-GB" sz="2800" dirty="0" smtClean="0"/>
              <a:t>a </a:t>
            </a:r>
            <a:r>
              <a:rPr lang="en-GB" sz="2800" dirty="0" err="1" smtClean="0"/>
              <a:t>szám</a:t>
            </a:r>
            <a:r>
              <a:rPr lang="en-GB" sz="2800" dirty="0" smtClean="0"/>
              <a:t> </a:t>
            </a:r>
            <a:r>
              <a:rPr lang="en-GB" sz="2800" dirty="0" err="1" smtClean="0"/>
              <a:t>és</a:t>
            </a:r>
            <a:r>
              <a:rPr lang="en-GB" sz="2800" dirty="0" smtClean="0"/>
              <a:t> a </a:t>
            </a:r>
            <a:r>
              <a:rPr lang="en-GB" sz="2800" dirty="0" err="1" smtClean="0"/>
              <a:t>többlet</a:t>
            </a:r>
            <a:r>
              <a:rPr lang="en-GB" sz="2800" dirty="0" smtClean="0"/>
              <a:t> </a:t>
            </a:r>
            <a:r>
              <a:rPr lang="en-GB" sz="2800" dirty="0" err="1" smtClean="0"/>
              <a:t>összegét</a:t>
            </a:r>
            <a:r>
              <a:rPr lang="en-GB" sz="2800" dirty="0" smtClean="0"/>
              <a:t> </a:t>
            </a:r>
            <a:r>
              <a:rPr lang="en-GB" sz="2800" dirty="0" err="1" smtClean="0"/>
              <a:t>ábrázoljuk</a:t>
            </a:r>
            <a:r>
              <a:rPr lang="en-GB" sz="2800" dirty="0" smtClean="0"/>
              <a:t> </a:t>
            </a:r>
            <a:r>
              <a:rPr lang="en-GB" sz="2800" dirty="0" err="1" smtClean="0"/>
              <a:t>előjel</a:t>
            </a:r>
            <a:r>
              <a:rPr lang="en-GB" sz="2800" dirty="0" smtClean="0"/>
              <a:t> </a:t>
            </a:r>
            <a:r>
              <a:rPr lang="en-GB" sz="2800" dirty="0" err="1" smtClean="0"/>
              <a:t>nélkül</a:t>
            </a:r>
            <a:r>
              <a:rPr lang="en-GB" sz="2800" dirty="0" smtClean="0"/>
              <a:t> (</a:t>
            </a:r>
            <a:r>
              <a:rPr lang="en-GB" sz="2800" dirty="0" err="1" smtClean="0"/>
              <a:t>ez</a:t>
            </a:r>
            <a:r>
              <a:rPr lang="en-GB" sz="2800" dirty="0" smtClean="0"/>
              <a:t> </a:t>
            </a:r>
            <a:r>
              <a:rPr lang="en-GB" sz="2800" dirty="0" err="1" smtClean="0"/>
              <a:t>már</a:t>
            </a:r>
            <a:r>
              <a:rPr lang="en-GB" sz="2800" dirty="0" smtClean="0"/>
              <a:t> </a:t>
            </a:r>
            <a:r>
              <a:rPr lang="en-GB" sz="2800" dirty="0" err="1" smtClean="0"/>
              <a:t>pozitív</a:t>
            </a:r>
            <a:r>
              <a:rPr lang="en-GB" sz="2800" dirty="0" smtClean="0"/>
              <a:t>!). </a:t>
            </a:r>
            <a:r>
              <a:rPr lang="en-GB" sz="2800" b="1" dirty="0" smtClean="0"/>
              <a:t>m</a:t>
            </a:r>
            <a:r>
              <a:rPr lang="en-GB" sz="2800" dirty="0" smtClean="0"/>
              <a:t> bites </a:t>
            </a:r>
            <a:r>
              <a:rPr lang="en-GB" sz="2800" dirty="0" err="1" smtClean="0"/>
              <a:t>szám</a:t>
            </a:r>
            <a:r>
              <a:rPr lang="en-GB" sz="2800" dirty="0" smtClean="0"/>
              <a:t> </a:t>
            </a:r>
            <a:r>
              <a:rPr lang="en-GB" sz="2800" dirty="0" err="1" smtClean="0"/>
              <a:t>esetén</a:t>
            </a:r>
            <a:r>
              <a:rPr lang="en-GB" sz="2800" dirty="0" smtClean="0"/>
              <a:t> </a:t>
            </a:r>
            <a:br>
              <a:rPr lang="en-GB" sz="2800" dirty="0" smtClean="0"/>
            </a:br>
            <a:r>
              <a:rPr lang="en-GB" sz="2800" dirty="0" smtClean="0"/>
              <a:t>a </a:t>
            </a:r>
            <a:r>
              <a:rPr lang="en-GB" sz="2800" dirty="0" err="1" smtClean="0"/>
              <a:t>többlet</a:t>
            </a:r>
            <a:r>
              <a:rPr lang="en-GB" sz="2800" dirty="0" smtClean="0"/>
              <a:t> </a:t>
            </a:r>
            <a:r>
              <a:rPr lang="en-GB" sz="2800" dirty="0" err="1" smtClean="0">
                <a:solidFill>
                  <a:schemeClr val="accent1"/>
                </a:solidFill>
              </a:rPr>
              <a:t>általában</a:t>
            </a:r>
            <a:r>
              <a:rPr lang="en-GB" sz="2800" dirty="0" smtClean="0"/>
              <a:t> </a:t>
            </a:r>
            <a:r>
              <a:rPr lang="en-GB" sz="2800" b="1" dirty="0" smtClean="0"/>
              <a:t>2</a:t>
            </a:r>
            <a:r>
              <a:rPr lang="en-GB" sz="2800" b="1" baseline="30000" dirty="0" smtClean="0"/>
              <a:t>m-1</a:t>
            </a:r>
            <a:r>
              <a:rPr lang="en-GB" sz="2800" dirty="0" smtClean="0"/>
              <a:t> </a:t>
            </a:r>
            <a:r>
              <a:rPr lang="en-GB" sz="2800" dirty="0" err="1" smtClean="0"/>
              <a:t>vagy</a:t>
            </a:r>
            <a:r>
              <a:rPr lang="en-GB" sz="2800" dirty="0" smtClean="0"/>
              <a:t> </a:t>
            </a:r>
            <a:r>
              <a:rPr lang="en-GB" sz="2800" b="1" dirty="0" smtClean="0"/>
              <a:t>2</a:t>
            </a:r>
            <a:r>
              <a:rPr lang="en-GB" sz="2800" b="1" baseline="30000" dirty="0" smtClean="0"/>
              <a:t>m-1</a:t>
            </a:r>
            <a:r>
              <a:rPr lang="en-GB" sz="2800" b="1" dirty="0" smtClean="0"/>
              <a:t> – 1</a:t>
            </a:r>
          </a:p>
          <a:p>
            <a:pPr marL="338138" indent="-338138" algn="l">
              <a:lnSpc>
                <a:spcPct val="83000"/>
              </a:lnSpc>
              <a:spcBef>
                <a:spcPts val="800"/>
              </a:spcBef>
              <a:spcAft>
                <a:spcPts val="400"/>
              </a:spcAft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smtClean="0"/>
              <a:t>Pl.:	+25</a:t>
            </a:r>
            <a:r>
              <a:rPr lang="en-GB" sz="2800" baseline="-25000" dirty="0" smtClean="0"/>
              <a:t>10</a:t>
            </a:r>
            <a:r>
              <a:rPr lang="en-GB" sz="2800" dirty="0" smtClean="0"/>
              <a:t> =	10011001</a:t>
            </a:r>
            <a:r>
              <a:rPr lang="en-GB" sz="2800" baseline="-25000" dirty="0" smtClean="0"/>
              <a:t>2</a:t>
            </a:r>
            <a:r>
              <a:rPr lang="en-GB" sz="2800" dirty="0" smtClean="0"/>
              <a:t>, 	 128-többletes </a:t>
            </a:r>
            <a:r>
              <a:rPr lang="en-GB" sz="2800" dirty="0" err="1" smtClean="0"/>
              <a:t>ábrázolás</a:t>
            </a:r>
            <a:endParaRPr lang="en-GB" sz="2800" dirty="0" smtClean="0"/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spcAft>
                <a:spcPts val="400"/>
              </a:spcAft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smtClean="0"/>
              <a:t>		 </a:t>
            </a:r>
            <a:r>
              <a:rPr lang="hu-HU" sz="2800" dirty="0" smtClean="0"/>
              <a:t>	</a:t>
            </a:r>
            <a:r>
              <a:rPr lang="en-GB" sz="2800" dirty="0" smtClean="0">
                <a:latin typeface="Courier" pitchFamily="49" charset="0"/>
              </a:rPr>
              <a:t>-</a:t>
            </a:r>
            <a:r>
              <a:rPr lang="en-GB" sz="2800" dirty="0" smtClean="0"/>
              <a:t>25</a:t>
            </a:r>
            <a:r>
              <a:rPr lang="en-GB" sz="2800" baseline="-25000" dirty="0" smtClean="0"/>
              <a:t>10</a:t>
            </a:r>
            <a:r>
              <a:rPr lang="en-GB" sz="2800" dirty="0" smtClean="0"/>
              <a:t> =	01100111</a:t>
            </a:r>
            <a:r>
              <a:rPr lang="en-GB" sz="2800" baseline="-25000" dirty="0" smtClean="0"/>
              <a:t>2</a:t>
            </a:r>
            <a:r>
              <a:rPr lang="en-GB" sz="2800" dirty="0" smtClean="0"/>
              <a:t>	 128-25=103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err="1" smtClean="0"/>
              <a:t>Jellemzők</a:t>
            </a:r>
            <a:r>
              <a:rPr lang="en-GB" sz="2800" dirty="0" smtClean="0"/>
              <a:t> (128 </a:t>
            </a:r>
            <a:r>
              <a:rPr lang="en-GB" sz="2800" dirty="0" err="1" smtClean="0"/>
              <a:t>többlet</a:t>
            </a:r>
            <a:r>
              <a:rPr lang="en-GB" sz="2800" dirty="0" smtClean="0"/>
              <a:t> </a:t>
            </a:r>
            <a:r>
              <a:rPr lang="en-GB" sz="2800" dirty="0" err="1" smtClean="0"/>
              <a:t>esetén</a:t>
            </a:r>
            <a:r>
              <a:rPr lang="en-GB" sz="2800" dirty="0" smtClean="0"/>
              <a:t>): </a:t>
            </a:r>
          </a:p>
          <a:p>
            <a:pPr marL="338138" indent="-338138" algn="l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smtClean="0"/>
              <a:t>	 a </a:t>
            </a:r>
            <a:r>
              <a:rPr lang="en-GB" sz="2800" dirty="0" err="1" smtClean="0"/>
              <a:t>legkisebb</a:t>
            </a:r>
            <a:r>
              <a:rPr lang="en-GB" sz="2800" dirty="0" smtClean="0"/>
              <a:t> </a:t>
            </a:r>
            <a:r>
              <a:rPr lang="en-GB" sz="2800" dirty="0" err="1" smtClean="0"/>
              <a:t>szám</a:t>
            </a:r>
            <a:r>
              <a:rPr lang="en-GB" sz="2800" dirty="0" smtClean="0"/>
              <a:t> -128, a </a:t>
            </a:r>
            <a:r>
              <a:rPr lang="en-GB" sz="2800" dirty="0" err="1" smtClean="0"/>
              <a:t>legnagyobb</a:t>
            </a:r>
            <a:r>
              <a:rPr lang="en-GB" sz="2800" dirty="0" smtClean="0"/>
              <a:t> 127, </a:t>
            </a:r>
          </a:p>
          <a:p>
            <a:pPr marL="338138" indent="-338138" algn="l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smtClean="0"/>
              <a:t>	 a </a:t>
            </a:r>
            <a:r>
              <a:rPr lang="en-GB" sz="2800" dirty="0" err="1" smtClean="0"/>
              <a:t>nulla</a:t>
            </a:r>
            <a:r>
              <a:rPr lang="en-GB" sz="2800" dirty="0" smtClean="0"/>
              <a:t> </a:t>
            </a:r>
            <a:r>
              <a:rPr lang="en-GB" sz="2800" dirty="0" err="1" smtClean="0"/>
              <a:t>egyértelműen</a:t>
            </a:r>
            <a:r>
              <a:rPr lang="en-GB" sz="2800" dirty="0" smtClean="0"/>
              <a:t> </a:t>
            </a:r>
            <a:r>
              <a:rPr lang="en-GB" sz="2800" dirty="0" err="1" smtClean="0"/>
              <a:t>ábrázolható</a:t>
            </a:r>
            <a:r>
              <a:rPr lang="en-GB" sz="2800" dirty="0" smtClean="0"/>
              <a:t>.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dirty="0" err="1" smtClean="0"/>
              <a:t>Megjegyzés</a:t>
            </a:r>
            <a:r>
              <a:rPr lang="en-GB" sz="3200" b="1" dirty="0" smtClean="0"/>
              <a:t>:</a:t>
            </a:r>
            <a:r>
              <a:rPr lang="en-GB" sz="3200" dirty="0" smtClean="0"/>
              <a:t> </a:t>
            </a:r>
            <a:r>
              <a:rPr lang="en-GB" sz="2800" dirty="0" smtClean="0"/>
              <a:t>a </a:t>
            </a:r>
            <a:r>
              <a:rPr lang="en-GB" sz="2800" b="1" dirty="0" smtClean="0"/>
              <a:t>2</a:t>
            </a:r>
            <a:r>
              <a:rPr lang="en-GB" sz="2800" b="1" baseline="30000" dirty="0" smtClean="0"/>
              <a:t>m-1</a:t>
            </a:r>
            <a:r>
              <a:rPr lang="en-GB" sz="2800" dirty="0" smtClean="0"/>
              <a:t> </a:t>
            </a:r>
            <a:r>
              <a:rPr lang="en-GB" sz="2800" dirty="0" err="1" smtClean="0"/>
              <a:t>többletes</a:t>
            </a:r>
            <a:r>
              <a:rPr lang="en-GB" sz="2800" dirty="0" smtClean="0"/>
              <a:t> </a:t>
            </a:r>
            <a:r>
              <a:rPr lang="en-GB" sz="2800" dirty="0" err="1" smtClean="0"/>
              <a:t>ábrázolás</a:t>
            </a:r>
            <a:r>
              <a:rPr lang="en-GB" sz="2800" dirty="0" smtClean="0"/>
              <a:t> </a:t>
            </a:r>
            <a:r>
              <a:rPr lang="en-GB" sz="2800" dirty="0" err="1" smtClean="0"/>
              <a:t>azonos</a:t>
            </a:r>
            <a:r>
              <a:rPr lang="en-GB" sz="2800" dirty="0" smtClean="0"/>
              <a:t> a </a:t>
            </a:r>
            <a:r>
              <a:rPr lang="en-GB" sz="2800" dirty="0" err="1" smtClean="0"/>
              <a:t>kettes</a:t>
            </a:r>
            <a:r>
              <a:rPr lang="en-GB" sz="2800" dirty="0" smtClean="0"/>
              <a:t> </a:t>
            </a:r>
            <a:r>
              <a:rPr lang="en-GB" sz="2800" dirty="0" err="1" smtClean="0"/>
              <a:t>komplemenssel</a:t>
            </a:r>
            <a:r>
              <a:rPr lang="hu-HU" sz="2800" dirty="0" smtClean="0"/>
              <a:t> –</a:t>
            </a:r>
            <a:r>
              <a:rPr lang="en-GB" sz="2800" dirty="0" smtClean="0"/>
              <a:t> </a:t>
            </a:r>
            <a:r>
              <a:rPr lang="hu-HU" sz="2800" dirty="0" smtClean="0"/>
              <a:t>eltekintve az</a:t>
            </a:r>
            <a:r>
              <a:rPr lang="en-GB" sz="2800" dirty="0" smtClean="0"/>
              <a:t> </a:t>
            </a:r>
            <a:r>
              <a:rPr lang="en-GB" sz="2800" dirty="0" err="1" smtClean="0"/>
              <a:t>előjel</a:t>
            </a:r>
            <a:r>
              <a:rPr lang="hu-HU" sz="2800" dirty="0" smtClean="0"/>
              <a:t> bittő</a:t>
            </a:r>
            <a:r>
              <a:rPr lang="en-GB" sz="2800" dirty="0" smtClean="0"/>
              <a:t>l</a:t>
            </a:r>
            <a:r>
              <a:rPr lang="hu-HU" sz="2800" dirty="0" smtClean="0"/>
              <a:t>, amely épp ellentétes</a:t>
            </a:r>
            <a:r>
              <a:rPr lang="en-GB" sz="3200" dirty="0" smtClean="0"/>
              <a:t>.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dirty="0" err="1" smtClean="0"/>
              <a:t>Használata</a:t>
            </a:r>
            <a:r>
              <a:rPr lang="en-GB" sz="3200" b="1" dirty="0" smtClean="0"/>
              <a:t>:</a:t>
            </a:r>
            <a:r>
              <a:rPr lang="en-GB" sz="3200" dirty="0" smtClean="0"/>
              <a:t> </a:t>
            </a:r>
            <a:r>
              <a:rPr lang="en-GB" sz="2800" dirty="0" smtClean="0"/>
              <a:t>a </a:t>
            </a:r>
            <a:r>
              <a:rPr lang="en-GB" sz="2800" dirty="0" err="1" smtClean="0"/>
              <a:t>lebegőpontos</a:t>
            </a:r>
            <a:r>
              <a:rPr lang="en-GB" sz="2800" dirty="0" smtClean="0"/>
              <a:t> </a:t>
            </a:r>
            <a:r>
              <a:rPr lang="en-GB" sz="2800" dirty="0" err="1" smtClean="0"/>
              <a:t>számok</a:t>
            </a:r>
            <a:r>
              <a:rPr lang="en-GB" sz="2800" dirty="0" smtClean="0"/>
              <a:t> </a:t>
            </a:r>
            <a:r>
              <a:rPr lang="en-GB" sz="2800" dirty="0" err="1" smtClean="0"/>
              <a:t>kitevő-részénél</a:t>
            </a:r>
            <a:r>
              <a:rPr lang="en-GB" sz="3200" dirty="0" smtClean="0"/>
              <a:t>.</a:t>
            </a:r>
          </a:p>
        </p:txBody>
      </p:sp>
      <p:sp>
        <p:nvSpPr>
          <p:cNvPr id="19460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>
                <a:latin typeface="Times New Roman" pitchFamily="18" charset="0"/>
              </a:rPr>
              <a:t>Architektúrák -- Adatábrázolás</a:t>
            </a:r>
          </a:p>
        </p:txBody>
      </p:sp>
      <p:sp>
        <p:nvSpPr>
          <p:cNvPr id="19461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BFD9513F-8A20-411A-B226-124F3BD4AAD5}" type="datetime10">
              <a:rPr lang="hu-HU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16:26</a:t>
            </a:fld>
            <a:endParaRPr lang="en-GB"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F5DE3A00-1B26-4086-A6E4-C01D294F8DA7}" type="slidenum">
              <a:rPr lang="en-GB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19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52225" name="Rectangle 1"/>
          <p:cNvSpPr>
            <a:spLocks noGrp="1" noChangeArrowheads="1"/>
          </p:cNvSpPr>
          <p:nvPr>
            <p:ph type="body"/>
          </p:nvPr>
        </p:nvSpPr>
        <p:spPr>
          <a:xfrm>
            <a:off x="0" y="0"/>
            <a:ext cx="9144000" cy="5492750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 algn="l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dirty="0" smtClean="0"/>
              <a:t>BCD (Binary Coded Decimal) </a:t>
            </a:r>
            <a:r>
              <a:rPr lang="en-GB" sz="3200" b="1" dirty="0" err="1" smtClean="0"/>
              <a:t>ábrázolás</a:t>
            </a:r>
            <a:r>
              <a:rPr lang="en-GB" sz="3200" b="1" dirty="0" smtClean="0"/>
              <a:t>:</a:t>
            </a:r>
            <a:r>
              <a:rPr lang="en-GB" sz="3200" dirty="0" smtClean="0"/>
              <a:t> </a:t>
            </a:r>
            <a:r>
              <a:rPr lang="en-GB" sz="3200" dirty="0" err="1" smtClean="0"/>
              <a:t>minden</a:t>
            </a:r>
            <a:r>
              <a:rPr lang="en-GB" sz="3200" dirty="0" smtClean="0"/>
              <a:t> </a:t>
            </a:r>
            <a:r>
              <a:rPr lang="en-GB" sz="3200" dirty="0" err="1" smtClean="0"/>
              <a:t>decimális</a:t>
            </a:r>
            <a:r>
              <a:rPr lang="en-GB" sz="3200" dirty="0" smtClean="0"/>
              <a:t> </a:t>
            </a:r>
            <a:r>
              <a:rPr lang="en-GB" sz="3200" dirty="0" err="1" smtClean="0"/>
              <a:t>számjegyet</a:t>
            </a:r>
            <a:r>
              <a:rPr lang="en-GB" sz="3200" dirty="0" smtClean="0"/>
              <a:t> </a:t>
            </a:r>
            <a:r>
              <a:rPr lang="en-GB" sz="3200" dirty="0" err="1" smtClean="0"/>
              <a:t>négy</a:t>
            </a:r>
            <a:r>
              <a:rPr lang="en-GB" sz="3200" dirty="0" smtClean="0"/>
              <a:t> </a:t>
            </a:r>
            <a:r>
              <a:rPr lang="en-GB" sz="3200" dirty="0" err="1" smtClean="0"/>
              <a:t>biten</a:t>
            </a:r>
            <a:r>
              <a:rPr lang="en-GB" sz="3200" dirty="0" smtClean="0"/>
              <a:t> </a:t>
            </a:r>
            <a:r>
              <a:rPr lang="en-GB" sz="3200" dirty="0" err="1" smtClean="0"/>
              <a:t>ábrázolunk</a:t>
            </a:r>
            <a:r>
              <a:rPr lang="en-GB" sz="3200" dirty="0" smtClean="0"/>
              <a:t>.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hu-HU" sz="3200" dirty="0" smtClean="0"/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dirty="0" err="1" smtClean="0"/>
              <a:t>Negatív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számok</a:t>
            </a:r>
            <a:r>
              <a:rPr lang="en-GB" sz="3200" b="1" dirty="0" smtClean="0"/>
              <a:t> BCD </a:t>
            </a:r>
            <a:r>
              <a:rPr lang="en-GB" sz="3200" b="1" dirty="0" err="1" smtClean="0"/>
              <a:t>ábrázolása</a:t>
            </a:r>
            <a:r>
              <a:rPr lang="en-GB" sz="3200" b="1" dirty="0" smtClean="0"/>
              <a:t>:</a:t>
            </a:r>
            <a:endParaRPr lang="hu-HU" sz="3200" dirty="0" smtClean="0"/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Arial" pitchFamily="34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hu-HU" sz="3200" dirty="0" smtClean="0"/>
              <a:t>Előjeles abszolút érték </a:t>
            </a:r>
            <a:r>
              <a:rPr lang="hu-HU" sz="3200" dirty="0" smtClean="0">
                <a:solidFill>
                  <a:schemeClr val="bg1">
                    <a:lumMod val="50000"/>
                  </a:schemeClr>
                </a:solidFill>
              </a:rPr>
              <a:t>(Pentium: 80 bites egész)</a:t>
            </a:r>
            <a:endParaRPr lang="en-GB" sz="32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Arial" pitchFamily="34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/>
              <a:t>9 </a:t>
            </a:r>
            <a:r>
              <a:rPr lang="en-GB" sz="3200" dirty="0" err="1" smtClean="0"/>
              <a:t>vagy</a:t>
            </a:r>
            <a:r>
              <a:rPr lang="en-GB" sz="3200" dirty="0" smtClean="0"/>
              <a:t> 10 </a:t>
            </a:r>
            <a:r>
              <a:rPr lang="en-GB" sz="3200" dirty="0" err="1" smtClean="0"/>
              <a:t>komplemens</a:t>
            </a:r>
            <a:r>
              <a:rPr lang="en-GB" sz="3200" dirty="0" smtClean="0"/>
              <a:t> </a:t>
            </a:r>
            <a:r>
              <a:rPr lang="en-GB" sz="3200" dirty="0" err="1" smtClean="0"/>
              <a:t>kóddal</a:t>
            </a:r>
            <a:r>
              <a:rPr lang="en-GB" sz="3200" dirty="0" smtClean="0"/>
              <a:t>. 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3200" dirty="0" smtClean="0"/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/>
              <a:t>Pl.: +301</a:t>
            </a:r>
            <a:r>
              <a:rPr lang="en-GB" sz="3200" baseline="-25000" dirty="0" smtClean="0"/>
              <a:t>10</a:t>
            </a:r>
            <a:r>
              <a:rPr lang="en-GB" sz="3200" dirty="0" smtClean="0"/>
              <a:t> =	0000 0011 0000 0001, 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/>
              <a:t>	    -301</a:t>
            </a:r>
            <a:r>
              <a:rPr lang="en-GB" sz="3200" baseline="-25000" dirty="0" smtClean="0"/>
              <a:t>10</a:t>
            </a:r>
            <a:r>
              <a:rPr lang="en-GB" sz="3200" dirty="0" smtClean="0"/>
              <a:t> =	1001 0110 1001 1000 (9 </a:t>
            </a:r>
            <a:r>
              <a:rPr lang="en-GB" sz="3200" dirty="0" err="1" smtClean="0"/>
              <a:t>komplemens</a:t>
            </a:r>
            <a:r>
              <a:rPr lang="en-GB" sz="3200" dirty="0" smtClean="0"/>
              <a:t>),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/>
              <a:t> 	    -301</a:t>
            </a:r>
            <a:r>
              <a:rPr lang="en-GB" sz="3200" baseline="-25000" dirty="0" smtClean="0"/>
              <a:t>10</a:t>
            </a:r>
            <a:r>
              <a:rPr lang="en-GB" sz="3200" dirty="0" smtClean="0"/>
              <a:t> =	1001 0110 1001 </a:t>
            </a:r>
            <a:r>
              <a:rPr lang="en-GB" sz="3200" dirty="0" err="1" smtClean="0"/>
              <a:t>1001</a:t>
            </a:r>
            <a:r>
              <a:rPr lang="en-GB" sz="3200" dirty="0" smtClean="0"/>
              <a:t> (10 </a:t>
            </a:r>
            <a:r>
              <a:rPr lang="en-GB" sz="3200" dirty="0" err="1" smtClean="0"/>
              <a:t>komplemens</a:t>
            </a:r>
            <a:r>
              <a:rPr lang="en-GB" sz="3200" dirty="0" smtClean="0"/>
              <a:t>).</a:t>
            </a:r>
          </a:p>
        </p:txBody>
      </p:sp>
      <p:sp>
        <p:nvSpPr>
          <p:cNvPr id="20484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>
                <a:latin typeface="Times New Roman" pitchFamily="18" charset="0"/>
              </a:rPr>
              <a:t>Architektúrák -- Adatábrázolás</a:t>
            </a:r>
          </a:p>
        </p:txBody>
      </p:sp>
      <p:sp>
        <p:nvSpPr>
          <p:cNvPr id="20485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0EB3E6C9-A1A5-4114-BA0C-5BD21BCE47D3}" type="datetime10">
              <a:rPr lang="hu-HU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16:26</a:t>
            </a:fld>
            <a:endParaRPr lang="en-GB"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94619792-6085-4633-BAEC-CDD0097E7BE4}" type="slidenum">
              <a:rPr lang="en-GB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2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3075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60363"/>
            <a:ext cx="7772400" cy="906462"/>
          </a:xfrm>
        </p:spPr>
        <p:txBody>
          <a:bodyPr>
            <a:spAutoFit/>
          </a:bodyPr>
          <a:lstStyle/>
          <a:p>
            <a:pPr>
              <a:lnSpc>
                <a:spcPct val="86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/>
              <a:t>Ajánlott irodalom</a:t>
            </a:r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1439863"/>
            <a:ext cx="8820150" cy="5068887"/>
          </a:xfrm>
        </p:spPr>
        <p:txBody>
          <a:bodyPr>
            <a:spAutoFit/>
          </a:bodyPr>
          <a:lstStyle/>
          <a:p>
            <a:pPr marL="0" indent="0">
              <a:lnSpc>
                <a:spcPct val="86000"/>
              </a:lnSpc>
              <a:buSzPct val="45000"/>
              <a:buFont typeface="Wingdings" pitchFamily="2" charset="2"/>
              <a:buChar char="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  <a:tab pos="8686800" algn="l"/>
              </a:tabLst>
            </a:pPr>
            <a:r>
              <a:rPr lang="en-GB" sz="2200" b="1" smtClean="0">
                <a:solidFill>
                  <a:srgbClr val="0000FF"/>
                </a:solidFill>
              </a:rPr>
              <a:t>http://it.inf.unideb.hu/~halasz</a:t>
            </a:r>
          </a:p>
          <a:p>
            <a:pPr marL="0" indent="0">
              <a:lnSpc>
                <a:spcPct val="86000"/>
              </a:lnSpc>
              <a:buSzPct val="45000"/>
              <a:buFont typeface="Wingdings" pitchFamily="2" charset="2"/>
              <a:buChar char="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  <a:tab pos="8686800" algn="l"/>
              </a:tabLst>
            </a:pPr>
            <a:r>
              <a:rPr lang="en-GB" sz="2200" b="1" smtClean="0"/>
              <a:t>S. Tanenbaum: </a:t>
            </a:r>
            <a:r>
              <a:rPr lang="en-GB" sz="2200" b="1" i="1" smtClean="0"/>
              <a:t>Structured computer organization</a:t>
            </a:r>
            <a:r>
              <a:rPr lang="en-GB" sz="2200" b="1" smtClean="0"/>
              <a:t> (Prentice Hall, 2006) (T). Magyarul: Számítógép-architektúrák 2. átdolgozott, bővített kiadás (Panem 2006). </a:t>
            </a:r>
          </a:p>
          <a:p>
            <a:pPr marL="0" indent="0">
              <a:lnSpc>
                <a:spcPct val="86000"/>
              </a:lnSpc>
              <a:buSzPct val="45000"/>
              <a:buFont typeface="Wingdings" pitchFamily="2" charset="2"/>
              <a:buChar char="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  <a:tab pos="8686800" algn="l"/>
              </a:tabLst>
            </a:pPr>
            <a:r>
              <a:rPr lang="en-GB" sz="2200" smtClean="0"/>
              <a:t>Patterson D.A., Henessy J.L.: Computer organization &amp; Design, Morgan Kaufmannn Publ. (2 ed.) 1998.</a:t>
            </a:r>
          </a:p>
          <a:p>
            <a:pPr marL="0" indent="0">
              <a:lnSpc>
                <a:spcPct val="86000"/>
              </a:lnSpc>
              <a:buSzPct val="45000"/>
              <a:buFont typeface="Wingdings" pitchFamily="2" charset="2"/>
              <a:buChar char="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  <a:tab pos="8686800" algn="l"/>
              </a:tabLst>
            </a:pPr>
            <a:r>
              <a:rPr lang="en-GB" sz="2200" smtClean="0"/>
              <a:t>Rob Williams: Computer System Architecture (A Networking Approach), Addison Wesley, 2001.</a:t>
            </a:r>
          </a:p>
          <a:p>
            <a:pPr marL="0" indent="0">
              <a:lnSpc>
                <a:spcPct val="86000"/>
              </a:lnSpc>
              <a:buSzPct val="45000"/>
              <a:buFont typeface="Wingdings" pitchFamily="2" charset="2"/>
              <a:buChar char="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  <a:tab pos="8686800" algn="l"/>
              </a:tabLst>
            </a:pPr>
            <a:r>
              <a:rPr lang="en-GB" sz="2200" smtClean="0"/>
              <a:t>Sima D.,  Fountain T. , Kacsuk, P.: Korszerű számítógép architektúrák tervezési tér megközelítésben, Szak Kiadó, 1998.</a:t>
            </a:r>
          </a:p>
          <a:p>
            <a:pPr marL="0" indent="0">
              <a:lnSpc>
                <a:spcPct val="86000"/>
              </a:lnSpc>
              <a:buSzPct val="45000"/>
              <a:buFont typeface="Wingdings" pitchFamily="2" charset="2"/>
              <a:buChar char="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  <a:tab pos="8686800" algn="l"/>
              </a:tabLst>
            </a:pPr>
            <a:r>
              <a:rPr lang="en-GB" sz="2200" b="1" smtClean="0"/>
              <a:t>Randall Hyde: The Art of Assembler Language, Randall Hyde, 2003</a:t>
            </a:r>
            <a:r>
              <a:rPr lang="en-GB" sz="2200" smtClean="0"/>
              <a:t>.</a:t>
            </a:r>
          </a:p>
          <a:p>
            <a:pPr marL="0" indent="0">
              <a:lnSpc>
                <a:spcPct val="86000"/>
              </a:lnSpc>
              <a:buSzPct val="45000"/>
              <a:buFont typeface="Wingdings" pitchFamily="2" charset="2"/>
              <a:buChar char=""/>
              <a:tabLst>
                <a:tab pos="107950" algn="l"/>
                <a:tab pos="557213" algn="l"/>
                <a:tab pos="1006475" algn="l"/>
                <a:tab pos="1455738" algn="l"/>
                <a:tab pos="1905000" algn="l"/>
                <a:tab pos="2354263" algn="l"/>
                <a:tab pos="2803525" algn="l"/>
                <a:tab pos="3252788" algn="l"/>
                <a:tab pos="3702050" algn="l"/>
                <a:tab pos="4151313" algn="l"/>
                <a:tab pos="4600575" algn="l"/>
                <a:tab pos="5049838" algn="l"/>
                <a:tab pos="5499100" algn="l"/>
                <a:tab pos="5948363" algn="l"/>
                <a:tab pos="6397625" algn="l"/>
                <a:tab pos="6846888" algn="l"/>
                <a:tab pos="7296150" algn="l"/>
                <a:tab pos="7745413" algn="l"/>
                <a:tab pos="8194675" algn="l"/>
                <a:tab pos="8643938" algn="l"/>
                <a:tab pos="8686800" algn="l"/>
              </a:tabLst>
            </a:pPr>
            <a:r>
              <a:rPr lang="en-GB" sz="2200" smtClean="0"/>
              <a:t>Osborne: 80386/80286 Assembly Language Programming, Mc Graw-Hill, 1986.</a:t>
            </a:r>
          </a:p>
        </p:txBody>
      </p:sp>
      <p:sp>
        <p:nvSpPr>
          <p:cNvPr id="3077" name="Élőláb hely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>
                <a:latin typeface="Times New Roman" pitchFamily="18" charset="0"/>
              </a:rPr>
              <a:t>Architektúrák -- Adatábrázolás</a:t>
            </a:r>
          </a:p>
        </p:txBody>
      </p:sp>
      <p:sp>
        <p:nvSpPr>
          <p:cNvPr id="3078" name="Dátum helye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EB6CCD20-F5BF-4718-9FE8-7301D12A0786}" type="datetime10">
              <a:rPr lang="hu-HU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16:26</a:t>
            </a:fld>
            <a:endParaRPr lang="en-GB"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2DD3C7F4-615C-412A-8D61-363F7B7BDAA7}" type="slidenum">
              <a:rPr lang="en-GB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20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53249" name="Rectangle 1"/>
          <p:cNvSpPr>
            <a:spLocks noGrp="1" noChangeArrowheads="1"/>
          </p:cNvSpPr>
          <p:nvPr>
            <p:ph type="body"/>
          </p:nvPr>
        </p:nvSpPr>
        <p:spPr>
          <a:xfrm>
            <a:off x="0" y="0"/>
            <a:ext cx="9144000" cy="5562600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>
              <a:lnSpc>
                <a:spcPct val="8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dirty="0" err="1" smtClean="0"/>
              <a:t>Lebegőpontos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számok</a:t>
            </a:r>
            <a:r>
              <a:rPr lang="en-GB" sz="3200" dirty="0" smtClean="0"/>
              <a:t> </a:t>
            </a:r>
          </a:p>
          <a:p>
            <a:pPr marL="338138" indent="-338138">
              <a:lnSpc>
                <a:spcPct val="8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err="1" smtClean="0"/>
              <a:t>előjel</a:t>
            </a:r>
            <a:r>
              <a:rPr lang="en-GB" sz="2800" dirty="0" smtClean="0"/>
              <a:t>      </a:t>
            </a:r>
            <a:r>
              <a:rPr lang="en-GB" sz="2800" dirty="0" err="1" smtClean="0"/>
              <a:t>karakterisztika</a:t>
            </a:r>
            <a:r>
              <a:rPr lang="en-GB" sz="2800" dirty="0" smtClean="0"/>
              <a:t>      </a:t>
            </a:r>
            <a:r>
              <a:rPr lang="en-GB" sz="2800" dirty="0" err="1" smtClean="0"/>
              <a:t>törtrész</a:t>
            </a:r>
            <a:endParaRPr lang="en-GB" sz="2800" dirty="0" smtClean="0"/>
          </a:p>
          <a:p>
            <a:pPr marL="338138" indent="-338138" algn="l">
              <a:lnSpc>
                <a:spcPct val="8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err="1" smtClean="0"/>
              <a:t>Sok</a:t>
            </a:r>
            <a:r>
              <a:rPr lang="en-GB" sz="2800" dirty="0" smtClean="0"/>
              <a:t> </a:t>
            </a:r>
            <a:r>
              <a:rPr lang="en-GB" sz="2800" dirty="0" err="1" smtClean="0"/>
              <a:t>ekvivalens</a:t>
            </a:r>
            <a:r>
              <a:rPr lang="en-GB" sz="2800" dirty="0" smtClean="0"/>
              <a:t> </a:t>
            </a:r>
            <a:r>
              <a:rPr lang="en-GB" sz="2800" dirty="0" err="1" smtClean="0"/>
              <a:t>ábrázolási</a:t>
            </a:r>
            <a:r>
              <a:rPr lang="en-GB" sz="2800" dirty="0" smtClean="0"/>
              <a:t> </a:t>
            </a:r>
            <a:r>
              <a:rPr lang="en-GB" sz="2800" dirty="0" err="1" smtClean="0"/>
              <a:t>lehetőség</a:t>
            </a:r>
            <a:r>
              <a:rPr lang="en-GB" sz="2800" dirty="0" smtClean="0"/>
              <a:t>, a </a:t>
            </a:r>
            <a:r>
              <a:rPr lang="en-GB" sz="2800" dirty="0" err="1" smtClean="0"/>
              <a:t>leggyakrabban</a:t>
            </a:r>
            <a:r>
              <a:rPr lang="en-GB" sz="2800" dirty="0" smtClean="0"/>
              <a:t> a </a:t>
            </a:r>
            <a:r>
              <a:rPr lang="en-GB" sz="2800" dirty="0" err="1" smtClean="0"/>
              <a:t>törtrész</a:t>
            </a:r>
            <a:r>
              <a:rPr lang="en-GB" sz="2800" dirty="0" smtClean="0"/>
              <a:t> </a:t>
            </a:r>
            <a:r>
              <a:rPr lang="en-GB" sz="2800" dirty="0" err="1" smtClean="0"/>
              <a:t>első</a:t>
            </a:r>
            <a:r>
              <a:rPr lang="en-GB" sz="2800" dirty="0" smtClean="0"/>
              <a:t> </a:t>
            </a:r>
            <a:r>
              <a:rPr lang="en-GB" sz="2800" dirty="0" err="1" smtClean="0"/>
              <a:t>számjegye</a:t>
            </a:r>
            <a:r>
              <a:rPr lang="en-GB" sz="2800" dirty="0" smtClean="0"/>
              <a:t> </a:t>
            </a:r>
            <a:r>
              <a:rPr lang="en-GB" sz="2800" dirty="0" err="1" smtClean="0"/>
              <a:t>az</a:t>
            </a:r>
            <a:r>
              <a:rPr lang="en-GB" sz="2800" dirty="0" smtClean="0"/>
              <a:t> </a:t>
            </a:r>
            <a:r>
              <a:rPr lang="en-GB" sz="2800" dirty="0" err="1" smtClean="0"/>
              <a:t>adott</a:t>
            </a:r>
            <a:r>
              <a:rPr lang="en-GB" sz="2800" dirty="0" smtClean="0"/>
              <a:t> </a:t>
            </a:r>
            <a:r>
              <a:rPr lang="en-GB" sz="2800" dirty="0" err="1" smtClean="0"/>
              <a:t>szám</a:t>
            </a:r>
            <a:r>
              <a:rPr lang="en-GB" sz="2800" dirty="0" smtClean="0"/>
              <a:t> </a:t>
            </a:r>
            <a:r>
              <a:rPr lang="en-GB" sz="2800" dirty="0" err="1" smtClean="0"/>
              <a:t>első</a:t>
            </a:r>
            <a:r>
              <a:rPr lang="en-GB" sz="2800" dirty="0" smtClean="0"/>
              <a:t>, </a:t>
            </a:r>
            <a:r>
              <a:rPr lang="en-GB" sz="2800" dirty="0" err="1" smtClean="0"/>
              <a:t>nullától</a:t>
            </a:r>
            <a:r>
              <a:rPr lang="en-GB" sz="2800" dirty="0" smtClean="0"/>
              <a:t> </a:t>
            </a:r>
            <a:r>
              <a:rPr lang="en-GB" sz="2800" dirty="0" err="1" smtClean="0"/>
              <a:t>különböző</a:t>
            </a:r>
            <a:r>
              <a:rPr lang="en-GB" sz="2800" dirty="0" smtClean="0"/>
              <a:t> </a:t>
            </a:r>
            <a:r>
              <a:rPr lang="en-GB" sz="2800" dirty="0" err="1" smtClean="0"/>
              <a:t>számjegye</a:t>
            </a:r>
            <a:r>
              <a:rPr lang="en-GB" sz="2800" dirty="0" smtClean="0"/>
              <a:t> (</a:t>
            </a:r>
            <a:r>
              <a:rPr lang="en-GB" sz="2800" dirty="0" err="1" smtClean="0"/>
              <a:t>normalizált</a:t>
            </a:r>
            <a:r>
              <a:rPr lang="en-GB" sz="2800" dirty="0" smtClean="0"/>
              <a:t> </a:t>
            </a:r>
            <a:r>
              <a:rPr lang="en-GB" sz="2800" dirty="0" err="1" smtClean="0"/>
              <a:t>alak</a:t>
            </a:r>
            <a:r>
              <a:rPr lang="en-GB" sz="2800" dirty="0" smtClean="0"/>
              <a:t>).</a:t>
            </a:r>
          </a:p>
          <a:p>
            <a:pPr marL="338138" indent="-338138" algn="l">
              <a:lnSpc>
                <a:spcPct val="8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smtClean="0"/>
              <a:t> </a:t>
            </a:r>
            <a:r>
              <a:rPr lang="en-GB" sz="2800" dirty="0" err="1" smtClean="0"/>
              <a:t>Példa</a:t>
            </a:r>
            <a:r>
              <a:rPr lang="en-GB" sz="2800" dirty="0" smtClean="0"/>
              <a:t>: </a:t>
            </a:r>
            <a:r>
              <a:rPr lang="hu-HU" sz="2800" dirty="0" smtClean="0"/>
              <a:t>1</a:t>
            </a:r>
            <a:r>
              <a:rPr lang="en-GB" sz="2800" dirty="0" smtClean="0"/>
              <a:t>54 = 0,0</a:t>
            </a:r>
            <a:r>
              <a:rPr lang="hu-HU" sz="2800" dirty="0" smtClean="0"/>
              <a:t>1</a:t>
            </a:r>
            <a:r>
              <a:rPr lang="en-GB" sz="2800" dirty="0" smtClean="0"/>
              <a:t>54x10</a:t>
            </a:r>
            <a:r>
              <a:rPr lang="en-GB" sz="2800" baseline="30000" dirty="0" smtClean="0"/>
              <a:t>4</a:t>
            </a:r>
            <a:r>
              <a:rPr lang="en-GB" sz="2800" dirty="0" smtClean="0"/>
              <a:t> = </a:t>
            </a:r>
            <a:r>
              <a:rPr lang="en-GB" sz="2800" b="1" dirty="0" smtClean="0"/>
              <a:t>0,</a:t>
            </a:r>
            <a:r>
              <a:rPr lang="hu-HU" sz="2800" b="1" dirty="0" smtClean="0"/>
              <a:t>1</a:t>
            </a:r>
            <a:r>
              <a:rPr lang="en-GB" sz="2800" b="1" dirty="0" smtClean="0"/>
              <a:t>54x10</a:t>
            </a:r>
            <a:r>
              <a:rPr lang="en-GB" sz="2800" b="1" baseline="30000" dirty="0" smtClean="0"/>
              <a:t>3 </a:t>
            </a:r>
            <a:r>
              <a:rPr lang="en-GB" sz="2800" dirty="0" smtClean="0"/>
              <a:t>(= </a:t>
            </a:r>
            <a:r>
              <a:rPr lang="hu-HU" sz="2800" b="1" dirty="0" smtClean="0"/>
              <a:t>1</a:t>
            </a:r>
            <a:r>
              <a:rPr lang="en-GB" sz="2800" b="1" dirty="0" smtClean="0"/>
              <a:t>,54x10</a:t>
            </a:r>
            <a:r>
              <a:rPr lang="en-GB" sz="2800" b="1" baseline="30000" dirty="0" smtClean="0"/>
              <a:t>2</a:t>
            </a:r>
            <a:r>
              <a:rPr lang="en-GB" sz="2800" dirty="0" smtClean="0"/>
              <a:t>).  </a:t>
            </a:r>
            <a:endParaRPr lang="hu-HU" sz="2800" dirty="0" smtClean="0"/>
          </a:p>
          <a:p>
            <a:pPr marL="338138" indent="-338138" algn="l">
              <a:lnSpc>
                <a:spcPct val="8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hu-HU" sz="2800" dirty="0" smtClean="0"/>
              <a:t>Illetve: 154=%0,10011010x2</a:t>
            </a:r>
            <a:r>
              <a:rPr lang="hu-HU" sz="2800" baseline="30000" dirty="0" smtClean="0"/>
              <a:t>8</a:t>
            </a:r>
            <a:r>
              <a:rPr lang="hu-HU" sz="2800" dirty="0" smtClean="0"/>
              <a:t>=%1,0011010x2</a:t>
            </a:r>
            <a:r>
              <a:rPr lang="hu-HU" sz="2800" baseline="30000" dirty="0" smtClean="0"/>
              <a:t>7</a:t>
            </a:r>
            <a:endParaRPr lang="en-GB" sz="2800" baseline="30000" dirty="0" smtClean="0"/>
          </a:p>
          <a:p>
            <a:pPr marL="338138" indent="-338138" algn="l">
              <a:lnSpc>
                <a:spcPct val="8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/>
              <a:t>Megjegyzések</a:t>
            </a:r>
            <a:r>
              <a:rPr lang="en-GB" sz="2800" b="1" dirty="0" smtClean="0"/>
              <a:t>:</a:t>
            </a:r>
            <a:r>
              <a:rPr lang="en-GB" sz="2800" dirty="0" smtClean="0"/>
              <a:t> </a:t>
            </a:r>
          </a:p>
          <a:p>
            <a:pPr marL="338138" indent="-338138" algn="l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smtClean="0"/>
              <a:t>A </a:t>
            </a:r>
            <a:r>
              <a:rPr lang="en-GB" sz="2800" dirty="0" err="1" smtClean="0"/>
              <a:t>nulla</a:t>
            </a:r>
            <a:r>
              <a:rPr lang="en-GB" sz="2800" dirty="0" smtClean="0"/>
              <a:t> </a:t>
            </a:r>
            <a:r>
              <a:rPr lang="en-GB" sz="2800" dirty="0" err="1" smtClean="0"/>
              <a:t>ábrázolásához</a:t>
            </a:r>
            <a:r>
              <a:rPr lang="en-GB" sz="2800" dirty="0" smtClean="0"/>
              <a:t> </a:t>
            </a:r>
            <a:r>
              <a:rPr lang="en-GB" sz="2800" dirty="0" err="1" smtClean="0"/>
              <a:t>külön</a:t>
            </a:r>
            <a:r>
              <a:rPr lang="en-GB" sz="2800" dirty="0" smtClean="0"/>
              <a:t> </a:t>
            </a:r>
            <a:r>
              <a:rPr lang="en-GB" sz="2800" dirty="0" err="1" smtClean="0"/>
              <a:t>megállapodásra</a:t>
            </a:r>
            <a:r>
              <a:rPr lang="en-GB" sz="2800" dirty="0" smtClean="0"/>
              <a:t> van </a:t>
            </a:r>
            <a:r>
              <a:rPr lang="en-GB" sz="2800" dirty="0" err="1" smtClean="0"/>
              <a:t>szükség</a:t>
            </a:r>
            <a:r>
              <a:rPr lang="en-GB" sz="2800" dirty="0" smtClean="0"/>
              <a:t> (</a:t>
            </a:r>
            <a:r>
              <a:rPr lang="en-GB" sz="2800" dirty="0" err="1" smtClean="0"/>
              <a:t>általában</a:t>
            </a:r>
            <a:r>
              <a:rPr lang="en-GB" sz="2800" dirty="0" smtClean="0"/>
              <a:t> </a:t>
            </a:r>
            <a:r>
              <a:rPr lang="en-GB" sz="2800" dirty="0" err="1" smtClean="0"/>
              <a:t>csupa</a:t>
            </a:r>
            <a:r>
              <a:rPr lang="en-GB" sz="2800" dirty="0" smtClean="0"/>
              <a:t> </a:t>
            </a:r>
            <a:r>
              <a:rPr lang="en-GB" sz="2800" dirty="0" err="1" smtClean="0"/>
              <a:t>nulla</a:t>
            </a:r>
            <a:r>
              <a:rPr lang="en-GB" sz="2800" dirty="0" smtClean="0"/>
              <a:t> </a:t>
            </a:r>
            <a:r>
              <a:rPr lang="hu-HU" sz="2800" dirty="0" smtClean="0"/>
              <a:t>bitek</a:t>
            </a:r>
            <a:r>
              <a:rPr lang="en-GB" sz="2800" dirty="0" err="1" smtClean="0"/>
              <a:t>ből</a:t>
            </a:r>
            <a:r>
              <a:rPr lang="en-GB" sz="2800" dirty="0" smtClean="0"/>
              <a:t> </a:t>
            </a:r>
            <a:r>
              <a:rPr lang="en-GB" sz="2800" dirty="0" err="1" smtClean="0"/>
              <a:t>áll</a:t>
            </a:r>
            <a:r>
              <a:rPr lang="en-GB" sz="2800" dirty="0" smtClean="0"/>
              <a:t>).</a:t>
            </a:r>
          </a:p>
          <a:p>
            <a:pPr marL="338138" indent="-338138" algn="l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smtClean="0"/>
              <a:t>A </a:t>
            </a:r>
            <a:r>
              <a:rPr lang="en-GB" sz="2800" dirty="0" err="1" smtClean="0"/>
              <a:t>lebegőpontos</a:t>
            </a:r>
            <a:r>
              <a:rPr lang="en-GB" sz="2800" dirty="0" smtClean="0"/>
              <a:t> </a:t>
            </a:r>
            <a:r>
              <a:rPr lang="en-GB" sz="2800" dirty="0" err="1" smtClean="0"/>
              <a:t>ábrázolásoknál</a:t>
            </a:r>
            <a:r>
              <a:rPr lang="en-GB" sz="2800" dirty="0" smtClean="0"/>
              <a:t> is </a:t>
            </a:r>
            <a:r>
              <a:rPr lang="en-GB" sz="2800" dirty="0" err="1" smtClean="0"/>
              <a:t>meghatározható</a:t>
            </a:r>
            <a:r>
              <a:rPr lang="en-GB" sz="2800" dirty="0" smtClean="0"/>
              <a:t> a </a:t>
            </a:r>
            <a:r>
              <a:rPr lang="en-GB" sz="2800" dirty="0" err="1" smtClean="0"/>
              <a:t>legkisebb</a:t>
            </a:r>
            <a:r>
              <a:rPr lang="en-GB" sz="2800" dirty="0" smtClean="0"/>
              <a:t> </a:t>
            </a:r>
            <a:r>
              <a:rPr lang="en-GB" sz="2800" dirty="0" err="1" smtClean="0"/>
              <a:t>és</a:t>
            </a:r>
            <a:r>
              <a:rPr lang="en-GB" sz="2800" dirty="0" smtClean="0"/>
              <a:t> a  </a:t>
            </a:r>
            <a:r>
              <a:rPr lang="en-GB" sz="2800" dirty="0" err="1" smtClean="0"/>
              <a:t>legnagyobb</a:t>
            </a:r>
            <a:r>
              <a:rPr lang="en-GB" sz="2800" dirty="0" smtClean="0"/>
              <a:t> </a:t>
            </a:r>
            <a:r>
              <a:rPr lang="en-GB" sz="2800" dirty="0" err="1" smtClean="0"/>
              <a:t>ábrázolható</a:t>
            </a:r>
            <a:r>
              <a:rPr lang="en-GB" sz="2800" dirty="0" smtClean="0"/>
              <a:t> </a:t>
            </a:r>
            <a:r>
              <a:rPr lang="en-GB" sz="2800" dirty="0" err="1" smtClean="0"/>
              <a:t>szám</a:t>
            </a:r>
            <a:r>
              <a:rPr lang="en-GB" sz="2800" dirty="0" smtClean="0"/>
              <a:t>, </a:t>
            </a:r>
            <a:r>
              <a:rPr lang="en-GB" sz="2800" dirty="0" err="1" smtClean="0"/>
              <a:t>továbbá</a:t>
            </a:r>
            <a:r>
              <a:rPr lang="en-GB" sz="2800" dirty="0" smtClean="0"/>
              <a:t> a </a:t>
            </a:r>
            <a:r>
              <a:rPr lang="en-GB" sz="2800" dirty="0" err="1" smtClean="0"/>
              <a:t>legkisebb</a:t>
            </a:r>
            <a:r>
              <a:rPr lang="en-GB" sz="2800" dirty="0" smtClean="0"/>
              <a:t> </a:t>
            </a:r>
            <a:r>
              <a:rPr lang="en-GB" sz="2800" dirty="0" err="1" smtClean="0"/>
              <a:t>és</a:t>
            </a:r>
            <a:r>
              <a:rPr lang="en-GB" sz="2800" dirty="0" smtClean="0"/>
              <a:t> </a:t>
            </a:r>
            <a:r>
              <a:rPr lang="en-GB" sz="2800" dirty="0" err="1" smtClean="0"/>
              <a:t>legnagyobb</a:t>
            </a:r>
            <a:r>
              <a:rPr lang="en-GB" sz="2800" dirty="0" smtClean="0"/>
              <a:t> </a:t>
            </a:r>
            <a:r>
              <a:rPr lang="en-GB" sz="2800" dirty="0" err="1" smtClean="0"/>
              <a:t>hiba</a:t>
            </a:r>
            <a:r>
              <a:rPr lang="en-GB" sz="2800" dirty="0" smtClean="0"/>
              <a:t>.</a:t>
            </a:r>
            <a:r>
              <a:rPr lang="en-GB" sz="3200" dirty="0" smtClean="0"/>
              <a:t> </a:t>
            </a:r>
          </a:p>
        </p:txBody>
      </p:sp>
      <p:sp>
        <p:nvSpPr>
          <p:cNvPr id="21508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>
                <a:latin typeface="Times New Roman" pitchFamily="18" charset="0"/>
              </a:rPr>
              <a:t>Architektúrák -- Adatábrázolás</a:t>
            </a:r>
          </a:p>
        </p:txBody>
      </p:sp>
      <p:sp>
        <p:nvSpPr>
          <p:cNvPr id="21509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35304D06-BCE4-4CB0-9321-8048B5D3D04E}" type="datetime10">
              <a:rPr lang="hu-HU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16:26</a:t>
            </a:fld>
            <a:endParaRPr lang="en-GB"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E8668EAD-CC06-442C-A647-3A447076CA2D}" type="slidenum">
              <a:rPr lang="en-GB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21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55297" name="Rectangle 1"/>
          <p:cNvSpPr>
            <a:spLocks noGrp="1" noChangeArrowheads="1"/>
          </p:cNvSpPr>
          <p:nvPr>
            <p:ph type="body"/>
          </p:nvPr>
        </p:nvSpPr>
        <p:spPr>
          <a:xfrm>
            <a:off x="0" y="0"/>
            <a:ext cx="9144000" cy="6163440"/>
          </a:xfrm>
        </p:spPr>
        <p:txBody>
          <a:bodyPr wrap="square" lIns="92160" tIns="46080" rIns="92160" bIns="46080" anchor="t">
            <a:spAutoFit/>
          </a:bodyPr>
          <a:lstStyle/>
          <a:p>
            <a:pPr marL="338138" indent="-338138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dirty="0" smtClean="0"/>
              <a:t>IEEE 754 standard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smtClean="0"/>
              <a:t>single 32 bites, double 64 bites (, extended 80 bites).</a:t>
            </a:r>
          </a:p>
          <a:p>
            <a:pPr marL="338138" indent="-338138" algn="l">
              <a:lnSpc>
                <a:spcPct val="65000"/>
              </a:lnSpc>
              <a:spcBef>
                <a:spcPts val="20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3200" dirty="0" smtClean="0"/>
          </a:p>
          <a:p>
            <a:pPr marL="338138" indent="-338138" algn="l">
              <a:lnSpc>
                <a:spcPct val="65000"/>
              </a:lnSpc>
              <a:spcBef>
                <a:spcPts val="20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3200" dirty="0" smtClean="0"/>
          </a:p>
          <a:p>
            <a:pPr marL="338138" indent="-338138" algn="l">
              <a:lnSpc>
                <a:spcPct val="65000"/>
              </a:lnSpc>
              <a:spcBef>
                <a:spcPts val="20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3200" dirty="0" smtClean="0"/>
          </a:p>
          <a:p>
            <a:pPr marL="338138" indent="-338138" algn="l">
              <a:lnSpc>
                <a:spcPct val="65000"/>
              </a:lnSpc>
              <a:spcBef>
                <a:spcPts val="20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3200" dirty="0" smtClean="0"/>
          </a:p>
          <a:p>
            <a:pPr marL="338138" indent="-338138" algn="l">
              <a:lnSpc>
                <a:spcPct val="65000"/>
              </a:lnSpc>
              <a:spcBef>
                <a:spcPts val="20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3200" dirty="0" smtClean="0"/>
          </a:p>
          <a:p>
            <a:pPr marL="338138" indent="-338138" algn="l">
              <a:lnSpc>
                <a:spcPct val="65000"/>
              </a:lnSpc>
              <a:spcBef>
                <a:spcPts val="20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hu-HU" sz="3200" dirty="0" smtClean="0"/>
          </a:p>
          <a:p>
            <a:pPr marL="338138" indent="-338138" algn="l">
              <a:lnSpc>
                <a:spcPct val="65000"/>
              </a:lnSpc>
              <a:spcBef>
                <a:spcPts val="20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3200" dirty="0" smtClean="0"/>
          </a:p>
          <a:p>
            <a:pPr marL="338138" indent="-338138" algn="l">
              <a:lnSpc>
                <a:spcPct val="65000"/>
              </a:lnSpc>
              <a:spcBef>
                <a:spcPts val="20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smtClean="0"/>
              <a:t>single: Ha 0 &lt; a </a:t>
            </a:r>
            <a:r>
              <a:rPr lang="en-GB" sz="2800" dirty="0" err="1" smtClean="0"/>
              <a:t>kitevőrész</a:t>
            </a:r>
            <a:r>
              <a:rPr lang="en-GB" sz="2800" dirty="0" smtClean="0"/>
              <a:t> &lt; 255, a </a:t>
            </a:r>
            <a:r>
              <a:rPr lang="en-GB" sz="2800" dirty="0" err="1" smtClean="0"/>
              <a:t>szám</a:t>
            </a:r>
            <a:r>
              <a:rPr lang="en-GB" sz="2800" dirty="0" smtClean="0"/>
              <a:t> </a:t>
            </a:r>
            <a:r>
              <a:rPr lang="en-GB" sz="2800" dirty="0" err="1" smtClean="0"/>
              <a:t>normalizált</a:t>
            </a:r>
            <a:r>
              <a:rPr lang="en-GB" sz="2800" dirty="0" smtClean="0"/>
              <a:t>.</a:t>
            </a:r>
          </a:p>
          <a:p>
            <a:pPr marL="338138" indent="-338138" algn="l">
              <a:lnSpc>
                <a:spcPct val="65000"/>
              </a:lnSpc>
              <a:spcBef>
                <a:spcPts val="20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err="1" smtClean="0"/>
              <a:t>Normalizált</a:t>
            </a:r>
            <a:r>
              <a:rPr lang="en-GB" sz="2800" dirty="0" smtClean="0"/>
              <a:t> </a:t>
            </a:r>
            <a:r>
              <a:rPr lang="en-GB" sz="2800" dirty="0" err="1" smtClean="0"/>
              <a:t>tört</a:t>
            </a:r>
            <a:r>
              <a:rPr lang="en-GB" sz="2800" dirty="0" smtClean="0"/>
              <a:t> </a:t>
            </a:r>
            <a:r>
              <a:rPr lang="en-GB" sz="2800" dirty="0" err="1" smtClean="0"/>
              <a:t>vezető</a:t>
            </a:r>
            <a:r>
              <a:rPr lang="en-GB" sz="2800" dirty="0" smtClean="0"/>
              <a:t> 1-es </a:t>
            </a:r>
            <a:r>
              <a:rPr lang="en-GB" sz="2800" dirty="0" err="1" smtClean="0"/>
              <a:t>bitje</a:t>
            </a:r>
            <a:r>
              <a:rPr lang="en-GB" sz="2800" dirty="0" smtClean="0"/>
              <a:t> </a:t>
            </a:r>
            <a:r>
              <a:rPr lang="en-GB" sz="2800" dirty="0" err="1" smtClean="0"/>
              <a:t>nincs</a:t>
            </a:r>
            <a:r>
              <a:rPr lang="en-GB" sz="2800" dirty="0" smtClean="0"/>
              <a:t> </a:t>
            </a:r>
            <a:r>
              <a:rPr lang="en-GB" sz="2800" dirty="0" err="1" smtClean="0"/>
              <a:t>ábrázolva</a:t>
            </a:r>
            <a:r>
              <a:rPr lang="en-GB" sz="2800" dirty="0" smtClean="0"/>
              <a:t>!</a:t>
            </a:r>
          </a:p>
        </p:txBody>
      </p:sp>
      <p:grpSp>
        <p:nvGrpSpPr>
          <p:cNvPr id="22532" name="Group 2"/>
          <p:cNvGrpSpPr>
            <a:grpSpLocks/>
          </p:cNvGrpSpPr>
          <p:nvPr/>
        </p:nvGrpSpPr>
        <p:grpSpPr bwMode="auto">
          <a:xfrm>
            <a:off x="323528" y="1447800"/>
            <a:ext cx="7906072" cy="2917304"/>
            <a:chOff x="288" y="912"/>
            <a:chExt cx="4896" cy="1872"/>
          </a:xfrm>
        </p:grpSpPr>
        <p:sp>
          <p:nvSpPr>
            <p:cNvPr id="22535" name="Rectangle 3"/>
            <p:cNvSpPr>
              <a:spLocks noChangeArrowheads="1"/>
            </p:cNvSpPr>
            <p:nvPr/>
          </p:nvSpPr>
          <p:spPr bwMode="auto">
            <a:xfrm>
              <a:off x="3902" y="2064"/>
              <a:ext cx="1282" cy="7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 dirty="0">
                  <a:solidFill>
                    <a:srgbClr val="000000"/>
                  </a:solidFill>
                </a:rPr>
                <a:t>52 </a:t>
              </a:r>
              <a:r>
                <a:rPr lang="en-GB" sz="2800" dirty="0" smtClean="0">
                  <a:solidFill>
                    <a:srgbClr val="000000"/>
                  </a:solidFill>
                </a:rPr>
                <a:t>bit</a:t>
              </a:r>
              <a:endParaRPr lang="hu-HU" sz="2800" dirty="0" smtClean="0">
                <a:solidFill>
                  <a:srgbClr val="000000"/>
                </a:solidFill>
              </a:endParaRPr>
            </a:p>
          </p:txBody>
        </p:sp>
        <p:sp>
          <p:nvSpPr>
            <p:cNvPr id="22536" name="Rectangle 4"/>
            <p:cNvSpPr>
              <a:spLocks noChangeArrowheads="1"/>
            </p:cNvSpPr>
            <p:nvPr/>
          </p:nvSpPr>
          <p:spPr bwMode="auto">
            <a:xfrm>
              <a:off x="2153" y="2064"/>
              <a:ext cx="1749" cy="7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 dirty="0">
                  <a:solidFill>
                    <a:srgbClr val="000000"/>
                  </a:solidFill>
                </a:rPr>
                <a:t>11</a:t>
              </a:r>
              <a:r>
                <a:rPr lang="en-GB" sz="2800" dirty="0">
                  <a:solidFill>
                    <a:srgbClr val="000000"/>
                  </a:solidFill>
                  <a:cs typeface="Times New Roman" pitchFamily="18" charset="0"/>
                </a:rPr>
                <a:t> bit</a:t>
              </a:r>
            </a:p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 dirty="0">
                  <a:solidFill>
                    <a:srgbClr val="000000"/>
                  </a:solidFill>
                  <a:cs typeface="Times New Roman" pitchFamily="18" charset="0"/>
                </a:rPr>
                <a:t>1</a:t>
              </a:r>
              <a:r>
                <a:rPr lang="en-GB" sz="2800" dirty="0">
                  <a:solidFill>
                    <a:srgbClr val="000000"/>
                  </a:solidFill>
                </a:rPr>
                <a:t>023</a:t>
              </a:r>
              <a:r>
                <a:rPr lang="en-GB" sz="2800" dirty="0">
                  <a:solidFill>
                    <a:srgbClr val="000000"/>
                  </a:solidFill>
                  <a:cs typeface="Times New Roman" pitchFamily="18" charset="0"/>
                </a:rPr>
                <a:t>-többletes</a:t>
              </a:r>
            </a:p>
          </p:txBody>
        </p:sp>
        <p:sp>
          <p:nvSpPr>
            <p:cNvPr id="22537" name="Rectangle 5"/>
            <p:cNvSpPr>
              <a:spLocks noChangeArrowheads="1"/>
            </p:cNvSpPr>
            <p:nvPr/>
          </p:nvSpPr>
          <p:spPr bwMode="auto">
            <a:xfrm>
              <a:off x="1337" y="2064"/>
              <a:ext cx="816" cy="7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 dirty="0">
                  <a:solidFill>
                    <a:srgbClr val="000000"/>
                  </a:solidFill>
                </a:rPr>
                <a:t>1 bit</a:t>
              </a:r>
            </a:p>
          </p:txBody>
        </p:sp>
        <p:sp>
          <p:nvSpPr>
            <p:cNvPr id="22538" name="Rectangle 6"/>
            <p:cNvSpPr>
              <a:spLocks noChangeArrowheads="1"/>
            </p:cNvSpPr>
            <p:nvPr/>
          </p:nvSpPr>
          <p:spPr bwMode="auto">
            <a:xfrm>
              <a:off x="288" y="2064"/>
              <a:ext cx="1049" cy="7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pPr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 dirty="0">
                  <a:solidFill>
                    <a:srgbClr val="000000"/>
                  </a:solidFill>
                </a:rPr>
                <a:t>double</a:t>
              </a:r>
            </a:p>
          </p:txBody>
        </p:sp>
        <p:sp>
          <p:nvSpPr>
            <p:cNvPr id="22539" name="Rectangle 7"/>
            <p:cNvSpPr>
              <a:spLocks noChangeArrowheads="1"/>
            </p:cNvSpPr>
            <p:nvPr/>
          </p:nvSpPr>
          <p:spPr bwMode="auto">
            <a:xfrm>
              <a:off x="3902" y="1344"/>
              <a:ext cx="1282" cy="7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23 bit</a:t>
              </a:r>
            </a:p>
          </p:txBody>
        </p:sp>
        <p:sp>
          <p:nvSpPr>
            <p:cNvPr id="22540" name="Rectangle 8"/>
            <p:cNvSpPr>
              <a:spLocks noChangeArrowheads="1"/>
            </p:cNvSpPr>
            <p:nvPr/>
          </p:nvSpPr>
          <p:spPr bwMode="auto">
            <a:xfrm>
              <a:off x="2153" y="1344"/>
              <a:ext cx="1749" cy="7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 dirty="0">
                  <a:solidFill>
                    <a:srgbClr val="000000"/>
                  </a:solidFill>
                  <a:cs typeface="Times New Roman" pitchFamily="18" charset="0"/>
                </a:rPr>
                <a:t>8 bit</a:t>
              </a:r>
            </a:p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 dirty="0">
                  <a:solidFill>
                    <a:srgbClr val="000000"/>
                  </a:solidFill>
                  <a:cs typeface="Times New Roman" pitchFamily="18" charset="0"/>
                </a:rPr>
                <a:t>127-többletes</a:t>
              </a:r>
              <a:r>
                <a:rPr lang="en-GB" sz="2800" dirty="0">
                  <a:solidFill>
                    <a:srgbClr val="000000"/>
                  </a:solidFill>
                </a:rPr>
                <a:t> </a:t>
              </a:r>
            </a:p>
          </p:txBody>
        </p:sp>
        <p:sp>
          <p:nvSpPr>
            <p:cNvPr id="22541" name="Rectangle 9"/>
            <p:cNvSpPr>
              <a:spLocks noChangeArrowheads="1"/>
            </p:cNvSpPr>
            <p:nvPr/>
          </p:nvSpPr>
          <p:spPr bwMode="auto">
            <a:xfrm>
              <a:off x="1337" y="1344"/>
              <a:ext cx="816" cy="7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 dirty="0">
                  <a:solidFill>
                    <a:srgbClr val="000000"/>
                  </a:solidFill>
                </a:rPr>
                <a:t>1 bit</a:t>
              </a:r>
            </a:p>
          </p:txBody>
        </p:sp>
        <p:sp>
          <p:nvSpPr>
            <p:cNvPr id="22542" name="Rectangle 10"/>
            <p:cNvSpPr>
              <a:spLocks noChangeArrowheads="1"/>
            </p:cNvSpPr>
            <p:nvPr/>
          </p:nvSpPr>
          <p:spPr bwMode="auto">
            <a:xfrm>
              <a:off x="288" y="1344"/>
              <a:ext cx="1049" cy="7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pPr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 dirty="0">
                  <a:solidFill>
                    <a:srgbClr val="000000"/>
                  </a:solidFill>
                </a:rPr>
                <a:t>single</a:t>
              </a:r>
            </a:p>
          </p:txBody>
        </p:sp>
        <p:sp>
          <p:nvSpPr>
            <p:cNvPr id="22543" name="Rectangle 11"/>
            <p:cNvSpPr>
              <a:spLocks noChangeArrowheads="1"/>
            </p:cNvSpPr>
            <p:nvPr/>
          </p:nvSpPr>
          <p:spPr bwMode="auto">
            <a:xfrm>
              <a:off x="3902" y="912"/>
              <a:ext cx="1282" cy="43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  <a:cs typeface="Times New Roman" pitchFamily="18" charset="0"/>
                </a:rPr>
                <a:t>|</a:t>
              </a:r>
              <a:r>
                <a:rPr lang="en-GB" sz="2800">
                  <a:solidFill>
                    <a:srgbClr val="000000"/>
                  </a:solidFill>
                </a:rPr>
                <a:t> törtrész </a:t>
              </a:r>
              <a:r>
                <a:rPr lang="en-GB" sz="2800">
                  <a:solidFill>
                    <a:srgbClr val="000000"/>
                  </a:solidFill>
                  <a:cs typeface="Times New Roman" pitchFamily="18" charset="0"/>
                </a:rPr>
                <a:t>|</a:t>
              </a:r>
            </a:p>
          </p:txBody>
        </p:sp>
        <p:sp>
          <p:nvSpPr>
            <p:cNvPr id="22544" name="Rectangle 12"/>
            <p:cNvSpPr>
              <a:spLocks noChangeArrowheads="1"/>
            </p:cNvSpPr>
            <p:nvPr/>
          </p:nvSpPr>
          <p:spPr bwMode="auto">
            <a:xfrm>
              <a:off x="2153" y="912"/>
              <a:ext cx="1749" cy="43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 dirty="0" err="1">
                  <a:solidFill>
                    <a:srgbClr val="000000"/>
                  </a:solidFill>
                </a:rPr>
                <a:t>kitevőrész</a:t>
              </a:r>
              <a:endParaRPr lang="en-GB" sz="2800" dirty="0">
                <a:solidFill>
                  <a:srgbClr val="000000"/>
                </a:solidFill>
              </a:endParaRPr>
            </a:p>
          </p:txBody>
        </p:sp>
        <p:sp>
          <p:nvSpPr>
            <p:cNvPr id="22545" name="Rectangle 13"/>
            <p:cNvSpPr>
              <a:spLocks noChangeArrowheads="1"/>
            </p:cNvSpPr>
            <p:nvPr/>
          </p:nvSpPr>
          <p:spPr bwMode="auto">
            <a:xfrm>
              <a:off x="1337" y="912"/>
              <a:ext cx="816" cy="43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 dirty="0" err="1">
                  <a:solidFill>
                    <a:srgbClr val="000000"/>
                  </a:solidFill>
                </a:rPr>
                <a:t>előjel</a:t>
              </a:r>
              <a:endParaRPr lang="en-GB" sz="2800" dirty="0">
                <a:solidFill>
                  <a:srgbClr val="000000"/>
                </a:solidFill>
              </a:endParaRPr>
            </a:p>
          </p:txBody>
        </p:sp>
        <p:sp>
          <p:nvSpPr>
            <p:cNvPr id="22546" name="Rectangle 14"/>
            <p:cNvSpPr>
              <a:spLocks noChangeArrowheads="1"/>
            </p:cNvSpPr>
            <p:nvPr/>
          </p:nvSpPr>
          <p:spPr bwMode="auto">
            <a:xfrm>
              <a:off x="288" y="912"/>
              <a:ext cx="1049" cy="43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pPr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típus</a:t>
              </a:r>
            </a:p>
          </p:txBody>
        </p:sp>
        <p:sp>
          <p:nvSpPr>
            <p:cNvPr id="22547" name="Line 15"/>
            <p:cNvSpPr>
              <a:spLocks noChangeShapeType="1"/>
            </p:cNvSpPr>
            <p:nvPr/>
          </p:nvSpPr>
          <p:spPr bwMode="auto">
            <a:xfrm>
              <a:off x="288" y="2064"/>
              <a:ext cx="4896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2548" name="Line 16"/>
            <p:cNvSpPr>
              <a:spLocks noChangeShapeType="1"/>
            </p:cNvSpPr>
            <p:nvPr/>
          </p:nvSpPr>
          <p:spPr bwMode="auto">
            <a:xfrm>
              <a:off x="288" y="2784"/>
              <a:ext cx="4896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2549" name="Line 17"/>
            <p:cNvSpPr>
              <a:spLocks noChangeShapeType="1"/>
            </p:cNvSpPr>
            <p:nvPr/>
          </p:nvSpPr>
          <p:spPr bwMode="auto">
            <a:xfrm>
              <a:off x="2153" y="912"/>
              <a:ext cx="1" cy="1872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2550" name="Line 18"/>
            <p:cNvSpPr>
              <a:spLocks noChangeShapeType="1"/>
            </p:cNvSpPr>
            <p:nvPr/>
          </p:nvSpPr>
          <p:spPr bwMode="auto">
            <a:xfrm>
              <a:off x="3902" y="912"/>
              <a:ext cx="1" cy="1872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2551" name="Line 19"/>
            <p:cNvSpPr>
              <a:spLocks noChangeShapeType="1"/>
            </p:cNvSpPr>
            <p:nvPr/>
          </p:nvSpPr>
          <p:spPr bwMode="auto">
            <a:xfrm>
              <a:off x="5184" y="912"/>
              <a:ext cx="1" cy="1872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2552" name="Line 20"/>
            <p:cNvSpPr>
              <a:spLocks noChangeShapeType="1"/>
            </p:cNvSpPr>
            <p:nvPr/>
          </p:nvSpPr>
          <p:spPr bwMode="auto">
            <a:xfrm>
              <a:off x="288" y="912"/>
              <a:ext cx="4896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2553" name="Line 21"/>
            <p:cNvSpPr>
              <a:spLocks noChangeShapeType="1"/>
            </p:cNvSpPr>
            <p:nvPr/>
          </p:nvSpPr>
          <p:spPr bwMode="auto">
            <a:xfrm>
              <a:off x="288" y="1344"/>
              <a:ext cx="4896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2554" name="Line 22"/>
            <p:cNvSpPr>
              <a:spLocks noChangeShapeType="1"/>
            </p:cNvSpPr>
            <p:nvPr/>
          </p:nvSpPr>
          <p:spPr bwMode="auto">
            <a:xfrm>
              <a:off x="1337" y="912"/>
              <a:ext cx="1" cy="1872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2555" name="Line 23"/>
            <p:cNvSpPr>
              <a:spLocks noChangeShapeType="1"/>
            </p:cNvSpPr>
            <p:nvPr/>
          </p:nvSpPr>
          <p:spPr bwMode="auto">
            <a:xfrm>
              <a:off x="288" y="912"/>
              <a:ext cx="1" cy="1872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22533" name="Élőláb helye 2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 dirty="0" err="1">
                <a:latin typeface="Times New Roman" pitchFamily="18" charset="0"/>
              </a:rPr>
              <a:t>Architektúrák</a:t>
            </a:r>
            <a:r>
              <a:rPr lang="en-GB" dirty="0">
                <a:latin typeface="Times New Roman" pitchFamily="18" charset="0"/>
              </a:rPr>
              <a:t> -- </a:t>
            </a:r>
            <a:r>
              <a:rPr lang="en-GB" dirty="0" err="1">
                <a:latin typeface="Times New Roman" pitchFamily="18" charset="0"/>
              </a:rPr>
              <a:t>Adatábrázolás</a:t>
            </a:r>
            <a:endParaRPr lang="en-GB" dirty="0">
              <a:latin typeface="Times New Roman" pitchFamily="18" charset="0"/>
            </a:endParaRPr>
          </a:p>
        </p:txBody>
      </p:sp>
      <p:sp>
        <p:nvSpPr>
          <p:cNvPr id="22534" name="Dátum helye 2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0F78E6DE-B182-4359-ACCB-F94DAC8A64CC}" type="datetime10">
              <a:rPr lang="hu-HU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16:26</a:t>
            </a:fld>
            <a:endParaRPr lang="en-GB"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E1AE1375-583E-4403-9D37-BA86C0CD69F6}" type="slidenum">
              <a:rPr lang="en-GB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22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56321" name="Rectangle 1"/>
          <p:cNvSpPr>
            <a:spLocks noGrp="1" noChangeArrowheads="1"/>
          </p:cNvSpPr>
          <p:nvPr>
            <p:ph type="body"/>
          </p:nvPr>
        </p:nvSpPr>
        <p:spPr>
          <a:xfrm>
            <a:off x="76200" y="76200"/>
            <a:ext cx="8991600" cy="5064125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dirty="0" err="1" smtClean="0"/>
              <a:t>Normalizált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számok</a:t>
            </a:r>
            <a:r>
              <a:rPr lang="en-GB" sz="3200" b="1" dirty="0" smtClean="0"/>
              <a:t> (IEEE 754, single)</a:t>
            </a:r>
          </a:p>
          <a:p>
            <a:pPr marL="338138" indent="-338138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smtClean="0"/>
              <a:t>0 &lt;  </a:t>
            </a:r>
            <a:r>
              <a:rPr lang="en-GB" sz="2800" dirty="0" err="1" smtClean="0"/>
              <a:t>kitevőrész</a:t>
            </a:r>
            <a:r>
              <a:rPr lang="en-GB" sz="2800" dirty="0" smtClean="0"/>
              <a:t>  &lt; 255</a:t>
            </a:r>
          </a:p>
          <a:p>
            <a:pPr marL="338138" indent="-338138" algn="just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smtClean="0"/>
              <a:t>	</a:t>
            </a:r>
            <a:r>
              <a:rPr lang="en-GB" sz="2800" dirty="0" err="1" smtClean="0"/>
              <a:t>kitevőrész</a:t>
            </a:r>
            <a:r>
              <a:rPr lang="en-GB" sz="2800" dirty="0" smtClean="0"/>
              <a:t> = </a:t>
            </a:r>
            <a:r>
              <a:rPr lang="en-GB" sz="2800" dirty="0" err="1" smtClean="0"/>
              <a:t>kitevő</a:t>
            </a:r>
            <a:r>
              <a:rPr lang="en-GB" sz="2800" dirty="0" smtClean="0"/>
              <a:t> + 127, 		127 </a:t>
            </a:r>
            <a:r>
              <a:rPr lang="en-GB" sz="2800" dirty="0" err="1" smtClean="0"/>
              <a:t>többletes</a:t>
            </a:r>
            <a:r>
              <a:rPr lang="en-GB" sz="2800" dirty="0" smtClean="0"/>
              <a:t>.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smtClean="0"/>
              <a:t>	</a:t>
            </a:r>
            <a:r>
              <a:rPr lang="en-GB" sz="2800" dirty="0" err="1" smtClean="0"/>
              <a:t>Lehetséges</a:t>
            </a:r>
            <a:r>
              <a:rPr lang="en-GB" sz="2800" dirty="0" smtClean="0"/>
              <a:t> </a:t>
            </a:r>
            <a:r>
              <a:rPr lang="en-GB" sz="2800" dirty="0" err="1" smtClean="0"/>
              <a:t>kitevők</a:t>
            </a:r>
            <a:r>
              <a:rPr lang="en-GB" sz="2800" dirty="0" smtClean="0"/>
              <a:t>:	-126, -125, ... , +127.</a:t>
            </a:r>
          </a:p>
          <a:p>
            <a:pPr marL="338138" indent="-338138" algn="l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err="1" smtClean="0"/>
              <a:t>Közvetlenül</a:t>
            </a:r>
            <a:r>
              <a:rPr lang="en-GB" sz="2800" dirty="0" smtClean="0"/>
              <a:t> a </a:t>
            </a:r>
            <a:r>
              <a:rPr lang="en-GB" sz="2800" dirty="0" err="1" smtClean="0"/>
              <a:t>törtrész</a:t>
            </a:r>
            <a:r>
              <a:rPr lang="en-GB" sz="2800" dirty="0" smtClean="0"/>
              <a:t> </a:t>
            </a:r>
            <a:r>
              <a:rPr lang="en-GB" sz="2800" dirty="0" err="1" smtClean="0"/>
              <a:t>elé</a:t>
            </a:r>
            <a:r>
              <a:rPr lang="en-GB" sz="2800" dirty="0" smtClean="0"/>
              <a:t> </a:t>
            </a:r>
            <a:r>
              <a:rPr lang="en-GB" sz="2800" dirty="0" err="1" smtClean="0"/>
              <a:t>kell</a:t>
            </a:r>
            <a:r>
              <a:rPr lang="en-GB" sz="2800" dirty="0" smtClean="0"/>
              <a:t> </a:t>
            </a:r>
            <a:r>
              <a:rPr lang="en-GB" sz="2800" dirty="0" err="1" smtClean="0"/>
              <a:t>képzelni</a:t>
            </a:r>
            <a:r>
              <a:rPr lang="en-GB" sz="2800" dirty="0" smtClean="0"/>
              <a:t> </a:t>
            </a:r>
            <a:r>
              <a:rPr lang="en-GB" sz="2800" dirty="0" err="1" smtClean="0"/>
              <a:t>egy</a:t>
            </a:r>
            <a:r>
              <a:rPr lang="en-GB" sz="2800" dirty="0" smtClean="0"/>
              <a:t> </a:t>
            </a:r>
            <a:r>
              <a:rPr lang="en-GB" sz="2800" i="1" dirty="0" smtClean="0"/>
              <a:t>1</a:t>
            </a:r>
            <a:r>
              <a:rPr lang="en-GB" sz="2800" dirty="0" smtClean="0"/>
              <a:t>-est (</a:t>
            </a:r>
            <a:r>
              <a:rPr lang="en-GB" sz="2800" b="1" dirty="0" smtClean="0"/>
              <a:t>implicit bit</a:t>
            </a:r>
            <a:r>
              <a:rPr lang="en-GB" sz="2800" dirty="0" smtClean="0"/>
              <a:t>) </a:t>
            </a:r>
            <a:r>
              <a:rPr lang="en-GB" sz="2800" dirty="0" err="1" smtClean="0"/>
              <a:t>és</a:t>
            </a:r>
            <a:r>
              <a:rPr lang="en-GB" sz="2800" dirty="0" smtClean="0"/>
              <a:t> a </a:t>
            </a:r>
            <a:r>
              <a:rPr lang="en-GB" sz="2800" dirty="0" err="1" smtClean="0"/>
              <a:t>bináris</a:t>
            </a:r>
            <a:r>
              <a:rPr lang="en-GB" sz="2800" dirty="0" smtClean="0"/>
              <a:t> </a:t>
            </a:r>
            <a:r>
              <a:rPr lang="en-GB" sz="2800" dirty="0" err="1" smtClean="0"/>
              <a:t>pontot</a:t>
            </a:r>
            <a:r>
              <a:rPr lang="en-GB" sz="2800" dirty="0" smtClean="0"/>
              <a:t>.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err="1" smtClean="0"/>
              <a:t>Az</a:t>
            </a:r>
            <a:r>
              <a:rPr lang="en-GB" sz="2800" dirty="0" smtClean="0"/>
              <a:t> </a:t>
            </a:r>
            <a:r>
              <a:rPr lang="en-GB" sz="2800" dirty="0" err="1" smtClean="0"/>
              <a:t>ábrázolt</a:t>
            </a:r>
            <a:r>
              <a:rPr lang="en-GB" sz="2800" dirty="0" smtClean="0"/>
              <a:t> </a:t>
            </a:r>
            <a:r>
              <a:rPr lang="en-GB" sz="2800" dirty="0" err="1" smtClean="0"/>
              <a:t>szám</a:t>
            </a:r>
            <a:r>
              <a:rPr lang="en-GB" sz="2800" dirty="0" smtClean="0"/>
              <a:t>:		</a:t>
            </a:r>
            <a:r>
              <a:rPr lang="en-GB" sz="2800" dirty="0" smtClean="0">
                <a:solidFill>
                  <a:schemeClr val="accent2"/>
                </a:solidFill>
                <a:latin typeface="Symbol" pitchFamily="18" charset="2"/>
              </a:rPr>
              <a:t></a:t>
            </a:r>
            <a:r>
              <a:rPr lang="en-GB" sz="2800" dirty="0" smtClean="0"/>
              <a:t> (</a:t>
            </a:r>
            <a:r>
              <a:rPr lang="en-GB" sz="2800" i="1" dirty="0" smtClean="0"/>
              <a:t>1</a:t>
            </a:r>
            <a:r>
              <a:rPr lang="en-GB" sz="2800" dirty="0" smtClean="0"/>
              <a:t> + </a:t>
            </a:r>
            <a:r>
              <a:rPr lang="en-GB" sz="2800" dirty="0" err="1" smtClean="0">
                <a:solidFill>
                  <a:schemeClr val="accent1"/>
                </a:solidFill>
              </a:rPr>
              <a:t>törtrész</a:t>
            </a:r>
            <a:r>
              <a:rPr lang="en-GB" sz="2800" dirty="0" smtClean="0"/>
              <a:t>) * 2</a:t>
            </a:r>
            <a:r>
              <a:rPr lang="en-GB" sz="2800" baseline="30000" dirty="0" smtClean="0">
                <a:solidFill>
                  <a:srgbClr val="FF0000"/>
                </a:solidFill>
              </a:rPr>
              <a:t>kitevő</a:t>
            </a:r>
          </a:p>
          <a:p>
            <a:pPr marL="338138" indent="-338138" algn="l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Pl.:	1	</a:t>
            </a:r>
            <a:r>
              <a:rPr lang="en-GB" sz="2400" b="1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GB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011 1111 1</a:t>
            </a:r>
            <a:r>
              <a:rPr lang="en-GB" sz="2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000 ... 0000</a:t>
            </a:r>
            <a:r>
              <a:rPr lang="en-GB" sz="2400" baseline="-25000" dirty="0" smtClean="0">
                <a:latin typeface="Courier New" pitchFamily="49" charset="0"/>
                <a:cs typeface="Courier New" pitchFamily="49" charset="0"/>
              </a:rPr>
              <a:t>2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 = 3F80 0000</a:t>
            </a:r>
            <a:r>
              <a:rPr lang="en-GB" sz="2400" baseline="-25000" dirty="0" smtClean="0">
                <a:latin typeface="Courier New" pitchFamily="49" charset="0"/>
                <a:cs typeface="Courier New" pitchFamily="49" charset="0"/>
              </a:rPr>
              <a:t>16</a:t>
            </a:r>
          </a:p>
          <a:p>
            <a:pPr marL="338138" indent="-338138" algn="l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0,5	</a:t>
            </a:r>
            <a:r>
              <a:rPr lang="en-GB" sz="2400" b="1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0</a:t>
            </a:r>
            <a:r>
              <a:rPr lang="en-GB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011 1111 0</a:t>
            </a:r>
            <a:r>
              <a:rPr lang="en-GB" sz="2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000 ... 0000</a:t>
            </a:r>
            <a:r>
              <a:rPr lang="en-GB" sz="2400" baseline="-25000" dirty="0" smtClean="0">
                <a:latin typeface="Courier New" pitchFamily="49" charset="0"/>
                <a:cs typeface="Courier New" pitchFamily="49" charset="0"/>
              </a:rPr>
              <a:t>2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 = 3F00 0000</a:t>
            </a:r>
            <a:r>
              <a:rPr lang="en-GB" sz="2400" baseline="-25000" dirty="0" smtClean="0">
                <a:latin typeface="Courier New" pitchFamily="49" charset="0"/>
                <a:cs typeface="Courier New" pitchFamily="49" charset="0"/>
              </a:rPr>
              <a:t>16</a:t>
            </a:r>
          </a:p>
          <a:p>
            <a:pPr marL="338138" indent="-338138" algn="l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hu-HU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 -1,5	</a:t>
            </a:r>
            <a:r>
              <a:rPr lang="en-GB" sz="2400" b="1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GB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011 1111 1</a:t>
            </a:r>
            <a:r>
              <a:rPr lang="en-GB" sz="2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100 ... 0000</a:t>
            </a:r>
            <a:r>
              <a:rPr lang="en-GB" sz="2400" baseline="-25000" dirty="0" smtClean="0">
                <a:latin typeface="Courier New" pitchFamily="49" charset="0"/>
                <a:cs typeface="Courier New" pitchFamily="49" charset="0"/>
              </a:rPr>
              <a:t>2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 = BFC0 0000</a:t>
            </a:r>
            <a:r>
              <a:rPr lang="en-GB" sz="2400" baseline="-25000" dirty="0" smtClean="0">
                <a:latin typeface="Courier New" pitchFamily="49" charset="0"/>
                <a:cs typeface="Courier New" pitchFamily="49" charset="0"/>
              </a:rPr>
              <a:t>16</a:t>
            </a:r>
            <a:endParaRPr lang="hu-HU" sz="2400" baseline="-25000" dirty="0" smtClean="0">
              <a:latin typeface="Courier New" pitchFamily="49" charset="0"/>
              <a:cs typeface="Courier New" pitchFamily="49" charset="0"/>
            </a:endParaRPr>
          </a:p>
          <a:p>
            <a:pPr marL="338138" indent="-338138" algn="l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baseline="-25000" dirty="0" smtClean="0"/>
          </a:p>
          <a:p>
            <a:pPr marL="338138" indent="-338138" algn="l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aseline="-25000" dirty="0" smtClean="0"/>
              <a:t>			</a:t>
            </a:r>
            <a:r>
              <a:rPr lang="hu-HU" sz="2800" baseline="-25000" dirty="0" smtClean="0"/>
              <a:t>       </a:t>
            </a:r>
            <a:r>
              <a:rPr lang="en-GB" sz="2800" dirty="0" smtClean="0">
                <a:solidFill>
                  <a:schemeClr val="accent2"/>
                </a:solidFill>
                <a:latin typeface="Symbol" pitchFamily="18" charset="2"/>
              </a:rPr>
              <a:t></a:t>
            </a:r>
            <a:r>
              <a:rPr lang="hu-HU" sz="2800" dirty="0" smtClean="0">
                <a:solidFill>
                  <a:srgbClr val="000066"/>
                </a:solidFill>
                <a:latin typeface="Symbol" pitchFamily="18" charset="2"/>
              </a:rPr>
              <a:t>  </a:t>
            </a:r>
            <a:r>
              <a:rPr lang="en-GB" sz="2800" dirty="0" smtClean="0"/>
              <a:t> </a:t>
            </a:r>
            <a:r>
              <a:rPr lang="en-GB" sz="2800" dirty="0" err="1" smtClean="0">
                <a:solidFill>
                  <a:srgbClr val="FF0000"/>
                </a:solidFill>
              </a:rPr>
              <a:t>kitevőrész</a:t>
            </a:r>
            <a:r>
              <a:rPr lang="en-GB" sz="2800" dirty="0" smtClean="0"/>
              <a:t> </a:t>
            </a:r>
            <a:r>
              <a:rPr lang="hu-HU" sz="2800" dirty="0" smtClean="0"/>
              <a:t>      </a:t>
            </a:r>
            <a:r>
              <a:rPr lang="en-GB" sz="2800" i="1" dirty="0" smtClean="0"/>
              <a:t>1.</a:t>
            </a:r>
            <a:r>
              <a:rPr lang="en-GB" sz="2800" dirty="0" smtClean="0"/>
              <a:t> </a:t>
            </a:r>
            <a:r>
              <a:rPr lang="en-GB" sz="2800" dirty="0" err="1" smtClean="0">
                <a:solidFill>
                  <a:schemeClr val="accent1"/>
                </a:solidFill>
              </a:rPr>
              <a:t>törtrész</a:t>
            </a:r>
            <a:endParaRPr lang="en-GB" sz="2800" dirty="0" smtClean="0">
              <a:solidFill>
                <a:schemeClr val="accent1"/>
              </a:solidFill>
            </a:endParaRPr>
          </a:p>
        </p:txBody>
      </p:sp>
      <p:grpSp>
        <p:nvGrpSpPr>
          <p:cNvPr id="23556" name="Group 2"/>
          <p:cNvGrpSpPr>
            <a:grpSpLocks/>
          </p:cNvGrpSpPr>
          <p:nvPr/>
        </p:nvGrpSpPr>
        <p:grpSpPr bwMode="auto">
          <a:xfrm>
            <a:off x="1712913" y="4429125"/>
            <a:ext cx="3930650" cy="152400"/>
            <a:chOff x="1197" y="3360"/>
            <a:chExt cx="2476" cy="96"/>
          </a:xfrm>
        </p:grpSpPr>
        <p:sp>
          <p:nvSpPr>
            <p:cNvPr id="23559" name="AutoShape 3"/>
            <p:cNvSpPr>
              <a:spLocks/>
            </p:cNvSpPr>
            <p:nvPr/>
          </p:nvSpPr>
          <p:spPr bwMode="auto">
            <a:xfrm rot="-5400000">
              <a:off x="1701" y="2856"/>
              <a:ext cx="96" cy="1104"/>
            </a:xfrm>
            <a:prstGeom prst="leftBrace">
              <a:avLst>
                <a:gd name="adj1" fmla="val 95833"/>
                <a:gd name="adj2" fmla="val 50000"/>
              </a:avLst>
            </a:prstGeom>
            <a:noFill/>
            <a:ln w="1260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3560" name="AutoShape 4"/>
            <p:cNvSpPr>
              <a:spLocks/>
            </p:cNvSpPr>
            <p:nvPr/>
          </p:nvSpPr>
          <p:spPr bwMode="auto">
            <a:xfrm rot="-5400000">
              <a:off x="2990" y="2767"/>
              <a:ext cx="90" cy="1276"/>
            </a:xfrm>
            <a:prstGeom prst="leftBrace">
              <a:avLst>
                <a:gd name="adj1" fmla="val 100032"/>
                <a:gd name="adj2" fmla="val 50000"/>
              </a:avLst>
            </a:prstGeom>
            <a:noFill/>
            <a:ln w="12600">
              <a:solidFill>
                <a:srgbClr val="00B05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</p:grpSp>
      <p:sp>
        <p:nvSpPr>
          <p:cNvPr id="23557" name="Élőláb helye 7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>
                <a:latin typeface="Times New Roman" pitchFamily="18" charset="0"/>
              </a:rPr>
              <a:t>Architektúrák -- Adatábrázolás</a:t>
            </a:r>
          </a:p>
        </p:txBody>
      </p:sp>
      <p:sp>
        <p:nvSpPr>
          <p:cNvPr id="23558" name="Dátum helye 8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C1E42A6C-CD24-497D-B656-F0F43C1500B2}" type="datetime10">
              <a:rPr lang="hu-HU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16:26</a:t>
            </a:fld>
            <a:endParaRPr lang="en-GB"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A3B42729-D2C7-4E26-A761-498D1E8959A9}" type="slidenum">
              <a:rPr lang="en-GB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23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57345" name="Rectangle 1"/>
          <p:cNvSpPr>
            <a:spLocks noGrp="1" noChangeArrowheads="1"/>
          </p:cNvSpPr>
          <p:nvPr>
            <p:ph type="body"/>
          </p:nvPr>
        </p:nvSpPr>
        <p:spPr>
          <a:xfrm>
            <a:off x="0" y="0"/>
            <a:ext cx="9144000" cy="5668963"/>
          </a:xfrm>
          <a:ln>
            <a:solidFill>
              <a:schemeClr val="accent1"/>
            </a:solidFill>
          </a:ln>
        </p:spPr>
        <p:txBody>
          <a:bodyPr lIns="92160" tIns="46080" rIns="92160" bIns="46080" anchor="t">
            <a:spAutoFit/>
          </a:bodyPr>
          <a:lstStyle/>
          <a:p>
            <a:pPr marL="338138" indent="-338138">
              <a:lnSpc>
                <a:spcPct val="93000"/>
              </a:lnSpc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dirty="0" err="1" smtClean="0"/>
              <a:t>Normalizálatlan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számok</a:t>
            </a:r>
            <a:r>
              <a:rPr lang="en-GB" sz="3200" b="1" dirty="0" smtClean="0"/>
              <a:t> (IEEE 754, single)</a:t>
            </a:r>
          </a:p>
          <a:p>
            <a:pPr marL="338138" indent="-338138">
              <a:lnSpc>
                <a:spcPct val="93000"/>
              </a:lnSpc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/>
              <a:t>	</a:t>
            </a:r>
            <a:r>
              <a:rPr lang="en-GB" sz="3200" b="1" dirty="0" smtClean="0"/>
              <a:t>Ha a</a:t>
            </a:r>
            <a:r>
              <a:rPr lang="en-GB" sz="3200" dirty="0" smtClean="0"/>
              <a:t> </a:t>
            </a:r>
            <a:r>
              <a:rPr lang="en-GB" sz="3200" b="1" dirty="0" err="1" smtClean="0"/>
              <a:t>kitevőrész</a:t>
            </a:r>
            <a:r>
              <a:rPr lang="en-GB" sz="3200" b="1" dirty="0" smtClean="0"/>
              <a:t> = 0</a:t>
            </a:r>
          </a:p>
          <a:p>
            <a:pPr marL="338138" indent="-338138" algn="l">
              <a:lnSpc>
                <a:spcPct val="93000"/>
              </a:lnSpc>
              <a:spcBef>
                <a:spcPts val="4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err="1" smtClean="0"/>
              <a:t>Ilyenkor</a:t>
            </a:r>
            <a:r>
              <a:rPr lang="en-GB" sz="3200" dirty="0" smtClean="0"/>
              <a:t> a </a:t>
            </a:r>
            <a:r>
              <a:rPr lang="en-GB" sz="3200" dirty="0" err="1" smtClean="0"/>
              <a:t>kitevő</a:t>
            </a:r>
            <a:r>
              <a:rPr lang="en-GB" sz="3200" dirty="0" smtClean="0"/>
              <a:t> -126 (! </a:t>
            </a:r>
            <a:r>
              <a:rPr lang="hu-HU" sz="3200" dirty="0" smtClean="0"/>
              <a:t>és </a:t>
            </a:r>
            <a:r>
              <a:rPr lang="en-GB" sz="3200" dirty="0" err="1" smtClean="0"/>
              <a:t>nem</a:t>
            </a:r>
            <a:r>
              <a:rPr lang="en-GB" sz="3200" dirty="0" smtClean="0"/>
              <a:t> </a:t>
            </a:r>
            <a:r>
              <a:rPr lang="hu-HU" sz="3200" dirty="0" smtClean="0"/>
              <a:t>-</a:t>
            </a:r>
            <a:r>
              <a:rPr lang="en-GB" sz="3200" dirty="0" smtClean="0"/>
              <a:t>127), </a:t>
            </a:r>
          </a:p>
          <a:p>
            <a:pPr marL="338138" indent="-338138" algn="l">
              <a:lnSpc>
                <a:spcPct val="93000"/>
              </a:lnSpc>
              <a:spcBef>
                <a:spcPts val="4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/>
              <a:t>a </a:t>
            </a:r>
            <a:r>
              <a:rPr lang="en-GB" sz="3200" dirty="0" err="1" smtClean="0"/>
              <a:t>bináris</a:t>
            </a:r>
            <a:r>
              <a:rPr lang="en-GB" sz="3200" dirty="0" smtClean="0"/>
              <a:t> </a:t>
            </a:r>
            <a:r>
              <a:rPr lang="en-GB" sz="3200" dirty="0" err="1" smtClean="0"/>
              <a:t>pontot</a:t>
            </a:r>
            <a:r>
              <a:rPr lang="en-GB" sz="3200" dirty="0" smtClean="0"/>
              <a:t> implicit </a:t>
            </a:r>
            <a:r>
              <a:rPr lang="en-GB" sz="3200" i="1" dirty="0" smtClean="0"/>
              <a:t>0</a:t>
            </a:r>
            <a:r>
              <a:rPr lang="en-GB" sz="3200" dirty="0" smtClean="0"/>
              <a:t> </a:t>
            </a:r>
            <a:r>
              <a:rPr lang="en-GB" sz="3200" dirty="0" err="1" smtClean="0"/>
              <a:t>előzi</a:t>
            </a:r>
            <a:r>
              <a:rPr lang="en-GB" sz="3200" dirty="0" smtClean="0"/>
              <a:t> meg (</a:t>
            </a:r>
            <a:r>
              <a:rPr lang="en-GB" sz="3200" dirty="0" err="1" smtClean="0"/>
              <a:t>nincs</a:t>
            </a:r>
            <a:r>
              <a:rPr lang="en-GB" sz="3200" dirty="0" smtClean="0"/>
              <a:t> </a:t>
            </a:r>
            <a:r>
              <a:rPr lang="en-GB" sz="3200" dirty="0" err="1" smtClean="0"/>
              <a:t>ábrázolva</a:t>
            </a:r>
            <a:r>
              <a:rPr lang="en-GB" sz="3200" dirty="0" smtClean="0"/>
              <a:t>).</a:t>
            </a:r>
          </a:p>
          <a:p>
            <a:pPr marL="338138" indent="-338138" algn="l">
              <a:lnSpc>
                <a:spcPct val="93000"/>
              </a:lnSpc>
              <a:spcBef>
                <a:spcPts val="4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err="1" smtClean="0"/>
              <a:t>Az</a:t>
            </a:r>
            <a:r>
              <a:rPr lang="en-GB" sz="3200" dirty="0" smtClean="0"/>
              <a:t> </a:t>
            </a:r>
            <a:r>
              <a:rPr lang="en-GB" sz="3200" dirty="0" err="1" smtClean="0"/>
              <a:t>ábrázolt</a:t>
            </a:r>
            <a:r>
              <a:rPr lang="en-GB" sz="3200" dirty="0" smtClean="0"/>
              <a:t> </a:t>
            </a:r>
            <a:r>
              <a:rPr lang="en-GB" sz="3200" dirty="0" err="1" smtClean="0"/>
              <a:t>szám</a:t>
            </a:r>
            <a:r>
              <a:rPr lang="en-GB" sz="3200" dirty="0" smtClean="0"/>
              <a:t>:		</a:t>
            </a:r>
            <a:r>
              <a:rPr lang="en-GB" sz="3200" dirty="0" smtClean="0">
                <a:solidFill>
                  <a:schemeClr val="accent2"/>
                </a:solidFill>
                <a:latin typeface="Symbol" pitchFamily="18" charset="2"/>
              </a:rPr>
              <a:t></a:t>
            </a:r>
            <a:r>
              <a:rPr lang="en-GB" sz="3200" dirty="0" smtClean="0"/>
              <a:t> </a:t>
            </a:r>
            <a:r>
              <a:rPr lang="hu-HU" sz="3200" dirty="0" smtClean="0"/>
              <a:t>0.</a:t>
            </a:r>
            <a:r>
              <a:rPr lang="en-GB" sz="3200" dirty="0" smtClean="0"/>
              <a:t>(</a:t>
            </a:r>
            <a:r>
              <a:rPr lang="en-GB" sz="3200" dirty="0" err="1" smtClean="0">
                <a:solidFill>
                  <a:schemeClr val="accent1"/>
                </a:solidFill>
              </a:rPr>
              <a:t>törtrész</a:t>
            </a:r>
            <a:r>
              <a:rPr lang="en-GB" sz="3200" dirty="0" smtClean="0"/>
              <a:t>) * 2</a:t>
            </a:r>
            <a:r>
              <a:rPr lang="en-GB" sz="3200" baseline="30000" dirty="0" smtClean="0">
                <a:solidFill>
                  <a:srgbClr val="FF0000"/>
                </a:solidFill>
              </a:rPr>
              <a:t>-126</a:t>
            </a:r>
          </a:p>
          <a:p>
            <a:pPr marL="338138" indent="-338138" algn="l">
              <a:lnSpc>
                <a:spcPct val="93000"/>
              </a:lnSpc>
              <a:spcBef>
                <a:spcPts val="4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/>
              <a:t>Pl.:	 2</a:t>
            </a:r>
            <a:r>
              <a:rPr lang="en-GB" sz="3200" baseline="30000" dirty="0" smtClean="0"/>
              <a:t>-127</a:t>
            </a:r>
            <a:r>
              <a:rPr lang="en-GB" sz="3200" dirty="0" smtClean="0"/>
              <a:t> </a:t>
            </a:r>
            <a:r>
              <a:rPr lang="en-GB" sz="3200" dirty="0" smtClean="0">
                <a:cs typeface="Times New Roman" pitchFamily="18" charset="0"/>
              </a:rPr>
              <a:t>=	</a:t>
            </a:r>
            <a:r>
              <a:rPr lang="en-GB" sz="3200" dirty="0" smtClean="0"/>
              <a:t>2</a:t>
            </a:r>
            <a:r>
              <a:rPr lang="en-GB" sz="3200" baseline="30000" dirty="0" smtClean="0"/>
              <a:t>-126  </a:t>
            </a:r>
            <a:r>
              <a:rPr lang="en-GB" sz="3200" dirty="0" smtClean="0"/>
              <a:t>*  </a:t>
            </a:r>
            <a:r>
              <a:rPr lang="en-GB" sz="3200" i="1" dirty="0" smtClean="0"/>
              <a:t>0</a:t>
            </a:r>
            <a:r>
              <a:rPr lang="en-GB" sz="3200" dirty="0" smtClean="0"/>
              <a:t>,100 ... 0000</a:t>
            </a:r>
            <a:r>
              <a:rPr lang="en-GB" sz="3200" baseline="-25000" dirty="0" smtClean="0"/>
              <a:t>2</a:t>
            </a:r>
            <a:r>
              <a:rPr lang="en-GB" sz="3200" dirty="0" smtClean="0"/>
              <a:t> =</a:t>
            </a:r>
          </a:p>
          <a:p>
            <a:pPr marL="338138" indent="-338138" algn="l">
              <a:lnSpc>
                <a:spcPct val="93000"/>
              </a:lnSpc>
              <a:spcBef>
                <a:spcPts val="4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/>
              <a:t>			= </a:t>
            </a:r>
            <a:r>
              <a:rPr lang="en-GB" sz="3200" dirty="0" smtClean="0">
                <a:solidFill>
                  <a:schemeClr val="accent2"/>
                </a:solidFill>
              </a:rPr>
              <a:t>0</a:t>
            </a:r>
            <a:r>
              <a:rPr lang="en-GB" sz="3200" dirty="0" smtClean="0">
                <a:solidFill>
                  <a:srgbClr val="FF0000"/>
                </a:solidFill>
              </a:rPr>
              <a:t>000 </a:t>
            </a:r>
            <a:r>
              <a:rPr lang="en-GB" sz="3200" dirty="0" err="1" smtClean="0">
                <a:solidFill>
                  <a:srgbClr val="FF0000"/>
                </a:solidFill>
              </a:rPr>
              <a:t>0000</a:t>
            </a:r>
            <a:r>
              <a:rPr lang="en-GB" sz="3200" dirty="0" smtClean="0">
                <a:solidFill>
                  <a:srgbClr val="FF0000"/>
                </a:solidFill>
              </a:rPr>
              <a:t> 0</a:t>
            </a:r>
            <a:r>
              <a:rPr lang="en-GB" sz="3200" dirty="0" smtClean="0">
                <a:solidFill>
                  <a:schemeClr val="accent1"/>
                </a:solidFill>
              </a:rPr>
              <a:t>100 ... 0000</a:t>
            </a:r>
            <a:r>
              <a:rPr lang="en-GB" sz="3200" baseline="-25000" dirty="0" smtClean="0"/>
              <a:t>2</a:t>
            </a:r>
            <a:r>
              <a:rPr lang="en-GB" sz="3200" dirty="0" smtClean="0"/>
              <a:t> = 0040  0000</a:t>
            </a:r>
            <a:r>
              <a:rPr lang="en-GB" sz="3200" baseline="-25000" dirty="0" smtClean="0"/>
              <a:t>16</a:t>
            </a:r>
          </a:p>
          <a:p>
            <a:pPr marL="338138" indent="-338138" algn="l">
              <a:lnSpc>
                <a:spcPct val="93000"/>
              </a:lnSpc>
              <a:spcBef>
                <a:spcPts val="4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/>
              <a:t>			  </a:t>
            </a:r>
            <a:r>
              <a:rPr lang="en-GB" sz="3200" baseline="-25000" dirty="0" smtClean="0"/>
              <a:t> </a:t>
            </a:r>
            <a:r>
              <a:rPr lang="en-GB" sz="3200" dirty="0" smtClean="0">
                <a:solidFill>
                  <a:schemeClr val="accent2"/>
                </a:solidFill>
                <a:latin typeface="Symbol" pitchFamily="18" charset="2"/>
              </a:rPr>
              <a:t></a:t>
            </a:r>
            <a:r>
              <a:rPr lang="en-GB" sz="3200" dirty="0" smtClean="0"/>
              <a:t> </a:t>
            </a:r>
            <a:r>
              <a:rPr lang="en-GB" sz="3200" dirty="0" err="1" smtClean="0">
                <a:solidFill>
                  <a:srgbClr val="FF0000"/>
                </a:solidFill>
              </a:rPr>
              <a:t>kitevőrész</a:t>
            </a:r>
            <a:r>
              <a:rPr lang="en-GB" sz="3200" dirty="0" smtClean="0"/>
              <a:t> </a:t>
            </a:r>
            <a:r>
              <a:rPr lang="en-GB" sz="3200" i="1" dirty="0" smtClean="0"/>
              <a:t>0.</a:t>
            </a:r>
            <a:r>
              <a:rPr lang="en-GB" sz="3200" dirty="0" smtClean="0"/>
              <a:t> </a:t>
            </a:r>
            <a:r>
              <a:rPr lang="en-GB" sz="3200" dirty="0" err="1" smtClean="0">
                <a:solidFill>
                  <a:schemeClr val="accent1"/>
                </a:solidFill>
              </a:rPr>
              <a:t>törtrész</a:t>
            </a:r>
            <a:r>
              <a:rPr lang="en-GB" sz="3200" dirty="0" smtClean="0"/>
              <a:t> (</a:t>
            </a:r>
            <a:r>
              <a:rPr lang="en-GB" sz="3200" dirty="0" smtClean="0">
                <a:solidFill>
                  <a:schemeClr val="accent1"/>
                </a:solidFill>
              </a:rPr>
              <a:t>2</a:t>
            </a:r>
            <a:r>
              <a:rPr lang="en-GB" sz="3200" baseline="30000" dirty="0" smtClean="0">
                <a:solidFill>
                  <a:schemeClr val="accent1"/>
                </a:solidFill>
              </a:rPr>
              <a:t>-1</a:t>
            </a:r>
            <a:r>
              <a:rPr lang="en-GB" sz="3200" dirty="0" smtClean="0"/>
              <a:t>)</a:t>
            </a:r>
          </a:p>
          <a:p>
            <a:pPr marL="338138" indent="-338138" algn="l">
              <a:lnSpc>
                <a:spcPct val="93000"/>
              </a:lnSpc>
              <a:spcBef>
                <a:spcPts val="4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/>
              <a:t>	   - 2</a:t>
            </a:r>
            <a:r>
              <a:rPr lang="en-GB" sz="3200" baseline="30000" dirty="0" smtClean="0"/>
              <a:t>-149</a:t>
            </a:r>
            <a:r>
              <a:rPr lang="en-GB" sz="3200" dirty="0" smtClean="0"/>
              <a:t> </a:t>
            </a:r>
            <a:r>
              <a:rPr lang="en-GB" sz="3200" dirty="0" smtClean="0">
                <a:cs typeface="Times New Roman" pitchFamily="18" charset="0"/>
              </a:rPr>
              <a:t>=</a:t>
            </a:r>
            <a:r>
              <a:rPr lang="en-GB" sz="3200" dirty="0" smtClean="0"/>
              <a:t>  - 2</a:t>
            </a:r>
            <a:r>
              <a:rPr lang="en-GB" sz="3200" baseline="30000" dirty="0" smtClean="0"/>
              <a:t>-126  </a:t>
            </a:r>
            <a:r>
              <a:rPr lang="en-GB" sz="3200" dirty="0" smtClean="0"/>
              <a:t>*  </a:t>
            </a:r>
            <a:r>
              <a:rPr lang="en-GB" sz="3200" i="1" dirty="0" smtClean="0"/>
              <a:t>0</a:t>
            </a:r>
            <a:r>
              <a:rPr lang="en-GB" sz="3200" dirty="0" smtClean="0"/>
              <a:t>,000 ... 0001</a:t>
            </a:r>
            <a:r>
              <a:rPr lang="en-GB" sz="3200" baseline="-25000" dirty="0" smtClean="0"/>
              <a:t>2</a:t>
            </a:r>
            <a:r>
              <a:rPr lang="en-GB" sz="3200" dirty="0" smtClean="0"/>
              <a:t> =</a:t>
            </a:r>
          </a:p>
          <a:p>
            <a:pPr marL="338138" indent="-338138" algn="l">
              <a:lnSpc>
                <a:spcPct val="93000"/>
              </a:lnSpc>
              <a:spcBef>
                <a:spcPts val="4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/>
              <a:t>			= </a:t>
            </a:r>
            <a:r>
              <a:rPr lang="en-GB" sz="3200" dirty="0" smtClean="0">
                <a:solidFill>
                  <a:schemeClr val="accent2"/>
                </a:solidFill>
              </a:rPr>
              <a:t>1</a:t>
            </a:r>
            <a:r>
              <a:rPr lang="en-GB" sz="3200" dirty="0" smtClean="0">
                <a:solidFill>
                  <a:srgbClr val="FF0000"/>
                </a:solidFill>
              </a:rPr>
              <a:t>000 0000 </a:t>
            </a:r>
            <a:r>
              <a:rPr lang="en-GB" sz="3200" dirty="0" err="1" smtClean="0">
                <a:solidFill>
                  <a:srgbClr val="FF0000"/>
                </a:solidFill>
              </a:rPr>
              <a:t>0</a:t>
            </a:r>
            <a:r>
              <a:rPr lang="en-GB" sz="3200" dirty="0" err="1" smtClean="0">
                <a:solidFill>
                  <a:schemeClr val="accent1"/>
                </a:solidFill>
              </a:rPr>
              <a:t>000</a:t>
            </a:r>
            <a:r>
              <a:rPr lang="en-GB" sz="3200" dirty="0" smtClean="0">
                <a:solidFill>
                  <a:schemeClr val="accent1"/>
                </a:solidFill>
              </a:rPr>
              <a:t> ... 0001</a:t>
            </a:r>
            <a:r>
              <a:rPr lang="en-GB" sz="3200" baseline="-25000" dirty="0" smtClean="0"/>
              <a:t>2</a:t>
            </a:r>
            <a:r>
              <a:rPr lang="en-GB" sz="3200" dirty="0" smtClean="0"/>
              <a:t> = 8000  0001</a:t>
            </a:r>
            <a:r>
              <a:rPr lang="en-GB" sz="3200" baseline="-25000" dirty="0" smtClean="0"/>
              <a:t>16</a:t>
            </a:r>
          </a:p>
          <a:p>
            <a:pPr marL="338138" indent="-338138" algn="l">
              <a:lnSpc>
                <a:spcPct val="93000"/>
              </a:lnSpc>
              <a:spcBef>
                <a:spcPts val="4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/>
              <a:t>          </a:t>
            </a:r>
            <a:r>
              <a:rPr lang="en-GB" sz="3200" baseline="-25000" dirty="0" smtClean="0"/>
              <a:t> </a:t>
            </a:r>
            <a:r>
              <a:rPr lang="en-GB" sz="3200" dirty="0" smtClean="0">
                <a:solidFill>
                  <a:schemeClr val="accent2"/>
                </a:solidFill>
                <a:latin typeface="Symbol" pitchFamily="18" charset="2"/>
              </a:rPr>
              <a:t></a:t>
            </a:r>
            <a:r>
              <a:rPr lang="en-GB" sz="3200" dirty="0" smtClean="0"/>
              <a:t> </a:t>
            </a:r>
            <a:r>
              <a:rPr lang="en-GB" sz="3200" dirty="0" err="1" smtClean="0">
                <a:solidFill>
                  <a:srgbClr val="FF0000"/>
                </a:solidFill>
              </a:rPr>
              <a:t>kitevőrész</a:t>
            </a:r>
            <a:r>
              <a:rPr lang="en-GB" sz="3200" dirty="0" smtClean="0"/>
              <a:t> </a:t>
            </a:r>
            <a:r>
              <a:rPr lang="en-GB" sz="3200" i="1" dirty="0" smtClean="0"/>
              <a:t>0.</a:t>
            </a:r>
            <a:r>
              <a:rPr lang="en-GB" sz="3200" dirty="0" smtClean="0"/>
              <a:t> </a:t>
            </a:r>
            <a:r>
              <a:rPr lang="en-GB" sz="3200" dirty="0" err="1" smtClean="0">
                <a:solidFill>
                  <a:schemeClr val="accent1"/>
                </a:solidFill>
              </a:rPr>
              <a:t>törtrész</a:t>
            </a:r>
            <a:r>
              <a:rPr lang="en-GB" sz="3200" dirty="0" smtClean="0"/>
              <a:t> (</a:t>
            </a:r>
            <a:r>
              <a:rPr lang="en-GB" sz="3200" dirty="0" smtClean="0">
                <a:solidFill>
                  <a:schemeClr val="accent1"/>
                </a:solidFill>
              </a:rPr>
              <a:t>2</a:t>
            </a:r>
            <a:r>
              <a:rPr lang="en-GB" sz="3200" baseline="30000" dirty="0" smtClean="0">
                <a:solidFill>
                  <a:schemeClr val="accent1"/>
                </a:solidFill>
              </a:rPr>
              <a:t>-23</a:t>
            </a:r>
            <a:r>
              <a:rPr lang="en-GB" sz="3200" dirty="0" smtClean="0"/>
              <a:t>)</a:t>
            </a:r>
          </a:p>
        </p:txBody>
      </p:sp>
      <p:grpSp>
        <p:nvGrpSpPr>
          <p:cNvPr id="24580" name="Group 2"/>
          <p:cNvGrpSpPr>
            <a:grpSpLocks/>
          </p:cNvGrpSpPr>
          <p:nvPr/>
        </p:nvGrpSpPr>
        <p:grpSpPr bwMode="auto">
          <a:xfrm>
            <a:off x="1500188" y="5000625"/>
            <a:ext cx="3786187" cy="152400"/>
            <a:chOff x="1380" y="3342"/>
            <a:chExt cx="2385" cy="96"/>
          </a:xfrm>
        </p:grpSpPr>
        <p:sp>
          <p:nvSpPr>
            <p:cNvPr id="24586" name="AutoShape 3"/>
            <p:cNvSpPr>
              <a:spLocks/>
            </p:cNvSpPr>
            <p:nvPr/>
          </p:nvSpPr>
          <p:spPr bwMode="auto">
            <a:xfrm rot="-5400000">
              <a:off x="1918" y="2850"/>
              <a:ext cx="50" cy="1125"/>
            </a:xfrm>
            <a:prstGeom prst="leftBrace">
              <a:avLst>
                <a:gd name="adj1" fmla="val 95833"/>
                <a:gd name="adj2" fmla="val 50000"/>
              </a:avLst>
            </a:prstGeom>
            <a:noFill/>
            <a:ln w="1260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4587" name="AutoShape 4"/>
            <p:cNvSpPr>
              <a:spLocks/>
            </p:cNvSpPr>
            <p:nvPr/>
          </p:nvSpPr>
          <p:spPr bwMode="auto">
            <a:xfrm rot="-5400000">
              <a:off x="3110" y="2782"/>
              <a:ext cx="96" cy="1215"/>
            </a:xfrm>
            <a:prstGeom prst="leftBrace">
              <a:avLst>
                <a:gd name="adj1" fmla="val 100020"/>
                <a:gd name="adj2" fmla="val 50000"/>
              </a:avLst>
            </a:prstGeom>
            <a:noFill/>
            <a:ln w="12600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</p:grpSp>
      <p:grpSp>
        <p:nvGrpSpPr>
          <p:cNvPr id="24581" name="Group 5"/>
          <p:cNvGrpSpPr>
            <a:grpSpLocks/>
          </p:cNvGrpSpPr>
          <p:nvPr/>
        </p:nvGrpSpPr>
        <p:grpSpPr bwMode="auto">
          <a:xfrm>
            <a:off x="1571625" y="4000500"/>
            <a:ext cx="4103688" cy="152400"/>
            <a:chOff x="1380" y="2334"/>
            <a:chExt cx="2585" cy="96"/>
          </a:xfrm>
        </p:grpSpPr>
        <p:sp>
          <p:nvSpPr>
            <p:cNvPr id="24584" name="AutoShape 6"/>
            <p:cNvSpPr>
              <a:spLocks/>
            </p:cNvSpPr>
            <p:nvPr/>
          </p:nvSpPr>
          <p:spPr bwMode="auto">
            <a:xfrm rot="-5400000">
              <a:off x="1884" y="1830"/>
              <a:ext cx="96" cy="1104"/>
            </a:xfrm>
            <a:prstGeom prst="leftBrace">
              <a:avLst>
                <a:gd name="adj1" fmla="val 95833"/>
                <a:gd name="adj2" fmla="val 50000"/>
              </a:avLst>
            </a:prstGeom>
            <a:noFill/>
            <a:ln w="1260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4585" name="AutoShape 7"/>
            <p:cNvSpPr>
              <a:spLocks/>
            </p:cNvSpPr>
            <p:nvPr/>
          </p:nvSpPr>
          <p:spPr bwMode="auto">
            <a:xfrm rot="-5400000">
              <a:off x="3258" y="1717"/>
              <a:ext cx="90" cy="1324"/>
            </a:xfrm>
            <a:prstGeom prst="leftBrace">
              <a:avLst>
                <a:gd name="adj1" fmla="val 99981"/>
                <a:gd name="adj2" fmla="val 50000"/>
              </a:avLst>
            </a:prstGeom>
            <a:noFill/>
            <a:ln w="12600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</p:grpSp>
      <p:sp>
        <p:nvSpPr>
          <p:cNvPr id="24582" name="Élőláb helye 10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>
                <a:latin typeface="Times New Roman" pitchFamily="18" charset="0"/>
              </a:rPr>
              <a:t>Architektúrák -- Adatábrázolás</a:t>
            </a:r>
          </a:p>
        </p:txBody>
      </p:sp>
      <p:sp>
        <p:nvSpPr>
          <p:cNvPr id="24583" name="Dátum helye 1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73CB2849-2DD4-4A34-8070-E04A1E1D9B43}" type="datetime10">
              <a:rPr lang="hu-HU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16:26</a:t>
            </a:fld>
            <a:endParaRPr lang="en-GB"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D83156A2-EBE5-4BFB-BAB3-58FD9B2FA094}" type="slidenum">
              <a:rPr lang="en-GB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24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58369" name="Rectangle 1"/>
          <p:cNvSpPr>
            <a:spLocks noGrp="1" noChangeArrowheads="1"/>
          </p:cNvSpPr>
          <p:nvPr>
            <p:ph type="body"/>
          </p:nvPr>
        </p:nvSpPr>
        <p:spPr>
          <a:xfrm>
            <a:off x="0" y="0"/>
            <a:ext cx="9144000" cy="5880100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 algn="l">
              <a:lnSpc>
                <a:spcPct val="93000"/>
              </a:lnSpc>
              <a:spcBef>
                <a:spcPts val="4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/>
              <a:t>A </a:t>
            </a:r>
            <a:r>
              <a:rPr lang="en-GB" sz="3200" dirty="0" err="1" smtClean="0"/>
              <a:t>legkisebb</a:t>
            </a:r>
            <a:r>
              <a:rPr lang="en-GB" sz="3200" dirty="0" smtClean="0"/>
              <a:t> </a:t>
            </a:r>
            <a:r>
              <a:rPr lang="en-GB" sz="3200" dirty="0" err="1" smtClean="0"/>
              <a:t>pozitív</a:t>
            </a:r>
            <a:r>
              <a:rPr lang="en-GB" sz="3200" dirty="0" smtClean="0"/>
              <a:t> (single) </a:t>
            </a:r>
            <a:r>
              <a:rPr lang="en-GB" sz="3200" dirty="0" err="1" smtClean="0"/>
              <a:t>normalizált</a:t>
            </a:r>
            <a:r>
              <a:rPr lang="en-GB" sz="3200" dirty="0" smtClean="0"/>
              <a:t> </a:t>
            </a:r>
            <a:r>
              <a:rPr lang="en-GB" sz="3200" dirty="0" err="1" smtClean="0"/>
              <a:t>szám</a:t>
            </a:r>
            <a:r>
              <a:rPr lang="en-GB" sz="3200" dirty="0" smtClean="0"/>
              <a:t>:</a:t>
            </a:r>
          </a:p>
          <a:p>
            <a:pPr marL="338138" indent="-338138" algn="l">
              <a:lnSpc>
                <a:spcPct val="93000"/>
              </a:lnSpc>
              <a:spcBef>
                <a:spcPts val="4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/>
              <a:t>	2</a:t>
            </a:r>
            <a:r>
              <a:rPr lang="en-GB" sz="3200" baseline="30000" dirty="0" smtClean="0"/>
              <a:t>-126</a:t>
            </a:r>
            <a:r>
              <a:rPr lang="en-GB" sz="3200" dirty="0" smtClean="0"/>
              <a:t> </a:t>
            </a:r>
            <a:r>
              <a:rPr lang="en-GB" sz="3200" dirty="0" smtClean="0">
                <a:cs typeface="Times New Roman" pitchFamily="18" charset="0"/>
              </a:rPr>
              <a:t>=	</a:t>
            </a:r>
            <a:r>
              <a:rPr lang="en-GB" sz="3200" dirty="0" err="1" smtClean="0"/>
              <a:t>2</a:t>
            </a:r>
            <a:r>
              <a:rPr lang="en-GB" sz="3200" baseline="30000" dirty="0" err="1" smtClean="0"/>
              <a:t>-126</a:t>
            </a:r>
            <a:r>
              <a:rPr lang="en-GB" sz="3200" baseline="30000" dirty="0" smtClean="0"/>
              <a:t>  </a:t>
            </a:r>
            <a:r>
              <a:rPr lang="en-GB" sz="3200" dirty="0" smtClean="0"/>
              <a:t>*  </a:t>
            </a:r>
            <a:r>
              <a:rPr lang="en-GB" sz="3200" i="1" dirty="0" smtClean="0"/>
              <a:t>1</a:t>
            </a:r>
            <a:r>
              <a:rPr lang="en-GB" sz="3200" dirty="0" smtClean="0"/>
              <a:t>,000 ... 0000</a:t>
            </a:r>
            <a:r>
              <a:rPr lang="en-GB" sz="3200" baseline="-25000" dirty="0" smtClean="0"/>
              <a:t>2</a:t>
            </a:r>
            <a:r>
              <a:rPr lang="en-GB" sz="3200" dirty="0" smtClean="0"/>
              <a:t> =</a:t>
            </a:r>
          </a:p>
          <a:p>
            <a:pPr marL="338138" indent="-338138" algn="l">
              <a:lnSpc>
                <a:spcPct val="93000"/>
              </a:lnSpc>
              <a:spcBef>
                <a:spcPts val="4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/>
              <a:t>			= </a:t>
            </a:r>
            <a:r>
              <a:rPr lang="en-GB" sz="3200" dirty="0" smtClean="0">
                <a:solidFill>
                  <a:schemeClr val="accent2"/>
                </a:solidFill>
              </a:rPr>
              <a:t>0</a:t>
            </a:r>
            <a:r>
              <a:rPr lang="en-GB" sz="3200" dirty="0" smtClean="0">
                <a:solidFill>
                  <a:srgbClr val="FF0000"/>
                </a:solidFill>
              </a:rPr>
              <a:t>000 </a:t>
            </a:r>
            <a:r>
              <a:rPr lang="en-GB" sz="3200" dirty="0" err="1" smtClean="0">
                <a:solidFill>
                  <a:srgbClr val="FF0000"/>
                </a:solidFill>
              </a:rPr>
              <a:t>0000</a:t>
            </a:r>
            <a:r>
              <a:rPr lang="en-GB" sz="3200" dirty="0" smtClean="0">
                <a:solidFill>
                  <a:srgbClr val="FF0000"/>
                </a:solidFill>
              </a:rPr>
              <a:t> 1</a:t>
            </a:r>
            <a:r>
              <a:rPr lang="en-GB" sz="3200" dirty="0" smtClean="0">
                <a:solidFill>
                  <a:schemeClr val="accent1"/>
                </a:solidFill>
              </a:rPr>
              <a:t>000 ... 0000</a:t>
            </a:r>
            <a:r>
              <a:rPr lang="en-GB" sz="3200" baseline="-25000" dirty="0" smtClean="0"/>
              <a:t>2</a:t>
            </a:r>
            <a:r>
              <a:rPr lang="en-GB" sz="3200" dirty="0" smtClean="0"/>
              <a:t> = 0080  0000</a:t>
            </a:r>
            <a:r>
              <a:rPr lang="en-GB" sz="3200" baseline="-25000" dirty="0" smtClean="0"/>
              <a:t>16</a:t>
            </a:r>
          </a:p>
          <a:p>
            <a:pPr marL="338138" indent="-338138" algn="l">
              <a:lnSpc>
                <a:spcPct val="109000"/>
              </a:lnSpc>
              <a:spcBef>
                <a:spcPts val="400"/>
              </a:spcBef>
              <a:buFont typeface="Symbol" pitchFamily="18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>
                <a:latin typeface="Symbol" pitchFamily="18" charset="2"/>
              </a:rPr>
              <a:t></a:t>
            </a:r>
            <a:r>
              <a:rPr lang="en-GB" sz="3200" dirty="0" smtClean="0">
                <a:solidFill>
                  <a:schemeClr val="accent2"/>
                </a:solidFill>
                <a:latin typeface="Symbol" pitchFamily="18" charset="2"/>
              </a:rPr>
              <a:t></a:t>
            </a:r>
            <a:r>
              <a:rPr lang="en-GB" sz="3200" dirty="0" smtClean="0"/>
              <a:t> </a:t>
            </a:r>
            <a:r>
              <a:rPr lang="en-GB" sz="3200" dirty="0" err="1" smtClean="0">
                <a:solidFill>
                  <a:srgbClr val="FF0000"/>
                </a:solidFill>
              </a:rPr>
              <a:t>kitevőrész</a:t>
            </a:r>
            <a:r>
              <a:rPr lang="en-GB" sz="3200" dirty="0" smtClean="0"/>
              <a:t> </a:t>
            </a:r>
            <a:r>
              <a:rPr lang="en-GB" sz="3200" i="1" dirty="0" smtClean="0"/>
              <a:t>1.</a:t>
            </a:r>
            <a:r>
              <a:rPr lang="en-GB" sz="3200" dirty="0" smtClean="0"/>
              <a:t> </a:t>
            </a:r>
            <a:r>
              <a:rPr lang="en-GB" sz="3200" dirty="0" err="1" smtClean="0">
                <a:solidFill>
                  <a:schemeClr val="accent1"/>
                </a:solidFill>
              </a:rPr>
              <a:t>törtrész</a:t>
            </a:r>
            <a:endParaRPr lang="en-GB" sz="3200" dirty="0" smtClean="0">
              <a:solidFill>
                <a:schemeClr val="accent1"/>
              </a:solidFill>
            </a:endParaRPr>
          </a:p>
          <a:p>
            <a:pPr marL="338138" indent="-338138" algn="l">
              <a:lnSpc>
                <a:spcPct val="93000"/>
              </a:lnSpc>
              <a:spcBef>
                <a:spcPts val="4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3200" dirty="0" smtClean="0"/>
          </a:p>
          <a:p>
            <a:pPr marL="338138" indent="-338138" algn="l">
              <a:lnSpc>
                <a:spcPct val="93000"/>
              </a:lnSpc>
              <a:spcBef>
                <a:spcPts val="4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/>
              <a:t>A </a:t>
            </a:r>
            <a:r>
              <a:rPr lang="en-GB" sz="3200" dirty="0" err="1" smtClean="0"/>
              <a:t>legnagyobb</a:t>
            </a:r>
            <a:r>
              <a:rPr lang="en-GB" sz="3200" dirty="0" smtClean="0"/>
              <a:t> </a:t>
            </a:r>
            <a:r>
              <a:rPr lang="en-GB" sz="3200" dirty="0" err="1" smtClean="0"/>
              <a:t>pozitív</a:t>
            </a:r>
            <a:r>
              <a:rPr lang="en-GB" sz="3200" dirty="0" smtClean="0"/>
              <a:t> (single) </a:t>
            </a:r>
            <a:r>
              <a:rPr lang="en-GB" sz="3200" dirty="0" err="1" smtClean="0"/>
              <a:t>normalizálatlan</a:t>
            </a:r>
            <a:r>
              <a:rPr lang="en-GB" sz="3200" dirty="0" smtClean="0"/>
              <a:t> </a:t>
            </a:r>
            <a:r>
              <a:rPr lang="en-GB" sz="3200" dirty="0" err="1" smtClean="0"/>
              <a:t>szám</a:t>
            </a:r>
            <a:r>
              <a:rPr lang="en-GB" sz="3200" dirty="0" smtClean="0"/>
              <a:t>:</a:t>
            </a:r>
          </a:p>
          <a:p>
            <a:pPr marL="338138" indent="-338138" algn="l">
              <a:lnSpc>
                <a:spcPct val="93000"/>
              </a:lnSpc>
              <a:spcBef>
                <a:spcPts val="4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/>
              <a:t>	            2</a:t>
            </a:r>
            <a:r>
              <a:rPr lang="en-GB" sz="3200" baseline="30000" dirty="0" smtClean="0"/>
              <a:t>-126  </a:t>
            </a:r>
            <a:r>
              <a:rPr lang="en-GB" sz="3200" dirty="0" smtClean="0"/>
              <a:t>*  </a:t>
            </a:r>
            <a:r>
              <a:rPr lang="en-GB" sz="3200" i="1" dirty="0" smtClean="0"/>
              <a:t>0</a:t>
            </a:r>
            <a:r>
              <a:rPr lang="en-GB" sz="3200" dirty="0" smtClean="0"/>
              <a:t>,111 ... 1111</a:t>
            </a:r>
            <a:r>
              <a:rPr lang="en-GB" sz="3200" baseline="-25000" dirty="0" smtClean="0"/>
              <a:t>2</a:t>
            </a:r>
            <a:r>
              <a:rPr lang="en-GB" sz="3200" dirty="0" smtClean="0"/>
              <a:t> =</a:t>
            </a:r>
          </a:p>
          <a:p>
            <a:pPr marL="338138" indent="-338138" algn="l">
              <a:lnSpc>
                <a:spcPct val="93000"/>
              </a:lnSpc>
              <a:spcBef>
                <a:spcPts val="4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/>
              <a:t>			= </a:t>
            </a:r>
            <a:r>
              <a:rPr lang="en-GB" sz="3200" dirty="0" smtClean="0">
                <a:solidFill>
                  <a:schemeClr val="accent2"/>
                </a:solidFill>
              </a:rPr>
              <a:t>0</a:t>
            </a:r>
            <a:r>
              <a:rPr lang="en-GB" sz="3200" dirty="0" smtClean="0">
                <a:solidFill>
                  <a:srgbClr val="FF0000"/>
                </a:solidFill>
              </a:rPr>
              <a:t>000 </a:t>
            </a:r>
            <a:r>
              <a:rPr lang="en-GB" sz="3200" dirty="0" err="1" smtClean="0">
                <a:solidFill>
                  <a:srgbClr val="FF0000"/>
                </a:solidFill>
              </a:rPr>
              <a:t>0000</a:t>
            </a:r>
            <a:r>
              <a:rPr lang="en-GB" sz="3200" dirty="0" smtClean="0">
                <a:solidFill>
                  <a:srgbClr val="FF0000"/>
                </a:solidFill>
              </a:rPr>
              <a:t> 0</a:t>
            </a:r>
            <a:r>
              <a:rPr lang="en-GB" sz="3200" dirty="0" smtClean="0">
                <a:solidFill>
                  <a:schemeClr val="accent1"/>
                </a:solidFill>
              </a:rPr>
              <a:t>111 ... 1111</a:t>
            </a:r>
            <a:r>
              <a:rPr lang="en-GB" sz="3200" baseline="-25000" dirty="0" smtClean="0"/>
              <a:t>2</a:t>
            </a:r>
            <a:r>
              <a:rPr lang="en-GB" sz="3200" dirty="0" smtClean="0"/>
              <a:t> = 007F FFFF</a:t>
            </a:r>
            <a:r>
              <a:rPr lang="en-GB" sz="3200" baseline="-25000" dirty="0" smtClean="0"/>
              <a:t>16</a:t>
            </a:r>
          </a:p>
          <a:p>
            <a:pPr marL="338138" indent="-338138" algn="l">
              <a:lnSpc>
                <a:spcPct val="109000"/>
              </a:lnSpc>
              <a:spcBef>
                <a:spcPts val="400"/>
              </a:spcBef>
              <a:buFont typeface="Symbol" pitchFamily="18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>
                <a:latin typeface="Symbol" pitchFamily="18" charset="2"/>
              </a:rPr>
              <a:t></a:t>
            </a:r>
            <a:r>
              <a:rPr lang="en-GB" sz="3200" dirty="0" smtClean="0">
                <a:solidFill>
                  <a:schemeClr val="accent2"/>
                </a:solidFill>
                <a:latin typeface="Symbol" pitchFamily="18" charset="2"/>
              </a:rPr>
              <a:t></a:t>
            </a:r>
            <a:r>
              <a:rPr lang="en-GB" sz="3200" dirty="0" smtClean="0"/>
              <a:t> </a:t>
            </a:r>
            <a:r>
              <a:rPr lang="en-GB" sz="3200" dirty="0" err="1" smtClean="0">
                <a:solidFill>
                  <a:srgbClr val="FF0000"/>
                </a:solidFill>
              </a:rPr>
              <a:t>kitevőrész</a:t>
            </a:r>
            <a:r>
              <a:rPr lang="en-GB" sz="3200" dirty="0" smtClean="0"/>
              <a:t> </a:t>
            </a:r>
            <a:r>
              <a:rPr lang="en-GB" sz="3200" i="1" dirty="0" smtClean="0"/>
              <a:t>0.</a:t>
            </a:r>
            <a:r>
              <a:rPr lang="en-GB" sz="3200" dirty="0" smtClean="0"/>
              <a:t> </a:t>
            </a:r>
            <a:r>
              <a:rPr lang="en-GB" sz="3200" dirty="0" err="1" smtClean="0">
                <a:solidFill>
                  <a:schemeClr val="accent1"/>
                </a:solidFill>
              </a:rPr>
              <a:t>törtrész</a:t>
            </a:r>
            <a:endParaRPr lang="en-GB" sz="3200" dirty="0" smtClean="0">
              <a:solidFill>
                <a:schemeClr val="accent1"/>
              </a:solidFill>
            </a:endParaRPr>
          </a:p>
          <a:p>
            <a:pPr marL="338138" indent="-338138" algn="l">
              <a:lnSpc>
                <a:spcPct val="109000"/>
              </a:lnSpc>
              <a:spcBef>
                <a:spcPts val="400"/>
              </a:spcBef>
              <a:buFont typeface="Symbol" pitchFamily="18" charset="2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>
                <a:latin typeface="Symbol" pitchFamily="18" charset="2"/>
              </a:rPr>
              <a:t></a:t>
            </a:r>
            <a:r>
              <a:rPr lang="en-GB" sz="3200" dirty="0" smtClean="0"/>
              <a:t> 2</a:t>
            </a:r>
            <a:r>
              <a:rPr lang="en-GB" sz="3200" baseline="30000" dirty="0" smtClean="0"/>
              <a:t>-126</a:t>
            </a:r>
            <a:r>
              <a:rPr lang="en-GB" sz="3200" dirty="0" smtClean="0"/>
              <a:t> 	 </a:t>
            </a:r>
          </a:p>
          <a:p>
            <a:pPr marL="338138" indent="-338138" algn="l">
              <a:lnSpc>
                <a:spcPct val="93000"/>
              </a:lnSpc>
              <a:spcBef>
                <a:spcPts val="4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/>
              <a:t>A </a:t>
            </a:r>
            <a:r>
              <a:rPr lang="en-GB" sz="3200" dirty="0" err="1" smtClean="0"/>
              <a:t>különbségük</a:t>
            </a:r>
            <a:r>
              <a:rPr lang="en-GB" sz="3200" dirty="0" smtClean="0"/>
              <a:t> </a:t>
            </a:r>
            <a:r>
              <a:rPr lang="en-GB" sz="3200" dirty="0" err="1" smtClean="0"/>
              <a:t>csupán</a:t>
            </a:r>
            <a:r>
              <a:rPr lang="en-GB" sz="3200" dirty="0" smtClean="0"/>
              <a:t> 2</a:t>
            </a:r>
            <a:r>
              <a:rPr lang="en-GB" sz="3200" baseline="30000" dirty="0" smtClean="0"/>
              <a:t>-149</a:t>
            </a:r>
            <a:r>
              <a:rPr lang="en-GB" sz="3200" dirty="0" smtClean="0"/>
              <a:t>.</a:t>
            </a:r>
          </a:p>
        </p:txBody>
      </p:sp>
      <p:grpSp>
        <p:nvGrpSpPr>
          <p:cNvPr id="25604" name="Group 2"/>
          <p:cNvGrpSpPr>
            <a:grpSpLocks/>
          </p:cNvGrpSpPr>
          <p:nvPr/>
        </p:nvGrpSpPr>
        <p:grpSpPr bwMode="auto">
          <a:xfrm>
            <a:off x="1500188" y="4071938"/>
            <a:ext cx="3714750" cy="152400"/>
            <a:chOff x="1189" y="2400"/>
            <a:chExt cx="2340" cy="96"/>
          </a:xfrm>
        </p:grpSpPr>
        <p:sp>
          <p:nvSpPr>
            <p:cNvPr id="25610" name="AutoShape 3"/>
            <p:cNvSpPr>
              <a:spLocks/>
            </p:cNvSpPr>
            <p:nvPr/>
          </p:nvSpPr>
          <p:spPr bwMode="auto">
            <a:xfrm rot="-5400000">
              <a:off x="1693" y="1896"/>
              <a:ext cx="96" cy="1104"/>
            </a:xfrm>
            <a:prstGeom prst="leftBrace">
              <a:avLst>
                <a:gd name="adj1" fmla="val 95833"/>
                <a:gd name="adj2" fmla="val 50000"/>
              </a:avLst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5611" name="AutoShape 4"/>
            <p:cNvSpPr>
              <a:spLocks/>
            </p:cNvSpPr>
            <p:nvPr/>
          </p:nvSpPr>
          <p:spPr bwMode="auto">
            <a:xfrm rot="-5400000">
              <a:off x="2899" y="1860"/>
              <a:ext cx="90" cy="1170"/>
            </a:xfrm>
            <a:prstGeom prst="leftBrace">
              <a:avLst>
                <a:gd name="adj1" fmla="val 100028"/>
                <a:gd name="adj2" fmla="val 50000"/>
              </a:avLst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</p:grpSp>
      <p:grpSp>
        <p:nvGrpSpPr>
          <p:cNvPr id="25605" name="Group 5"/>
          <p:cNvGrpSpPr>
            <a:grpSpLocks/>
          </p:cNvGrpSpPr>
          <p:nvPr/>
        </p:nvGrpSpPr>
        <p:grpSpPr bwMode="auto">
          <a:xfrm>
            <a:off x="1571625" y="1500188"/>
            <a:ext cx="3641725" cy="152400"/>
            <a:chOff x="1234" y="966"/>
            <a:chExt cx="2294" cy="96"/>
          </a:xfrm>
        </p:grpSpPr>
        <p:sp>
          <p:nvSpPr>
            <p:cNvPr id="25608" name="AutoShape 6"/>
            <p:cNvSpPr>
              <a:spLocks/>
            </p:cNvSpPr>
            <p:nvPr/>
          </p:nvSpPr>
          <p:spPr bwMode="auto">
            <a:xfrm rot="-5400000">
              <a:off x="1738" y="462"/>
              <a:ext cx="96" cy="1104"/>
            </a:xfrm>
            <a:prstGeom prst="leftBrace">
              <a:avLst>
                <a:gd name="adj1" fmla="val 95833"/>
                <a:gd name="adj2" fmla="val 50000"/>
              </a:avLst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5609" name="AutoShape 7"/>
            <p:cNvSpPr>
              <a:spLocks/>
            </p:cNvSpPr>
            <p:nvPr/>
          </p:nvSpPr>
          <p:spPr bwMode="auto">
            <a:xfrm rot="-5400000">
              <a:off x="2921" y="448"/>
              <a:ext cx="90" cy="1125"/>
            </a:xfrm>
            <a:prstGeom prst="leftBrace">
              <a:avLst>
                <a:gd name="adj1" fmla="val 100000"/>
                <a:gd name="adj2" fmla="val 50000"/>
              </a:avLst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</p:grpSp>
      <p:sp>
        <p:nvSpPr>
          <p:cNvPr id="25606" name="Élőláb helye 10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>
                <a:latin typeface="Times New Roman" pitchFamily="18" charset="0"/>
              </a:rPr>
              <a:t>Architektúrák -- Adatábrázolás</a:t>
            </a:r>
          </a:p>
        </p:txBody>
      </p:sp>
      <p:sp>
        <p:nvSpPr>
          <p:cNvPr id="25607" name="Dátum helye 1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51936012-6358-4C4D-BEA9-BC85877AEC02}" type="datetime10">
              <a:rPr lang="hu-HU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16:26</a:t>
            </a:fld>
            <a:endParaRPr lang="en-GB"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44BD4F10-41DC-49A3-93C7-FD91235B54A7}" type="slidenum">
              <a:rPr lang="en-GB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25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59393" name="Rectangle 1"/>
          <p:cNvSpPr>
            <a:spLocks noGrp="1" noChangeArrowheads="1"/>
          </p:cNvSpPr>
          <p:nvPr>
            <p:ph type="body"/>
          </p:nvPr>
        </p:nvSpPr>
        <p:spPr>
          <a:xfrm>
            <a:off x="0" y="0"/>
            <a:ext cx="9144000" cy="4271963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>
              <a:lnSpc>
                <a:spcPct val="93000"/>
              </a:lnSpc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dirty="0" err="1" smtClean="0"/>
              <a:t>Normalizálatlan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számok</a:t>
            </a:r>
            <a:r>
              <a:rPr lang="en-GB" sz="3200" b="1" dirty="0" smtClean="0"/>
              <a:t> (IEEE 754, single)</a:t>
            </a:r>
          </a:p>
          <a:p>
            <a:pPr marL="338138" indent="-338138">
              <a:lnSpc>
                <a:spcPct val="93000"/>
              </a:lnSpc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3200" dirty="0" smtClean="0"/>
          </a:p>
          <a:p>
            <a:pPr marL="338138" indent="-338138">
              <a:lnSpc>
                <a:spcPct val="93000"/>
              </a:lnSpc>
              <a:spcBef>
                <a:spcPts val="20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dirty="0" smtClean="0"/>
              <a:t>Ha a </a:t>
            </a:r>
            <a:r>
              <a:rPr lang="en-GB" sz="3200" b="1" dirty="0" err="1" smtClean="0"/>
              <a:t>kitevőrész</a:t>
            </a:r>
            <a:r>
              <a:rPr lang="en-GB" sz="3200" b="1" dirty="0" smtClean="0"/>
              <a:t> = 255</a:t>
            </a:r>
          </a:p>
          <a:p>
            <a:pPr marL="338138" indent="-338138">
              <a:lnSpc>
                <a:spcPct val="93000"/>
              </a:lnSpc>
              <a:spcBef>
                <a:spcPts val="20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3200" b="1" dirty="0" smtClean="0"/>
          </a:p>
          <a:p>
            <a:pPr marL="338138" indent="-338138" algn="l">
              <a:lnSpc>
                <a:spcPct val="93000"/>
              </a:lnSpc>
              <a:spcBef>
                <a:spcPts val="4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hu-HU" sz="3200" dirty="0" smtClean="0"/>
              <a:t>Speciális </a:t>
            </a:r>
            <a:r>
              <a:rPr lang="en-GB" sz="3200" dirty="0" err="1" smtClean="0"/>
              <a:t>számok</a:t>
            </a:r>
            <a:r>
              <a:rPr lang="en-GB" sz="3200" dirty="0" smtClean="0"/>
              <a:t> </a:t>
            </a:r>
            <a:r>
              <a:rPr lang="en-GB" sz="3200" dirty="0" smtClean="0"/>
              <a:t>(</a:t>
            </a:r>
            <a:r>
              <a:rPr lang="en-GB" sz="3200" dirty="0" err="1" smtClean="0"/>
              <a:t>túlcsordulás</a:t>
            </a:r>
            <a:r>
              <a:rPr lang="en-GB" sz="3200" dirty="0" smtClean="0"/>
              <a:t>):</a:t>
            </a:r>
          </a:p>
          <a:p>
            <a:pPr marL="338138" indent="-338138" algn="l">
              <a:lnSpc>
                <a:spcPct val="93000"/>
              </a:lnSpc>
              <a:spcBef>
                <a:spcPts val="4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/>
              <a:t>	</a:t>
            </a:r>
            <a:r>
              <a:rPr lang="en-GB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/>
                <a:cs typeface="Courier New"/>
                <a:sym typeface="Symbol"/>
              </a:rPr>
              <a:t>∞</a:t>
            </a:r>
            <a:r>
              <a:rPr lang="en-GB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3200" dirty="0" smtClean="0"/>
              <a:t>(</a:t>
            </a:r>
            <a:r>
              <a:rPr lang="en-GB" sz="3200" dirty="0" err="1" smtClean="0"/>
              <a:t>végtelen</a:t>
            </a:r>
            <a:r>
              <a:rPr lang="en-GB" sz="3200" dirty="0" smtClean="0"/>
              <a:t>): pl. 1/0,</a:t>
            </a:r>
          </a:p>
          <a:p>
            <a:pPr marL="338138" indent="-338138" algn="l">
              <a:lnSpc>
                <a:spcPct val="93000"/>
              </a:lnSpc>
              <a:spcBef>
                <a:spcPts val="4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/>
              <a:t>	</a:t>
            </a:r>
            <a:r>
              <a:rPr lang="en-GB" sz="3200" b="1" dirty="0" err="1" smtClean="0"/>
              <a:t>NaN</a:t>
            </a:r>
            <a:r>
              <a:rPr lang="en-GB" sz="3200" dirty="0" smtClean="0"/>
              <a:t> (Not a Number): pl. </a:t>
            </a:r>
            <a:r>
              <a:rPr lang="en-GB" sz="4000" dirty="0" smtClean="0">
                <a:latin typeface="Courier New"/>
                <a:cs typeface="Courier New"/>
                <a:sym typeface="Symbol"/>
              </a:rPr>
              <a:t>∞</a:t>
            </a:r>
            <a:r>
              <a:rPr lang="hu-HU" sz="3200" dirty="0" smtClean="0">
                <a:latin typeface="Courier New"/>
                <a:cs typeface="Courier New"/>
                <a:sym typeface="Symbol"/>
              </a:rPr>
              <a:t>/</a:t>
            </a:r>
            <a:r>
              <a:rPr lang="en-GB" sz="4000" dirty="0" smtClean="0">
                <a:latin typeface="Courier New"/>
                <a:cs typeface="Courier New"/>
                <a:sym typeface="Symbol"/>
              </a:rPr>
              <a:t>∞</a:t>
            </a:r>
            <a:r>
              <a:rPr lang="hu-HU" sz="3200" dirty="0" smtClean="0">
                <a:latin typeface="Symbol" pitchFamily="18" charset="2"/>
              </a:rPr>
              <a:t>   </a:t>
            </a:r>
            <a:endParaRPr lang="en-GB" sz="3200" dirty="0" smtClean="0">
              <a:latin typeface="Symbol" pitchFamily="18" charset="2"/>
            </a:endParaRPr>
          </a:p>
        </p:txBody>
      </p:sp>
      <p:sp>
        <p:nvSpPr>
          <p:cNvPr id="26628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>
                <a:latin typeface="Times New Roman" pitchFamily="18" charset="0"/>
              </a:rPr>
              <a:t>Architektúrák -- Adatábrázolás</a:t>
            </a:r>
          </a:p>
        </p:txBody>
      </p:sp>
      <p:sp>
        <p:nvSpPr>
          <p:cNvPr id="26629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D6C96973-0FFE-4631-8546-2EA1C3B7BA9B}" type="datetime10">
              <a:rPr lang="hu-HU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16:26</a:t>
            </a:fld>
            <a:endParaRPr lang="en-GB"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4B833595-0A2F-42D5-A74E-34F5AD3E4DEC}" type="slidenum">
              <a:rPr lang="en-GB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26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60417" name="Rectangle 1"/>
          <p:cNvSpPr>
            <a:spLocks noGrp="1" noChangeArrowheads="1"/>
          </p:cNvSpPr>
          <p:nvPr>
            <p:ph type="body"/>
          </p:nvPr>
        </p:nvSpPr>
        <p:spPr>
          <a:xfrm>
            <a:off x="0" y="5210175"/>
            <a:ext cx="9144000" cy="704850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>
              <a:lnSpc>
                <a:spcPct val="93000"/>
              </a:lnSpc>
              <a:spcBef>
                <a:spcPts val="525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smtClean="0"/>
              <a:t>8.5. ábra (IEEE 754, single)</a:t>
            </a:r>
          </a:p>
        </p:txBody>
      </p:sp>
      <p:grpSp>
        <p:nvGrpSpPr>
          <p:cNvPr id="27652" name="Group 2"/>
          <p:cNvGrpSpPr>
            <a:grpSpLocks/>
          </p:cNvGrpSpPr>
          <p:nvPr/>
        </p:nvGrpSpPr>
        <p:grpSpPr bwMode="auto">
          <a:xfrm>
            <a:off x="66675" y="447675"/>
            <a:ext cx="9020175" cy="3573463"/>
            <a:chOff x="42" y="282"/>
            <a:chExt cx="5682" cy="2251"/>
          </a:xfrm>
        </p:grpSpPr>
        <p:sp>
          <p:nvSpPr>
            <p:cNvPr id="27655" name="Rectangle 3"/>
            <p:cNvSpPr>
              <a:spLocks noChangeArrowheads="1"/>
            </p:cNvSpPr>
            <p:nvPr/>
          </p:nvSpPr>
          <p:spPr bwMode="auto">
            <a:xfrm>
              <a:off x="3726" y="2206"/>
              <a:ext cx="1998" cy="32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54000" tIns="46800" rIns="54000" bIns="468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nem nulla bitminta</a:t>
              </a:r>
            </a:p>
          </p:txBody>
        </p:sp>
        <p:sp>
          <p:nvSpPr>
            <p:cNvPr id="27656" name="Rectangle 4"/>
            <p:cNvSpPr>
              <a:spLocks noChangeArrowheads="1"/>
            </p:cNvSpPr>
            <p:nvPr/>
          </p:nvSpPr>
          <p:spPr bwMode="auto">
            <a:xfrm>
              <a:off x="1908" y="2206"/>
              <a:ext cx="1818" cy="32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54000" tIns="46800" rIns="54000" bIns="468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111…1</a:t>
              </a:r>
            </a:p>
          </p:txBody>
        </p:sp>
        <p:sp>
          <p:nvSpPr>
            <p:cNvPr id="27657" name="Rectangle 5"/>
            <p:cNvSpPr>
              <a:spLocks noChangeArrowheads="1"/>
            </p:cNvSpPr>
            <p:nvPr/>
          </p:nvSpPr>
          <p:spPr bwMode="auto">
            <a:xfrm>
              <a:off x="1644" y="2206"/>
              <a:ext cx="264" cy="32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54000" tIns="46800" rIns="54000" bIns="46800"/>
            <a:lstStyle/>
            <a:p>
              <a:pPr algn="ctr">
                <a:lnSpc>
                  <a:spcPct val="109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  <a:latin typeface="Symbol" pitchFamily="18" charset="2"/>
                </a:rPr>
                <a:t></a:t>
              </a:r>
            </a:p>
          </p:txBody>
        </p:sp>
        <p:sp>
          <p:nvSpPr>
            <p:cNvPr id="27658" name="Rectangle 6"/>
            <p:cNvSpPr>
              <a:spLocks noChangeArrowheads="1"/>
            </p:cNvSpPr>
            <p:nvPr/>
          </p:nvSpPr>
          <p:spPr bwMode="auto">
            <a:xfrm>
              <a:off x="42" y="2206"/>
              <a:ext cx="1602" cy="32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54000" tIns="46800" rIns="54000" bIns="46800"/>
            <a:lstStyle/>
            <a:p>
              <a:pPr algn="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Nem szám</a:t>
              </a:r>
            </a:p>
          </p:txBody>
        </p:sp>
        <p:sp>
          <p:nvSpPr>
            <p:cNvPr id="27659" name="Rectangle 7"/>
            <p:cNvSpPr>
              <a:spLocks noChangeArrowheads="1"/>
            </p:cNvSpPr>
            <p:nvPr/>
          </p:nvSpPr>
          <p:spPr bwMode="auto">
            <a:xfrm>
              <a:off x="3726" y="2052"/>
              <a:ext cx="1998" cy="15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7660" name="Rectangle 8"/>
            <p:cNvSpPr>
              <a:spLocks noChangeArrowheads="1"/>
            </p:cNvSpPr>
            <p:nvPr/>
          </p:nvSpPr>
          <p:spPr bwMode="auto">
            <a:xfrm>
              <a:off x="1908" y="2052"/>
              <a:ext cx="1818" cy="15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7661" name="Rectangle 9"/>
            <p:cNvSpPr>
              <a:spLocks noChangeArrowheads="1"/>
            </p:cNvSpPr>
            <p:nvPr/>
          </p:nvSpPr>
          <p:spPr bwMode="auto">
            <a:xfrm>
              <a:off x="1644" y="2052"/>
              <a:ext cx="264" cy="15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7662" name="Rectangle 10"/>
            <p:cNvSpPr>
              <a:spLocks noChangeArrowheads="1"/>
            </p:cNvSpPr>
            <p:nvPr/>
          </p:nvSpPr>
          <p:spPr bwMode="auto">
            <a:xfrm>
              <a:off x="42" y="2052"/>
              <a:ext cx="1602" cy="15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7663" name="Rectangle 11"/>
            <p:cNvSpPr>
              <a:spLocks noChangeArrowheads="1"/>
            </p:cNvSpPr>
            <p:nvPr/>
          </p:nvSpPr>
          <p:spPr bwMode="auto">
            <a:xfrm>
              <a:off x="3726" y="1725"/>
              <a:ext cx="1998" cy="32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54000" tIns="46800" rIns="54000" bIns="468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27664" name="Rectangle 12"/>
            <p:cNvSpPr>
              <a:spLocks noChangeArrowheads="1"/>
            </p:cNvSpPr>
            <p:nvPr/>
          </p:nvSpPr>
          <p:spPr bwMode="auto">
            <a:xfrm>
              <a:off x="1908" y="1725"/>
              <a:ext cx="1818" cy="32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54000" tIns="46800" rIns="54000" bIns="468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111…1</a:t>
              </a:r>
            </a:p>
          </p:txBody>
        </p:sp>
        <p:sp>
          <p:nvSpPr>
            <p:cNvPr id="27665" name="Rectangle 13"/>
            <p:cNvSpPr>
              <a:spLocks noChangeArrowheads="1"/>
            </p:cNvSpPr>
            <p:nvPr/>
          </p:nvSpPr>
          <p:spPr bwMode="auto">
            <a:xfrm>
              <a:off x="1644" y="1725"/>
              <a:ext cx="264" cy="32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54000" tIns="46800" rIns="54000" bIns="46800"/>
            <a:lstStyle/>
            <a:p>
              <a:pPr algn="ctr">
                <a:lnSpc>
                  <a:spcPct val="109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  <a:latin typeface="Symbol" pitchFamily="18" charset="2"/>
                </a:rPr>
                <a:t></a:t>
              </a:r>
            </a:p>
          </p:txBody>
        </p:sp>
        <p:sp>
          <p:nvSpPr>
            <p:cNvPr id="27666" name="Rectangle 14"/>
            <p:cNvSpPr>
              <a:spLocks noChangeArrowheads="1"/>
            </p:cNvSpPr>
            <p:nvPr/>
          </p:nvSpPr>
          <p:spPr bwMode="auto">
            <a:xfrm>
              <a:off x="42" y="1725"/>
              <a:ext cx="1602" cy="32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54000" tIns="46800" rIns="54000" bIns="46800"/>
            <a:lstStyle/>
            <a:p>
              <a:pPr algn="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Végtelen</a:t>
              </a:r>
            </a:p>
          </p:txBody>
        </p:sp>
        <p:sp>
          <p:nvSpPr>
            <p:cNvPr id="27667" name="Rectangle 15"/>
            <p:cNvSpPr>
              <a:spLocks noChangeArrowheads="1"/>
            </p:cNvSpPr>
            <p:nvPr/>
          </p:nvSpPr>
          <p:spPr bwMode="auto">
            <a:xfrm>
              <a:off x="3726" y="1571"/>
              <a:ext cx="1998" cy="15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7668" name="Rectangle 16"/>
            <p:cNvSpPr>
              <a:spLocks noChangeArrowheads="1"/>
            </p:cNvSpPr>
            <p:nvPr/>
          </p:nvSpPr>
          <p:spPr bwMode="auto">
            <a:xfrm>
              <a:off x="1908" y="1571"/>
              <a:ext cx="1818" cy="15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7669" name="Rectangle 17"/>
            <p:cNvSpPr>
              <a:spLocks noChangeArrowheads="1"/>
            </p:cNvSpPr>
            <p:nvPr/>
          </p:nvSpPr>
          <p:spPr bwMode="auto">
            <a:xfrm>
              <a:off x="1644" y="1571"/>
              <a:ext cx="264" cy="15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7670" name="Rectangle 18"/>
            <p:cNvSpPr>
              <a:spLocks noChangeArrowheads="1"/>
            </p:cNvSpPr>
            <p:nvPr/>
          </p:nvSpPr>
          <p:spPr bwMode="auto">
            <a:xfrm>
              <a:off x="42" y="1571"/>
              <a:ext cx="1602" cy="15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7671" name="Rectangle 19"/>
            <p:cNvSpPr>
              <a:spLocks noChangeArrowheads="1"/>
            </p:cNvSpPr>
            <p:nvPr/>
          </p:nvSpPr>
          <p:spPr bwMode="auto">
            <a:xfrm>
              <a:off x="3726" y="1244"/>
              <a:ext cx="1998" cy="32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54000" tIns="46800" rIns="54000" bIns="468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27672" name="Rectangle 20"/>
            <p:cNvSpPr>
              <a:spLocks noChangeArrowheads="1"/>
            </p:cNvSpPr>
            <p:nvPr/>
          </p:nvSpPr>
          <p:spPr bwMode="auto">
            <a:xfrm>
              <a:off x="1908" y="1244"/>
              <a:ext cx="1818" cy="32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54000" tIns="46800" rIns="54000" bIns="468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27673" name="Rectangle 21"/>
            <p:cNvSpPr>
              <a:spLocks noChangeArrowheads="1"/>
            </p:cNvSpPr>
            <p:nvPr/>
          </p:nvSpPr>
          <p:spPr bwMode="auto">
            <a:xfrm>
              <a:off x="1644" y="1244"/>
              <a:ext cx="264" cy="32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54000" tIns="46800" rIns="54000" bIns="468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 b="1">
                  <a:solidFill>
                    <a:srgbClr val="FF0000"/>
                  </a:solidFill>
                </a:rPr>
                <a:t>+</a:t>
              </a:r>
            </a:p>
          </p:txBody>
        </p:sp>
        <p:sp>
          <p:nvSpPr>
            <p:cNvPr id="27674" name="Rectangle 22"/>
            <p:cNvSpPr>
              <a:spLocks noChangeArrowheads="1"/>
            </p:cNvSpPr>
            <p:nvPr/>
          </p:nvSpPr>
          <p:spPr bwMode="auto">
            <a:xfrm>
              <a:off x="42" y="1244"/>
              <a:ext cx="1602" cy="32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54000" tIns="46800" rIns="54000" bIns="46800"/>
            <a:lstStyle/>
            <a:p>
              <a:pPr algn="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Nulla</a:t>
              </a:r>
            </a:p>
          </p:txBody>
        </p:sp>
        <p:sp>
          <p:nvSpPr>
            <p:cNvPr id="27675" name="Rectangle 23"/>
            <p:cNvSpPr>
              <a:spLocks noChangeArrowheads="1"/>
            </p:cNvSpPr>
            <p:nvPr/>
          </p:nvSpPr>
          <p:spPr bwMode="auto">
            <a:xfrm>
              <a:off x="3726" y="1090"/>
              <a:ext cx="1998" cy="15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7676" name="Rectangle 24"/>
            <p:cNvSpPr>
              <a:spLocks noChangeArrowheads="1"/>
            </p:cNvSpPr>
            <p:nvPr/>
          </p:nvSpPr>
          <p:spPr bwMode="auto">
            <a:xfrm>
              <a:off x="1908" y="1090"/>
              <a:ext cx="1818" cy="15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7677" name="Rectangle 25"/>
            <p:cNvSpPr>
              <a:spLocks noChangeArrowheads="1"/>
            </p:cNvSpPr>
            <p:nvPr/>
          </p:nvSpPr>
          <p:spPr bwMode="auto">
            <a:xfrm>
              <a:off x="1644" y="1090"/>
              <a:ext cx="264" cy="15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7678" name="Rectangle 26"/>
            <p:cNvSpPr>
              <a:spLocks noChangeArrowheads="1"/>
            </p:cNvSpPr>
            <p:nvPr/>
          </p:nvSpPr>
          <p:spPr bwMode="auto">
            <a:xfrm>
              <a:off x="42" y="1090"/>
              <a:ext cx="1602" cy="15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7679" name="Rectangle 27"/>
            <p:cNvSpPr>
              <a:spLocks noChangeArrowheads="1"/>
            </p:cNvSpPr>
            <p:nvPr/>
          </p:nvSpPr>
          <p:spPr bwMode="auto">
            <a:xfrm>
              <a:off x="3726" y="763"/>
              <a:ext cx="1998" cy="32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54000" tIns="46800" rIns="54000" bIns="468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nem nulla bitminta</a:t>
              </a:r>
            </a:p>
          </p:txBody>
        </p:sp>
        <p:sp>
          <p:nvSpPr>
            <p:cNvPr id="27680" name="Rectangle 28"/>
            <p:cNvSpPr>
              <a:spLocks noChangeArrowheads="1"/>
            </p:cNvSpPr>
            <p:nvPr/>
          </p:nvSpPr>
          <p:spPr bwMode="auto">
            <a:xfrm>
              <a:off x="1908" y="763"/>
              <a:ext cx="1818" cy="32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54000" tIns="46800" rIns="54000" bIns="468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27681" name="Rectangle 29"/>
            <p:cNvSpPr>
              <a:spLocks noChangeArrowheads="1"/>
            </p:cNvSpPr>
            <p:nvPr/>
          </p:nvSpPr>
          <p:spPr bwMode="auto">
            <a:xfrm>
              <a:off x="1644" y="763"/>
              <a:ext cx="264" cy="32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54000" tIns="46800" rIns="54000" bIns="46800"/>
            <a:lstStyle/>
            <a:p>
              <a:pPr algn="ctr">
                <a:lnSpc>
                  <a:spcPct val="109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  <a:latin typeface="Symbol" pitchFamily="18" charset="2"/>
                </a:rPr>
                <a:t></a:t>
              </a:r>
            </a:p>
          </p:txBody>
        </p:sp>
        <p:sp>
          <p:nvSpPr>
            <p:cNvPr id="27682" name="Rectangle 30"/>
            <p:cNvSpPr>
              <a:spLocks noChangeArrowheads="1"/>
            </p:cNvSpPr>
            <p:nvPr/>
          </p:nvSpPr>
          <p:spPr bwMode="auto">
            <a:xfrm>
              <a:off x="42" y="763"/>
              <a:ext cx="1602" cy="32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54000" tIns="46800" rIns="54000" bIns="46800"/>
            <a:lstStyle/>
            <a:p>
              <a:pPr algn="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>
                  <a:solidFill>
                    <a:srgbClr val="000000"/>
                  </a:solidFill>
                </a:rPr>
                <a:t>Nem normalizált</a:t>
              </a:r>
            </a:p>
          </p:txBody>
        </p:sp>
        <p:sp>
          <p:nvSpPr>
            <p:cNvPr id="27683" name="Rectangle 31"/>
            <p:cNvSpPr>
              <a:spLocks noChangeArrowheads="1"/>
            </p:cNvSpPr>
            <p:nvPr/>
          </p:nvSpPr>
          <p:spPr bwMode="auto">
            <a:xfrm>
              <a:off x="3726" y="609"/>
              <a:ext cx="1998" cy="15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7684" name="Rectangle 32"/>
            <p:cNvSpPr>
              <a:spLocks noChangeArrowheads="1"/>
            </p:cNvSpPr>
            <p:nvPr/>
          </p:nvSpPr>
          <p:spPr bwMode="auto">
            <a:xfrm>
              <a:off x="1908" y="609"/>
              <a:ext cx="1818" cy="15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7685" name="Rectangle 33"/>
            <p:cNvSpPr>
              <a:spLocks noChangeArrowheads="1"/>
            </p:cNvSpPr>
            <p:nvPr/>
          </p:nvSpPr>
          <p:spPr bwMode="auto">
            <a:xfrm>
              <a:off x="1644" y="609"/>
              <a:ext cx="264" cy="15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7686" name="Rectangle 34"/>
            <p:cNvSpPr>
              <a:spLocks noChangeArrowheads="1"/>
            </p:cNvSpPr>
            <p:nvPr/>
          </p:nvSpPr>
          <p:spPr bwMode="auto">
            <a:xfrm>
              <a:off x="42" y="609"/>
              <a:ext cx="1602" cy="15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7687" name="Rectangle 35"/>
            <p:cNvSpPr>
              <a:spLocks noChangeArrowheads="1"/>
            </p:cNvSpPr>
            <p:nvPr/>
          </p:nvSpPr>
          <p:spPr bwMode="auto">
            <a:xfrm>
              <a:off x="3726" y="282"/>
              <a:ext cx="1998" cy="32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54000" tIns="46800" rIns="54000" bIns="468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bitminta</a:t>
              </a:r>
            </a:p>
          </p:txBody>
        </p:sp>
        <p:sp>
          <p:nvSpPr>
            <p:cNvPr id="27688" name="Rectangle 36"/>
            <p:cNvSpPr>
              <a:spLocks noChangeArrowheads="1"/>
            </p:cNvSpPr>
            <p:nvPr/>
          </p:nvSpPr>
          <p:spPr bwMode="auto">
            <a:xfrm>
              <a:off x="1908" y="282"/>
              <a:ext cx="1818" cy="32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54000" tIns="46800" rIns="54000" bIns="468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0&lt;</a:t>
              </a:r>
              <a:r>
                <a:rPr lang="en-GB">
                  <a:solidFill>
                    <a:srgbClr val="000000"/>
                  </a:solidFill>
                </a:rPr>
                <a:t>kitevőrész&lt;Max</a:t>
              </a:r>
              <a:endParaRPr lang="en-GB" sz="2800">
                <a:solidFill>
                  <a:srgbClr val="000000"/>
                </a:solidFill>
              </a:endParaRPr>
            </a:p>
          </p:txBody>
        </p:sp>
        <p:sp>
          <p:nvSpPr>
            <p:cNvPr id="27689" name="Rectangle 37"/>
            <p:cNvSpPr>
              <a:spLocks noChangeArrowheads="1"/>
            </p:cNvSpPr>
            <p:nvPr/>
          </p:nvSpPr>
          <p:spPr bwMode="auto">
            <a:xfrm>
              <a:off x="1644" y="282"/>
              <a:ext cx="264" cy="32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54000" tIns="46800" rIns="54000" bIns="46800"/>
            <a:lstStyle/>
            <a:p>
              <a:pPr algn="ctr">
                <a:lnSpc>
                  <a:spcPct val="109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  <a:latin typeface="Symbol" pitchFamily="18" charset="2"/>
                </a:rPr>
                <a:t></a:t>
              </a:r>
            </a:p>
          </p:txBody>
        </p:sp>
        <p:sp>
          <p:nvSpPr>
            <p:cNvPr id="27690" name="Rectangle 38"/>
            <p:cNvSpPr>
              <a:spLocks noChangeArrowheads="1"/>
            </p:cNvSpPr>
            <p:nvPr/>
          </p:nvSpPr>
          <p:spPr bwMode="auto">
            <a:xfrm>
              <a:off x="42" y="282"/>
              <a:ext cx="1602" cy="32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54000" tIns="46800" rIns="54000" bIns="46800"/>
            <a:lstStyle/>
            <a:p>
              <a:pPr algn="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Normalizát</a:t>
              </a:r>
            </a:p>
          </p:txBody>
        </p:sp>
        <p:sp>
          <p:nvSpPr>
            <p:cNvPr id="27691" name="Line 39"/>
            <p:cNvSpPr>
              <a:spLocks noChangeShapeType="1"/>
            </p:cNvSpPr>
            <p:nvPr/>
          </p:nvSpPr>
          <p:spPr bwMode="auto">
            <a:xfrm>
              <a:off x="42" y="282"/>
              <a:ext cx="1" cy="327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692" name="Line 40"/>
            <p:cNvSpPr>
              <a:spLocks noChangeShapeType="1"/>
            </p:cNvSpPr>
            <p:nvPr/>
          </p:nvSpPr>
          <p:spPr bwMode="auto">
            <a:xfrm>
              <a:off x="1644" y="282"/>
              <a:ext cx="1" cy="327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693" name="Line 41"/>
            <p:cNvSpPr>
              <a:spLocks noChangeShapeType="1"/>
            </p:cNvSpPr>
            <p:nvPr/>
          </p:nvSpPr>
          <p:spPr bwMode="auto">
            <a:xfrm>
              <a:off x="1908" y="282"/>
              <a:ext cx="1" cy="327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694" name="Line 42"/>
            <p:cNvSpPr>
              <a:spLocks noChangeShapeType="1"/>
            </p:cNvSpPr>
            <p:nvPr/>
          </p:nvSpPr>
          <p:spPr bwMode="auto">
            <a:xfrm>
              <a:off x="3726" y="282"/>
              <a:ext cx="1" cy="327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695" name="Line 43"/>
            <p:cNvSpPr>
              <a:spLocks noChangeShapeType="1"/>
            </p:cNvSpPr>
            <p:nvPr/>
          </p:nvSpPr>
          <p:spPr bwMode="auto">
            <a:xfrm>
              <a:off x="5724" y="282"/>
              <a:ext cx="1" cy="327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696" name="Line 44"/>
            <p:cNvSpPr>
              <a:spLocks noChangeShapeType="1"/>
            </p:cNvSpPr>
            <p:nvPr/>
          </p:nvSpPr>
          <p:spPr bwMode="auto">
            <a:xfrm>
              <a:off x="42" y="763"/>
              <a:ext cx="1" cy="327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697" name="Line 45"/>
            <p:cNvSpPr>
              <a:spLocks noChangeShapeType="1"/>
            </p:cNvSpPr>
            <p:nvPr/>
          </p:nvSpPr>
          <p:spPr bwMode="auto">
            <a:xfrm>
              <a:off x="1644" y="763"/>
              <a:ext cx="1" cy="327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698" name="Line 46"/>
            <p:cNvSpPr>
              <a:spLocks noChangeShapeType="1"/>
            </p:cNvSpPr>
            <p:nvPr/>
          </p:nvSpPr>
          <p:spPr bwMode="auto">
            <a:xfrm>
              <a:off x="1908" y="763"/>
              <a:ext cx="1" cy="327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699" name="Line 47"/>
            <p:cNvSpPr>
              <a:spLocks noChangeShapeType="1"/>
            </p:cNvSpPr>
            <p:nvPr/>
          </p:nvSpPr>
          <p:spPr bwMode="auto">
            <a:xfrm>
              <a:off x="3726" y="763"/>
              <a:ext cx="1" cy="327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700" name="Line 48"/>
            <p:cNvSpPr>
              <a:spLocks noChangeShapeType="1"/>
            </p:cNvSpPr>
            <p:nvPr/>
          </p:nvSpPr>
          <p:spPr bwMode="auto">
            <a:xfrm>
              <a:off x="5724" y="763"/>
              <a:ext cx="1" cy="327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701" name="Line 49"/>
            <p:cNvSpPr>
              <a:spLocks noChangeShapeType="1"/>
            </p:cNvSpPr>
            <p:nvPr/>
          </p:nvSpPr>
          <p:spPr bwMode="auto">
            <a:xfrm>
              <a:off x="42" y="1244"/>
              <a:ext cx="1" cy="327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702" name="Line 50"/>
            <p:cNvSpPr>
              <a:spLocks noChangeShapeType="1"/>
            </p:cNvSpPr>
            <p:nvPr/>
          </p:nvSpPr>
          <p:spPr bwMode="auto">
            <a:xfrm>
              <a:off x="1644" y="1244"/>
              <a:ext cx="1" cy="327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703" name="Line 51"/>
            <p:cNvSpPr>
              <a:spLocks noChangeShapeType="1"/>
            </p:cNvSpPr>
            <p:nvPr/>
          </p:nvSpPr>
          <p:spPr bwMode="auto">
            <a:xfrm>
              <a:off x="1908" y="1244"/>
              <a:ext cx="1" cy="327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704" name="Line 52"/>
            <p:cNvSpPr>
              <a:spLocks noChangeShapeType="1"/>
            </p:cNvSpPr>
            <p:nvPr/>
          </p:nvSpPr>
          <p:spPr bwMode="auto">
            <a:xfrm>
              <a:off x="3726" y="1244"/>
              <a:ext cx="1" cy="327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705" name="Line 53"/>
            <p:cNvSpPr>
              <a:spLocks noChangeShapeType="1"/>
            </p:cNvSpPr>
            <p:nvPr/>
          </p:nvSpPr>
          <p:spPr bwMode="auto">
            <a:xfrm>
              <a:off x="5724" y="1244"/>
              <a:ext cx="1" cy="327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706" name="Line 54"/>
            <p:cNvSpPr>
              <a:spLocks noChangeShapeType="1"/>
            </p:cNvSpPr>
            <p:nvPr/>
          </p:nvSpPr>
          <p:spPr bwMode="auto">
            <a:xfrm>
              <a:off x="42" y="1725"/>
              <a:ext cx="1" cy="327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707" name="Line 55"/>
            <p:cNvSpPr>
              <a:spLocks noChangeShapeType="1"/>
            </p:cNvSpPr>
            <p:nvPr/>
          </p:nvSpPr>
          <p:spPr bwMode="auto">
            <a:xfrm>
              <a:off x="1644" y="1725"/>
              <a:ext cx="1" cy="327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708" name="Line 56"/>
            <p:cNvSpPr>
              <a:spLocks noChangeShapeType="1"/>
            </p:cNvSpPr>
            <p:nvPr/>
          </p:nvSpPr>
          <p:spPr bwMode="auto">
            <a:xfrm>
              <a:off x="1908" y="1725"/>
              <a:ext cx="1" cy="327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709" name="Line 57"/>
            <p:cNvSpPr>
              <a:spLocks noChangeShapeType="1"/>
            </p:cNvSpPr>
            <p:nvPr/>
          </p:nvSpPr>
          <p:spPr bwMode="auto">
            <a:xfrm>
              <a:off x="3726" y="1725"/>
              <a:ext cx="1" cy="327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710" name="Line 58"/>
            <p:cNvSpPr>
              <a:spLocks noChangeShapeType="1"/>
            </p:cNvSpPr>
            <p:nvPr/>
          </p:nvSpPr>
          <p:spPr bwMode="auto">
            <a:xfrm>
              <a:off x="5724" y="1725"/>
              <a:ext cx="1" cy="327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711" name="Line 59"/>
            <p:cNvSpPr>
              <a:spLocks noChangeShapeType="1"/>
            </p:cNvSpPr>
            <p:nvPr/>
          </p:nvSpPr>
          <p:spPr bwMode="auto">
            <a:xfrm>
              <a:off x="42" y="2206"/>
              <a:ext cx="1" cy="327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712" name="Line 60"/>
            <p:cNvSpPr>
              <a:spLocks noChangeShapeType="1"/>
            </p:cNvSpPr>
            <p:nvPr/>
          </p:nvSpPr>
          <p:spPr bwMode="auto">
            <a:xfrm>
              <a:off x="1644" y="2206"/>
              <a:ext cx="1" cy="327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713" name="Line 61"/>
            <p:cNvSpPr>
              <a:spLocks noChangeShapeType="1"/>
            </p:cNvSpPr>
            <p:nvPr/>
          </p:nvSpPr>
          <p:spPr bwMode="auto">
            <a:xfrm>
              <a:off x="1908" y="2206"/>
              <a:ext cx="1" cy="327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714" name="Line 62"/>
            <p:cNvSpPr>
              <a:spLocks noChangeShapeType="1"/>
            </p:cNvSpPr>
            <p:nvPr/>
          </p:nvSpPr>
          <p:spPr bwMode="auto">
            <a:xfrm>
              <a:off x="3726" y="2206"/>
              <a:ext cx="1" cy="327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715" name="Line 63"/>
            <p:cNvSpPr>
              <a:spLocks noChangeShapeType="1"/>
            </p:cNvSpPr>
            <p:nvPr/>
          </p:nvSpPr>
          <p:spPr bwMode="auto">
            <a:xfrm>
              <a:off x="5724" y="2206"/>
              <a:ext cx="1" cy="327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716" name="Line 64"/>
            <p:cNvSpPr>
              <a:spLocks noChangeShapeType="1"/>
            </p:cNvSpPr>
            <p:nvPr/>
          </p:nvSpPr>
          <p:spPr bwMode="auto">
            <a:xfrm>
              <a:off x="42" y="282"/>
              <a:ext cx="5682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717" name="Line 65"/>
            <p:cNvSpPr>
              <a:spLocks noChangeShapeType="1"/>
            </p:cNvSpPr>
            <p:nvPr/>
          </p:nvSpPr>
          <p:spPr bwMode="auto">
            <a:xfrm>
              <a:off x="42" y="609"/>
              <a:ext cx="5682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718" name="Line 66"/>
            <p:cNvSpPr>
              <a:spLocks noChangeShapeType="1"/>
            </p:cNvSpPr>
            <p:nvPr/>
          </p:nvSpPr>
          <p:spPr bwMode="auto">
            <a:xfrm>
              <a:off x="42" y="609"/>
              <a:ext cx="1" cy="154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719" name="Line 67"/>
            <p:cNvSpPr>
              <a:spLocks noChangeShapeType="1"/>
            </p:cNvSpPr>
            <p:nvPr/>
          </p:nvSpPr>
          <p:spPr bwMode="auto">
            <a:xfrm>
              <a:off x="42" y="763"/>
              <a:ext cx="5682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720" name="Line 68"/>
            <p:cNvSpPr>
              <a:spLocks noChangeShapeType="1"/>
            </p:cNvSpPr>
            <p:nvPr/>
          </p:nvSpPr>
          <p:spPr bwMode="auto">
            <a:xfrm>
              <a:off x="5724" y="609"/>
              <a:ext cx="1" cy="154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721" name="Line 69"/>
            <p:cNvSpPr>
              <a:spLocks noChangeShapeType="1"/>
            </p:cNvSpPr>
            <p:nvPr/>
          </p:nvSpPr>
          <p:spPr bwMode="auto">
            <a:xfrm>
              <a:off x="42" y="1090"/>
              <a:ext cx="5682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722" name="Line 70"/>
            <p:cNvSpPr>
              <a:spLocks noChangeShapeType="1"/>
            </p:cNvSpPr>
            <p:nvPr/>
          </p:nvSpPr>
          <p:spPr bwMode="auto">
            <a:xfrm>
              <a:off x="42" y="1090"/>
              <a:ext cx="1" cy="154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723" name="Line 71"/>
            <p:cNvSpPr>
              <a:spLocks noChangeShapeType="1"/>
            </p:cNvSpPr>
            <p:nvPr/>
          </p:nvSpPr>
          <p:spPr bwMode="auto">
            <a:xfrm>
              <a:off x="42" y="1244"/>
              <a:ext cx="5682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724" name="Line 72"/>
            <p:cNvSpPr>
              <a:spLocks noChangeShapeType="1"/>
            </p:cNvSpPr>
            <p:nvPr/>
          </p:nvSpPr>
          <p:spPr bwMode="auto">
            <a:xfrm>
              <a:off x="5724" y="1090"/>
              <a:ext cx="1" cy="154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725" name="Line 73"/>
            <p:cNvSpPr>
              <a:spLocks noChangeShapeType="1"/>
            </p:cNvSpPr>
            <p:nvPr/>
          </p:nvSpPr>
          <p:spPr bwMode="auto">
            <a:xfrm>
              <a:off x="42" y="1571"/>
              <a:ext cx="5682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726" name="Line 74"/>
            <p:cNvSpPr>
              <a:spLocks noChangeShapeType="1"/>
            </p:cNvSpPr>
            <p:nvPr/>
          </p:nvSpPr>
          <p:spPr bwMode="auto">
            <a:xfrm>
              <a:off x="42" y="1571"/>
              <a:ext cx="1" cy="154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727" name="Line 75"/>
            <p:cNvSpPr>
              <a:spLocks noChangeShapeType="1"/>
            </p:cNvSpPr>
            <p:nvPr/>
          </p:nvSpPr>
          <p:spPr bwMode="auto">
            <a:xfrm>
              <a:off x="42" y="1725"/>
              <a:ext cx="5682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728" name="Line 76"/>
            <p:cNvSpPr>
              <a:spLocks noChangeShapeType="1"/>
            </p:cNvSpPr>
            <p:nvPr/>
          </p:nvSpPr>
          <p:spPr bwMode="auto">
            <a:xfrm>
              <a:off x="5724" y="1571"/>
              <a:ext cx="1" cy="154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729" name="Line 77"/>
            <p:cNvSpPr>
              <a:spLocks noChangeShapeType="1"/>
            </p:cNvSpPr>
            <p:nvPr/>
          </p:nvSpPr>
          <p:spPr bwMode="auto">
            <a:xfrm>
              <a:off x="42" y="2052"/>
              <a:ext cx="5682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730" name="Line 78"/>
            <p:cNvSpPr>
              <a:spLocks noChangeShapeType="1"/>
            </p:cNvSpPr>
            <p:nvPr/>
          </p:nvSpPr>
          <p:spPr bwMode="auto">
            <a:xfrm>
              <a:off x="42" y="2052"/>
              <a:ext cx="1" cy="154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731" name="Line 79"/>
            <p:cNvSpPr>
              <a:spLocks noChangeShapeType="1"/>
            </p:cNvSpPr>
            <p:nvPr/>
          </p:nvSpPr>
          <p:spPr bwMode="auto">
            <a:xfrm>
              <a:off x="42" y="2206"/>
              <a:ext cx="5682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732" name="Line 80"/>
            <p:cNvSpPr>
              <a:spLocks noChangeShapeType="1"/>
            </p:cNvSpPr>
            <p:nvPr/>
          </p:nvSpPr>
          <p:spPr bwMode="auto">
            <a:xfrm>
              <a:off x="42" y="2533"/>
              <a:ext cx="5682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7733" name="Line 81"/>
            <p:cNvSpPr>
              <a:spLocks noChangeShapeType="1"/>
            </p:cNvSpPr>
            <p:nvPr/>
          </p:nvSpPr>
          <p:spPr bwMode="auto">
            <a:xfrm>
              <a:off x="5724" y="2052"/>
              <a:ext cx="1" cy="154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27653" name="Élőláb helye 8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>
                <a:latin typeface="Times New Roman" pitchFamily="18" charset="0"/>
              </a:rPr>
              <a:t>Architektúrák -- Adatábrázolás</a:t>
            </a:r>
          </a:p>
        </p:txBody>
      </p:sp>
      <p:sp>
        <p:nvSpPr>
          <p:cNvPr id="27654" name="Dátum helye 8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551F7F51-6BED-464A-9B07-E73859DEB885}" type="datetime10">
              <a:rPr lang="hu-HU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16:26</a:t>
            </a:fld>
            <a:endParaRPr lang="en-GB"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50559F8E-B250-4C69-AFC3-6155B41C5E07}" type="slidenum">
              <a:rPr lang="en-GB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27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61441" name="Rectangle 1"/>
          <p:cNvSpPr>
            <a:spLocks noGrp="1" noChangeArrowheads="1"/>
          </p:cNvSpPr>
          <p:nvPr>
            <p:ph type="body"/>
          </p:nvPr>
        </p:nvSpPr>
        <p:spPr>
          <a:xfrm>
            <a:off x="0" y="0"/>
            <a:ext cx="9144000" cy="5006975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dirty="0" err="1" smtClean="0">
                <a:cs typeface="Times New Roman" pitchFamily="18" charset="0"/>
              </a:rPr>
              <a:t>Adattípusok</a:t>
            </a:r>
            <a:r>
              <a:rPr lang="en-GB" sz="3200" dirty="0" smtClean="0">
                <a:cs typeface="Times New Roman" pitchFamily="18" charset="0"/>
              </a:rPr>
              <a:t> 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dirty="0" err="1" smtClean="0"/>
              <a:t>A</a:t>
            </a:r>
            <a:r>
              <a:rPr lang="en-GB" sz="3200" b="1" dirty="0" err="1" smtClean="0">
                <a:cs typeface="Times New Roman" pitchFamily="18" charset="0"/>
              </a:rPr>
              <a:t>lapkérdés</a:t>
            </a:r>
            <a:r>
              <a:rPr lang="en-GB" sz="3200" dirty="0" smtClean="0">
                <a:cs typeface="Times New Roman" pitchFamily="18" charset="0"/>
              </a:rPr>
              <a:t>: </a:t>
            </a:r>
            <a:r>
              <a:rPr lang="en-GB" sz="2800" dirty="0" err="1" smtClean="0">
                <a:cs typeface="Times New Roman" pitchFamily="18" charset="0"/>
              </a:rPr>
              <a:t>mit</a:t>
            </a:r>
            <a:r>
              <a:rPr lang="en-GB" sz="2800" dirty="0" smtClean="0">
                <a:cs typeface="Times New Roman" pitchFamily="18" charset="0"/>
              </a:rPr>
              <a:t> </a:t>
            </a:r>
            <a:r>
              <a:rPr lang="en-GB" sz="2800" dirty="0" err="1" smtClean="0">
                <a:cs typeface="Times New Roman" pitchFamily="18" charset="0"/>
              </a:rPr>
              <a:t>támogat</a:t>
            </a:r>
            <a:r>
              <a:rPr lang="en-GB" sz="2800" dirty="0" smtClean="0">
                <a:cs typeface="Times New Roman" pitchFamily="18" charset="0"/>
              </a:rPr>
              <a:t> a </a:t>
            </a:r>
            <a:r>
              <a:rPr lang="en-GB" sz="2800" dirty="0" err="1" smtClean="0">
                <a:cs typeface="Times New Roman" pitchFamily="18" charset="0"/>
              </a:rPr>
              <a:t>hardver</a:t>
            </a:r>
            <a:r>
              <a:rPr lang="en-GB" sz="2800" dirty="0" smtClean="0">
                <a:cs typeface="Times New Roman" pitchFamily="18" charset="0"/>
              </a:rPr>
              <a:t> (</a:t>
            </a:r>
            <a:r>
              <a:rPr lang="en-GB" sz="2800" dirty="0" err="1" smtClean="0">
                <a:cs typeface="Times New Roman" pitchFamily="18" charset="0"/>
              </a:rPr>
              <a:t>milyen</a:t>
            </a:r>
            <a:r>
              <a:rPr lang="en-GB" sz="2800" dirty="0" smtClean="0">
                <a:cs typeface="Times New Roman" pitchFamily="18" charset="0"/>
              </a:rPr>
              <a:t> </a:t>
            </a:r>
            <a:r>
              <a:rPr lang="en-GB" sz="2800" dirty="0" err="1" smtClean="0">
                <a:cs typeface="Times New Roman" pitchFamily="18" charset="0"/>
              </a:rPr>
              <a:t>utasítás</a:t>
            </a:r>
            <a:r>
              <a:rPr lang="en-GB" sz="2800" dirty="0" err="1" smtClean="0"/>
              <a:t>ok</a:t>
            </a:r>
            <a:r>
              <a:rPr lang="en-GB" sz="2800" dirty="0" smtClean="0">
                <a:cs typeface="Times New Roman" pitchFamily="18" charset="0"/>
              </a:rPr>
              <a:t> </a:t>
            </a:r>
            <a:r>
              <a:rPr lang="en-GB" sz="2800" dirty="0" err="1" smtClean="0">
                <a:cs typeface="Times New Roman" pitchFamily="18" charset="0"/>
              </a:rPr>
              <a:t>vannak</a:t>
            </a:r>
            <a:r>
              <a:rPr lang="en-GB" sz="2800" dirty="0" smtClean="0">
                <a:cs typeface="Times New Roman" pitchFamily="18" charset="0"/>
              </a:rPr>
              <a:t>)? Ami </a:t>
            </a:r>
            <a:r>
              <a:rPr lang="en-GB" sz="2800" dirty="0" err="1" smtClean="0">
                <a:cs typeface="Times New Roman" pitchFamily="18" charset="0"/>
              </a:rPr>
              <a:t>nincs</a:t>
            </a:r>
            <a:r>
              <a:rPr lang="en-GB" sz="2800" dirty="0" smtClean="0">
                <a:cs typeface="Times New Roman" pitchFamily="18" charset="0"/>
              </a:rPr>
              <a:t> (pl</a:t>
            </a:r>
            <a:r>
              <a:rPr lang="en-GB" sz="2800" dirty="0" smtClean="0"/>
              <a:t>.</a:t>
            </a:r>
            <a:r>
              <a:rPr lang="en-GB" sz="2800" dirty="0" smtClean="0">
                <a:cs typeface="Times New Roman" pitchFamily="18" charset="0"/>
              </a:rPr>
              <a:t> </a:t>
            </a:r>
            <a:r>
              <a:rPr lang="en-GB" sz="2800" dirty="0" err="1" smtClean="0">
                <a:cs typeface="Times New Roman" pitchFamily="18" charset="0"/>
              </a:rPr>
              <a:t>dupla</a:t>
            </a:r>
            <a:r>
              <a:rPr lang="en-GB" sz="2800" dirty="0" smtClean="0">
                <a:cs typeface="Times New Roman" pitchFamily="18" charset="0"/>
              </a:rPr>
              <a:t> </a:t>
            </a:r>
            <a:r>
              <a:rPr lang="en-GB" sz="2800" dirty="0" err="1" smtClean="0">
                <a:cs typeface="Times New Roman" pitchFamily="18" charset="0"/>
              </a:rPr>
              <a:t>pontosságú</a:t>
            </a:r>
            <a:r>
              <a:rPr lang="en-GB" sz="2800" dirty="0" smtClean="0">
                <a:cs typeface="Times New Roman" pitchFamily="18" charset="0"/>
              </a:rPr>
              <a:t> </a:t>
            </a:r>
            <a:r>
              <a:rPr lang="en-GB" sz="2800" dirty="0" err="1" smtClean="0">
                <a:cs typeface="Times New Roman" pitchFamily="18" charset="0"/>
              </a:rPr>
              <a:t>egész</a:t>
            </a:r>
            <a:r>
              <a:rPr lang="en-GB" sz="2800" dirty="0" smtClean="0">
                <a:cs typeface="Times New Roman" pitchFamily="18" charset="0"/>
              </a:rPr>
              <a:t> </a:t>
            </a:r>
            <a:r>
              <a:rPr lang="en-GB" sz="2800" dirty="0" err="1" smtClean="0"/>
              <a:t>aritmetika</a:t>
            </a:r>
            <a:r>
              <a:rPr lang="en-GB" sz="2800" dirty="0" smtClean="0">
                <a:cs typeface="Times New Roman" pitchFamily="18" charset="0"/>
              </a:rPr>
              <a:t>), </a:t>
            </a:r>
            <a:r>
              <a:rPr lang="en-GB" sz="2800" dirty="0" err="1" smtClean="0">
                <a:cs typeface="Times New Roman" pitchFamily="18" charset="0"/>
              </a:rPr>
              <a:t>azt</a:t>
            </a:r>
            <a:r>
              <a:rPr lang="en-GB" sz="2800" dirty="0" smtClean="0">
                <a:cs typeface="Times New Roman" pitchFamily="18" charset="0"/>
              </a:rPr>
              <a:t> </a:t>
            </a:r>
            <a:r>
              <a:rPr lang="en-GB" sz="2800" dirty="0" err="1" smtClean="0">
                <a:cs typeface="Times New Roman" pitchFamily="18" charset="0"/>
              </a:rPr>
              <a:t>szoftveresen</a:t>
            </a:r>
            <a:r>
              <a:rPr lang="en-GB" sz="2800" dirty="0" smtClean="0">
                <a:cs typeface="Times New Roman" pitchFamily="18" charset="0"/>
              </a:rPr>
              <a:t> </a:t>
            </a:r>
            <a:r>
              <a:rPr lang="en-GB" sz="2800" dirty="0" err="1" smtClean="0">
                <a:cs typeface="Times New Roman" pitchFamily="18" charset="0"/>
              </a:rPr>
              <a:t>kell</a:t>
            </a:r>
            <a:r>
              <a:rPr lang="en-GB" sz="2800" dirty="0" smtClean="0">
                <a:cs typeface="Times New Roman" pitchFamily="18" charset="0"/>
              </a:rPr>
              <a:t> </a:t>
            </a:r>
            <a:r>
              <a:rPr lang="en-GB" sz="2800" dirty="0" err="1" smtClean="0"/>
              <a:t>meg</a:t>
            </a:r>
            <a:r>
              <a:rPr lang="en-GB" sz="2800" dirty="0" err="1" smtClean="0">
                <a:cs typeface="Times New Roman" pitchFamily="18" charset="0"/>
              </a:rPr>
              <a:t>csinálni</a:t>
            </a:r>
            <a:r>
              <a:rPr lang="en-GB" sz="2800" dirty="0" smtClean="0">
                <a:cs typeface="Times New Roman" pitchFamily="18" charset="0"/>
              </a:rPr>
              <a:t>.</a:t>
            </a:r>
            <a:r>
              <a:rPr lang="en-GB" sz="3200" dirty="0" smtClean="0">
                <a:cs typeface="Times New Roman" pitchFamily="18" charset="0"/>
              </a:rPr>
              <a:t> </a:t>
            </a:r>
          </a:p>
          <a:p>
            <a:pPr marL="338138" indent="-338138" algn="l">
              <a:lnSpc>
                <a:spcPct val="93000"/>
              </a:lnSpc>
              <a:spcBef>
                <a:spcPts val="20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dirty="0" err="1" smtClean="0">
                <a:cs typeface="Times New Roman" pitchFamily="18" charset="0"/>
              </a:rPr>
              <a:t>Numerikus</a:t>
            </a:r>
            <a:r>
              <a:rPr lang="en-GB" sz="3200" b="1" dirty="0" smtClean="0">
                <a:cs typeface="Times New Roman" pitchFamily="18" charset="0"/>
              </a:rPr>
              <a:t> </a:t>
            </a:r>
            <a:r>
              <a:rPr lang="en-GB" sz="3200" b="1" dirty="0" err="1" smtClean="0">
                <a:cs typeface="Times New Roman" pitchFamily="18" charset="0"/>
              </a:rPr>
              <a:t>típusok</a:t>
            </a:r>
            <a:r>
              <a:rPr lang="en-GB" sz="3200" b="1" dirty="0" smtClean="0">
                <a:cs typeface="Times New Roman" pitchFamily="18" charset="0"/>
              </a:rPr>
              <a:t>: 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err="1" smtClean="0">
                <a:cs typeface="Times New Roman" pitchFamily="18" charset="0"/>
              </a:rPr>
              <a:t>előjel</a:t>
            </a:r>
            <a:r>
              <a:rPr lang="en-GB" sz="2800" dirty="0" smtClean="0"/>
              <a:t> </a:t>
            </a:r>
            <a:r>
              <a:rPr lang="en-GB" sz="2800" dirty="0" err="1" smtClean="0"/>
              <a:t>nélküli</a:t>
            </a:r>
            <a:r>
              <a:rPr lang="en-GB" sz="2800" dirty="0" smtClean="0">
                <a:cs typeface="Times New Roman" pitchFamily="18" charset="0"/>
              </a:rPr>
              <a:t> </a:t>
            </a:r>
            <a:r>
              <a:rPr lang="en-GB" sz="2800" dirty="0" err="1" smtClean="0"/>
              <a:t>és</a:t>
            </a:r>
            <a:r>
              <a:rPr lang="en-GB" sz="2800" dirty="0" smtClean="0"/>
              <a:t> </a:t>
            </a:r>
            <a:r>
              <a:rPr lang="en-GB" sz="2800" dirty="0" err="1" smtClean="0">
                <a:cs typeface="Times New Roman" pitchFamily="18" charset="0"/>
              </a:rPr>
              <a:t>előjeles</a:t>
            </a:r>
            <a:r>
              <a:rPr lang="en-GB" sz="2800" dirty="0" smtClean="0"/>
              <a:t> </a:t>
            </a:r>
            <a:r>
              <a:rPr lang="en-GB" sz="2800" dirty="0" err="1" smtClean="0">
                <a:cs typeface="Times New Roman" pitchFamily="18" charset="0"/>
              </a:rPr>
              <a:t>egész</a:t>
            </a:r>
            <a:r>
              <a:rPr lang="en-GB" sz="2800" dirty="0" smtClean="0">
                <a:cs typeface="Times New Roman" pitchFamily="18" charset="0"/>
              </a:rPr>
              <a:t> </a:t>
            </a:r>
            <a:r>
              <a:rPr lang="en-GB" sz="2800" dirty="0" err="1" smtClean="0"/>
              <a:t>számok</a:t>
            </a:r>
            <a:r>
              <a:rPr lang="en-GB" sz="2800" dirty="0" smtClean="0"/>
              <a:t> </a:t>
            </a:r>
            <a:br>
              <a:rPr lang="en-GB" sz="2800" dirty="0" smtClean="0"/>
            </a:br>
            <a:r>
              <a:rPr lang="en-GB" sz="2800" dirty="0" smtClean="0">
                <a:cs typeface="Times New Roman" pitchFamily="18" charset="0"/>
              </a:rPr>
              <a:t>(</a:t>
            </a:r>
            <a:r>
              <a:rPr lang="en-GB" sz="2800" b="1" dirty="0" smtClean="0"/>
              <a:t>8</a:t>
            </a:r>
            <a:r>
              <a:rPr lang="en-GB" sz="2800" dirty="0" smtClean="0">
                <a:cs typeface="Times New Roman" pitchFamily="18" charset="0"/>
              </a:rPr>
              <a:t>,</a:t>
            </a:r>
            <a:r>
              <a:rPr lang="en-GB" sz="2800" dirty="0" smtClean="0"/>
              <a:t> </a:t>
            </a:r>
            <a:r>
              <a:rPr lang="en-GB" sz="2800" b="1" dirty="0" smtClean="0"/>
              <a:t>16</a:t>
            </a:r>
            <a:r>
              <a:rPr lang="en-GB" sz="2800" dirty="0" smtClean="0">
                <a:cs typeface="Times New Roman" pitchFamily="18" charset="0"/>
              </a:rPr>
              <a:t>,</a:t>
            </a:r>
            <a:r>
              <a:rPr lang="en-GB" sz="2800" dirty="0" smtClean="0"/>
              <a:t> </a:t>
            </a:r>
            <a:r>
              <a:rPr lang="en-GB" sz="2800" b="1" dirty="0" smtClean="0"/>
              <a:t>32</a:t>
            </a:r>
            <a:r>
              <a:rPr lang="en-GB" sz="2800" dirty="0" smtClean="0"/>
              <a:t>, </a:t>
            </a:r>
            <a:r>
              <a:rPr lang="en-GB" sz="2800" b="1" dirty="0" smtClean="0"/>
              <a:t>64 bites</a:t>
            </a:r>
            <a:r>
              <a:rPr lang="en-GB" sz="2800" dirty="0" smtClean="0">
                <a:cs typeface="Times New Roman" pitchFamily="18" charset="0"/>
              </a:rPr>
              <a:t>). 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err="1" smtClean="0"/>
              <a:t>lebegőpontos</a:t>
            </a:r>
            <a:r>
              <a:rPr lang="en-GB" sz="2800" dirty="0" smtClean="0"/>
              <a:t> </a:t>
            </a:r>
            <a:r>
              <a:rPr lang="en-GB" sz="2800" dirty="0" err="1" smtClean="0"/>
              <a:t>számok</a:t>
            </a:r>
            <a:r>
              <a:rPr lang="en-GB" sz="2800" dirty="0" smtClean="0"/>
              <a:t> (</a:t>
            </a:r>
            <a:r>
              <a:rPr lang="en-GB" sz="2800" b="1" dirty="0" smtClean="0"/>
              <a:t>32</a:t>
            </a:r>
            <a:r>
              <a:rPr lang="en-GB" sz="2800" dirty="0" smtClean="0"/>
              <a:t>, </a:t>
            </a:r>
            <a:r>
              <a:rPr lang="en-GB" sz="2800" b="1" dirty="0" smtClean="0"/>
              <a:t>64</a:t>
            </a:r>
            <a:r>
              <a:rPr lang="hu-HU" sz="2800" dirty="0" smtClean="0"/>
              <a:t>,</a:t>
            </a:r>
            <a:r>
              <a:rPr lang="hu-HU" sz="2800" b="1" dirty="0" smtClean="0"/>
              <a:t> </a:t>
            </a:r>
            <a:r>
              <a:rPr lang="en-GB" sz="2800" b="1" dirty="0" smtClean="0"/>
              <a:t>128</a:t>
            </a:r>
            <a:r>
              <a:rPr lang="en-GB" sz="2800" dirty="0" smtClean="0"/>
              <a:t>, </a:t>
            </a:r>
            <a:r>
              <a:rPr lang="hu-HU" sz="2800" dirty="0" smtClean="0"/>
              <a:t>és </a:t>
            </a:r>
            <a:r>
              <a:rPr lang="en-GB" sz="2800" dirty="0" err="1" smtClean="0"/>
              <a:t>néha</a:t>
            </a:r>
            <a:r>
              <a:rPr lang="en-GB" sz="2800" dirty="0" smtClean="0"/>
              <a:t> </a:t>
            </a:r>
            <a:r>
              <a:rPr lang="hu-HU" sz="2800" b="1" dirty="0" smtClean="0"/>
              <a:t>80</a:t>
            </a:r>
            <a:r>
              <a:rPr lang="hu-HU" sz="2800" dirty="0" smtClean="0"/>
              <a:t> </a:t>
            </a:r>
            <a:r>
              <a:rPr lang="en-GB" sz="2800" b="1" dirty="0" smtClean="0"/>
              <a:t> bites</a:t>
            </a:r>
            <a:r>
              <a:rPr lang="en-GB" sz="2800" dirty="0" smtClean="0"/>
              <a:t>),</a:t>
            </a:r>
            <a:endParaRPr lang="en-GB" sz="2800" dirty="0" smtClean="0"/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err="1" smtClean="0"/>
              <a:t>b</a:t>
            </a:r>
            <a:r>
              <a:rPr lang="en-GB" sz="2800" dirty="0" err="1" smtClean="0">
                <a:cs typeface="Times New Roman" pitchFamily="18" charset="0"/>
              </a:rPr>
              <a:t>inárisan</a:t>
            </a:r>
            <a:r>
              <a:rPr lang="en-GB" sz="2800" dirty="0" smtClean="0">
                <a:cs typeface="Times New Roman" pitchFamily="18" charset="0"/>
              </a:rPr>
              <a:t> </a:t>
            </a:r>
            <a:r>
              <a:rPr lang="en-GB" sz="2800" dirty="0" err="1" smtClean="0">
                <a:cs typeface="Times New Roman" pitchFamily="18" charset="0"/>
              </a:rPr>
              <a:t>kódolt</a:t>
            </a:r>
            <a:r>
              <a:rPr lang="en-GB" sz="2800" dirty="0" smtClean="0">
                <a:cs typeface="Times New Roman" pitchFamily="18" charset="0"/>
              </a:rPr>
              <a:t> </a:t>
            </a:r>
            <a:r>
              <a:rPr lang="en-GB" sz="2800" dirty="0" err="1" smtClean="0">
                <a:cs typeface="Times New Roman" pitchFamily="18" charset="0"/>
              </a:rPr>
              <a:t>decimális</a:t>
            </a:r>
            <a:r>
              <a:rPr lang="en-GB" sz="2800" dirty="0" smtClean="0">
                <a:cs typeface="Times New Roman" pitchFamily="18" charset="0"/>
              </a:rPr>
              <a:t> </a:t>
            </a:r>
            <a:r>
              <a:rPr lang="en-GB" sz="2800" dirty="0" err="1" smtClean="0">
                <a:cs typeface="Times New Roman" pitchFamily="18" charset="0"/>
              </a:rPr>
              <a:t>számok</a:t>
            </a:r>
            <a:r>
              <a:rPr lang="en-GB" sz="2800" dirty="0" smtClean="0"/>
              <a:t>:</a:t>
            </a:r>
            <a:r>
              <a:rPr lang="en-GB" sz="2800" dirty="0" smtClean="0">
                <a:cs typeface="Times New Roman" pitchFamily="18" charset="0"/>
              </a:rPr>
              <a:t> </a:t>
            </a:r>
            <a:r>
              <a:rPr lang="en-GB" sz="2800" dirty="0" err="1" smtClean="0"/>
              <a:t>decimális</a:t>
            </a:r>
            <a:r>
              <a:rPr lang="en-GB" sz="2800" dirty="0" smtClean="0"/>
              <a:t> </a:t>
            </a:r>
            <a:r>
              <a:rPr lang="en-GB" sz="2800" dirty="0" err="1" smtClean="0"/>
              <a:t>aritmetika</a:t>
            </a:r>
            <a:r>
              <a:rPr lang="en-GB" sz="2800" dirty="0" smtClean="0"/>
              <a:t> (</a:t>
            </a:r>
            <a:r>
              <a:rPr lang="en-GB" sz="2800" b="1" dirty="0" smtClean="0">
                <a:cs typeface="Times New Roman" pitchFamily="18" charset="0"/>
              </a:rPr>
              <a:t>COBOL</a:t>
            </a:r>
            <a:r>
              <a:rPr lang="hu-HU" sz="2800" b="1" dirty="0" smtClean="0">
                <a:cs typeface="Times New Roman" pitchFamily="18" charset="0"/>
              </a:rPr>
              <a:t> --</a:t>
            </a:r>
            <a:r>
              <a:rPr lang="hu-HU" sz="2800" b="1" dirty="0" smtClean="0"/>
              <a:t>&gt;</a:t>
            </a:r>
            <a:r>
              <a:rPr lang="en-GB" sz="2800" dirty="0" smtClean="0">
                <a:cs typeface="Times New Roman" pitchFamily="18" charset="0"/>
              </a:rPr>
              <a:t> </a:t>
            </a:r>
            <a:r>
              <a:rPr lang="en-GB" sz="2800" b="1" dirty="0" smtClean="0">
                <a:cs typeface="Times New Roman" pitchFamily="18" charset="0"/>
              </a:rPr>
              <a:t>Y2K</a:t>
            </a:r>
            <a:r>
              <a:rPr lang="en-GB" sz="2800" b="1" dirty="0" smtClean="0"/>
              <a:t> = 2000.</a:t>
            </a:r>
            <a:r>
              <a:rPr lang="en-GB" sz="2800" dirty="0" smtClean="0"/>
              <a:t> </a:t>
            </a:r>
            <a:r>
              <a:rPr lang="en-GB" sz="2800" dirty="0" err="1" smtClean="0"/>
              <a:t>év</a:t>
            </a:r>
            <a:r>
              <a:rPr lang="en-GB" sz="2800" dirty="0" smtClean="0">
                <a:cs typeface="Times New Roman" pitchFamily="18" charset="0"/>
              </a:rPr>
              <a:t> </a:t>
            </a:r>
            <a:r>
              <a:rPr lang="en-GB" sz="2800" dirty="0" err="1" smtClean="0">
                <a:cs typeface="Times New Roman" pitchFamily="18" charset="0"/>
              </a:rPr>
              <a:t>probléma</a:t>
            </a:r>
            <a:r>
              <a:rPr lang="en-GB" sz="2800" dirty="0" smtClean="0">
                <a:cs typeface="Times New Roman" pitchFamily="18" charset="0"/>
              </a:rPr>
              <a:t>).</a:t>
            </a:r>
            <a:r>
              <a:rPr lang="en-GB" sz="3200" dirty="0" smtClean="0">
                <a:cs typeface="Times New Roman" pitchFamily="18" charset="0"/>
              </a:rPr>
              <a:t> </a:t>
            </a:r>
          </a:p>
        </p:txBody>
      </p:sp>
      <p:sp>
        <p:nvSpPr>
          <p:cNvPr id="28676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>
                <a:latin typeface="Times New Roman" pitchFamily="18" charset="0"/>
              </a:rPr>
              <a:t>Architektúrák -- Adatábrázolás</a:t>
            </a:r>
          </a:p>
        </p:txBody>
      </p:sp>
      <p:sp>
        <p:nvSpPr>
          <p:cNvPr id="28677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3B660040-48E4-40C4-BA12-E41783F10C8D}" type="datetime10">
              <a:rPr lang="hu-HU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16:51</a:t>
            </a:fld>
            <a:endParaRPr lang="en-GB"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8485D795-AD11-4246-88DF-3B56B0D954BA}" type="slidenum">
              <a:rPr lang="en-GB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28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62465" name="Rectangle 1"/>
          <p:cNvSpPr>
            <a:spLocks noGrp="1" noChangeArrowheads="1"/>
          </p:cNvSpPr>
          <p:nvPr>
            <p:ph type="body"/>
          </p:nvPr>
        </p:nvSpPr>
        <p:spPr>
          <a:xfrm>
            <a:off x="0" y="0"/>
            <a:ext cx="9144000" cy="1220788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smtClean="0"/>
              <a:t>Az egyes gépek által támogatott numerikus típusok</a:t>
            </a:r>
            <a:r>
              <a:rPr lang="en-GB" sz="3200" smtClean="0"/>
              <a:t> </a:t>
            </a:r>
          </a:p>
          <a:p>
            <a:pPr marL="338138" indent="-338138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smtClean="0"/>
              <a:t>P</a:t>
            </a:r>
            <a:r>
              <a:rPr lang="en-GB" sz="3200" smtClean="0"/>
              <a:t>: Pentium 4, </a:t>
            </a:r>
            <a:r>
              <a:rPr lang="en-GB" sz="3200" b="1" smtClean="0"/>
              <a:t>U</a:t>
            </a:r>
            <a:r>
              <a:rPr lang="en-GB" sz="3200" smtClean="0"/>
              <a:t>: UltraSPARC III, </a:t>
            </a:r>
            <a:r>
              <a:rPr lang="en-GB" sz="3200" b="1" smtClean="0"/>
              <a:t>I</a:t>
            </a:r>
            <a:r>
              <a:rPr lang="en-GB" sz="3200" smtClean="0"/>
              <a:t>: I-8051</a:t>
            </a:r>
          </a:p>
        </p:txBody>
      </p:sp>
      <p:grpSp>
        <p:nvGrpSpPr>
          <p:cNvPr id="29700" name="Group 2"/>
          <p:cNvGrpSpPr>
            <a:grpSpLocks/>
          </p:cNvGrpSpPr>
          <p:nvPr/>
        </p:nvGrpSpPr>
        <p:grpSpPr bwMode="auto">
          <a:xfrm>
            <a:off x="38100" y="1806575"/>
            <a:ext cx="9067800" cy="3262313"/>
            <a:chOff x="24" y="1138"/>
            <a:chExt cx="5712" cy="2055"/>
          </a:xfrm>
        </p:grpSpPr>
        <p:sp>
          <p:nvSpPr>
            <p:cNvPr id="29704" name="Rectangle 3"/>
            <p:cNvSpPr>
              <a:spLocks noChangeArrowheads="1"/>
            </p:cNvSpPr>
            <p:nvPr/>
          </p:nvSpPr>
          <p:spPr bwMode="auto">
            <a:xfrm>
              <a:off x="4992" y="1480"/>
              <a:ext cx="744" cy="34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9705" name="Rectangle 4"/>
            <p:cNvSpPr>
              <a:spLocks noChangeArrowheads="1"/>
            </p:cNvSpPr>
            <p:nvPr/>
          </p:nvSpPr>
          <p:spPr bwMode="auto">
            <a:xfrm>
              <a:off x="4344" y="1480"/>
              <a:ext cx="648" cy="34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9706" name="Rectangle 5"/>
            <p:cNvSpPr>
              <a:spLocks noChangeArrowheads="1"/>
            </p:cNvSpPr>
            <p:nvPr/>
          </p:nvSpPr>
          <p:spPr bwMode="auto">
            <a:xfrm>
              <a:off x="3696" y="1480"/>
              <a:ext cx="648" cy="34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9707" name="Rectangle 6"/>
            <p:cNvSpPr>
              <a:spLocks noChangeArrowheads="1"/>
            </p:cNvSpPr>
            <p:nvPr/>
          </p:nvSpPr>
          <p:spPr bwMode="auto">
            <a:xfrm>
              <a:off x="3042" y="1480"/>
              <a:ext cx="654" cy="34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9708" name="Rectangle 7"/>
            <p:cNvSpPr>
              <a:spLocks noChangeArrowheads="1"/>
            </p:cNvSpPr>
            <p:nvPr/>
          </p:nvSpPr>
          <p:spPr bwMode="auto">
            <a:xfrm>
              <a:off x="2394" y="1480"/>
              <a:ext cx="648" cy="34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9709" name="Rectangle 8"/>
            <p:cNvSpPr>
              <a:spLocks noChangeArrowheads="1"/>
            </p:cNvSpPr>
            <p:nvPr/>
          </p:nvSpPr>
          <p:spPr bwMode="auto">
            <a:xfrm>
              <a:off x="1874" y="1480"/>
              <a:ext cx="520" cy="34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  I</a:t>
              </a:r>
            </a:p>
          </p:txBody>
        </p:sp>
        <p:sp>
          <p:nvSpPr>
            <p:cNvPr id="29710" name="Rectangle 9"/>
            <p:cNvSpPr>
              <a:spLocks noChangeArrowheads="1"/>
            </p:cNvSpPr>
            <p:nvPr/>
          </p:nvSpPr>
          <p:spPr bwMode="auto">
            <a:xfrm>
              <a:off x="24" y="1480"/>
              <a:ext cx="1850" cy="34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bit</a:t>
              </a:r>
            </a:p>
          </p:txBody>
        </p:sp>
        <p:sp>
          <p:nvSpPr>
            <p:cNvPr id="29711" name="Rectangle 10"/>
            <p:cNvSpPr>
              <a:spLocks noChangeArrowheads="1"/>
            </p:cNvSpPr>
            <p:nvPr/>
          </p:nvSpPr>
          <p:spPr bwMode="auto">
            <a:xfrm>
              <a:off x="1874" y="2851"/>
              <a:ext cx="520" cy="34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9712" name="Rectangle 11"/>
            <p:cNvSpPr>
              <a:spLocks noChangeArrowheads="1"/>
            </p:cNvSpPr>
            <p:nvPr/>
          </p:nvSpPr>
          <p:spPr bwMode="auto">
            <a:xfrm>
              <a:off x="1874" y="2508"/>
              <a:ext cx="520" cy="34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9713" name="Rectangle 12"/>
            <p:cNvSpPr>
              <a:spLocks noChangeArrowheads="1"/>
            </p:cNvSpPr>
            <p:nvPr/>
          </p:nvSpPr>
          <p:spPr bwMode="auto">
            <a:xfrm>
              <a:off x="1874" y="2166"/>
              <a:ext cx="520" cy="34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9714" name="Rectangle 13"/>
            <p:cNvSpPr>
              <a:spLocks noChangeArrowheads="1"/>
            </p:cNvSpPr>
            <p:nvPr/>
          </p:nvSpPr>
          <p:spPr bwMode="auto">
            <a:xfrm>
              <a:off x="1874" y="1823"/>
              <a:ext cx="520" cy="34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9715" name="Rectangle 14"/>
            <p:cNvSpPr>
              <a:spLocks noChangeArrowheads="1"/>
            </p:cNvSpPr>
            <p:nvPr/>
          </p:nvSpPr>
          <p:spPr bwMode="auto">
            <a:xfrm>
              <a:off x="1874" y="1138"/>
              <a:ext cx="520" cy="34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>
                  <a:solidFill>
                    <a:srgbClr val="000000"/>
                  </a:solidFill>
                </a:rPr>
                <a:t>1 bit</a:t>
              </a:r>
            </a:p>
          </p:txBody>
        </p:sp>
        <p:sp>
          <p:nvSpPr>
            <p:cNvPr id="29716" name="Rectangle 15"/>
            <p:cNvSpPr>
              <a:spLocks noChangeArrowheads="1"/>
            </p:cNvSpPr>
            <p:nvPr/>
          </p:nvSpPr>
          <p:spPr bwMode="auto">
            <a:xfrm>
              <a:off x="4992" y="2851"/>
              <a:ext cx="744" cy="34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     U</a:t>
              </a:r>
            </a:p>
          </p:txBody>
        </p:sp>
        <p:sp>
          <p:nvSpPr>
            <p:cNvPr id="29717" name="Rectangle 16"/>
            <p:cNvSpPr>
              <a:spLocks noChangeArrowheads="1"/>
            </p:cNvSpPr>
            <p:nvPr/>
          </p:nvSpPr>
          <p:spPr bwMode="auto">
            <a:xfrm>
              <a:off x="4344" y="2851"/>
              <a:ext cx="648" cy="34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 P U</a:t>
              </a:r>
            </a:p>
          </p:txBody>
        </p:sp>
        <p:sp>
          <p:nvSpPr>
            <p:cNvPr id="29718" name="Rectangle 17"/>
            <p:cNvSpPr>
              <a:spLocks noChangeArrowheads="1"/>
            </p:cNvSpPr>
            <p:nvPr/>
          </p:nvSpPr>
          <p:spPr bwMode="auto">
            <a:xfrm>
              <a:off x="3696" y="2851"/>
              <a:ext cx="648" cy="34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 P U</a:t>
              </a:r>
            </a:p>
          </p:txBody>
        </p:sp>
        <p:sp>
          <p:nvSpPr>
            <p:cNvPr id="29719" name="Rectangle 18"/>
            <p:cNvSpPr>
              <a:spLocks noChangeArrowheads="1"/>
            </p:cNvSpPr>
            <p:nvPr/>
          </p:nvSpPr>
          <p:spPr bwMode="auto">
            <a:xfrm>
              <a:off x="3042" y="2851"/>
              <a:ext cx="654" cy="34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9720" name="Rectangle 19"/>
            <p:cNvSpPr>
              <a:spLocks noChangeArrowheads="1"/>
            </p:cNvSpPr>
            <p:nvPr/>
          </p:nvSpPr>
          <p:spPr bwMode="auto">
            <a:xfrm>
              <a:off x="2394" y="2851"/>
              <a:ext cx="648" cy="34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9721" name="Rectangle 20"/>
            <p:cNvSpPr>
              <a:spLocks noChangeArrowheads="1"/>
            </p:cNvSpPr>
            <p:nvPr/>
          </p:nvSpPr>
          <p:spPr bwMode="auto">
            <a:xfrm>
              <a:off x="24" y="2851"/>
              <a:ext cx="1850" cy="34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lebegőpontos</a:t>
              </a:r>
            </a:p>
          </p:txBody>
        </p:sp>
        <p:sp>
          <p:nvSpPr>
            <p:cNvPr id="29722" name="Rectangle 21"/>
            <p:cNvSpPr>
              <a:spLocks noChangeArrowheads="1"/>
            </p:cNvSpPr>
            <p:nvPr/>
          </p:nvSpPr>
          <p:spPr bwMode="auto">
            <a:xfrm>
              <a:off x="4992" y="2508"/>
              <a:ext cx="744" cy="34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9723" name="Rectangle 22"/>
            <p:cNvSpPr>
              <a:spLocks noChangeArrowheads="1"/>
            </p:cNvSpPr>
            <p:nvPr/>
          </p:nvSpPr>
          <p:spPr bwMode="auto">
            <a:xfrm>
              <a:off x="4344" y="2508"/>
              <a:ext cx="648" cy="34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9724" name="Rectangle 23"/>
            <p:cNvSpPr>
              <a:spLocks noChangeArrowheads="1"/>
            </p:cNvSpPr>
            <p:nvPr/>
          </p:nvSpPr>
          <p:spPr bwMode="auto">
            <a:xfrm>
              <a:off x="3696" y="2508"/>
              <a:ext cx="648" cy="34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9725" name="Rectangle 24"/>
            <p:cNvSpPr>
              <a:spLocks noChangeArrowheads="1"/>
            </p:cNvSpPr>
            <p:nvPr/>
          </p:nvSpPr>
          <p:spPr bwMode="auto">
            <a:xfrm>
              <a:off x="3042" y="2508"/>
              <a:ext cx="654" cy="34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9726" name="Rectangle 25"/>
            <p:cNvSpPr>
              <a:spLocks noChangeArrowheads="1"/>
            </p:cNvSpPr>
            <p:nvPr/>
          </p:nvSpPr>
          <p:spPr bwMode="auto">
            <a:xfrm>
              <a:off x="2394" y="2508"/>
              <a:ext cx="648" cy="34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 P</a:t>
              </a:r>
            </a:p>
          </p:txBody>
        </p:sp>
        <p:sp>
          <p:nvSpPr>
            <p:cNvPr id="29727" name="Rectangle 26"/>
            <p:cNvSpPr>
              <a:spLocks noChangeArrowheads="1"/>
            </p:cNvSpPr>
            <p:nvPr/>
          </p:nvSpPr>
          <p:spPr bwMode="auto">
            <a:xfrm>
              <a:off x="24" y="2508"/>
              <a:ext cx="1850" cy="34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BCD</a:t>
              </a:r>
            </a:p>
          </p:txBody>
        </p:sp>
        <p:sp>
          <p:nvSpPr>
            <p:cNvPr id="29728" name="Rectangle 27"/>
            <p:cNvSpPr>
              <a:spLocks noChangeArrowheads="1"/>
            </p:cNvSpPr>
            <p:nvPr/>
          </p:nvSpPr>
          <p:spPr bwMode="auto">
            <a:xfrm>
              <a:off x="4992" y="2166"/>
              <a:ext cx="744" cy="34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9729" name="Rectangle 28"/>
            <p:cNvSpPr>
              <a:spLocks noChangeArrowheads="1"/>
            </p:cNvSpPr>
            <p:nvPr/>
          </p:nvSpPr>
          <p:spPr bwMode="auto">
            <a:xfrm>
              <a:off x="4344" y="2166"/>
              <a:ext cx="648" cy="34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    U</a:t>
              </a:r>
            </a:p>
          </p:txBody>
        </p:sp>
        <p:sp>
          <p:nvSpPr>
            <p:cNvPr id="29730" name="Rectangle 29"/>
            <p:cNvSpPr>
              <a:spLocks noChangeArrowheads="1"/>
            </p:cNvSpPr>
            <p:nvPr/>
          </p:nvSpPr>
          <p:spPr bwMode="auto">
            <a:xfrm>
              <a:off x="3696" y="2166"/>
              <a:ext cx="648" cy="34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 P U</a:t>
              </a:r>
            </a:p>
          </p:txBody>
        </p:sp>
        <p:sp>
          <p:nvSpPr>
            <p:cNvPr id="29731" name="Rectangle 30"/>
            <p:cNvSpPr>
              <a:spLocks noChangeArrowheads="1"/>
            </p:cNvSpPr>
            <p:nvPr/>
          </p:nvSpPr>
          <p:spPr bwMode="auto">
            <a:xfrm>
              <a:off x="3042" y="2166"/>
              <a:ext cx="654" cy="34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 P U</a:t>
              </a:r>
            </a:p>
          </p:txBody>
        </p:sp>
        <p:sp>
          <p:nvSpPr>
            <p:cNvPr id="29732" name="Rectangle 31"/>
            <p:cNvSpPr>
              <a:spLocks noChangeArrowheads="1"/>
            </p:cNvSpPr>
            <p:nvPr/>
          </p:nvSpPr>
          <p:spPr bwMode="auto">
            <a:xfrm>
              <a:off x="2394" y="2166"/>
              <a:ext cx="648" cy="34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 P U</a:t>
              </a:r>
            </a:p>
          </p:txBody>
        </p:sp>
        <p:sp>
          <p:nvSpPr>
            <p:cNvPr id="29733" name="Rectangle 32"/>
            <p:cNvSpPr>
              <a:spLocks noChangeArrowheads="1"/>
            </p:cNvSpPr>
            <p:nvPr/>
          </p:nvSpPr>
          <p:spPr bwMode="auto">
            <a:xfrm>
              <a:off x="24" y="2166"/>
              <a:ext cx="1850" cy="34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előjel nélküli egész</a:t>
              </a:r>
            </a:p>
          </p:txBody>
        </p:sp>
        <p:sp>
          <p:nvSpPr>
            <p:cNvPr id="29734" name="Rectangle 33"/>
            <p:cNvSpPr>
              <a:spLocks noChangeArrowheads="1"/>
            </p:cNvSpPr>
            <p:nvPr/>
          </p:nvSpPr>
          <p:spPr bwMode="auto">
            <a:xfrm>
              <a:off x="4992" y="1823"/>
              <a:ext cx="744" cy="34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hu-HU"/>
            </a:p>
          </p:txBody>
        </p:sp>
        <p:sp>
          <p:nvSpPr>
            <p:cNvPr id="29735" name="Rectangle 34"/>
            <p:cNvSpPr>
              <a:spLocks noChangeArrowheads="1"/>
            </p:cNvSpPr>
            <p:nvPr/>
          </p:nvSpPr>
          <p:spPr bwMode="auto">
            <a:xfrm>
              <a:off x="4344" y="1823"/>
              <a:ext cx="648" cy="34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    U</a:t>
              </a:r>
            </a:p>
          </p:txBody>
        </p:sp>
        <p:sp>
          <p:nvSpPr>
            <p:cNvPr id="29736" name="Rectangle 35"/>
            <p:cNvSpPr>
              <a:spLocks noChangeArrowheads="1"/>
            </p:cNvSpPr>
            <p:nvPr/>
          </p:nvSpPr>
          <p:spPr bwMode="auto">
            <a:xfrm>
              <a:off x="3696" y="1823"/>
              <a:ext cx="648" cy="34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 P U</a:t>
              </a:r>
            </a:p>
          </p:txBody>
        </p:sp>
        <p:sp>
          <p:nvSpPr>
            <p:cNvPr id="29737" name="Rectangle 36"/>
            <p:cNvSpPr>
              <a:spLocks noChangeArrowheads="1"/>
            </p:cNvSpPr>
            <p:nvPr/>
          </p:nvSpPr>
          <p:spPr bwMode="auto">
            <a:xfrm>
              <a:off x="3042" y="1823"/>
              <a:ext cx="654" cy="34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 P U</a:t>
              </a:r>
            </a:p>
          </p:txBody>
        </p:sp>
        <p:sp>
          <p:nvSpPr>
            <p:cNvPr id="29738" name="Rectangle 37"/>
            <p:cNvSpPr>
              <a:spLocks noChangeArrowheads="1"/>
            </p:cNvSpPr>
            <p:nvPr/>
          </p:nvSpPr>
          <p:spPr bwMode="auto">
            <a:xfrm>
              <a:off x="2394" y="1823"/>
              <a:ext cx="648" cy="34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P U I</a:t>
              </a:r>
            </a:p>
          </p:txBody>
        </p:sp>
        <p:sp>
          <p:nvSpPr>
            <p:cNvPr id="29739" name="Rectangle 38"/>
            <p:cNvSpPr>
              <a:spLocks noChangeArrowheads="1"/>
            </p:cNvSpPr>
            <p:nvPr/>
          </p:nvSpPr>
          <p:spPr bwMode="auto">
            <a:xfrm>
              <a:off x="24" y="1823"/>
              <a:ext cx="1850" cy="34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előjeles egész</a:t>
              </a:r>
            </a:p>
          </p:txBody>
        </p:sp>
        <p:sp>
          <p:nvSpPr>
            <p:cNvPr id="29740" name="Rectangle 39"/>
            <p:cNvSpPr>
              <a:spLocks noChangeArrowheads="1"/>
            </p:cNvSpPr>
            <p:nvPr/>
          </p:nvSpPr>
          <p:spPr bwMode="auto">
            <a:xfrm>
              <a:off x="4992" y="1138"/>
              <a:ext cx="744" cy="34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>
                  <a:solidFill>
                    <a:srgbClr val="000000"/>
                  </a:solidFill>
                </a:rPr>
                <a:t>128 bit</a:t>
              </a:r>
            </a:p>
          </p:txBody>
        </p:sp>
        <p:sp>
          <p:nvSpPr>
            <p:cNvPr id="29741" name="Rectangle 40"/>
            <p:cNvSpPr>
              <a:spLocks noChangeArrowheads="1"/>
            </p:cNvSpPr>
            <p:nvPr/>
          </p:nvSpPr>
          <p:spPr bwMode="auto">
            <a:xfrm>
              <a:off x="4344" y="1138"/>
              <a:ext cx="648" cy="34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>
                  <a:solidFill>
                    <a:srgbClr val="000000"/>
                  </a:solidFill>
                </a:rPr>
                <a:t>64 bit</a:t>
              </a:r>
            </a:p>
          </p:txBody>
        </p:sp>
        <p:sp>
          <p:nvSpPr>
            <p:cNvPr id="29742" name="Rectangle 41"/>
            <p:cNvSpPr>
              <a:spLocks noChangeArrowheads="1"/>
            </p:cNvSpPr>
            <p:nvPr/>
          </p:nvSpPr>
          <p:spPr bwMode="auto">
            <a:xfrm>
              <a:off x="3696" y="1138"/>
              <a:ext cx="648" cy="34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>
                  <a:solidFill>
                    <a:srgbClr val="000000"/>
                  </a:solidFill>
                </a:rPr>
                <a:t>32 bit</a:t>
              </a:r>
            </a:p>
          </p:txBody>
        </p:sp>
        <p:sp>
          <p:nvSpPr>
            <p:cNvPr id="29743" name="Rectangle 42"/>
            <p:cNvSpPr>
              <a:spLocks noChangeArrowheads="1"/>
            </p:cNvSpPr>
            <p:nvPr/>
          </p:nvSpPr>
          <p:spPr bwMode="auto">
            <a:xfrm>
              <a:off x="3042" y="1138"/>
              <a:ext cx="654" cy="34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>
                  <a:solidFill>
                    <a:srgbClr val="000000"/>
                  </a:solidFill>
                </a:rPr>
                <a:t>16 bit</a:t>
              </a:r>
            </a:p>
          </p:txBody>
        </p:sp>
        <p:sp>
          <p:nvSpPr>
            <p:cNvPr id="29744" name="Rectangle 43"/>
            <p:cNvSpPr>
              <a:spLocks noChangeArrowheads="1"/>
            </p:cNvSpPr>
            <p:nvPr/>
          </p:nvSpPr>
          <p:spPr bwMode="auto">
            <a:xfrm>
              <a:off x="2394" y="1138"/>
              <a:ext cx="648" cy="34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algn="ctr"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>
                  <a:solidFill>
                    <a:srgbClr val="000000"/>
                  </a:solidFill>
                </a:rPr>
                <a:t>8 bit</a:t>
              </a:r>
            </a:p>
          </p:txBody>
        </p:sp>
        <p:sp>
          <p:nvSpPr>
            <p:cNvPr id="29745" name="Rectangle 44"/>
            <p:cNvSpPr>
              <a:spLocks noChangeArrowheads="1"/>
            </p:cNvSpPr>
            <p:nvPr/>
          </p:nvSpPr>
          <p:spPr bwMode="auto">
            <a:xfrm>
              <a:off x="24" y="1138"/>
              <a:ext cx="1850" cy="34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GB" sz="2800">
                  <a:solidFill>
                    <a:srgbClr val="000000"/>
                  </a:solidFill>
                </a:rPr>
                <a:t>típus</a:t>
              </a:r>
              <a:endParaRPr lang="hu-HU" sz="2800">
                <a:solidFill>
                  <a:srgbClr val="000000"/>
                </a:solidFill>
              </a:endParaRPr>
            </a:p>
            <a:p>
              <a:pPr>
                <a:lnSpc>
                  <a:spcPct val="93000"/>
                </a:lnSpc>
                <a:spcBef>
                  <a:spcPts val="700"/>
                </a:spcBef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hu-HU" sz="2800">
                  <a:solidFill>
                    <a:srgbClr val="000000"/>
                  </a:solidFill>
                </a:rPr>
                <a:t/>
              </a:r>
              <a:br>
                <a:rPr lang="hu-HU" sz="2800">
                  <a:solidFill>
                    <a:srgbClr val="000000"/>
                  </a:solidFill>
                </a:rPr>
              </a:br>
              <a:endParaRPr lang="en-GB" sz="2800">
                <a:solidFill>
                  <a:srgbClr val="000000"/>
                </a:solidFill>
              </a:endParaRPr>
            </a:p>
          </p:txBody>
        </p:sp>
        <p:sp>
          <p:nvSpPr>
            <p:cNvPr id="29746" name="Line 45"/>
            <p:cNvSpPr>
              <a:spLocks noChangeShapeType="1"/>
            </p:cNvSpPr>
            <p:nvPr/>
          </p:nvSpPr>
          <p:spPr bwMode="auto">
            <a:xfrm>
              <a:off x="24" y="1138"/>
              <a:ext cx="5712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9747" name="Line 46"/>
            <p:cNvSpPr>
              <a:spLocks noChangeShapeType="1"/>
            </p:cNvSpPr>
            <p:nvPr/>
          </p:nvSpPr>
          <p:spPr bwMode="auto">
            <a:xfrm>
              <a:off x="24" y="1480"/>
              <a:ext cx="5712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9748" name="Line 47"/>
            <p:cNvSpPr>
              <a:spLocks noChangeShapeType="1"/>
            </p:cNvSpPr>
            <p:nvPr/>
          </p:nvSpPr>
          <p:spPr bwMode="auto">
            <a:xfrm>
              <a:off x="24" y="2166"/>
              <a:ext cx="5712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9749" name="Line 48"/>
            <p:cNvSpPr>
              <a:spLocks noChangeShapeType="1"/>
            </p:cNvSpPr>
            <p:nvPr/>
          </p:nvSpPr>
          <p:spPr bwMode="auto">
            <a:xfrm>
              <a:off x="24" y="2508"/>
              <a:ext cx="5712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9750" name="Line 49"/>
            <p:cNvSpPr>
              <a:spLocks noChangeShapeType="1"/>
            </p:cNvSpPr>
            <p:nvPr/>
          </p:nvSpPr>
          <p:spPr bwMode="auto">
            <a:xfrm>
              <a:off x="24" y="2851"/>
              <a:ext cx="5712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9751" name="Line 50"/>
            <p:cNvSpPr>
              <a:spLocks noChangeShapeType="1"/>
            </p:cNvSpPr>
            <p:nvPr/>
          </p:nvSpPr>
          <p:spPr bwMode="auto">
            <a:xfrm>
              <a:off x="24" y="3193"/>
              <a:ext cx="5712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9752" name="Line 51"/>
            <p:cNvSpPr>
              <a:spLocks noChangeShapeType="1"/>
            </p:cNvSpPr>
            <p:nvPr/>
          </p:nvSpPr>
          <p:spPr bwMode="auto">
            <a:xfrm>
              <a:off x="24" y="1138"/>
              <a:ext cx="1" cy="2055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9753" name="Line 52"/>
            <p:cNvSpPr>
              <a:spLocks noChangeShapeType="1"/>
            </p:cNvSpPr>
            <p:nvPr/>
          </p:nvSpPr>
          <p:spPr bwMode="auto">
            <a:xfrm>
              <a:off x="1874" y="1138"/>
              <a:ext cx="1" cy="2055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9754" name="Line 53"/>
            <p:cNvSpPr>
              <a:spLocks noChangeShapeType="1"/>
            </p:cNvSpPr>
            <p:nvPr/>
          </p:nvSpPr>
          <p:spPr bwMode="auto">
            <a:xfrm>
              <a:off x="3042" y="1138"/>
              <a:ext cx="1" cy="2055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9755" name="Line 54"/>
            <p:cNvSpPr>
              <a:spLocks noChangeShapeType="1"/>
            </p:cNvSpPr>
            <p:nvPr/>
          </p:nvSpPr>
          <p:spPr bwMode="auto">
            <a:xfrm>
              <a:off x="3696" y="1138"/>
              <a:ext cx="1" cy="2055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9756" name="Line 55"/>
            <p:cNvSpPr>
              <a:spLocks noChangeShapeType="1"/>
            </p:cNvSpPr>
            <p:nvPr/>
          </p:nvSpPr>
          <p:spPr bwMode="auto">
            <a:xfrm>
              <a:off x="4344" y="1138"/>
              <a:ext cx="1" cy="2055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9757" name="Line 56"/>
            <p:cNvSpPr>
              <a:spLocks noChangeShapeType="1"/>
            </p:cNvSpPr>
            <p:nvPr/>
          </p:nvSpPr>
          <p:spPr bwMode="auto">
            <a:xfrm>
              <a:off x="4992" y="1138"/>
              <a:ext cx="1" cy="2055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9758" name="Line 57"/>
            <p:cNvSpPr>
              <a:spLocks noChangeShapeType="1"/>
            </p:cNvSpPr>
            <p:nvPr/>
          </p:nvSpPr>
          <p:spPr bwMode="auto">
            <a:xfrm>
              <a:off x="5736" y="1138"/>
              <a:ext cx="1" cy="2055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9759" name="Line 58"/>
            <p:cNvSpPr>
              <a:spLocks noChangeShapeType="1"/>
            </p:cNvSpPr>
            <p:nvPr/>
          </p:nvSpPr>
          <p:spPr bwMode="auto">
            <a:xfrm>
              <a:off x="2394" y="1138"/>
              <a:ext cx="1" cy="2055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29760" name="Line 59"/>
            <p:cNvSpPr>
              <a:spLocks noChangeShapeType="1"/>
            </p:cNvSpPr>
            <p:nvPr/>
          </p:nvSpPr>
          <p:spPr bwMode="auto">
            <a:xfrm>
              <a:off x="24" y="1823"/>
              <a:ext cx="5712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29701" name="Rectangle 60"/>
          <p:cNvSpPr>
            <a:spLocks noChangeArrowheads="1"/>
          </p:cNvSpPr>
          <p:nvPr/>
        </p:nvSpPr>
        <p:spPr bwMode="auto">
          <a:xfrm>
            <a:off x="0" y="5572125"/>
            <a:ext cx="9144000" cy="6762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/>
          <a:lstStyle/>
          <a:p>
            <a:pPr marL="338138" indent="-338138" algn="ctr">
              <a:lnSpc>
                <a:spcPct val="93000"/>
              </a:lnSpc>
              <a:spcBef>
                <a:spcPts val="800"/>
              </a:spcBef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3200" b="1">
                <a:solidFill>
                  <a:srgbClr val="000000"/>
                </a:solidFill>
              </a:rPr>
              <a:t>5.7-9. ábra</a:t>
            </a:r>
          </a:p>
        </p:txBody>
      </p:sp>
      <p:sp>
        <p:nvSpPr>
          <p:cNvPr id="29702" name="Élőláb helye 6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>
                <a:latin typeface="Times New Roman" pitchFamily="18" charset="0"/>
              </a:rPr>
              <a:t>Architektúrák -- Adatábrázolás</a:t>
            </a:r>
          </a:p>
        </p:txBody>
      </p:sp>
      <p:sp>
        <p:nvSpPr>
          <p:cNvPr id="29703" name="Dátum helye 6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57B4F91E-C46A-4A10-8CCC-EA1366AF6184}" type="datetime10">
              <a:rPr lang="hu-HU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16:26</a:t>
            </a:fld>
            <a:endParaRPr lang="en-GB"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3F6E9F23-338C-404A-8E4C-ACA21F6277F6}" type="slidenum">
              <a:rPr lang="en-GB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29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232450" name="Rectangle 2"/>
          <p:cNvSpPr>
            <a:spLocks noGrp="1" noChangeArrowheads="1"/>
          </p:cNvSpPr>
          <p:nvPr>
            <p:ph type="body"/>
          </p:nvPr>
        </p:nvSpPr>
        <p:spPr>
          <a:xfrm>
            <a:off x="0" y="0"/>
            <a:ext cx="9144000" cy="6302375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>
              <a:lnSpc>
                <a:spcPct val="83000"/>
              </a:lnSpc>
              <a:spcBef>
                <a:spcPts val="2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dirty="0" err="1" smtClean="0"/>
              <a:t>Karakterkódolás</a:t>
            </a:r>
            <a:endParaRPr lang="en-GB" sz="3200" b="1" dirty="0" smtClean="0"/>
          </a:p>
          <a:p>
            <a:pPr marL="338138" indent="-338138" algn="l">
              <a:lnSpc>
                <a:spcPct val="83000"/>
              </a:lnSpc>
              <a:spcBef>
                <a:spcPts val="2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dirty="0" smtClean="0"/>
              <a:t>ASCII</a:t>
            </a:r>
            <a:r>
              <a:rPr lang="en-GB" sz="3200" dirty="0" smtClean="0"/>
              <a:t> (American Standard Code for Information Interchanges), 7 bites: </a:t>
            </a:r>
            <a:r>
              <a:rPr lang="en-GB" sz="3200" dirty="0" err="1" smtClean="0"/>
              <a:t>vezérlőkarakterek</a:t>
            </a:r>
            <a:r>
              <a:rPr lang="en-GB" sz="3200" dirty="0" smtClean="0"/>
              <a:t>, </a:t>
            </a:r>
            <a:r>
              <a:rPr lang="en-GB" sz="3200" dirty="0" err="1" smtClean="0"/>
              <a:t>az</a:t>
            </a:r>
            <a:r>
              <a:rPr lang="en-GB" sz="3200" dirty="0" smtClean="0"/>
              <a:t> </a:t>
            </a:r>
            <a:r>
              <a:rPr lang="en-GB" sz="3200" dirty="0" err="1" smtClean="0"/>
              <a:t>angol</a:t>
            </a:r>
            <a:r>
              <a:rPr lang="en-GB" sz="3200" dirty="0" smtClean="0"/>
              <a:t> </a:t>
            </a:r>
            <a:r>
              <a:rPr lang="en-GB" sz="3200" dirty="0" err="1" smtClean="0"/>
              <a:t>abc</a:t>
            </a:r>
            <a:r>
              <a:rPr lang="en-GB" sz="3200" dirty="0" smtClean="0"/>
              <a:t> </a:t>
            </a:r>
            <a:r>
              <a:rPr lang="en-GB" sz="3200" dirty="0" err="1" smtClean="0"/>
              <a:t>kis</a:t>
            </a:r>
            <a:r>
              <a:rPr lang="en-GB" sz="3200" dirty="0" smtClean="0"/>
              <a:t> </a:t>
            </a:r>
            <a:r>
              <a:rPr lang="en-GB" sz="3200" dirty="0" err="1" smtClean="0"/>
              <a:t>és</a:t>
            </a:r>
            <a:r>
              <a:rPr lang="en-GB" sz="3200" dirty="0" smtClean="0"/>
              <a:t> </a:t>
            </a:r>
            <a:r>
              <a:rPr lang="en-GB" sz="3200" dirty="0" err="1" smtClean="0"/>
              <a:t>nagy</a:t>
            </a:r>
            <a:r>
              <a:rPr lang="en-GB" sz="3200" dirty="0" smtClean="0"/>
              <a:t> </a:t>
            </a:r>
            <a:r>
              <a:rPr lang="en-GB" sz="3200" dirty="0" err="1" smtClean="0"/>
              <a:t>betűi</a:t>
            </a:r>
            <a:r>
              <a:rPr lang="en-GB" sz="3200" dirty="0" smtClean="0"/>
              <a:t>, </a:t>
            </a:r>
            <a:r>
              <a:rPr lang="en-GB" sz="3200" dirty="0" err="1" smtClean="0"/>
              <a:t>szimbólumok</a:t>
            </a:r>
            <a:r>
              <a:rPr lang="en-GB" sz="3200" dirty="0" smtClean="0"/>
              <a:t>, </a:t>
            </a:r>
            <a:r>
              <a:rPr lang="en-GB" sz="3200" b="1" dirty="0" smtClean="0"/>
              <a:t>2.43. </a:t>
            </a:r>
            <a:r>
              <a:rPr lang="en-GB" sz="3200" b="1" dirty="0" err="1" smtClean="0"/>
              <a:t>ábra</a:t>
            </a:r>
            <a:endParaRPr lang="en-GB" sz="3200" b="1" dirty="0" smtClean="0"/>
          </a:p>
          <a:p>
            <a:pPr marL="338138" indent="-338138" algn="l">
              <a:lnSpc>
                <a:spcPct val="83000"/>
              </a:lnSpc>
              <a:spcBef>
                <a:spcPts val="2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dirty="0" smtClean="0"/>
              <a:t>Latin-1</a:t>
            </a:r>
            <a:r>
              <a:rPr lang="en-GB" sz="3200" dirty="0" smtClean="0"/>
              <a:t> </a:t>
            </a:r>
            <a:r>
              <a:rPr lang="en-GB" sz="3200" dirty="0" err="1" smtClean="0"/>
              <a:t>kód</a:t>
            </a:r>
            <a:r>
              <a:rPr lang="en-GB" sz="3200" dirty="0" smtClean="0"/>
              <a:t>: 8 bites. </a:t>
            </a:r>
          </a:p>
          <a:p>
            <a:pPr marL="338138" indent="-338138" algn="l">
              <a:lnSpc>
                <a:spcPct val="83000"/>
              </a:lnSpc>
              <a:spcBef>
                <a:spcPts val="2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dirty="0" smtClean="0"/>
              <a:t>IS 8859</a:t>
            </a:r>
            <a:r>
              <a:rPr lang="en-GB" sz="3200" dirty="0" smtClean="0"/>
              <a:t>: </a:t>
            </a:r>
            <a:r>
              <a:rPr lang="en-GB" sz="3200" dirty="0" err="1" smtClean="0"/>
              <a:t>kódlap</a:t>
            </a:r>
            <a:r>
              <a:rPr lang="en-GB" sz="3200" dirty="0" smtClean="0"/>
              <a:t>, </a:t>
            </a:r>
            <a:r>
              <a:rPr lang="en-GB" sz="3200" b="1" dirty="0" smtClean="0"/>
              <a:t>IS 8859-2:</a:t>
            </a:r>
            <a:r>
              <a:rPr lang="en-GB" sz="3200" dirty="0" smtClean="0"/>
              <a:t> </a:t>
            </a:r>
            <a:r>
              <a:rPr lang="en-GB" sz="3200" dirty="0" err="1" smtClean="0"/>
              <a:t>magyar</a:t>
            </a:r>
            <a:r>
              <a:rPr lang="en-GB" sz="3200" dirty="0" smtClean="0"/>
              <a:t> </a:t>
            </a:r>
            <a:r>
              <a:rPr lang="en-GB" sz="3200" dirty="0" err="1" smtClean="0"/>
              <a:t>betűk</a:t>
            </a:r>
            <a:r>
              <a:rPr lang="en-GB" sz="3200" dirty="0" smtClean="0"/>
              <a:t> is. </a:t>
            </a:r>
          </a:p>
          <a:p>
            <a:pPr marL="338138" indent="-338138" algn="l">
              <a:lnSpc>
                <a:spcPct val="83000"/>
              </a:lnSpc>
              <a:spcBef>
                <a:spcPts val="2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dirty="0" smtClean="0"/>
              <a:t>UNICODE</a:t>
            </a:r>
            <a:r>
              <a:rPr lang="en-GB" sz="3200" dirty="0" smtClean="0"/>
              <a:t> (</a:t>
            </a:r>
            <a:r>
              <a:rPr lang="en-GB" sz="3200" b="1" dirty="0" smtClean="0"/>
              <a:t>IS 10646</a:t>
            </a:r>
            <a:r>
              <a:rPr lang="en-GB" sz="3200" dirty="0" smtClean="0"/>
              <a:t>), </a:t>
            </a:r>
            <a:r>
              <a:rPr lang="hu-HU" sz="2000" dirty="0" smtClean="0"/>
              <a:t>32</a:t>
            </a:r>
            <a:r>
              <a:rPr lang="en-GB" sz="2000" dirty="0" smtClean="0"/>
              <a:t> bites: </a:t>
            </a:r>
            <a:r>
              <a:rPr lang="en-GB" sz="2000" dirty="0" err="1" smtClean="0"/>
              <a:t>kódpozíciók</a:t>
            </a:r>
            <a:r>
              <a:rPr lang="en-GB" sz="2000" dirty="0" smtClean="0"/>
              <a:t> (code point). </a:t>
            </a:r>
            <a:r>
              <a:rPr lang="en-GB" sz="2000" dirty="0" err="1" smtClean="0"/>
              <a:t>Általában</a:t>
            </a:r>
            <a:r>
              <a:rPr lang="en-GB" sz="2000" dirty="0" smtClean="0"/>
              <a:t> </a:t>
            </a:r>
            <a:r>
              <a:rPr lang="en-GB" sz="2000" dirty="0" err="1" smtClean="0"/>
              <a:t>egy</a:t>
            </a:r>
            <a:r>
              <a:rPr lang="en-GB" sz="2000" dirty="0" smtClean="0"/>
              <a:t> </a:t>
            </a:r>
            <a:r>
              <a:rPr lang="en-GB" sz="2000" dirty="0" err="1" smtClean="0"/>
              <a:t>nyelv</a:t>
            </a:r>
            <a:r>
              <a:rPr lang="en-GB" sz="2000" dirty="0" smtClean="0"/>
              <a:t> </a:t>
            </a:r>
            <a:r>
              <a:rPr lang="en-GB" sz="2000" dirty="0" err="1" smtClean="0"/>
              <a:t>jelei</a:t>
            </a:r>
            <a:r>
              <a:rPr lang="en-GB" sz="2000" dirty="0" smtClean="0"/>
              <a:t> </a:t>
            </a:r>
            <a:r>
              <a:rPr lang="en-GB" sz="2000" dirty="0" err="1" smtClean="0"/>
              <a:t>egymás</a:t>
            </a:r>
            <a:r>
              <a:rPr lang="en-GB" sz="2000" dirty="0" smtClean="0"/>
              <a:t> </a:t>
            </a:r>
            <a:r>
              <a:rPr lang="en-GB" sz="2000" dirty="0" err="1" smtClean="0"/>
              <a:t>után</a:t>
            </a:r>
            <a:r>
              <a:rPr lang="en-GB" sz="2000" dirty="0" smtClean="0"/>
              <a:t> </a:t>
            </a:r>
            <a:r>
              <a:rPr lang="en-GB" sz="2000" dirty="0" err="1" smtClean="0"/>
              <a:t>vannak</a:t>
            </a:r>
            <a:r>
              <a:rPr lang="en-GB" sz="2000" dirty="0" smtClean="0"/>
              <a:t> – a </a:t>
            </a:r>
            <a:r>
              <a:rPr lang="en-GB" sz="2000" dirty="0" err="1" smtClean="0"/>
              <a:t>rendezés</a:t>
            </a:r>
            <a:r>
              <a:rPr lang="en-GB" sz="2000" dirty="0" smtClean="0"/>
              <a:t> </a:t>
            </a:r>
            <a:r>
              <a:rPr lang="en-GB" sz="2000" dirty="0" err="1" smtClean="0"/>
              <a:t>könnyű</a:t>
            </a:r>
            <a:r>
              <a:rPr lang="en-GB" sz="2000" dirty="0" smtClean="0"/>
              <a:t>. </a:t>
            </a:r>
          </a:p>
          <a:p>
            <a:pPr marL="338138" indent="-338138" algn="l">
              <a:lnSpc>
                <a:spcPct val="83000"/>
              </a:lnSpc>
              <a:spcBef>
                <a:spcPts val="2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000" dirty="0" err="1"/>
              <a:t>Kínai</a:t>
            </a:r>
            <a:r>
              <a:rPr lang="en-GB" sz="2000" dirty="0"/>
              <a:t>, </a:t>
            </a:r>
            <a:r>
              <a:rPr lang="en-GB" sz="2000" dirty="0" err="1"/>
              <a:t>japán</a:t>
            </a:r>
            <a:r>
              <a:rPr lang="en-GB" sz="2000" dirty="0"/>
              <a:t>, </a:t>
            </a:r>
            <a:r>
              <a:rPr lang="en-GB" sz="2000" dirty="0" err="1"/>
              <a:t>koreai</a:t>
            </a:r>
            <a:r>
              <a:rPr lang="en-GB" sz="2000" dirty="0"/>
              <a:t>: </a:t>
            </a:r>
            <a:r>
              <a:rPr lang="en-GB" sz="2000" dirty="0" err="1"/>
              <a:t>fonetikus</a:t>
            </a:r>
            <a:r>
              <a:rPr lang="en-GB" sz="2000" dirty="0"/>
              <a:t> </a:t>
            </a:r>
            <a:r>
              <a:rPr lang="en-GB" sz="2000" dirty="0" err="1"/>
              <a:t>szimbólumok</a:t>
            </a:r>
            <a:r>
              <a:rPr lang="en-GB" sz="2000" dirty="0"/>
              <a:t>, Han </a:t>
            </a:r>
            <a:r>
              <a:rPr lang="en-GB" sz="2000" dirty="0" err="1"/>
              <a:t>ideogramok</a:t>
            </a:r>
            <a:r>
              <a:rPr lang="en-GB" sz="2000" dirty="0"/>
              <a:t> (20992 </a:t>
            </a:r>
            <a:r>
              <a:rPr lang="en-GB" sz="2000" dirty="0" err="1"/>
              <a:t>jel</a:t>
            </a:r>
            <a:r>
              <a:rPr lang="en-GB" sz="2000" dirty="0"/>
              <a:t>, </a:t>
            </a:r>
            <a:r>
              <a:rPr lang="en-GB" sz="2000" dirty="0" err="1"/>
              <a:t>nincsenek</a:t>
            </a:r>
            <a:r>
              <a:rPr lang="en-GB" sz="2000" dirty="0"/>
              <a:t> </a:t>
            </a:r>
            <a:r>
              <a:rPr lang="en-GB" sz="2000" dirty="0" err="1"/>
              <a:t>szótár</a:t>
            </a:r>
            <a:r>
              <a:rPr lang="en-GB" sz="2000" dirty="0"/>
              <a:t> </a:t>
            </a:r>
            <a:r>
              <a:rPr lang="en-GB" sz="2000" dirty="0" err="1"/>
              <a:t>szerint</a:t>
            </a:r>
            <a:r>
              <a:rPr lang="en-GB" sz="2000" dirty="0"/>
              <a:t> </a:t>
            </a:r>
            <a:r>
              <a:rPr lang="en-GB" sz="2000" dirty="0" err="1"/>
              <a:t>rendezve</a:t>
            </a:r>
            <a:r>
              <a:rPr lang="en-GB" sz="2000" dirty="0"/>
              <a:t>). ... </a:t>
            </a:r>
            <a:r>
              <a:rPr lang="en-GB" sz="2000" dirty="0" err="1"/>
              <a:t>Japán</a:t>
            </a:r>
            <a:r>
              <a:rPr lang="en-GB" sz="2000" dirty="0"/>
              <a:t> </a:t>
            </a:r>
            <a:r>
              <a:rPr lang="en-GB" sz="2000" dirty="0" err="1"/>
              <a:t>íráshoz</a:t>
            </a:r>
            <a:r>
              <a:rPr lang="en-GB" sz="2000" dirty="0"/>
              <a:t> </a:t>
            </a:r>
            <a:r>
              <a:rPr lang="en-GB" sz="2000" dirty="0" err="1"/>
              <a:t>kevés</a:t>
            </a:r>
            <a:r>
              <a:rPr lang="en-GB" sz="2000" dirty="0"/>
              <a:t> (&gt; 50000 kanji </a:t>
            </a:r>
            <a:r>
              <a:rPr lang="en-GB" sz="2000" dirty="0" err="1"/>
              <a:t>jel</a:t>
            </a:r>
            <a:r>
              <a:rPr lang="en-GB" sz="2000" dirty="0"/>
              <a:t> van). </a:t>
            </a:r>
            <a:r>
              <a:rPr lang="hu-HU" sz="1800" dirty="0" smtClean="0"/>
              <a:t> ( De pl. </a:t>
            </a:r>
            <a:r>
              <a:rPr lang="en-GB" sz="2000" dirty="0" smtClean="0"/>
              <a:t>Braille </a:t>
            </a:r>
            <a:r>
              <a:rPr lang="hu-HU" sz="2000" dirty="0" err="1" smtClean="0"/>
              <a:t>s</a:t>
            </a:r>
            <a:r>
              <a:rPr lang="en-GB" sz="2000" dirty="0" err="1" smtClean="0"/>
              <a:t>incs</a:t>
            </a:r>
            <a:r>
              <a:rPr lang="en-GB" sz="2000" dirty="0" smtClean="0"/>
              <a:t> </a:t>
            </a:r>
            <a:r>
              <a:rPr lang="en-GB" sz="2000" dirty="0"/>
              <a:t>benne</a:t>
            </a:r>
            <a:r>
              <a:rPr lang="en-GB" sz="2000" dirty="0" smtClean="0"/>
              <a:t>.</a:t>
            </a:r>
            <a:r>
              <a:rPr lang="hu-HU" sz="2000" dirty="0" smtClean="0"/>
              <a:t>)</a:t>
            </a:r>
            <a:r>
              <a:rPr lang="en-GB" sz="2000" dirty="0" smtClean="0"/>
              <a:t> </a:t>
            </a:r>
            <a:endParaRPr lang="en-GB" sz="2000" dirty="0"/>
          </a:p>
          <a:p>
            <a:pPr marL="338138" indent="-338138" algn="l">
              <a:lnSpc>
                <a:spcPct val="83000"/>
              </a:lnSpc>
              <a:spcBef>
                <a:spcPts val="2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hu-HU" sz="2000" dirty="0" smtClean="0"/>
              <a:t>Elvileg 2</a:t>
            </a:r>
            <a:r>
              <a:rPr lang="hu-HU" sz="2000" baseline="30000" dirty="0" smtClean="0"/>
              <a:t>31</a:t>
            </a:r>
            <a:r>
              <a:rPr lang="hu-HU" sz="2000" dirty="0" smtClean="0"/>
              <a:t> különböző karakter, jel</a:t>
            </a:r>
          </a:p>
          <a:p>
            <a:pPr marL="338138" indent="-338138" algn="l">
              <a:lnSpc>
                <a:spcPct val="83000"/>
              </a:lnSpc>
              <a:spcBef>
                <a:spcPts val="2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hu-HU" sz="2000" dirty="0" smtClean="0"/>
              <a:t>„Tárolás”  pl. UTF-8 szerint:</a:t>
            </a:r>
          </a:p>
          <a:p>
            <a:pPr marL="338138" indent="-338138" algn="l">
              <a:lnSpc>
                <a:spcPct val="83000"/>
              </a:lnSpc>
              <a:spcBef>
                <a:spcPts val="2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hu-HU" sz="1400" dirty="0" smtClean="0">
                <a:latin typeface="Courier" pitchFamily="49" charset="0"/>
              </a:rPr>
              <a:t>00000000 </a:t>
            </a:r>
            <a:r>
              <a:rPr lang="hu-HU" sz="1400" dirty="0" err="1" smtClean="0">
                <a:latin typeface="Courier" pitchFamily="49" charset="0"/>
              </a:rPr>
              <a:t>00000000</a:t>
            </a:r>
            <a:r>
              <a:rPr lang="hu-HU" sz="1400" dirty="0" smtClean="0">
                <a:latin typeface="Courier" pitchFamily="49" charset="0"/>
              </a:rPr>
              <a:t> </a:t>
            </a:r>
            <a:r>
              <a:rPr lang="hu-HU" sz="1400" dirty="0" err="1" smtClean="0">
                <a:latin typeface="Courier" pitchFamily="49" charset="0"/>
              </a:rPr>
              <a:t>00000000</a:t>
            </a:r>
            <a:r>
              <a:rPr lang="hu-HU" sz="1400" dirty="0" smtClean="0">
                <a:latin typeface="Courier" pitchFamily="49" charset="0"/>
              </a:rPr>
              <a:t> 0xxxxxxx &lt;-&gt; </a:t>
            </a:r>
            <a:r>
              <a:rPr lang="hu-HU" sz="1400" dirty="0" err="1" smtClean="0">
                <a:latin typeface="Courier" pitchFamily="49" charset="0"/>
              </a:rPr>
              <a:t>0xxxxxxx</a:t>
            </a:r>
            <a:r>
              <a:rPr lang="hu-HU" sz="1400" dirty="0" smtClean="0">
                <a:latin typeface="Courier" pitchFamily="49" charset="0"/>
              </a:rPr>
              <a:t> </a:t>
            </a:r>
          </a:p>
          <a:p>
            <a:pPr marL="338138" indent="-338138" algn="l">
              <a:lnSpc>
                <a:spcPct val="83000"/>
              </a:lnSpc>
              <a:spcBef>
                <a:spcPts val="2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hu-HU" sz="1400" dirty="0" smtClean="0">
                <a:latin typeface="Courier" pitchFamily="49" charset="0"/>
              </a:rPr>
              <a:t>00000000 </a:t>
            </a:r>
            <a:r>
              <a:rPr lang="hu-HU" sz="1400" dirty="0" err="1" smtClean="0">
                <a:latin typeface="Courier" pitchFamily="49" charset="0"/>
              </a:rPr>
              <a:t>00000000</a:t>
            </a:r>
            <a:r>
              <a:rPr lang="hu-HU" sz="1400" dirty="0" smtClean="0">
                <a:latin typeface="Courier" pitchFamily="49" charset="0"/>
              </a:rPr>
              <a:t> 00000xxx </a:t>
            </a:r>
            <a:r>
              <a:rPr lang="hu-HU" sz="1400" dirty="0" err="1" smtClean="0">
                <a:latin typeface="Courier" pitchFamily="49" charset="0"/>
              </a:rPr>
              <a:t>xxxxxxxx</a:t>
            </a:r>
            <a:r>
              <a:rPr lang="hu-HU" sz="1400" dirty="0" smtClean="0">
                <a:latin typeface="Courier" pitchFamily="49" charset="0"/>
              </a:rPr>
              <a:t> &lt;-&gt; 110xxxxx 10xxxxxx </a:t>
            </a:r>
          </a:p>
          <a:p>
            <a:pPr marL="338138" indent="-338138" algn="l">
              <a:lnSpc>
                <a:spcPct val="83000"/>
              </a:lnSpc>
              <a:spcBef>
                <a:spcPts val="2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hu-HU" sz="1400" dirty="0" smtClean="0">
                <a:latin typeface="Courier" pitchFamily="49" charset="0"/>
              </a:rPr>
              <a:t>00000000 </a:t>
            </a:r>
            <a:r>
              <a:rPr lang="hu-HU" sz="1400" dirty="0" err="1" smtClean="0">
                <a:latin typeface="Courier" pitchFamily="49" charset="0"/>
              </a:rPr>
              <a:t>00000000</a:t>
            </a:r>
            <a:r>
              <a:rPr lang="hu-HU" sz="1400" dirty="0" smtClean="0">
                <a:latin typeface="Courier" pitchFamily="49" charset="0"/>
              </a:rPr>
              <a:t> </a:t>
            </a:r>
            <a:r>
              <a:rPr lang="hu-HU" sz="1400" dirty="0" err="1" smtClean="0">
                <a:latin typeface="Courier" pitchFamily="49" charset="0"/>
              </a:rPr>
              <a:t>xxxxxxxx</a:t>
            </a:r>
            <a:r>
              <a:rPr lang="hu-HU" sz="1400" dirty="0" smtClean="0">
                <a:latin typeface="Courier" pitchFamily="49" charset="0"/>
              </a:rPr>
              <a:t> </a:t>
            </a:r>
            <a:r>
              <a:rPr lang="hu-HU" sz="1400" dirty="0" err="1" smtClean="0">
                <a:latin typeface="Courier" pitchFamily="49" charset="0"/>
              </a:rPr>
              <a:t>xxxxxxxx</a:t>
            </a:r>
            <a:r>
              <a:rPr lang="hu-HU" sz="1400" dirty="0" smtClean="0">
                <a:latin typeface="Courier" pitchFamily="49" charset="0"/>
              </a:rPr>
              <a:t> &lt;-&gt; 1110xxxx 10xxxxxx </a:t>
            </a:r>
            <a:r>
              <a:rPr lang="hu-HU" sz="1400" dirty="0" err="1" smtClean="0">
                <a:latin typeface="Courier" pitchFamily="49" charset="0"/>
              </a:rPr>
              <a:t>10xxxxxx</a:t>
            </a:r>
            <a:r>
              <a:rPr lang="hu-HU" sz="1400" dirty="0" smtClean="0">
                <a:latin typeface="Courier" pitchFamily="49" charset="0"/>
              </a:rPr>
              <a:t> </a:t>
            </a:r>
          </a:p>
          <a:p>
            <a:pPr marL="338138" indent="-338138" algn="l">
              <a:lnSpc>
                <a:spcPct val="83000"/>
              </a:lnSpc>
              <a:spcBef>
                <a:spcPts val="2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hu-HU" sz="1400" dirty="0" smtClean="0">
                <a:latin typeface="Courier" pitchFamily="49" charset="0"/>
              </a:rPr>
              <a:t>00000000 000xxxxx </a:t>
            </a:r>
            <a:r>
              <a:rPr lang="hu-HU" sz="1400" dirty="0" err="1" smtClean="0">
                <a:latin typeface="Courier" pitchFamily="49" charset="0"/>
              </a:rPr>
              <a:t>xxxxxxxx</a:t>
            </a:r>
            <a:r>
              <a:rPr lang="hu-HU" sz="1400" dirty="0" smtClean="0">
                <a:latin typeface="Courier" pitchFamily="49" charset="0"/>
              </a:rPr>
              <a:t> </a:t>
            </a:r>
            <a:r>
              <a:rPr lang="hu-HU" sz="1400" dirty="0" err="1" smtClean="0">
                <a:latin typeface="Courier" pitchFamily="49" charset="0"/>
              </a:rPr>
              <a:t>xxxxxxxx</a:t>
            </a:r>
            <a:r>
              <a:rPr lang="hu-HU" sz="1400" dirty="0" smtClean="0">
                <a:latin typeface="Courier" pitchFamily="49" charset="0"/>
              </a:rPr>
              <a:t> &lt;-&gt; 11110xxx 10xxxxxx </a:t>
            </a:r>
            <a:r>
              <a:rPr lang="hu-HU" sz="1400" dirty="0" err="1" smtClean="0">
                <a:latin typeface="Courier" pitchFamily="49" charset="0"/>
              </a:rPr>
              <a:t>10xxxxxx</a:t>
            </a:r>
            <a:r>
              <a:rPr lang="hu-HU" sz="1400" dirty="0" smtClean="0">
                <a:latin typeface="Courier" pitchFamily="49" charset="0"/>
              </a:rPr>
              <a:t> </a:t>
            </a:r>
            <a:r>
              <a:rPr lang="hu-HU" sz="1400" dirty="0" err="1" smtClean="0">
                <a:latin typeface="Courier" pitchFamily="49" charset="0"/>
              </a:rPr>
              <a:t>10xxxxxx</a:t>
            </a:r>
            <a:r>
              <a:rPr lang="hu-HU" sz="1400" dirty="0" smtClean="0">
                <a:latin typeface="Courier" pitchFamily="49" charset="0"/>
              </a:rPr>
              <a:t> </a:t>
            </a:r>
          </a:p>
          <a:p>
            <a:pPr marL="338138" indent="-338138" algn="l">
              <a:lnSpc>
                <a:spcPct val="83000"/>
              </a:lnSpc>
              <a:spcBef>
                <a:spcPts val="2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hu-HU" sz="1400" dirty="0" smtClean="0">
                <a:latin typeface="Courier" pitchFamily="49" charset="0"/>
              </a:rPr>
              <a:t>000000xx </a:t>
            </a:r>
            <a:r>
              <a:rPr lang="hu-HU" sz="1400" dirty="0" err="1" smtClean="0">
                <a:latin typeface="Courier" pitchFamily="49" charset="0"/>
              </a:rPr>
              <a:t>xxxxxxxx</a:t>
            </a:r>
            <a:r>
              <a:rPr lang="hu-HU" sz="1400" dirty="0" smtClean="0">
                <a:latin typeface="Courier" pitchFamily="49" charset="0"/>
              </a:rPr>
              <a:t> </a:t>
            </a:r>
            <a:r>
              <a:rPr lang="hu-HU" sz="1400" dirty="0" err="1" smtClean="0">
                <a:latin typeface="Courier" pitchFamily="49" charset="0"/>
              </a:rPr>
              <a:t>xxxxxxxx</a:t>
            </a:r>
            <a:r>
              <a:rPr lang="hu-HU" sz="1400" dirty="0" smtClean="0">
                <a:latin typeface="Courier" pitchFamily="49" charset="0"/>
              </a:rPr>
              <a:t> </a:t>
            </a:r>
            <a:r>
              <a:rPr lang="hu-HU" sz="1400" dirty="0" err="1" smtClean="0">
                <a:latin typeface="Courier" pitchFamily="49" charset="0"/>
              </a:rPr>
              <a:t>xxxxxxxx</a:t>
            </a:r>
            <a:r>
              <a:rPr lang="hu-HU" sz="1400" dirty="0" smtClean="0">
                <a:latin typeface="Courier" pitchFamily="49" charset="0"/>
              </a:rPr>
              <a:t> &lt;-&gt; 111110xx 10xxxxxx </a:t>
            </a:r>
            <a:r>
              <a:rPr lang="hu-HU" sz="1400" dirty="0" err="1" smtClean="0">
                <a:latin typeface="Courier" pitchFamily="49" charset="0"/>
              </a:rPr>
              <a:t>10xxxxxx</a:t>
            </a:r>
            <a:r>
              <a:rPr lang="hu-HU" sz="1400" dirty="0" smtClean="0">
                <a:latin typeface="Courier" pitchFamily="49" charset="0"/>
              </a:rPr>
              <a:t> </a:t>
            </a:r>
            <a:r>
              <a:rPr lang="hu-HU" sz="1400" dirty="0" err="1" smtClean="0">
                <a:latin typeface="Courier" pitchFamily="49" charset="0"/>
              </a:rPr>
              <a:t>10xxxxxx</a:t>
            </a:r>
            <a:r>
              <a:rPr lang="hu-HU" sz="1400" dirty="0" smtClean="0">
                <a:latin typeface="Courier" pitchFamily="49" charset="0"/>
              </a:rPr>
              <a:t> </a:t>
            </a:r>
            <a:r>
              <a:rPr lang="hu-HU" sz="1400" dirty="0" err="1" smtClean="0">
                <a:latin typeface="Courier" pitchFamily="49" charset="0"/>
              </a:rPr>
              <a:t>10xxxxxx</a:t>
            </a:r>
            <a:r>
              <a:rPr lang="hu-HU" sz="1400" dirty="0" smtClean="0">
                <a:latin typeface="Courier" pitchFamily="49" charset="0"/>
              </a:rPr>
              <a:t> </a:t>
            </a:r>
          </a:p>
          <a:p>
            <a:pPr marL="338138" indent="-338138" algn="l">
              <a:lnSpc>
                <a:spcPct val="83000"/>
              </a:lnSpc>
              <a:spcBef>
                <a:spcPts val="2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hu-HU" sz="1400" dirty="0" smtClean="0">
                <a:latin typeface="Courier" pitchFamily="49" charset="0"/>
              </a:rPr>
              <a:t>0xxxxxxx </a:t>
            </a:r>
            <a:r>
              <a:rPr lang="hu-HU" sz="1400" dirty="0" err="1" smtClean="0">
                <a:latin typeface="Courier" pitchFamily="49" charset="0"/>
              </a:rPr>
              <a:t>xxxxxxxx</a:t>
            </a:r>
            <a:r>
              <a:rPr lang="hu-HU" sz="1400" dirty="0" smtClean="0">
                <a:latin typeface="Courier" pitchFamily="49" charset="0"/>
              </a:rPr>
              <a:t> </a:t>
            </a:r>
            <a:r>
              <a:rPr lang="hu-HU" sz="1400" dirty="0" err="1" smtClean="0">
                <a:latin typeface="Courier" pitchFamily="49" charset="0"/>
              </a:rPr>
              <a:t>xxxxxxxx</a:t>
            </a:r>
            <a:r>
              <a:rPr lang="hu-HU" sz="1400" dirty="0" smtClean="0">
                <a:latin typeface="Courier" pitchFamily="49" charset="0"/>
              </a:rPr>
              <a:t> </a:t>
            </a:r>
            <a:r>
              <a:rPr lang="hu-HU" sz="1400" dirty="0" err="1" smtClean="0">
                <a:latin typeface="Courier" pitchFamily="49" charset="0"/>
              </a:rPr>
              <a:t>xxxxxxxx</a:t>
            </a:r>
            <a:r>
              <a:rPr lang="hu-HU" sz="1400" dirty="0" smtClean="0">
                <a:latin typeface="Courier" pitchFamily="49" charset="0"/>
              </a:rPr>
              <a:t> &lt;-&gt; 1111110x 10xxxxxx </a:t>
            </a:r>
            <a:r>
              <a:rPr lang="hu-HU" sz="1400" dirty="0" err="1" smtClean="0">
                <a:latin typeface="Courier" pitchFamily="49" charset="0"/>
              </a:rPr>
              <a:t>10xxxxxx</a:t>
            </a:r>
            <a:r>
              <a:rPr lang="hu-HU" sz="1400" dirty="0" smtClean="0">
                <a:latin typeface="Courier" pitchFamily="49" charset="0"/>
              </a:rPr>
              <a:t> </a:t>
            </a:r>
            <a:r>
              <a:rPr lang="hu-HU" sz="1400" dirty="0" err="1" smtClean="0">
                <a:latin typeface="Courier" pitchFamily="49" charset="0"/>
              </a:rPr>
              <a:t>10xxxxxx</a:t>
            </a:r>
            <a:r>
              <a:rPr lang="hu-HU" sz="1400" dirty="0" smtClean="0">
                <a:latin typeface="Courier" pitchFamily="49" charset="0"/>
              </a:rPr>
              <a:t> </a:t>
            </a:r>
            <a:r>
              <a:rPr lang="hu-HU" sz="1400" dirty="0" err="1" smtClean="0">
                <a:latin typeface="Courier" pitchFamily="49" charset="0"/>
              </a:rPr>
              <a:t>10xxxxxx</a:t>
            </a:r>
            <a:r>
              <a:rPr lang="hu-HU" sz="1400" dirty="0" smtClean="0">
                <a:latin typeface="Courier" pitchFamily="49" charset="0"/>
              </a:rPr>
              <a:t> 																</a:t>
            </a:r>
            <a:r>
              <a:rPr lang="hu-HU" sz="1400" dirty="0" err="1" smtClean="0">
                <a:latin typeface="Courier" pitchFamily="49" charset="0"/>
              </a:rPr>
              <a:t>10xxxxxx</a:t>
            </a:r>
            <a:r>
              <a:rPr lang="hu-HU" sz="1600" dirty="0" smtClean="0"/>
              <a:t> </a:t>
            </a:r>
          </a:p>
          <a:p>
            <a:pPr marL="338138" indent="-338138" algn="l">
              <a:lnSpc>
                <a:spcPct val="83000"/>
              </a:lnSpc>
              <a:spcBef>
                <a:spcPts val="2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1400" dirty="0" smtClean="0"/>
          </a:p>
        </p:txBody>
      </p:sp>
      <p:sp>
        <p:nvSpPr>
          <p:cNvPr id="30724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>
                <a:latin typeface="Times New Roman" pitchFamily="18" charset="0"/>
              </a:rPr>
              <a:t>Architektúrák -- Adatábrázolás</a:t>
            </a:r>
          </a:p>
        </p:txBody>
      </p:sp>
      <p:sp>
        <p:nvSpPr>
          <p:cNvPr id="30725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10642F0F-BF7E-42F7-9893-BDF29DB0BE69}" type="datetime10">
              <a:rPr lang="hu-HU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16:26</a:t>
            </a:fld>
            <a:endParaRPr lang="en-GB"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1BC7B1B8-3218-4464-AD7E-18306468BF9B}" type="slidenum">
              <a:rPr lang="en-GB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3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39937" name="Rectangle 1"/>
          <p:cNvSpPr>
            <a:spLocks noGrp="1" noChangeArrowheads="1"/>
          </p:cNvSpPr>
          <p:nvPr>
            <p:ph type="body"/>
          </p:nvPr>
        </p:nvSpPr>
        <p:spPr>
          <a:xfrm>
            <a:off x="0" y="0"/>
            <a:ext cx="9144000" cy="6269038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smtClean="0"/>
              <a:t>Fixpontos számok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smtClean="0"/>
              <a:t>Pl.: előjeles kétjegyű decimális számok : 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smtClean="0"/>
              <a:t>Ábrázolási tartomány: [-99, +99]. 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smtClean="0"/>
              <a:t>Pontosság (két „szomszédos” szám különbsége): 1.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smtClean="0"/>
              <a:t>Maximális hiba: (az ábrázolási tartományba eső) tetszőleges valós szám, és a hozzá legközelebb lévő ábrázolható szám különbsége: 1/2.  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smtClean="0"/>
              <a:t>Számolási pontatlanságok: 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smtClean="0"/>
              <a:t>   			 a = 70, b = 40, c = - 30 esetén 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smtClean="0"/>
              <a:t>  	a + (b + c) = 80, 			 (a+b) + c = -20.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smtClean="0"/>
              <a:t>                                                        túlcsordulás</a:t>
            </a:r>
          </a:p>
        </p:txBody>
      </p:sp>
      <p:sp>
        <p:nvSpPr>
          <p:cNvPr id="4100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>
                <a:latin typeface="Times New Roman" pitchFamily="18" charset="0"/>
              </a:rPr>
              <a:t>Architektúrák -- Adatábrázolás</a:t>
            </a:r>
          </a:p>
        </p:txBody>
      </p:sp>
      <p:sp>
        <p:nvSpPr>
          <p:cNvPr id="4101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3F85D656-4943-411D-ADCB-7DB31FDBEC10}" type="datetime10">
              <a:rPr lang="hu-HU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16:26</a:t>
            </a:fld>
            <a:endParaRPr lang="en-GB"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187F2290-AAF4-4EC4-85BA-F85468F05BF5}" type="slidenum">
              <a:rPr lang="en-GB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30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238594" name="Rectangle 2"/>
          <p:cNvSpPr>
            <a:spLocks noGrp="1" noChangeArrowheads="1"/>
          </p:cNvSpPr>
          <p:nvPr>
            <p:ph type="body"/>
          </p:nvPr>
        </p:nvSpPr>
        <p:spPr>
          <a:xfrm>
            <a:off x="0" y="0"/>
            <a:ext cx="9144000" cy="5943600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smtClean="0"/>
              <a:t>További nem n</a:t>
            </a:r>
            <a:r>
              <a:rPr lang="en-GB" sz="3200" b="1" smtClean="0">
                <a:cs typeface="Times New Roman" pitchFamily="18" charset="0"/>
              </a:rPr>
              <a:t>umerikus típusok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3200" b="1" smtClean="0"/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smtClean="0"/>
              <a:t>Logikai érték (boolean): </a:t>
            </a:r>
            <a:r>
              <a:rPr lang="en-GB" sz="3200" smtClean="0"/>
              <a:t>igaz, hamis. </a:t>
            </a:r>
            <a:br>
              <a:rPr lang="en-GB" sz="3200" smtClean="0"/>
            </a:br>
            <a:r>
              <a:rPr lang="en-GB" sz="3200" smtClean="0"/>
              <a:t>Leggyakrabban egy bájtban (szóban) ábrázolják. </a:t>
            </a:r>
            <a:br>
              <a:rPr lang="en-GB" sz="3200" smtClean="0"/>
            </a:br>
            <a:r>
              <a:rPr lang="en-GB" sz="3200" smtClean="0"/>
              <a:t>Bit térkép.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3200" b="1" smtClean="0"/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smtClean="0"/>
              <a:t>Mutató (pointer):</a:t>
            </a:r>
            <a:r>
              <a:rPr lang="en-GB" sz="3200" smtClean="0"/>
              <a:t> memória cím.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3200" smtClean="0"/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smtClean="0"/>
              <a:t>Bit:</a:t>
            </a:r>
            <a:r>
              <a:rPr lang="en-GB" sz="3200" smtClean="0"/>
              <a:t> kapcsolók, lámpák beállítására, lekérdezésére beágyazott rendszerekben.</a:t>
            </a:r>
          </a:p>
        </p:txBody>
      </p:sp>
      <p:sp>
        <p:nvSpPr>
          <p:cNvPr id="31748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>
                <a:latin typeface="Times New Roman" pitchFamily="18" charset="0"/>
              </a:rPr>
              <a:t>Architektúrák -- Adatábrázolás</a:t>
            </a:r>
          </a:p>
        </p:txBody>
      </p:sp>
      <p:sp>
        <p:nvSpPr>
          <p:cNvPr id="31749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B87BB5FC-3624-459D-853D-509A4581E7E1}" type="datetime10">
              <a:rPr lang="hu-HU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16:26</a:t>
            </a:fld>
            <a:endParaRPr lang="en-GB"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828FCE63-416B-4BFE-AFA6-99B475511222}" type="slidenum">
              <a:rPr lang="en-GB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31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98450"/>
            <a:ext cx="9144000" cy="390525"/>
          </a:xfrm>
        </p:spPr>
        <p:txBody>
          <a:bodyPr>
            <a:spAutoFit/>
          </a:bodyPr>
          <a:lstStyle/>
          <a:p>
            <a:pPr defTabSz="45720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smtClean="0">
                <a:latin typeface="Courier" pitchFamily="49" charset="0"/>
              </a:rPr>
              <a:t>Adatábrázolás, adattípusok</a:t>
            </a:r>
            <a:r>
              <a:rPr lang="hu-HU" sz="3200" smtClean="0">
                <a:latin typeface="Courier" pitchFamily="49" charset="0"/>
              </a:rPr>
              <a:t> (HLA)</a:t>
            </a:r>
            <a:endParaRPr lang="en-GB" sz="3200" smtClean="0">
              <a:latin typeface="Courier" pitchFamily="49" charset="0"/>
            </a:endParaRP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8650" y="1270000"/>
            <a:ext cx="8426450" cy="4667250"/>
          </a:xfrm>
        </p:spPr>
        <p:txBody>
          <a:bodyPr>
            <a:spAutoFit/>
          </a:bodyPr>
          <a:lstStyle/>
          <a:p>
            <a:pPr marL="309563" indent="-309563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2000" smtClean="0">
                <a:latin typeface="Courier" pitchFamily="49" charset="0"/>
              </a:rPr>
              <a:t>bit, nible, byte</a:t>
            </a:r>
          </a:p>
          <a:p>
            <a:pPr marL="309563" indent="-309563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2000" smtClean="0">
                <a:latin typeface="Courier" pitchFamily="49" charset="0"/>
              </a:rPr>
              <a:t>Assembly alaptípusok</a:t>
            </a:r>
          </a:p>
          <a:p>
            <a:pPr marL="709613" lvl="1" indent="-252413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2000" smtClean="0">
                <a:latin typeface="Courier" pitchFamily="49" charset="0"/>
              </a:rPr>
              <a:t>byte, word, dword, qword, tbyte, lword</a:t>
            </a:r>
          </a:p>
          <a:p>
            <a:pPr marL="309563" indent="-309563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2000" smtClean="0">
                <a:latin typeface="Courier" pitchFamily="49" charset="0"/>
              </a:rPr>
              <a:t>memória elérés (align)</a:t>
            </a:r>
          </a:p>
          <a:p>
            <a:pPr marL="309563" indent="-309563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2000" smtClean="0">
                <a:latin typeface="Courier" pitchFamily="49" charset="0"/>
              </a:rPr>
              <a:t>Utasítások </a:t>
            </a:r>
            <a:endParaRPr lang="hu-HU" sz="2000" smtClean="0">
              <a:latin typeface="Courier" pitchFamily="49" charset="0"/>
            </a:endParaRPr>
          </a:p>
          <a:p>
            <a:pPr marL="309563" indent="-309563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2000" smtClean="0">
                <a:latin typeface="Courier" pitchFamily="49" charset="0"/>
              </a:rPr>
              <a:t>„Magas szintű” adattípusok</a:t>
            </a:r>
          </a:p>
          <a:p>
            <a:pPr marL="709613" lvl="1" indent="-252413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2000" smtClean="0">
                <a:latin typeface="Courier" pitchFamily="49" charset="0"/>
              </a:rPr>
              <a:t>Egész számok (int32, uns8)</a:t>
            </a:r>
          </a:p>
          <a:p>
            <a:pPr lvl="2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2000" smtClean="0">
                <a:latin typeface="Courier" pitchFamily="49" charset="0"/>
              </a:rPr>
              <a:t>bináris </a:t>
            </a:r>
            <a:r>
              <a:rPr lang="en-GB" sz="2000" smtClean="0">
                <a:solidFill>
                  <a:schemeClr val="bg2"/>
                </a:solidFill>
                <a:latin typeface="Courier" pitchFamily="49" charset="0"/>
              </a:rPr>
              <a:t>&lt;=&gt; BCD (Binary Coded Decimal)</a:t>
            </a:r>
          </a:p>
          <a:p>
            <a:pPr lvl="2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2000" smtClean="0">
                <a:latin typeface="Courier" pitchFamily="49" charset="0"/>
              </a:rPr>
              <a:t>pozitív &lt;=&gt; előjeles </a:t>
            </a:r>
          </a:p>
          <a:p>
            <a:pPr marL="709613" lvl="1" indent="-252413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2000" smtClean="0">
                <a:latin typeface="Courier" pitchFamily="49" charset="0"/>
              </a:rPr>
              <a:t>Valós számok (real32, real64, real80)</a:t>
            </a:r>
          </a:p>
          <a:p>
            <a:pPr marL="709613" lvl="1" indent="-252413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2000" smtClean="0">
                <a:latin typeface="Courier" pitchFamily="49" charset="0"/>
              </a:rPr>
              <a:t>Karakterek</a:t>
            </a:r>
            <a:r>
              <a:rPr lang="hu-HU" sz="2000" smtClean="0">
                <a:latin typeface="Courier" pitchFamily="49" charset="0"/>
              </a:rPr>
              <a:t> (</a:t>
            </a:r>
            <a:r>
              <a:rPr lang="en-GB" sz="2000" smtClean="0">
                <a:latin typeface="Courier" pitchFamily="49" charset="0"/>
              </a:rPr>
              <a:t>char</a:t>
            </a:r>
            <a:r>
              <a:rPr lang="hu-HU" sz="2000" smtClean="0">
                <a:latin typeface="Courier" pitchFamily="49" charset="0"/>
              </a:rPr>
              <a:t>)</a:t>
            </a:r>
            <a:r>
              <a:rPr lang="en-GB" sz="2000" smtClean="0">
                <a:latin typeface="Courier" pitchFamily="49" charset="0"/>
              </a:rPr>
              <a:t>, karakterfüzérek (string)</a:t>
            </a:r>
          </a:p>
          <a:p>
            <a:pPr marL="709613" lvl="1" indent="-252413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2000" smtClean="0">
                <a:latin typeface="Courier" pitchFamily="49" charset="0"/>
              </a:rPr>
              <a:t>Mutatók - memória címek (pointer)</a:t>
            </a:r>
          </a:p>
          <a:p>
            <a:pPr marL="709613" lvl="1" indent="-252413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2000" smtClean="0">
                <a:latin typeface="Courier" pitchFamily="49" charset="0"/>
              </a:rPr>
              <a:t>Tömbök (tomb:int16[3,2];tomb2:byte:=[5,8,4,9];)</a:t>
            </a:r>
          </a:p>
          <a:p>
            <a:pPr marL="309563" indent="-309563" defTabSz="457200">
              <a:buFont typeface="Times New Roman" pitchFamily="18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endParaRPr lang="en-GB" sz="2000" smtClean="0">
              <a:latin typeface="Courier" pitchFamily="49" charset="0"/>
            </a:endParaRPr>
          </a:p>
        </p:txBody>
      </p:sp>
      <p:sp>
        <p:nvSpPr>
          <p:cNvPr id="32773" name="Élőláb hely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>
                <a:latin typeface="Times New Roman" pitchFamily="18" charset="0"/>
              </a:rPr>
              <a:t>Architektúrák -- Adatábrázolás</a:t>
            </a:r>
          </a:p>
        </p:txBody>
      </p:sp>
      <p:sp>
        <p:nvSpPr>
          <p:cNvPr id="32774" name="Dátum helye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85B7305C-9C75-474F-B549-887183C213A6}" type="datetime10">
              <a:rPr lang="hu-HU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16:26</a:t>
            </a:fld>
            <a:endParaRPr lang="en-GB"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3FBDF2B9-BF1D-4563-A9C9-FBF905350E75}" type="slidenum">
              <a:rPr lang="en-GB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32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649288" y="187325"/>
            <a:ext cx="7756525" cy="393700"/>
          </a:xfrm>
        </p:spPr>
        <p:txBody>
          <a:bodyPr>
            <a:spAutoFit/>
          </a:bodyPr>
          <a:lstStyle/>
          <a:p>
            <a:pPr algn="l" defTabSz="45720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smtClean="0">
                <a:latin typeface="Courier" pitchFamily="49" charset="0"/>
              </a:rPr>
              <a:t>„Magas szintű” adattípusok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857250"/>
            <a:ext cx="8426450" cy="5016500"/>
          </a:xfrm>
        </p:spPr>
        <p:txBody>
          <a:bodyPr>
            <a:spAutoFit/>
          </a:bodyPr>
          <a:lstStyle/>
          <a:p>
            <a:pPr marL="309563" indent="-309563" defTabSz="457200">
              <a:lnSpc>
                <a:spcPct val="7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2400" smtClean="0">
                <a:latin typeface="Courier" pitchFamily="49" charset="0"/>
              </a:rPr>
              <a:t>Pozitív egészek</a:t>
            </a:r>
            <a:r>
              <a:rPr lang="en-GB" sz="2800" smtClean="0">
                <a:latin typeface="Courier" pitchFamily="49" charset="0"/>
              </a:rPr>
              <a:t> </a:t>
            </a:r>
            <a:r>
              <a:rPr lang="en-GB" sz="1800" smtClean="0">
                <a:latin typeface="Courier" pitchFamily="49" charset="0"/>
              </a:rPr>
              <a:t>(uns8, uns16, uns32, </a:t>
            </a:r>
            <a:r>
              <a:rPr lang="en-GB" sz="1800" smtClean="0">
                <a:solidFill>
                  <a:schemeClr val="bg2"/>
                </a:solidFill>
                <a:latin typeface="Courier" pitchFamily="49" charset="0"/>
              </a:rPr>
              <a:t>uns64, uns128</a:t>
            </a:r>
            <a:r>
              <a:rPr lang="en-GB" sz="1800" smtClean="0">
                <a:latin typeface="Courier" pitchFamily="49" charset="0"/>
              </a:rPr>
              <a:t>)</a:t>
            </a:r>
            <a:br>
              <a:rPr lang="en-GB" sz="1800" smtClean="0">
                <a:latin typeface="Courier" pitchFamily="49" charset="0"/>
              </a:rPr>
            </a:br>
            <a:r>
              <a:rPr lang="en-GB" sz="2800" smtClean="0">
                <a:latin typeface="Courier" pitchFamily="49" charset="0"/>
              </a:rPr>
              <a:t> </a:t>
            </a:r>
            <a:r>
              <a:rPr lang="en-GB" sz="2400" smtClean="0">
                <a:latin typeface="Courier" pitchFamily="49" charset="0"/>
              </a:rPr>
              <a:t>0 … 2</a:t>
            </a:r>
            <a:r>
              <a:rPr lang="en-GB" sz="2400" baseline="30000" smtClean="0">
                <a:latin typeface="Courier" pitchFamily="49" charset="0"/>
              </a:rPr>
              <a:t>n</a:t>
            </a:r>
            <a:r>
              <a:rPr lang="en-GB" sz="2400" smtClean="0">
                <a:latin typeface="Courier" pitchFamily="49" charset="0"/>
              </a:rPr>
              <a:t>-1</a:t>
            </a:r>
          </a:p>
          <a:p>
            <a:pPr marL="309563" indent="-309563" defTabSz="457200">
              <a:lnSpc>
                <a:spcPct val="7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2400" smtClean="0">
                <a:latin typeface="Courier" pitchFamily="49" charset="0"/>
              </a:rPr>
              <a:t>Előjeles egészek ábrázolása</a:t>
            </a:r>
          </a:p>
          <a:p>
            <a:pPr marL="709613" lvl="1" indent="-252413" defTabSz="457200">
              <a:lnSpc>
                <a:spcPct val="7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2400" smtClean="0">
                <a:latin typeface="Courier" pitchFamily="49" charset="0"/>
              </a:rPr>
              <a:t>kettes komplemens</a:t>
            </a:r>
            <a:r>
              <a:rPr lang="en-GB" smtClean="0">
                <a:latin typeface="Courier" pitchFamily="49" charset="0"/>
              </a:rPr>
              <a:t> </a:t>
            </a:r>
            <a:r>
              <a:rPr lang="en-GB" sz="2000" smtClean="0">
                <a:latin typeface="Courier" pitchFamily="49" charset="0"/>
              </a:rPr>
              <a:t>(int8, int16, int32, </a:t>
            </a:r>
            <a:r>
              <a:rPr lang="en-GB" sz="2000" smtClean="0">
                <a:solidFill>
                  <a:schemeClr val="bg2"/>
                </a:solidFill>
                <a:latin typeface="Courier" pitchFamily="49" charset="0"/>
              </a:rPr>
              <a:t>int64, int128</a:t>
            </a:r>
            <a:r>
              <a:rPr lang="en-GB" sz="2000" smtClean="0">
                <a:latin typeface="Courier" pitchFamily="49" charset="0"/>
              </a:rPr>
              <a:t>)</a:t>
            </a:r>
            <a:r>
              <a:rPr lang="en-GB" smtClean="0">
                <a:latin typeface="Courier" pitchFamily="49" charset="0"/>
              </a:rPr>
              <a:t/>
            </a:r>
            <a:br>
              <a:rPr lang="en-GB" smtClean="0">
                <a:latin typeface="Courier" pitchFamily="49" charset="0"/>
              </a:rPr>
            </a:br>
            <a:r>
              <a:rPr lang="en-GB" smtClean="0">
                <a:latin typeface="Courier" pitchFamily="49" charset="0"/>
              </a:rPr>
              <a:t>-2</a:t>
            </a:r>
            <a:r>
              <a:rPr lang="en-GB" baseline="30000" smtClean="0">
                <a:latin typeface="Courier" pitchFamily="49" charset="0"/>
              </a:rPr>
              <a:t>n-1</a:t>
            </a:r>
            <a:r>
              <a:rPr lang="en-GB" smtClean="0">
                <a:latin typeface="Courier" pitchFamily="49" charset="0"/>
              </a:rPr>
              <a:t> … +2</a:t>
            </a:r>
            <a:r>
              <a:rPr lang="en-GB" baseline="30000" smtClean="0">
                <a:latin typeface="Courier" pitchFamily="49" charset="0"/>
              </a:rPr>
              <a:t>n-1</a:t>
            </a:r>
            <a:r>
              <a:rPr lang="hu-HU" smtClean="0">
                <a:latin typeface="Courier" pitchFamily="49" charset="0"/>
              </a:rPr>
              <a:t>-</a:t>
            </a:r>
            <a:r>
              <a:rPr lang="en-GB" smtClean="0">
                <a:latin typeface="Courier" pitchFamily="49" charset="0"/>
              </a:rPr>
              <a:t>1 </a:t>
            </a:r>
            <a:r>
              <a:rPr lang="hu-HU" smtClean="0">
                <a:latin typeface="Courier" pitchFamily="49" charset="0"/>
              </a:rPr>
              <a:t> (</a:t>
            </a:r>
            <a:r>
              <a:rPr lang="en-GB" smtClean="0">
                <a:solidFill>
                  <a:schemeClr val="bg2"/>
                </a:solidFill>
                <a:latin typeface="Courier" pitchFamily="49" charset="0"/>
              </a:rPr>
              <a:t>int=uns-MSB*2</a:t>
            </a:r>
            <a:r>
              <a:rPr lang="en-GB" baseline="30000" smtClean="0">
                <a:solidFill>
                  <a:schemeClr val="bg2"/>
                </a:solidFill>
                <a:latin typeface="Courier" pitchFamily="49" charset="0"/>
              </a:rPr>
              <a:t>n</a:t>
            </a:r>
            <a:r>
              <a:rPr lang="hu-HU" smtClean="0">
                <a:latin typeface="Courier" pitchFamily="49" charset="0"/>
              </a:rPr>
              <a:t>)</a:t>
            </a:r>
            <a:endParaRPr lang="en-GB" smtClean="0">
              <a:solidFill>
                <a:schemeClr val="bg2"/>
              </a:solidFill>
              <a:latin typeface="Courier" pitchFamily="49" charset="0"/>
            </a:endParaRPr>
          </a:p>
          <a:p>
            <a:pPr marL="309563" indent="-309563" defTabSz="457200">
              <a:lnSpc>
                <a:spcPct val="7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2400" smtClean="0">
                <a:latin typeface="Courier" pitchFamily="49" charset="0"/>
              </a:rPr>
              <a:t>Valós számok</a:t>
            </a:r>
            <a:r>
              <a:rPr lang="en-GB" sz="2800" smtClean="0">
                <a:latin typeface="Courier" pitchFamily="49" charset="0"/>
              </a:rPr>
              <a:t> </a:t>
            </a:r>
            <a:r>
              <a:rPr lang="en-GB" sz="2000" smtClean="0">
                <a:latin typeface="Courier" pitchFamily="49" charset="0"/>
              </a:rPr>
              <a:t>(real32, real64, real80)</a:t>
            </a:r>
          </a:p>
          <a:p>
            <a:pPr marL="709613" lvl="1" indent="-252413" defTabSz="457200">
              <a:lnSpc>
                <a:spcPct val="70000"/>
              </a:lnSpc>
              <a:buFont typeface="Times New Roman" pitchFamily="18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2000" smtClean="0">
                <a:latin typeface="Courier" pitchFamily="49" charset="0"/>
              </a:rPr>
              <a:t>érték=(-1)</a:t>
            </a:r>
            <a:r>
              <a:rPr lang="en-GB" sz="2000" baseline="30000" smtClean="0">
                <a:latin typeface="Courier" pitchFamily="49" charset="0"/>
              </a:rPr>
              <a:t>S</a:t>
            </a:r>
            <a:r>
              <a:rPr lang="en-GB" sz="2000" smtClean="0">
                <a:latin typeface="Courier" pitchFamily="49" charset="0"/>
              </a:rPr>
              <a:t>*2</a:t>
            </a:r>
            <a:r>
              <a:rPr lang="hu-HU" sz="2000" baseline="30000" smtClean="0">
                <a:latin typeface="Courier" pitchFamily="49" charset="0"/>
              </a:rPr>
              <a:t>k-t</a:t>
            </a:r>
            <a:r>
              <a:rPr lang="en-GB" sz="2000" smtClean="0">
                <a:latin typeface="Courier" pitchFamily="49" charset="0"/>
              </a:rPr>
              <a:t>*(1</a:t>
            </a:r>
            <a:r>
              <a:rPr lang="hu-HU" sz="2000" smtClean="0">
                <a:latin typeface="Courier" pitchFamily="49" charset="0"/>
              </a:rPr>
              <a:t>.</a:t>
            </a:r>
            <a:r>
              <a:rPr lang="en-GB" sz="2000" smtClean="0">
                <a:latin typeface="Courier" pitchFamily="49" charset="0"/>
              </a:rPr>
              <a:t>mantissza) </a:t>
            </a:r>
            <a:endParaRPr lang="hu-HU" sz="2000" smtClean="0">
              <a:latin typeface="Courier" pitchFamily="49" charset="0"/>
            </a:endParaRPr>
          </a:p>
          <a:p>
            <a:pPr marL="709613" lvl="1" indent="-252413" defTabSz="457200">
              <a:lnSpc>
                <a:spcPct val="70000"/>
              </a:lnSpc>
              <a:buFont typeface="Times New Roman" pitchFamily="18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hu-HU" sz="2000" smtClean="0">
                <a:latin typeface="Courier" pitchFamily="49" charset="0"/>
              </a:rPr>
              <a:t>			</a:t>
            </a:r>
            <a:r>
              <a:rPr lang="en-GB" sz="2000" smtClean="0">
                <a:latin typeface="Courier" pitchFamily="49" charset="0"/>
              </a:rPr>
              <a:t>(IEEE </a:t>
            </a:r>
            <a:r>
              <a:rPr lang="hu-HU" sz="2000" smtClean="0">
                <a:latin typeface="Courier" pitchFamily="49" charset="0"/>
              </a:rPr>
              <a:t>754 </a:t>
            </a:r>
            <a:r>
              <a:rPr lang="en-GB" sz="2000" smtClean="0">
                <a:latin typeface="Courier" pitchFamily="49" charset="0"/>
              </a:rPr>
              <a:t>szabvány)</a:t>
            </a:r>
          </a:p>
          <a:p>
            <a:pPr marL="709613" lvl="1" indent="-252413" defTabSz="457200">
              <a:lnSpc>
                <a:spcPct val="70000"/>
              </a:lnSpc>
              <a:buFont typeface="Times New Roman" pitchFamily="18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2000" smtClean="0">
                <a:latin typeface="Courier" pitchFamily="49" charset="0"/>
              </a:rPr>
              <a:t>real32: 1+ 8+23     10</a:t>
            </a:r>
            <a:r>
              <a:rPr lang="en-GB" sz="2000" baseline="30000" smtClean="0">
                <a:latin typeface="Courier" pitchFamily="49" charset="0"/>
              </a:rPr>
              <a:t>38</a:t>
            </a:r>
            <a:r>
              <a:rPr lang="en-GB" sz="2000" smtClean="0">
                <a:latin typeface="Courier" pitchFamily="49" charset="0"/>
              </a:rPr>
              <a:t>   6-7 jegy</a:t>
            </a:r>
          </a:p>
          <a:p>
            <a:pPr marL="709613" lvl="1" indent="-252413" defTabSz="457200">
              <a:lnSpc>
                <a:spcPct val="70000"/>
              </a:lnSpc>
              <a:buFont typeface="Times New Roman" pitchFamily="18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2000" smtClean="0">
                <a:latin typeface="Courier" pitchFamily="49" charset="0"/>
              </a:rPr>
              <a:t>real64: 1+11+52     10</a:t>
            </a:r>
            <a:r>
              <a:rPr lang="en-GB" sz="2000" baseline="30000" smtClean="0">
                <a:latin typeface="Courier" pitchFamily="49" charset="0"/>
              </a:rPr>
              <a:t>308</a:t>
            </a:r>
            <a:r>
              <a:rPr lang="en-GB" sz="2000" smtClean="0">
                <a:latin typeface="Courier" pitchFamily="49" charset="0"/>
              </a:rPr>
              <a:t>  15-16 jegy</a:t>
            </a:r>
          </a:p>
          <a:p>
            <a:pPr marL="709613" lvl="1" indent="-252413" defTabSz="457200">
              <a:lnSpc>
                <a:spcPct val="70000"/>
              </a:lnSpc>
              <a:buFont typeface="Times New Roman" pitchFamily="18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2000" smtClean="0">
                <a:latin typeface="Courier" pitchFamily="49" charset="0"/>
              </a:rPr>
              <a:t>real80: 1+15+64     10</a:t>
            </a:r>
            <a:r>
              <a:rPr lang="en-GB" sz="2000" baseline="30000" smtClean="0">
                <a:latin typeface="Courier" pitchFamily="49" charset="0"/>
              </a:rPr>
              <a:t>4800</a:t>
            </a:r>
            <a:r>
              <a:rPr lang="en-GB" sz="2000" smtClean="0">
                <a:latin typeface="Courier" pitchFamily="49" charset="0"/>
              </a:rPr>
              <a:t> 19-20 jegy</a:t>
            </a:r>
          </a:p>
          <a:p>
            <a:pPr marL="309563" indent="-309563" defTabSz="457200">
              <a:lnSpc>
                <a:spcPct val="7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2400" smtClean="0">
                <a:latin typeface="Courier" pitchFamily="49" charset="0"/>
              </a:rPr>
              <a:t>Mutatók</a:t>
            </a:r>
            <a:r>
              <a:rPr lang="en-GB" sz="2800" smtClean="0">
                <a:latin typeface="Courier" pitchFamily="49" charset="0"/>
              </a:rPr>
              <a:t> </a:t>
            </a:r>
            <a:r>
              <a:rPr lang="en-GB" sz="2000" smtClean="0">
                <a:latin typeface="Courier" pitchFamily="49" charset="0"/>
              </a:rPr>
              <a:t>(pointer)</a:t>
            </a:r>
          </a:p>
          <a:p>
            <a:pPr marL="309563" indent="-309563" defTabSz="457200">
              <a:lnSpc>
                <a:spcPct val="7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2400" smtClean="0">
                <a:latin typeface="Courier" pitchFamily="49" charset="0"/>
              </a:rPr>
              <a:t>Karakterek, karakter füzérek</a:t>
            </a:r>
            <a:r>
              <a:rPr lang="en-GB" sz="2800" smtClean="0">
                <a:latin typeface="Courier" pitchFamily="49" charset="0"/>
              </a:rPr>
              <a:t> </a:t>
            </a:r>
            <a:r>
              <a:rPr lang="en-GB" sz="2000" smtClean="0">
                <a:latin typeface="Courier" pitchFamily="49" charset="0"/>
              </a:rPr>
              <a:t>(char, string)</a:t>
            </a:r>
          </a:p>
          <a:p>
            <a:pPr marL="309563" indent="-309563" defTabSz="457200">
              <a:lnSpc>
                <a:spcPct val="70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2000" smtClean="0">
                <a:latin typeface="Courier" pitchFamily="49" charset="0"/>
              </a:rPr>
              <a:t>Összetett típusok (tömbök, re</a:t>
            </a:r>
            <a:r>
              <a:rPr lang="hu-HU" sz="2000" smtClean="0">
                <a:latin typeface="Courier" pitchFamily="49" charset="0"/>
              </a:rPr>
              <a:t>k</a:t>
            </a:r>
            <a:r>
              <a:rPr lang="en-GB" sz="2000" smtClean="0">
                <a:latin typeface="Courier" pitchFamily="49" charset="0"/>
              </a:rPr>
              <a:t>ordok, uniók)</a:t>
            </a:r>
          </a:p>
        </p:txBody>
      </p:sp>
      <p:sp>
        <p:nvSpPr>
          <p:cNvPr id="33797" name="Élőláb hely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>
                <a:latin typeface="Times New Roman" pitchFamily="18" charset="0"/>
              </a:rPr>
              <a:t>Architektúrák -- Adatábrázolás</a:t>
            </a:r>
          </a:p>
        </p:txBody>
      </p:sp>
      <p:sp>
        <p:nvSpPr>
          <p:cNvPr id="33798" name="Dátum helye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B36F0200-AC19-4225-BF0F-6281CE68E3B4}" type="datetime10">
              <a:rPr lang="hu-HU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16:26</a:t>
            </a:fld>
            <a:endParaRPr lang="en-GB"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A295CAE5-929B-4431-8658-F059057F0D63}" type="slidenum">
              <a:rPr lang="en-GB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33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-215900" y="0"/>
            <a:ext cx="9359900" cy="892175"/>
          </a:xfrm>
        </p:spPr>
        <p:txBody>
          <a:bodyPr/>
          <a:lstStyle/>
          <a:p>
            <a:pPr marL="342900" indent="-342900" algn="ctr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3600" b="1" smtClean="0"/>
              <a:t>Utasítások ábrázolása (Pentium)</a:t>
            </a:r>
            <a:endParaRPr lang="hu-HU" sz="3600" smtClean="0"/>
          </a:p>
        </p:txBody>
      </p:sp>
      <p:sp>
        <p:nvSpPr>
          <p:cNvPr id="34820" name="Rectangle 3"/>
          <p:cNvSpPr>
            <a:spLocks noChangeArrowheads="1"/>
          </p:cNvSpPr>
          <p:nvPr/>
        </p:nvSpPr>
        <p:spPr bwMode="auto">
          <a:xfrm>
            <a:off x="0" y="2428875"/>
            <a:ext cx="9756775" cy="367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38138" indent="-338138">
              <a:spcBef>
                <a:spcPts val="800"/>
              </a:spcBef>
              <a:buFont typeface="Times New Roman" pitchFamily="18" charset="0"/>
              <a:buChar char="•"/>
            </a:pPr>
            <a:r>
              <a:rPr lang="hu-HU" sz="2000" b="1" i="1" u="sng">
                <a:solidFill>
                  <a:srgbClr val="000000"/>
                </a:solidFill>
              </a:rPr>
              <a:t>Prefixum</a:t>
            </a:r>
            <a:r>
              <a:rPr lang="hu-HU" sz="2000" b="1">
                <a:solidFill>
                  <a:srgbClr val="000000"/>
                </a:solidFill>
              </a:rPr>
              <a:t>: </a:t>
            </a:r>
          </a:p>
          <a:p>
            <a:pPr marL="738188" lvl="1" indent="-280988">
              <a:spcBef>
                <a:spcPts val="700"/>
              </a:spcBef>
              <a:buFont typeface="Times New Roman" pitchFamily="18" charset="0"/>
              <a:buChar char="–"/>
            </a:pPr>
            <a:r>
              <a:rPr lang="hu-HU" sz="1800">
                <a:solidFill>
                  <a:srgbClr val="000000"/>
                </a:solidFill>
              </a:rPr>
              <a:t>utasítás (ismétlés / LOCK), </a:t>
            </a:r>
          </a:p>
          <a:p>
            <a:pPr marL="738188" lvl="1" indent="-280988">
              <a:spcBef>
                <a:spcPts val="700"/>
              </a:spcBef>
              <a:buFont typeface="Times New Roman" pitchFamily="18" charset="0"/>
              <a:buChar char="–"/>
            </a:pPr>
            <a:r>
              <a:rPr lang="hu-HU" sz="1800">
                <a:solidFill>
                  <a:srgbClr val="000000"/>
                </a:solidFill>
              </a:rPr>
              <a:t>explicit szegmens megadás:	</a:t>
            </a:r>
            <a:r>
              <a:rPr lang="hu-HU" sz="1800" b="1">
                <a:solidFill>
                  <a:srgbClr val="000000"/>
                </a:solidFill>
              </a:rPr>
              <a:t>MOV	AX, CS:S </a:t>
            </a:r>
            <a:r>
              <a:rPr lang="en-US" sz="1800" b="1">
                <a:solidFill>
                  <a:srgbClr val="000000"/>
                </a:solidFill>
              </a:rPr>
              <a:t>;</a:t>
            </a:r>
            <a:r>
              <a:rPr lang="hu-HU" sz="1800" b="1">
                <a:solidFill>
                  <a:srgbClr val="000000"/>
                </a:solidFill>
              </a:rPr>
              <a:t> </a:t>
            </a:r>
            <a:r>
              <a:rPr lang="hu-HU" sz="1800">
                <a:solidFill>
                  <a:srgbClr val="000000"/>
                </a:solidFill>
              </a:rPr>
              <a:t>S nem a DS-ben, hanem CS-ben van</a:t>
            </a:r>
            <a:r>
              <a:rPr lang="hu-HU" sz="1800" b="1">
                <a:solidFill>
                  <a:srgbClr val="000000"/>
                </a:solidFill>
              </a:rPr>
              <a:t>,</a:t>
            </a:r>
          </a:p>
          <a:p>
            <a:pPr marL="738188" lvl="1" indent="-280988">
              <a:spcBef>
                <a:spcPts val="700"/>
              </a:spcBef>
              <a:buFont typeface="Times New Roman" pitchFamily="18" charset="0"/>
              <a:buChar char="–"/>
            </a:pPr>
            <a:r>
              <a:rPr lang="hu-HU" sz="1800">
                <a:solidFill>
                  <a:srgbClr val="000000"/>
                </a:solidFill>
              </a:rPr>
              <a:t>Cím méret módosítás  (16/32 bit)</a:t>
            </a:r>
          </a:p>
          <a:p>
            <a:pPr marL="738188" lvl="1" indent="-280988">
              <a:spcBef>
                <a:spcPts val="700"/>
              </a:spcBef>
              <a:buFont typeface="Times New Roman" pitchFamily="18" charset="0"/>
              <a:buChar char="–"/>
            </a:pPr>
            <a:r>
              <a:rPr lang="hu-HU" sz="1800">
                <a:solidFill>
                  <a:srgbClr val="000000"/>
                </a:solidFill>
              </a:rPr>
              <a:t>Operandus méret módosítás  (16/32 bit)</a:t>
            </a:r>
          </a:p>
          <a:p>
            <a:pPr marL="338138" indent="-338138">
              <a:spcBef>
                <a:spcPts val="800"/>
              </a:spcBef>
              <a:buFont typeface="Times New Roman" pitchFamily="18" charset="0"/>
              <a:buChar char="•"/>
            </a:pPr>
            <a:r>
              <a:rPr lang="hu-HU" sz="2000" b="1" i="1" u="sng">
                <a:solidFill>
                  <a:srgbClr val="000000"/>
                </a:solidFill>
              </a:rPr>
              <a:t>Operációs kód</a:t>
            </a:r>
            <a:r>
              <a:rPr lang="hu-HU" sz="2000" b="1">
                <a:solidFill>
                  <a:srgbClr val="000000"/>
                </a:solidFill>
              </a:rPr>
              <a:t>:</a:t>
            </a:r>
            <a:r>
              <a:rPr lang="hu-HU" sz="2000">
                <a:solidFill>
                  <a:srgbClr val="000000"/>
                </a:solidFill>
              </a:rPr>
              <a:t> szimbolikus alakját mnemonic-nak nevezzük</a:t>
            </a:r>
            <a:endParaRPr lang="hu-HU" sz="2000" b="1" i="1" u="sng">
              <a:solidFill>
                <a:srgbClr val="000000"/>
              </a:solidFill>
            </a:endParaRPr>
          </a:p>
          <a:p>
            <a:pPr marL="338138" indent="-338138">
              <a:spcBef>
                <a:spcPts val="800"/>
              </a:spcBef>
              <a:buFont typeface="Times New Roman" pitchFamily="18" charset="0"/>
              <a:buChar char="•"/>
            </a:pPr>
            <a:r>
              <a:rPr lang="hu-HU" sz="2000" b="1" i="1" u="sng">
                <a:solidFill>
                  <a:srgbClr val="000000"/>
                </a:solidFill>
              </a:rPr>
              <a:t>Címzési mód</a:t>
            </a:r>
            <a:r>
              <a:rPr lang="hu-HU" sz="2000" b="1">
                <a:solidFill>
                  <a:srgbClr val="000000"/>
                </a:solidFill>
              </a:rPr>
              <a:t>: </a:t>
            </a:r>
            <a:r>
              <a:rPr lang="hu-HU" sz="2000">
                <a:solidFill>
                  <a:srgbClr val="000000"/>
                </a:solidFill>
              </a:rPr>
              <a:t>hogyan kell az operandust értelmezni</a:t>
            </a:r>
          </a:p>
          <a:p>
            <a:pPr marL="738188" lvl="1" indent="-280988">
              <a:spcBef>
                <a:spcPts val="700"/>
              </a:spcBef>
              <a:buFont typeface="Times New Roman" pitchFamily="18" charset="0"/>
              <a:buChar char="–"/>
            </a:pPr>
            <a:r>
              <a:rPr lang="hu-HU" sz="1800" b="1" i="1" u="sng">
                <a:solidFill>
                  <a:srgbClr val="000000"/>
                </a:solidFill>
              </a:rPr>
              <a:t>Mod-r/m byte</a:t>
            </a:r>
          </a:p>
          <a:p>
            <a:pPr marL="738188" lvl="1" indent="-280988">
              <a:spcBef>
                <a:spcPts val="700"/>
              </a:spcBef>
              <a:buFont typeface="Times New Roman" pitchFamily="18" charset="0"/>
              <a:buChar char="–"/>
            </a:pPr>
            <a:r>
              <a:rPr lang="hu-HU" sz="1800" b="1" i="1" u="sng">
                <a:solidFill>
                  <a:srgbClr val="000000"/>
                </a:solidFill>
              </a:rPr>
              <a:t>SIB byte</a:t>
            </a:r>
          </a:p>
          <a:p>
            <a:pPr marL="338138" indent="-338138">
              <a:spcBef>
                <a:spcPts val="800"/>
              </a:spcBef>
              <a:buFont typeface="Times New Roman" pitchFamily="18" charset="0"/>
              <a:buChar char="•"/>
            </a:pPr>
            <a:r>
              <a:rPr lang="hu-HU" sz="2000" b="1" i="1" u="sng">
                <a:solidFill>
                  <a:srgbClr val="000000"/>
                </a:solidFill>
              </a:rPr>
              <a:t>Operandus</a:t>
            </a:r>
            <a:r>
              <a:rPr lang="hu-HU" sz="2000" b="1">
                <a:solidFill>
                  <a:srgbClr val="000000"/>
                </a:solidFill>
              </a:rPr>
              <a:t>: </a:t>
            </a:r>
            <a:r>
              <a:rPr lang="hu-HU" sz="2000">
                <a:solidFill>
                  <a:srgbClr val="000000"/>
                </a:solidFill>
              </a:rPr>
              <a:t>mivel kell a műveletet elvégezni</a:t>
            </a:r>
          </a:p>
          <a:p>
            <a:pPr marL="738188" lvl="1" indent="-280988">
              <a:spcBef>
                <a:spcPts val="700"/>
              </a:spcBef>
              <a:buFont typeface="Times New Roman" pitchFamily="18" charset="0"/>
              <a:buChar char="–"/>
            </a:pPr>
            <a:r>
              <a:rPr lang="hu-HU" sz="1800">
                <a:solidFill>
                  <a:srgbClr val="000000"/>
                </a:solidFill>
              </a:rPr>
              <a:t>Memória cím / eltolás</a:t>
            </a:r>
          </a:p>
          <a:p>
            <a:pPr marL="738188" lvl="1" indent="-280988">
              <a:spcBef>
                <a:spcPts val="700"/>
              </a:spcBef>
              <a:buFont typeface="Times New Roman" pitchFamily="18" charset="0"/>
              <a:buChar char="–"/>
            </a:pPr>
            <a:r>
              <a:rPr lang="hu-HU" sz="1800">
                <a:solidFill>
                  <a:srgbClr val="000000"/>
                </a:solidFill>
              </a:rPr>
              <a:t>Azonnali operandus – konstans</a:t>
            </a:r>
          </a:p>
        </p:txBody>
      </p:sp>
      <p:graphicFrame>
        <p:nvGraphicFramePr>
          <p:cNvPr id="211993" name="Group 25"/>
          <p:cNvGraphicFramePr>
            <a:graphicFrameLocks noGrp="1"/>
          </p:cNvGraphicFramePr>
          <p:nvPr>
            <p:ph sz="half" idx="2"/>
          </p:nvPr>
        </p:nvGraphicFramePr>
        <p:xfrm>
          <a:off x="0" y="1181100"/>
          <a:ext cx="9144000" cy="865632"/>
        </p:xfrm>
        <a:graphic>
          <a:graphicData uri="http://schemas.openxmlformats.org/drawingml/2006/table">
            <a:tbl>
              <a:tblPr/>
              <a:tblGrid>
                <a:gridCol w="2017713"/>
                <a:gridCol w="2555875"/>
                <a:gridCol w="2284412"/>
                <a:gridCol w="2286000"/>
              </a:tblGrid>
              <a:tr h="180975">
                <a:tc>
                  <a:txBody>
                    <a:bodyPr/>
                    <a:lstStyle/>
                    <a:p>
                      <a:pPr marL="342900" marR="0" lvl="0" indent="-342900" algn="ctr" defTabSz="7620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prefixum</a:t>
                      </a: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7620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operációs kód</a:t>
                      </a: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7620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címzési mód</a:t>
                      </a: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7620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Operandus(ok)</a:t>
                      </a:r>
                      <a:endParaRPr kumimoji="0" lang="hu-H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342900" marR="0" lvl="0" indent="-342900" algn="ctr" defTabSz="7620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0 - 2 byte</a:t>
                      </a: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7620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byte</a:t>
                      </a: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7620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0 - 2 byte</a:t>
                      </a: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7620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0 - 8 byte</a:t>
                      </a: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4837" name="Élőláb helye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>
                <a:latin typeface="Times New Roman" pitchFamily="18" charset="0"/>
              </a:rPr>
              <a:t>Architektúrák -- Adatábrázolás</a:t>
            </a:r>
          </a:p>
        </p:txBody>
      </p:sp>
      <p:sp>
        <p:nvSpPr>
          <p:cNvPr id="34838" name="Dátum helye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B5FB1D4B-E396-4234-B28E-EEEBC953A419}" type="datetime10">
              <a:rPr lang="hu-HU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16:26</a:t>
            </a:fld>
            <a:endParaRPr lang="en-GB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3BCA1C97-495E-4532-845D-861741C52E3B}" type="slidenum">
              <a:rPr lang="en-GB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34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0"/>
            <a:ext cx="8785225" cy="6094413"/>
          </a:xfrm>
        </p:spPr>
        <p:txBody>
          <a:bodyPr/>
          <a:lstStyle/>
          <a:p>
            <a:pPr marL="342900" indent="-342900" algn="ctr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b="1" smtClean="0"/>
              <a:t>Központi memória </a:t>
            </a:r>
            <a:r>
              <a:rPr lang="hu-HU" smtClean="0"/>
              <a:t>(</a:t>
            </a:r>
            <a:r>
              <a:rPr lang="hu-HU" b="1" smtClean="0"/>
              <a:t>2.9. ábra</a:t>
            </a:r>
            <a:r>
              <a:rPr lang="hu-HU" smtClean="0"/>
              <a:t>) </a:t>
            </a:r>
            <a:endParaRPr lang="hu-HU" b="1" smtClean="0"/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mtClean="0"/>
              <a:t>A programok és adatok tárolására szolgál.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b="1" smtClean="0"/>
              <a:t>Bit</a:t>
            </a:r>
            <a:r>
              <a:rPr lang="hu-HU" smtClean="0"/>
              <a:t>: a memória alapegysége, egy 0-t vagy 1-et tartalmazhat.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b="1" smtClean="0"/>
              <a:t>Memória rekesz (cella):</a:t>
            </a:r>
            <a:r>
              <a:rPr lang="hu-HU" smtClean="0"/>
              <a:t> több bit együttese. Minden rekesz ugyanannyi bitből áll. Minden rekeszhez hozzá van rendelve egy szám, a </a:t>
            </a:r>
            <a:r>
              <a:rPr lang="hu-HU" b="1" smtClean="0"/>
              <a:t>rekesz címe</a:t>
            </a:r>
            <a:r>
              <a:rPr lang="hu-HU" smtClean="0"/>
              <a:t>. Egy rekeszre a címével hivatkozhatunk. A rekesz a legkisebb címezhető egység.</a:t>
            </a:r>
          </a:p>
        </p:txBody>
      </p:sp>
      <p:sp>
        <p:nvSpPr>
          <p:cNvPr id="35844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>
                <a:latin typeface="Times New Roman" pitchFamily="18" charset="0"/>
              </a:rPr>
              <a:t>Architektúrák -- Adatábrázolás</a:t>
            </a:r>
          </a:p>
        </p:txBody>
      </p:sp>
      <p:sp>
        <p:nvSpPr>
          <p:cNvPr id="35845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139BF7B1-759D-4508-8E61-40802E66E877}" type="datetime10">
              <a:rPr lang="hu-HU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16:26</a:t>
            </a:fld>
            <a:endParaRPr lang="en-GB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E81C81DA-E2AC-409C-8726-3182D43EB367}" type="slidenum">
              <a:rPr lang="en-GB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35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584200" y="5661025"/>
            <a:ext cx="6146800" cy="615950"/>
          </a:xfrm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3600" b="1" smtClean="0"/>
              <a:t>Központi memória </a:t>
            </a:r>
            <a:r>
              <a:rPr lang="hu-HU" sz="3600" smtClean="0"/>
              <a:t>(</a:t>
            </a:r>
            <a:r>
              <a:rPr lang="hu-HU" sz="3600" b="1" smtClean="0"/>
              <a:t>2.9. ábra</a:t>
            </a:r>
            <a:r>
              <a:rPr lang="hu-HU" sz="3600" smtClean="0"/>
              <a:t>) </a:t>
            </a:r>
            <a:endParaRPr lang="hu-HU" sz="3600" b="1" smtClean="0"/>
          </a:p>
        </p:txBody>
      </p:sp>
      <p:graphicFrame>
        <p:nvGraphicFramePr>
          <p:cNvPr id="160771" name="Group 3"/>
          <p:cNvGraphicFramePr>
            <a:graphicFrameLocks noGrp="1"/>
          </p:cNvGraphicFramePr>
          <p:nvPr>
            <p:ph sz="half" idx="2"/>
          </p:nvPr>
        </p:nvGraphicFramePr>
        <p:xfrm>
          <a:off x="406400" y="808038"/>
          <a:ext cx="4740275" cy="3039872"/>
        </p:xfrm>
        <a:graphic>
          <a:graphicData uri="http://schemas.openxmlformats.org/drawingml/2006/table">
            <a:tbl>
              <a:tblPr/>
              <a:tblGrid>
                <a:gridCol w="592138"/>
                <a:gridCol w="592137"/>
                <a:gridCol w="593725"/>
                <a:gridCol w="592138"/>
                <a:gridCol w="592137"/>
                <a:gridCol w="592138"/>
                <a:gridCol w="593725"/>
                <a:gridCol w="592137"/>
              </a:tblGrid>
              <a:tr h="411163"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.  .  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2750"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.  .  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gridSpan="6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.  .  .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411163"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n-1</a:t>
                      </a: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.  .  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6918" name="Text Box 62"/>
          <p:cNvSpPr txBox="1">
            <a:spLocks noChangeArrowheads="1"/>
          </p:cNvSpPr>
          <p:nvPr/>
        </p:nvSpPr>
        <p:spPr bwMode="auto">
          <a:xfrm>
            <a:off x="541338" y="0"/>
            <a:ext cx="1389062" cy="5794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3200">
                <a:solidFill>
                  <a:schemeClr val="tx1"/>
                </a:solidFill>
              </a:rPr>
              <a:t>Cím</a:t>
            </a:r>
          </a:p>
        </p:txBody>
      </p:sp>
      <p:sp>
        <p:nvSpPr>
          <p:cNvPr id="36919" name="AutoShape 63"/>
          <p:cNvSpPr>
            <a:spLocks/>
          </p:cNvSpPr>
          <p:nvPr/>
        </p:nvSpPr>
        <p:spPr bwMode="auto">
          <a:xfrm rot="5400000" flipV="1">
            <a:off x="3313112" y="-1055687"/>
            <a:ext cx="111125" cy="3511550"/>
          </a:xfrm>
          <a:prstGeom prst="leftBrace">
            <a:avLst>
              <a:gd name="adj1" fmla="val 26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36920" name="Text Box 64"/>
          <p:cNvSpPr txBox="1">
            <a:spLocks noChangeArrowheads="1"/>
          </p:cNvSpPr>
          <p:nvPr/>
        </p:nvSpPr>
        <p:spPr bwMode="auto">
          <a:xfrm>
            <a:off x="1987550" y="0"/>
            <a:ext cx="2992438" cy="5794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3200">
                <a:solidFill>
                  <a:schemeClr val="tx1"/>
                </a:solidFill>
              </a:rPr>
              <a:t>Rekesz/cella</a:t>
            </a:r>
          </a:p>
        </p:txBody>
      </p:sp>
      <p:sp>
        <p:nvSpPr>
          <p:cNvPr id="36921" name="Text Box 65"/>
          <p:cNvSpPr txBox="1">
            <a:spLocks noChangeArrowheads="1"/>
          </p:cNvSpPr>
          <p:nvPr/>
        </p:nvSpPr>
        <p:spPr bwMode="auto">
          <a:xfrm>
            <a:off x="1863725" y="4965700"/>
            <a:ext cx="2878138" cy="5794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3200">
                <a:solidFill>
                  <a:schemeClr val="tx1"/>
                </a:solidFill>
              </a:rPr>
              <a:t>Rekesz hossza</a:t>
            </a:r>
          </a:p>
        </p:txBody>
      </p:sp>
      <p:sp>
        <p:nvSpPr>
          <p:cNvPr id="36922" name="Line 66"/>
          <p:cNvSpPr>
            <a:spLocks noChangeShapeType="1"/>
          </p:cNvSpPr>
          <p:nvPr/>
        </p:nvSpPr>
        <p:spPr bwMode="auto">
          <a:xfrm>
            <a:off x="4821238" y="5260975"/>
            <a:ext cx="3270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36923" name="Line 67"/>
          <p:cNvSpPr>
            <a:spLocks noChangeShapeType="1"/>
          </p:cNvSpPr>
          <p:nvPr/>
        </p:nvSpPr>
        <p:spPr bwMode="auto">
          <a:xfrm>
            <a:off x="1568450" y="5272088"/>
            <a:ext cx="2921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36924" name="Text Box 68"/>
          <p:cNvSpPr txBox="1">
            <a:spLocks noChangeArrowheads="1"/>
          </p:cNvSpPr>
          <p:nvPr/>
        </p:nvSpPr>
        <p:spPr bwMode="auto">
          <a:xfrm>
            <a:off x="5316538" y="384175"/>
            <a:ext cx="3827462" cy="3505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3200">
                <a:solidFill>
                  <a:schemeClr val="tx1"/>
                </a:solidFill>
              </a:rPr>
              <a:t> A rekesz hossza manapság legtöbbször 8 bit (byte ~ bájt).</a:t>
            </a:r>
          </a:p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hu-HU" sz="3200">
              <a:solidFill>
                <a:schemeClr val="tx1"/>
              </a:solidFill>
            </a:endParaRPr>
          </a:p>
          <a:p>
            <a:pPr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3200">
                <a:solidFill>
                  <a:schemeClr val="tx1"/>
                </a:solidFill>
              </a:rPr>
              <a:t>n a memória cellák száma</a:t>
            </a:r>
          </a:p>
        </p:txBody>
      </p:sp>
      <p:sp>
        <p:nvSpPr>
          <p:cNvPr id="36925" name="Élőláb helye 1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>
                <a:latin typeface="Times New Roman" pitchFamily="18" charset="0"/>
              </a:rPr>
              <a:t>Architektúrák -- Adatábrázolás</a:t>
            </a:r>
          </a:p>
        </p:txBody>
      </p:sp>
      <p:sp>
        <p:nvSpPr>
          <p:cNvPr id="36926" name="Dátum helye 1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23E291F5-D904-4F85-864D-A72730D097AE}" type="datetime10">
              <a:rPr lang="hu-HU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16:26</a:t>
            </a:fld>
            <a:endParaRPr lang="en-GB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6509865F-99B1-4DE2-A7DB-363AC8718DCF}" type="slidenum">
              <a:rPr lang="en-GB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36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-219075" y="0"/>
            <a:ext cx="4679950" cy="6138863"/>
          </a:xfrm>
        </p:spPr>
        <p:txBody>
          <a:bodyPr/>
          <a:lstStyle/>
          <a:p>
            <a:pPr marL="342900" indent="-342900" algn="ctr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3600" smtClean="0"/>
              <a:t/>
            </a:r>
            <a:br>
              <a:rPr lang="hu-HU" sz="3600" smtClean="0"/>
            </a:br>
            <a:r>
              <a:rPr lang="hu-HU" sz="3600" smtClean="0"/>
              <a:t>A bitek száma</a:t>
            </a:r>
            <a:br>
              <a:rPr lang="hu-HU" sz="3600" smtClean="0"/>
            </a:br>
            <a:r>
              <a:rPr lang="hu-HU" sz="3600" smtClean="0"/>
              <a:t>rekeszenként </a:t>
            </a:r>
            <a:br>
              <a:rPr lang="hu-HU" sz="3600" smtClean="0"/>
            </a:br>
            <a:r>
              <a:rPr lang="hu-HU" sz="3600" smtClean="0"/>
              <a:t>néhány </a:t>
            </a:r>
            <a:br>
              <a:rPr lang="hu-HU" sz="3600" smtClean="0"/>
            </a:br>
            <a:r>
              <a:rPr lang="hu-HU" sz="3600" smtClean="0"/>
              <a:t>számítógép-történetileg érdekes, </a:t>
            </a:r>
            <a:br>
              <a:rPr lang="hu-HU" sz="3600" smtClean="0"/>
            </a:br>
            <a:r>
              <a:rPr lang="hu-HU" sz="3600" smtClean="0"/>
              <a:t>kereskedelmi </a:t>
            </a:r>
            <a:br>
              <a:rPr lang="hu-HU" sz="3600" smtClean="0"/>
            </a:br>
            <a:r>
              <a:rPr lang="hu-HU" sz="3600" smtClean="0"/>
              <a:t>forgalomba került </a:t>
            </a:r>
            <a:br>
              <a:rPr lang="hu-HU" sz="3600" smtClean="0"/>
            </a:br>
            <a:r>
              <a:rPr lang="hu-HU" sz="3600" smtClean="0"/>
              <a:t>gépen</a:t>
            </a:r>
            <a:r>
              <a:rPr lang="hu-HU" sz="3600" b="1" smtClean="0"/>
              <a:t> </a:t>
            </a:r>
            <a:r>
              <a:rPr lang="hu-HU" sz="3600" smtClean="0"/>
              <a:t>(</a:t>
            </a:r>
            <a:r>
              <a:rPr lang="hu-HU" sz="3600" b="1" smtClean="0"/>
              <a:t>2.10. ábra</a:t>
            </a:r>
            <a:r>
              <a:rPr lang="hu-HU" sz="3600" smtClean="0"/>
              <a:t>) </a:t>
            </a:r>
            <a:endParaRPr lang="hu-HU" sz="3600" b="1" smtClean="0"/>
          </a:p>
        </p:txBody>
      </p:sp>
      <p:graphicFrame>
        <p:nvGraphicFramePr>
          <p:cNvPr id="162819" name="Group 3"/>
          <p:cNvGraphicFramePr>
            <a:graphicFrameLocks noGrp="1"/>
          </p:cNvGraphicFramePr>
          <p:nvPr>
            <p:ph sz="half" idx="2"/>
          </p:nvPr>
        </p:nvGraphicFramePr>
        <p:xfrm>
          <a:off x="4467225" y="192088"/>
          <a:ext cx="4383088" cy="5937252"/>
        </p:xfrm>
        <a:graphic>
          <a:graphicData uri="http://schemas.openxmlformats.org/drawingml/2006/table">
            <a:tbl>
              <a:tblPr/>
              <a:tblGrid>
                <a:gridCol w="2994025"/>
                <a:gridCol w="1389063"/>
              </a:tblGrid>
              <a:tr h="495300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Számítógép</a:t>
                      </a:r>
                    </a:p>
                  </a:txBody>
                  <a:tcPr marL="7200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Bit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3713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Burroughs B1700</a:t>
                      </a:r>
                    </a:p>
                  </a:txBody>
                  <a:tcPr marL="7200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IBM PC</a:t>
                      </a:r>
                    </a:p>
                  </a:txBody>
                  <a:tcPr marL="7200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8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DEC PDP-8</a:t>
                      </a:r>
                    </a:p>
                  </a:txBody>
                  <a:tcPr marL="7200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3713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IBM 1130</a:t>
                      </a:r>
                    </a:p>
                  </a:txBody>
                  <a:tcPr marL="7200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16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DEC PDP-15</a:t>
                      </a:r>
                    </a:p>
                  </a:txBody>
                  <a:tcPr marL="7200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18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XDS 940</a:t>
                      </a:r>
                    </a:p>
                  </a:txBody>
                  <a:tcPr marL="7200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3713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Electrologica X8</a:t>
                      </a:r>
                    </a:p>
                  </a:txBody>
                  <a:tcPr marL="7200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27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XDS Sigma 9</a:t>
                      </a:r>
                    </a:p>
                  </a:txBody>
                  <a:tcPr marL="7200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Honeywell 6180</a:t>
                      </a:r>
                    </a:p>
                  </a:txBody>
                  <a:tcPr marL="7200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36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3713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CDC 3600</a:t>
                      </a:r>
                    </a:p>
                  </a:txBody>
                  <a:tcPr marL="7200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48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CDC Cyber</a:t>
                      </a:r>
                    </a:p>
                  </a:txBody>
                  <a:tcPr marL="7200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60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7933" name="Élőláb hely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>
                <a:latin typeface="Times New Roman" pitchFamily="18" charset="0"/>
              </a:rPr>
              <a:t>Architektúrák -- Adatábrázolás</a:t>
            </a:r>
          </a:p>
        </p:txBody>
      </p:sp>
      <p:sp>
        <p:nvSpPr>
          <p:cNvPr id="37934" name="Dátum helye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AF9D2AC0-70EC-4996-8859-B86B38B728D6}" type="datetime10">
              <a:rPr lang="hu-HU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16:26</a:t>
            </a:fld>
            <a:endParaRPr lang="en-GB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3F086B64-9B46-450A-A4FC-86C0404EBBFE}" type="slidenum">
              <a:rPr lang="en-GB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37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214313"/>
            <a:ext cx="9144000" cy="6046787"/>
          </a:xfrm>
        </p:spPr>
        <p:txBody>
          <a:bodyPr/>
          <a:lstStyle/>
          <a:p>
            <a:pPr algn="ctr">
              <a:spcBef>
                <a:spcPct val="50000"/>
              </a:spcBef>
              <a:spcAft>
                <a:spcPct val="20000"/>
              </a:spcAft>
              <a:buFont typeface="Times New Roman" pitchFamily="18" charset="0"/>
              <a:buNone/>
            </a:pPr>
            <a:r>
              <a:rPr lang="hu-HU" b="1" smtClean="0"/>
              <a:t>Bájtsorrend</a:t>
            </a:r>
          </a:p>
          <a:p>
            <a:pPr>
              <a:buFont typeface="Times New Roman" pitchFamily="18" charset="0"/>
              <a:buNone/>
            </a:pPr>
            <a:r>
              <a:rPr lang="hu-HU" smtClean="0"/>
              <a:t>A legtöbb processzor több egymás utáni bájttal is tud dolgozni (</a:t>
            </a:r>
            <a:r>
              <a:rPr lang="hu-HU" b="1" smtClean="0"/>
              <a:t>szó – word, …</a:t>
            </a:r>
            <a:r>
              <a:rPr lang="hu-HU" smtClean="0"/>
              <a:t>).</a:t>
            </a:r>
          </a:p>
          <a:p>
            <a:pPr algn="ctr">
              <a:spcBef>
                <a:spcPct val="0"/>
              </a:spcBef>
              <a:buFont typeface="Times New Roman" pitchFamily="18" charset="0"/>
              <a:buNone/>
            </a:pPr>
            <a:r>
              <a:rPr lang="hu-HU" smtClean="0"/>
              <a:t>A legmagasabb helyértékű bájt a szóban a</a:t>
            </a:r>
          </a:p>
          <a:p>
            <a:pPr>
              <a:spcBef>
                <a:spcPct val="0"/>
              </a:spcBef>
              <a:buFont typeface="Times New Roman" pitchFamily="18" charset="0"/>
              <a:buNone/>
            </a:pPr>
            <a:r>
              <a:rPr lang="hu-HU" smtClean="0"/>
              <a:t> </a:t>
            </a:r>
            <a:r>
              <a:rPr lang="hu-HU" smtClean="0">
                <a:solidFill>
                  <a:srgbClr val="FF0000"/>
                </a:solidFill>
              </a:rPr>
              <a:t>legalacsonyabb címen: </a:t>
            </a:r>
            <a:r>
              <a:rPr lang="hu-HU" smtClean="0"/>
              <a:t>	      </a:t>
            </a:r>
            <a:r>
              <a:rPr lang="hu-HU" smtClean="0">
                <a:solidFill>
                  <a:srgbClr val="000066"/>
                </a:solidFill>
              </a:rPr>
              <a:t>legmagasabb címen:</a:t>
            </a:r>
          </a:p>
          <a:p>
            <a:pPr>
              <a:spcBef>
                <a:spcPct val="0"/>
              </a:spcBef>
              <a:buFont typeface="Times New Roman" pitchFamily="18" charset="0"/>
              <a:buNone/>
            </a:pPr>
            <a:r>
              <a:rPr lang="hu-HU" b="1" smtClean="0"/>
              <a:t>    </a:t>
            </a:r>
            <a:r>
              <a:rPr lang="hu-HU" b="1" smtClean="0">
                <a:solidFill>
                  <a:srgbClr val="FF0000"/>
                </a:solidFill>
              </a:rPr>
              <a:t>nagy (big) endian </a:t>
            </a:r>
            <a:r>
              <a:rPr lang="hu-HU" b="1" smtClean="0"/>
              <a:t>			</a:t>
            </a:r>
            <a:r>
              <a:rPr lang="hu-HU" b="1" smtClean="0">
                <a:solidFill>
                  <a:srgbClr val="000066"/>
                </a:solidFill>
              </a:rPr>
              <a:t>kis (little) endian</a:t>
            </a:r>
          </a:p>
          <a:p>
            <a:pPr>
              <a:spcBef>
                <a:spcPct val="0"/>
              </a:spcBef>
              <a:buFont typeface="Times New Roman" pitchFamily="18" charset="0"/>
              <a:buNone/>
            </a:pPr>
            <a:r>
              <a:rPr lang="hu-HU" b="1" smtClean="0"/>
              <a:t>	</a:t>
            </a:r>
            <a:r>
              <a:rPr lang="hu-HU" b="1" smtClean="0">
                <a:solidFill>
                  <a:srgbClr val="FF0000"/>
                </a:solidFill>
              </a:rPr>
              <a:t>MSB first</a:t>
            </a:r>
            <a:r>
              <a:rPr lang="hu-HU" b="1" smtClean="0"/>
              <a:t>					      </a:t>
            </a:r>
            <a:r>
              <a:rPr lang="hu-HU" b="1" smtClean="0">
                <a:solidFill>
                  <a:srgbClr val="000066"/>
                </a:solidFill>
              </a:rPr>
              <a:t>LSB first</a:t>
            </a:r>
          </a:p>
          <a:p>
            <a:pPr algn="ctr">
              <a:spcBef>
                <a:spcPct val="0"/>
              </a:spcBef>
              <a:spcAft>
                <a:spcPct val="20000"/>
              </a:spcAft>
              <a:buFont typeface="Times New Roman" pitchFamily="18" charset="0"/>
              <a:buNone/>
            </a:pPr>
            <a:r>
              <a:rPr lang="hu-HU" b="1" smtClean="0"/>
              <a:t>(</a:t>
            </a:r>
            <a:r>
              <a:rPr lang="hu-HU" b="1" smtClean="0">
                <a:solidFill>
                  <a:srgbClr val="FF0000"/>
                </a:solidFill>
              </a:rPr>
              <a:t>M</a:t>
            </a:r>
            <a:r>
              <a:rPr lang="hu-HU" smtClean="0">
                <a:solidFill>
                  <a:srgbClr val="FF0000"/>
                </a:solidFill>
              </a:rPr>
              <a:t>ost</a:t>
            </a:r>
            <a:r>
              <a:rPr lang="hu-HU" smtClean="0"/>
              <a:t>/</a:t>
            </a:r>
            <a:r>
              <a:rPr lang="hu-HU" b="1" smtClean="0">
                <a:solidFill>
                  <a:srgbClr val="000066"/>
                </a:solidFill>
              </a:rPr>
              <a:t>L</a:t>
            </a:r>
            <a:r>
              <a:rPr lang="hu-HU" smtClean="0">
                <a:solidFill>
                  <a:srgbClr val="000066"/>
                </a:solidFill>
              </a:rPr>
              <a:t>east</a:t>
            </a:r>
            <a:r>
              <a:rPr lang="hu-HU" b="1" smtClean="0"/>
              <a:t> S</a:t>
            </a:r>
            <a:r>
              <a:rPr lang="hu-HU" smtClean="0"/>
              <a:t>ignificant</a:t>
            </a:r>
            <a:r>
              <a:rPr lang="hu-HU" b="1" smtClean="0"/>
              <a:t> B</a:t>
            </a:r>
            <a:r>
              <a:rPr lang="hu-HU" smtClean="0"/>
              <a:t>yte</a:t>
            </a:r>
            <a:r>
              <a:rPr lang="hu-HU" b="1" smtClean="0"/>
              <a:t> first)</a:t>
            </a:r>
          </a:p>
          <a:p>
            <a:pPr algn="ctr">
              <a:spcBef>
                <a:spcPct val="0"/>
              </a:spcBef>
              <a:buFont typeface="Times New Roman" pitchFamily="18" charset="0"/>
              <a:buNone/>
            </a:pPr>
            <a:r>
              <a:rPr lang="hu-HU" smtClean="0"/>
              <a:t>Ha egy 32 bites szó bájtjainak értéke rendre: </a:t>
            </a:r>
            <a:br>
              <a:rPr lang="hu-HU" smtClean="0"/>
            </a:br>
            <a:endParaRPr lang="hu-HU" smtClean="0"/>
          </a:p>
          <a:p>
            <a:pPr algn="ctr">
              <a:spcBef>
                <a:spcPct val="0"/>
              </a:spcBef>
              <a:buFont typeface="Times New Roman" pitchFamily="18" charset="0"/>
              <a:buNone/>
            </a:pPr>
            <a:r>
              <a:rPr lang="hu-HU" sz="2000" smtClean="0"/>
              <a:t>M[x]=</a:t>
            </a:r>
            <a:r>
              <a:rPr lang="hu-HU" smtClean="0"/>
              <a:t>a, </a:t>
            </a:r>
            <a:r>
              <a:rPr lang="hu-HU" sz="2000" smtClean="0"/>
              <a:t>M[x+1]=</a:t>
            </a:r>
            <a:r>
              <a:rPr lang="hu-HU" smtClean="0"/>
              <a:t>b, </a:t>
            </a:r>
            <a:r>
              <a:rPr lang="hu-HU" sz="2000" smtClean="0"/>
              <a:t>M[x+2]=</a:t>
            </a:r>
            <a:r>
              <a:rPr lang="hu-HU" smtClean="0"/>
              <a:t>c, </a:t>
            </a:r>
            <a:r>
              <a:rPr lang="hu-HU" sz="2000" smtClean="0"/>
              <a:t>M[x+3]=</a:t>
            </a:r>
            <a:r>
              <a:rPr lang="hu-HU" smtClean="0"/>
              <a:t>d, akkor a szó értéke:</a:t>
            </a:r>
          </a:p>
          <a:p>
            <a:pPr algn="ctr">
              <a:spcBef>
                <a:spcPct val="0"/>
              </a:spcBef>
              <a:buFont typeface="Times New Roman" pitchFamily="18" charset="0"/>
              <a:buNone/>
            </a:pPr>
            <a:endParaRPr lang="hu-HU" smtClean="0"/>
          </a:p>
          <a:p>
            <a:pPr>
              <a:spcBef>
                <a:spcPct val="0"/>
              </a:spcBef>
              <a:buFont typeface="Times New Roman" pitchFamily="18" charset="0"/>
              <a:buNone/>
            </a:pPr>
            <a:r>
              <a:rPr lang="hu-HU" sz="2400" smtClean="0">
                <a:solidFill>
                  <a:srgbClr val="FF0000"/>
                </a:solidFill>
              </a:rPr>
              <a:t>   a*256</a:t>
            </a:r>
            <a:r>
              <a:rPr lang="hu-HU" sz="2400" baseline="30000" smtClean="0">
                <a:solidFill>
                  <a:srgbClr val="FF0000"/>
                </a:solidFill>
              </a:rPr>
              <a:t>3</a:t>
            </a:r>
            <a:r>
              <a:rPr lang="hu-HU" sz="2400" smtClean="0">
                <a:solidFill>
                  <a:srgbClr val="FF0000"/>
                </a:solidFill>
              </a:rPr>
              <a:t>+b*256</a:t>
            </a:r>
            <a:r>
              <a:rPr lang="hu-HU" sz="2400" baseline="30000" smtClean="0">
                <a:solidFill>
                  <a:srgbClr val="FF0000"/>
                </a:solidFill>
              </a:rPr>
              <a:t>2</a:t>
            </a:r>
            <a:r>
              <a:rPr lang="hu-HU" sz="2400" smtClean="0">
                <a:solidFill>
                  <a:srgbClr val="FF0000"/>
                </a:solidFill>
              </a:rPr>
              <a:t>+c*256+d </a:t>
            </a:r>
            <a:r>
              <a:rPr lang="hu-HU" sz="2400" smtClean="0"/>
              <a:t>	       </a:t>
            </a:r>
            <a:r>
              <a:rPr lang="hu-HU" sz="2400" smtClean="0">
                <a:solidFill>
                  <a:srgbClr val="000066"/>
                </a:solidFill>
              </a:rPr>
              <a:t>a+b*256+c*256</a:t>
            </a:r>
            <a:r>
              <a:rPr lang="hu-HU" sz="2400" baseline="30000" smtClean="0">
                <a:solidFill>
                  <a:srgbClr val="000066"/>
                </a:solidFill>
              </a:rPr>
              <a:t>2</a:t>
            </a:r>
            <a:r>
              <a:rPr lang="hu-HU" sz="2400" smtClean="0">
                <a:solidFill>
                  <a:srgbClr val="000066"/>
                </a:solidFill>
              </a:rPr>
              <a:t>+d*256</a:t>
            </a:r>
            <a:r>
              <a:rPr lang="hu-HU" sz="2400" baseline="30000" smtClean="0">
                <a:solidFill>
                  <a:srgbClr val="000066"/>
                </a:solidFill>
              </a:rPr>
              <a:t>3</a:t>
            </a:r>
          </a:p>
        </p:txBody>
      </p:sp>
      <p:sp>
        <p:nvSpPr>
          <p:cNvPr id="38916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>
                <a:latin typeface="Times New Roman" pitchFamily="18" charset="0"/>
              </a:rPr>
              <a:t>Architektúrák -- Adatábrázolás</a:t>
            </a:r>
          </a:p>
        </p:txBody>
      </p:sp>
      <p:sp>
        <p:nvSpPr>
          <p:cNvPr id="38917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8C22E280-D48F-481C-BBB6-03939D0A9ED1}" type="datetime10">
              <a:rPr lang="hu-HU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16:26</a:t>
            </a:fld>
            <a:endParaRPr lang="en-GB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207E9B8E-8EA5-49A4-9742-6235C031BB5B}" type="slidenum">
              <a:rPr lang="en-GB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38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1779588"/>
          </a:xfrm>
        </p:spPr>
        <p:txBody>
          <a:bodyPr/>
          <a:lstStyle/>
          <a:p>
            <a:pPr marL="342900" indent="-342900" algn="ctr">
              <a:lnSpc>
                <a:spcPct val="100000"/>
              </a:lnSpc>
              <a:spcBef>
                <a:spcPct val="50000"/>
              </a:spcBef>
              <a:spcAft>
                <a:spcPct val="20000"/>
              </a:spcAft>
              <a:buFont typeface="Times New Roman" pitchFamily="18" charset="0"/>
              <a:buNone/>
            </a:pPr>
            <a:r>
              <a:rPr lang="hu-HU" sz="3600" b="1" smtClean="0"/>
              <a:t>Bájtsorrend (2.11. ábra)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3600" smtClean="0"/>
              <a:t>	A memória címek úgy vannak fölírva, hogy a legmagasabb helyértékű bájt van bal oldalon.</a:t>
            </a:r>
          </a:p>
        </p:txBody>
      </p:sp>
      <p:graphicFrame>
        <p:nvGraphicFramePr>
          <p:cNvPr id="166915" name="Group 3"/>
          <p:cNvGraphicFramePr>
            <a:graphicFrameLocks noGrp="1"/>
          </p:cNvGraphicFramePr>
          <p:nvPr>
            <p:ph sz="half" idx="2"/>
          </p:nvPr>
        </p:nvGraphicFramePr>
        <p:xfrm>
          <a:off x="142875" y="2214563"/>
          <a:ext cx="4178300" cy="3109913"/>
        </p:xfrm>
        <a:graphic>
          <a:graphicData uri="http://schemas.openxmlformats.org/drawingml/2006/table">
            <a:tbl>
              <a:tblPr/>
              <a:tblGrid>
                <a:gridCol w="835025"/>
                <a:gridCol w="836613"/>
                <a:gridCol w="835025"/>
                <a:gridCol w="836612"/>
                <a:gridCol w="835025"/>
              </a:tblGrid>
              <a:tr h="6223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Cim</a:t>
                      </a:r>
                      <a:endParaRPr kumimoji="0" lang="hu-H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Nagy endian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6223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071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5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6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7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23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8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9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23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13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15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6957" name="Group 45"/>
          <p:cNvGraphicFramePr>
            <a:graphicFrameLocks noGrp="1"/>
          </p:cNvGraphicFramePr>
          <p:nvPr/>
        </p:nvGraphicFramePr>
        <p:xfrm>
          <a:off x="4721225" y="2203450"/>
          <a:ext cx="4227513" cy="3109913"/>
        </p:xfrm>
        <a:graphic>
          <a:graphicData uri="http://schemas.openxmlformats.org/drawingml/2006/table">
            <a:tbl>
              <a:tblPr/>
              <a:tblGrid>
                <a:gridCol w="846138"/>
                <a:gridCol w="844550"/>
                <a:gridCol w="846137"/>
                <a:gridCol w="844550"/>
                <a:gridCol w="846138"/>
              </a:tblGrid>
              <a:tr h="622300">
                <a:tc gridSpan="4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Kis </a:t>
                      </a:r>
                      <a:r>
                        <a:rPr kumimoji="0" lang="hu-H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endian</a:t>
                      </a:r>
                      <a:endParaRPr kumimoji="0" lang="hu-H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Cím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23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071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7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6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5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23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9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8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8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23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15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13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0006" name="Text Box 87"/>
          <p:cNvSpPr txBox="1">
            <a:spLocks noChangeArrowheads="1"/>
          </p:cNvSpPr>
          <p:nvPr/>
        </p:nvSpPr>
        <p:spPr bwMode="auto">
          <a:xfrm>
            <a:off x="1450975" y="5484813"/>
            <a:ext cx="2393950" cy="5794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3200">
                <a:solidFill>
                  <a:schemeClr val="tx1"/>
                </a:solidFill>
              </a:rPr>
              <a:t>32 bites szó</a:t>
            </a:r>
          </a:p>
        </p:txBody>
      </p:sp>
      <p:sp>
        <p:nvSpPr>
          <p:cNvPr id="40007" name="Text Box 88"/>
          <p:cNvSpPr txBox="1">
            <a:spLocks noChangeArrowheads="1"/>
          </p:cNvSpPr>
          <p:nvPr/>
        </p:nvSpPr>
        <p:spPr bwMode="auto">
          <a:xfrm>
            <a:off x="5232400" y="5495925"/>
            <a:ext cx="2393950" cy="5794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defTabSz="91440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hu-HU" sz="3200">
                <a:solidFill>
                  <a:schemeClr val="tx1"/>
                </a:solidFill>
              </a:rPr>
              <a:t>32 bites szó</a:t>
            </a:r>
          </a:p>
        </p:txBody>
      </p:sp>
      <p:sp>
        <p:nvSpPr>
          <p:cNvPr id="40008" name="Line 89"/>
          <p:cNvSpPr>
            <a:spLocks noChangeShapeType="1"/>
          </p:cNvSpPr>
          <p:nvPr/>
        </p:nvSpPr>
        <p:spPr bwMode="auto">
          <a:xfrm>
            <a:off x="3686175" y="5811838"/>
            <a:ext cx="6429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40009" name="Line 90"/>
          <p:cNvSpPr>
            <a:spLocks noChangeShapeType="1"/>
          </p:cNvSpPr>
          <p:nvPr/>
        </p:nvSpPr>
        <p:spPr bwMode="auto">
          <a:xfrm>
            <a:off x="7615238" y="5822950"/>
            <a:ext cx="508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40010" name="Line 91"/>
          <p:cNvSpPr>
            <a:spLocks noChangeShapeType="1"/>
          </p:cNvSpPr>
          <p:nvPr/>
        </p:nvSpPr>
        <p:spPr bwMode="auto">
          <a:xfrm>
            <a:off x="1000125" y="5800725"/>
            <a:ext cx="5762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40011" name="Line 92"/>
          <p:cNvSpPr>
            <a:spLocks noChangeShapeType="1"/>
          </p:cNvSpPr>
          <p:nvPr/>
        </p:nvSpPr>
        <p:spPr bwMode="auto">
          <a:xfrm>
            <a:off x="4748213" y="5800725"/>
            <a:ext cx="508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40012" name="Élőláb helye 1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>
                <a:latin typeface="Times New Roman" pitchFamily="18" charset="0"/>
              </a:rPr>
              <a:t>Architektúrák -- Adatábrázolás</a:t>
            </a:r>
          </a:p>
        </p:txBody>
      </p:sp>
      <p:sp>
        <p:nvSpPr>
          <p:cNvPr id="40013" name="Dátum helye 1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F03396D8-DEDA-4CD4-BF93-8D7D05114DFB}" type="datetime10">
              <a:rPr lang="hu-HU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16:26</a:t>
            </a:fld>
            <a:endParaRPr lang="en-GB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Dia számának hely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F08BF7D5-FA1B-411F-8E32-98E3060A2B0A}" type="slidenum">
              <a:rPr lang="en-GB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39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1524000"/>
          </a:xfrm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50000"/>
              </a:spcBef>
              <a:spcAft>
                <a:spcPct val="20000"/>
              </a:spcAft>
              <a:buFont typeface="Times New Roman" pitchFamily="18" charset="0"/>
              <a:buNone/>
            </a:pPr>
            <a:r>
              <a:rPr lang="hu-HU" sz="3600" b="1" smtClean="0"/>
              <a:t>Bájtsorrend (12. ábra)</a:t>
            </a:r>
          </a:p>
          <a:p>
            <a:pPr marL="342900" indent="-342900">
              <a:lnSpc>
                <a:spcPct val="90000"/>
              </a:lnSpc>
              <a:spcBef>
                <a:spcPct val="0"/>
              </a:spcBef>
              <a:buFont typeface="Times New Roman" pitchFamily="18" charset="0"/>
              <a:buNone/>
            </a:pPr>
            <a:r>
              <a:rPr lang="hu-HU" sz="3600" smtClean="0"/>
              <a:t>A szövegek karaktereit mindkét esetben növekvő bájt sorrendben helyezik el</a:t>
            </a:r>
          </a:p>
        </p:txBody>
      </p:sp>
      <p:graphicFrame>
        <p:nvGraphicFramePr>
          <p:cNvPr id="168963" name="Group 3"/>
          <p:cNvGraphicFramePr>
            <a:graphicFrameLocks noGrp="1"/>
          </p:cNvGraphicFramePr>
          <p:nvPr>
            <p:ph sz="half" idx="2"/>
          </p:nvPr>
        </p:nvGraphicFramePr>
        <p:xfrm>
          <a:off x="336550" y="1673225"/>
          <a:ext cx="3878260" cy="2081784"/>
        </p:xfrm>
        <a:graphic>
          <a:graphicData uri="http://schemas.openxmlformats.org/drawingml/2006/table">
            <a:tbl>
              <a:tblPr/>
              <a:tblGrid>
                <a:gridCol w="1095375"/>
                <a:gridCol w="661988"/>
                <a:gridCol w="663575"/>
                <a:gridCol w="661987"/>
                <a:gridCol w="795335"/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Cím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nagy endian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53181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</a:t>
                      </a: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/>
                      </a:r>
                      <a:b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</a:t>
                      </a: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/>
                      </a:r>
                      <a:b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</a:t>
                      </a: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/>
                      </a:r>
                      <a:b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</a:t>
                      </a: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/>
                      </a:r>
                      <a:b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</a:t>
                      </a: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/>
                      </a:r>
                      <a:b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12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5</a:t>
                      </a: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/>
                      </a:r>
                      <a:b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34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6</a:t>
                      </a: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/>
                      </a:r>
                      <a:b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56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7</a:t>
                      </a:r>
                      <a:r>
                        <a:rPr kumimoji="0" lang="hu-H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/>
                      </a:r>
                      <a:br>
                        <a:rPr kumimoji="0" lang="hu-H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hu-H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hu-H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78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8991" name="Group 31"/>
          <p:cNvGraphicFramePr>
            <a:graphicFrameLocks noGrp="1"/>
          </p:cNvGraphicFramePr>
          <p:nvPr/>
        </p:nvGraphicFramePr>
        <p:xfrm>
          <a:off x="5286375" y="1643063"/>
          <a:ext cx="3671887" cy="2081784"/>
        </p:xfrm>
        <a:graphic>
          <a:graphicData uri="http://schemas.openxmlformats.org/drawingml/2006/table">
            <a:tbl>
              <a:tblPr/>
              <a:tblGrid>
                <a:gridCol w="663575"/>
                <a:gridCol w="661987"/>
                <a:gridCol w="663575"/>
                <a:gridCol w="796945"/>
                <a:gridCol w="885805"/>
              </a:tblGrid>
              <a:tr h="533400">
                <a:tc gridSpan="4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kis </a:t>
                      </a:r>
                      <a:r>
                        <a:rPr kumimoji="0" lang="hu-H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endian</a:t>
                      </a:r>
                      <a:endParaRPr kumimoji="0" lang="hu-H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Cím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181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</a:t>
                      </a: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/>
                      </a:r>
                      <a:b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</a:t>
                      </a: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/>
                      </a:r>
                      <a:b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</a:t>
                      </a: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/>
                      </a:r>
                      <a:b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</a:t>
                      </a:r>
                      <a:r>
                        <a:rPr kumimoji="0" lang="hu-H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/>
                      </a:r>
                      <a:br>
                        <a:rPr kumimoji="0" lang="hu-H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hu-H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7</a:t>
                      </a: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/>
                      </a:r>
                      <a:b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12</a:t>
                      </a: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6</a:t>
                      </a: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/>
                      </a:r>
                      <a:b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34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5</a:t>
                      </a: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/>
                      </a:r>
                      <a:b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56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</a:t>
                      </a: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/>
                      </a:r>
                      <a:b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78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006" name="Rectangle 59"/>
          <p:cNvSpPr>
            <a:spLocks noChangeArrowheads="1"/>
          </p:cNvSpPr>
          <p:nvPr/>
        </p:nvSpPr>
        <p:spPr bwMode="auto">
          <a:xfrm>
            <a:off x="0" y="4000500"/>
            <a:ext cx="429577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spcBef>
                <a:spcPct val="50000"/>
              </a:spcBef>
              <a:spcAft>
                <a:spcPct val="20000"/>
              </a:spcAft>
            </a:pPr>
            <a:r>
              <a:rPr lang="hu-HU" sz="3200">
                <a:solidFill>
                  <a:srgbClr val="000000"/>
                </a:solidFill>
              </a:rPr>
              <a:t>	A </a:t>
            </a:r>
            <a:r>
              <a:rPr lang="hu-HU" sz="3200" b="1">
                <a:solidFill>
                  <a:srgbClr val="000000"/>
                </a:solidFill>
              </a:rPr>
              <a:t>TEXT</a:t>
            </a:r>
            <a:r>
              <a:rPr lang="hu-HU" sz="3200">
                <a:solidFill>
                  <a:srgbClr val="000000"/>
                </a:solidFill>
              </a:rPr>
              <a:t> szöveg és az $</a:t>
            </a:r>
            <a:r>
              <a:rPr lang="hu-HU" sz="3200" b="1">
                <a:solidFill>
                  <a:srgbClr val="000000"/>
                </a:solidFill>
              </a:rPr>
              <a:t>12345678</a:t>
            </a:r>
            <a:r>
              <a:rPr lang="hu-HU" sz="3200">
                <a:solidFill>
                  <a:srgbClr val="000000"/>
                </a:solidFill>
              </a:rPr>
              <a:t> hexadecimális szám elhelyezése a két géptípuson</a:t>
            </a:r>
          </a:p>
        </p:txBody>
      </p:sp>
      <p:graphicFrame>
        <p:nvGraphicFramePr>
          <p:cNvPr id="169020" name="Group 60"/>
          <p:cNvGraphicFramePr>
            <a:graphicFrameLocks noGrp="1"/>
          </p:cNvGraphicFramePr>
          <p:nvPr/>
        </p:nvGraphicFramePr>
        <p:xfrm>
          <a:off x="4189413" y="3790950"/>
          <a:ext cx="3883045" cy="2081784"/>
        </p:xfrm>
        <a:graphic>
          <a:graphicData uri="http://schemas.openxmlformats.org/drawingml/2006/table">
            <a:tbl>
              <a:tblPr/>
              <a:tblGrid>
                <a:gridCol w="1095375"/>
                <a:gridCol w="661988"/>
                <a:gridCol w="663575"/>
                <a:gridCol w="661987"/>
                <a:gridCol w="80012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Cím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531813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</a:t>
                      </a: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/>
                      </a:r>
                      <a:b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</a:t>
                      </a: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/>
                      </a:r>
                      <a:b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E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</a:t>
                      </a: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/>
                      </a:r>
                      <a:b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X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</a:t>
                      </a: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/>
                      </a:r>
                      <a:b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cap="flat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</a:t>
                      </a: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/>
                      </a:r>
                      <a:b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78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5</a:t>
                      </a: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/>
                      </a:r>
                      <a:b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56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6</a:t>
                      </a: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/>
                      </a:r>
                      <a:b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hu-H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34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800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buNone/>
                        <a:tabLst/>
                      </a:pPr>
                      <a:r>
                        <a:rPr kumimoji="0" lang="hu-HU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7</a:t>
                      </a:r>
                      <a:r>
                        <a:rPr kumimoji="0" lang="hu-H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/>
                      </a:r>
                      <a:br>
                        <a:rPr kumimoji="0" lang="hu-H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hu-H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hu-H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12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028" name="Rectangle 88"/>
          <p:cNvSpPr>
            <a:spLocks noChangeArrowheads="1"/>
          </p:cNvSpPr>
          <p:nvPr/>
        </p:nvSpPr>
        <p:spPr bwMode="auto">
          <a:xfrm>
            <a:off x="0" y="6000750"/>
            <a:ext cx="91440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algn="ctr">
              <a:lnSpc>
                <a:spcPct val="90000"/>
              </a:lnSpc>
              <a:spcBef>
                <a:spcPct val="50000"/>
              </a:spcBef>
              <a:spcAft>
                <a:spcPct val="20000"/>
              </a:spcAft>
            </a:pPr>
            <a:r>
              <a:rPr lang="hu-HU" sz="3200">
                <a:solidFill>
                  <a:srgbClr val="FF0000"/>
                </a:solidFill>
              </a:rPr>
              <a:t>Problémák a gépek közötti kommunikációban!</a:t>
            </a:r>
          </a:p>
        </p:txBody>
      </p:sp>
      <p:sp>
        <p:nvSpPr>
          <p:cNvPr id="41029" name="Élőláb helye 9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>
                <a:latin typeface="Times New Roman" pitchFamily="18" charset="0"/>
              </a:rPr>
              <a:t>Architektúrák -- Adatábrázolás</a:t>
            </a:r>
          </a:p>
        </p:txBody>
      </p:sp>
      <p:sp>
        <p:nvSpPr>
          <p:cNvPr id="41030" name="Dátum helye 10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09EC9E00-C347-48FB-AA80-8D1BEE7456E6}" type="datetime10">
              <a:rPr lang="hu-HU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16:26</a:t>
            </a:fld>
            <a:endParaRPr lang="en-GB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6DFE0406-E6AF-4EA1-8C57-BCCC86A85826}" type="slidenum">
              <a:rPr lang="en-GB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4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40961" name="Rectangle 1"/>
          <p:cNvSpPr>
            <a:spLocks noGrp="1" noChangeArrowheads="1"/>
          </p:cNvSpPr>
          <p:nvPr>
            <p:ph type="body"/>
          </p:nvPr>
        </p:nvSpPr>
        <p:spPr>
          <a:xfrm>
            <a:off x="0" y="0"/>
            <a:ext cx="9144000" cy="6149975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smtClean="0"/>
              <a:t>Helyértékes ábrázolás</a:t>
            </a:r>
          </a:p>
          <a:p>
            <a:pPr marL="338138" indent="-338138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3200" b="1" smtClean="0"/>
          </a:p>
          <a:p>
            <a:pPr marL="338138" indent="-338138" algn="l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smtClean="0"/>
              <a:t>Pl.: 521,25</a:t>
            </a:r>
            <a:r>
              <a:rPr lang="en-GB" sz="2800" baseline="-25000" smtClean="0"/>
              <a:t>10</a:t>
            </a:r>
            <a:r>
              <a:rPr lang="en-GB" sz="2800" smtClean="0"/>
              <a:t> = 5 * 10</a:t>
            </a:r>
            <a:r>
              <a:rPr lang="en-GB" sz="2800" baseline="30000" smtClean="0"/>
              <a:t>2</a:t>
            </a:r>
            <a:r>
              <a:rPr lang="en-GB" sz="2800" smtClean="0"/>
              <a:t> + 2 * 10</a:t>
            </a:r>
            <a:r>
              <a:rPr lang="en-GB" sz="2800" baseline="30000" smtClean="0"/>
              <a:t>1</a:t>
            </a:r>
            <a:r>
              <a:rPr lang="en-GB" sz="2800" smtClean="0"/>
              <a:t> + 1 * 10</a:t>
            </a:r>
            <a:r>
              <a:rPr lang="en-GB" sz="2800" baseline="30000" smtClean="0"/>
              <a:t>0</a:t>
            </a:r>
            <a:r>
              <a:rPr lang="en-GB" sz="2800" smtClean="0"/>
              <a:t> + </a:t>
            </a:r>
          </a:p>
          <a:p>
            <a:pPr marL="338138" indent="-338138" algn="just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smtClean="0"/>
              <a:t>					2 * 10</a:t>
            </a:r>
            <a:r>
              <a:rPr lang="en-GB" sz="2800" baseline="30000" smtClean="0"/>
              <a:t>-1</a:t>
            </a:r>
            <a:r>
              <a:rPr lang="en-GB" sz="2800" smtClean="0"/>
              <a:t> + 5 * 10</a:t>
            </a:r>
            <a:r>
              <a:rPr lang="en-GB" sz="2800" baseline="30000" smtClean="0"/>
              <a:t>-2</a:t>
            </a:r>
            <a:r>
              <a:rPr lang="en-GB" sz="2800" smtClean="0"/>
              <a:t>. 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smtClean="0"/>
              <a:t>Általában (q alapú számrendszer esetén):    </a:t>
            </a:r>
          </a:p>
          <a:p>
            <a:pPr marL="338138" indent="-338138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smtClean="0"/>
              <a:t>a</a:t>
            </a:r>
            <a:r>
              <a:rPr lang="en-GB" sz="2800" baseline="-25000" smtClean="0"/>
              <a:t>n </a:t>
            </a:r>
            <a:r>
              <a:rPr lang="en-GB" sz="2800" smtClean="0"/>
              <a:t>a</a:t>
            </a:r>
            <a:r>
              <a:rPr lang="en-GB" sz="2800" baseline="-25000" smtClean="0"/>
              <a:t>n-1</a:t>
            </a:r>
            <a:r>
              <a:rPr lang="en-GB" sz="2800" smtClean="0"/>
              <a:t> …a</a:t>
            </a:r>
            <a:r>
              <a:rPr lang="en-GB" sz="2800" baseline="-25000" smtClean="0"/>
              <a:t>0</a:t>
            </a:r>
            <a:r>
              <a:rPr lang="en-GB" sz="2800" smtClean="0"/>
              <a:t>,b</a:t>
            </a:r>
            <a:r>
              <a:rPr lang="en-GB" sz="2800" baseline="-25000" smtClean="0"/>
              <a:t>1</a:t>
            </a:r>
            <a:r>
              <a:rPr lang="en-GB" sz="2800" smtClean="0"/>
              <a:t>b</a:t>
            </a:r>
            <a:r>
              <a:rPr lang="en-GB" sz="2800" baseline="-25000" smtClean="0"/>
              <a:t>2</a:t>
            </a:r>
            <a:r>
              <a:rPr lang="en-GB" sz="2800" smtClean="0"/>
              <a:t> …b</a:t>
            </a:r>
            <a:r>
              <a:rPr lang="en-GB" sz="2800" baseline="-25000" smtClean="0"/>
              <a:t>m</a:t>
            </a:r>
            <a:r>
              <a:rPr lang="en-GB" sz="2800" smtClean="0"/>
              <a:t> =</a:t>
            </a:r>
          </a:p>
          <a:p>
            <a:pPr marL="338138" indent="-338138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smtClean="0"/>
              <a:t>a</a:t>
            </a:r>
            <a:r>
              <a:rPr lang="en-GB" sz="2800" baseline="-25000" smtClean="0"/>
              <a:t>n</a:t>
            </a:r>
            <a:r>
              <a:rPr lang="en-GB" sz="2800" smtClean="0"/>
              <a:t>*q</a:t>
            </a:r>
            <a:r>
              <a:rPr lang="en-GB" sz="2800" baseline="30000" smtClean="0"/>
              <a:t>n </a:t>
            </a:r>
            <a:r>
              <a:rPr lang="en-GB" sz="2800" smtClean="0"/>
              <a:t>+a</a:t>
            </a:r>
            <a:r>
              <a:rPr lang="en-GB" sz="2800" baseline="-25000" smtClean="0"/>
              <a:t>n-1</a:t>
            </a:r>
            <a:r>
              <a:rPr lang="en-GB" sz="2800" smtClean="0"/>
              <a:t>*q</a:t>
            </a:r>
            <a:r>
              <a:rPr lang="en-GB" sz="2800" baseline="30000" smtClean="0"/>
              <a:t>n-1 </a:t>
            </a:r>
            <a:r>
              <a:rPr lang="en-GB" sz="2800" smtClean="0"/>
              <a:t>+ …+a</a:t>
            </a:r>
            <a:r>
              <a:rPr lang="en-GB" sz="2800" baseline="-25000" smtClean="0"/>
              <a:t>0</a:t>
            </a:r>
            <a:r>
              <a:rPr lang="en-GB" sz="2800" smtClean="0"/>
              <a:t>+b</a:t>
            </a:r>
            <a:r>
              <a:rPr lang="en-GB" sz="2800" baseline="-25000" smtClean="0"/>
              <a:t>1</a:t>
            </a:r>
            <a:r>
              <a:rPr lang="en-GB" sz="2800" smtClean="0"/>
              <a:t>*q</a:t>
            </a:r>
            <a:r>
              <a:rPr lang="en-GB" sz="2800" baseline="30000" smtClean="0"/>
              <a:t>-1 </a:t>
            </a:r>
            <a:r>
              <a:rPr lang="en-GB" sz="2800" smtClean="0"/>
              <a:t>+b</a:t>
            </a:r>
            <a:r>
              <a:rPr lang="en-GB" sz="2800" baseline="-25000" smtClean="0"/>
              <a:t>2</a:t>
            </a:r>
            <a:r>
              <a:rPr lang="en-GB" sz="2800" smtClean="0"/>
              <a:t>*q</a:t>
            </a:r>
            <a:r>
              <a:rPr lang="en-GB" sz="2800" baseline="30000" smtClean="0"/>
              <a:t>-2 </a:t>
            </a:r>
            <a:r>
              <a:rPr lang="en-GB" sz="2800" smtClean="0"/>
              <a:t>+ …+b</a:t>
            </a:r>
            <a:r>
              <a:rPr lang="en-GB" sz="2800" baseline="-25000" smtClean="0"/>
              <a:t>m</a:t>
            </a:r>
            <a:r>
              <a:rPr lang="en-GB" sz="2800" smtClean="0"/>
              <a:t>*q</a:t>
            </a:r>
            <a:r>
              <a:rPr lang="en-GB" sz="2800" baseline="30000" smtClean="0"/>
              <a:t>-m </a:t>
            </a:r>
          </a:p>
          <a:p>
            <a:pPr marL="338138" indent="-338138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smtClean="0"/>
              <a:t>0 </a:t>
            </a:r>
            <a:r>
              <a:rPr lang="en-GB" sz="2800" smtClean="0">
                <a:latin typeface="Symbol" pitchFamily="18" charset="2"/>
              </a:rPr>
              <a:t></a:t>
            </a:r>
            <a:r>
              <a:rPr lang="en-GB" sz="2800" smtClean="0"/>
              <a:t> a</a:t>
            </a:r>
            <a:r>
              <a:rPr lang="en-GB" sz="2800" baseline="-25000" smtClean="0"/>
              <a:t>i</a:t>
            </a:r>
            <a:r>
              <a:rPr lang="en-GB" sz="2800" smtClean="0"/>
              <a:t>, b</a:t>
            </a:r>
            <a:r>
              <a:rPr lang="en-GB" sz="2800" baseline="-25000" smtClean="0"/>
              <a:t>j</a:t>
            </a:r>
            <a:r>
              <a:rPr lang="en-GB" sz="2800" smtClean="0"/>
              <a:t> </a:t>
            </a:r>
            <a:r>
              <a:rPr lang="en-GB" sz="2800" smtClean="0">
                <a:latin typeface="Symbol" pitchFamily="18" charset="2"/>
              </a:rPr>
              <a:t></a:t>
            </a:r>
            <a:r>
              <a:rPr lang="en-GB" sz="2800" smtClean="0"/>
              <a:t> q</a:t>
            </a:r>
          </a:p>
          <a:p>
            <a:pPr marL="338138" indent="-338138" algn="l">
              <a:lnSpc>
                <a:spcPct val="93000"/>
              </a:lnSpc>
              <a:spcBef>
                <a:spcPts val="1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smtClean="0"/>
          </a:p>
          <a:p>
            <a:pPr marL="338138" indent="-338138">
              <a:lnSpc>
                <a:spcPct val="93000"/>
              </a:lnSpc>
              <a:spcBef>
                <a:spcPts val="1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smtClean="0"/>
              <a:t>Átszámolás számrendszerek között</a:t>
            </a:r>
          </a:p>
        </p:txBody>
      </p:sp>
      <p:sp>
        <p:nvSpPr>
          <p:cNvPr id="5124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>
                <a:latin typeface="Times New Roman" pitchFamily="18" charset="0"/>
              </a:rPr>
              <a:t>Architektúrák -- Adatábrázolás</a:t>
            </a:r>
          </a:p>
        </p:txBody>
      </p:sp>
      <p:sp>
        <p:nvSpPr>
          <p:cNvPr id="5125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E6912629-2B73-417B-9F28-B2EB76F8D690}" type="datetime10">
              <a:rPr lang="hu-HU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16:26</a:t>
            </a:fld>
            <a:endParaRPr lang="en-GB"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AF145B5E-F70B-4FBD-962C-C39F6C3C50F5}" type="slidenum">
              <a:rPr lang="en-GB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40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5929313"/>
          </a:xfrm>
        </p:spPr>
        <p:txBody>
          <a:bodyPr lIns="92075" tIns="46038" rIns="92075" bIns="46038"/>
          <a:lstStyle/>
          <a:p>
            <a:pPr algn="ctr">
              <a:lnSpc>
                <a:spcPct val="90000"/>
              </a:lnSpc>
              <a:buFont typeface="Times New Roman" pitchFamily="18" charset="0"/>
              <a:buNone/>
            </a:pPr>
            <a:r>
              <a:rPr lang="hu-HU" b="1" smtClean="0"/>
              <a:t>Kódolás:</a:t>
            </a:r>
            <a:r>
              <a:rPr lang="hu-HU" smtClean="0"/>
              <a:t> adat + ellenőrző bitek = </a:t>
            </a:r>
            <a:r>
              <a:rPr lang="hu-HU" b="1" smtClean="0"/>
              <a:t>kódszó</a:t>
            </a:r>
            <a:r>
              <a:rPr lang="hu-HU" smtClean="0"/>
              <a:t>.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u="sng" smtClean="0"/>
              <a:t>Két kódszó Hamming távolsága:</a:t>
            </a:r>
            <a:r>
              <a:rPr lang="hu-HU" smtClean="0"/>
              <a:t> az eltérő bitek száma. Pl.: 11001 és 11011 (Hamming) távolsága = 1.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u="sng" smtClean="0">
                <a:solidFill>
                  <a:srgbClr val="FF0000"/>
                </a:solidFill>
              </a:rPr>
              <a:t>Hibaérzékelő</a:t>
            </a:r>
            <a:r>
              <a:rPr lang="hu-HU" u="sng" smtClean="0"/>
              <a:t> kód:</a:t>
            </a:r>
            <a:r>
              <a:rPr lang="hu-HU" smtClean="0"/>
              <a:t> bármely két kódszó távolsága &gt; 1: paritás bit. 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i="1" u="sng" smtClean="0"/>
              <a:t>d</a:t>
            </a:r>
            <a:r>
              <a:rPr lang="hu-HU" u="sng" smtClean="0"/>
              <a:t> hibás bit javítása:</a:t>
            </a:r>
            <a:r>
              <a:rPr lang="hu-HU" smtClean="0"/>
              <a:t> a kódszavak távolsága &gt; 2</a:t>
            </a:r>
            <a:r>
              <a:rPr lang="hu-HU" i="1" smtClean="0"/>
              <a:t>d.</a:t>
            </a:r>
            <a:endParaRPr lang="hu-HU" smtClean="0"/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u="sng" smtClean="0"/>
              <a:t>Egy </a:t>
            </a:r>
            <a:r>
              <a:rPr lang="hu-HU" u="sng" smtClean="0">
                <a:solidFill>
                  <a:schemeClr val="tx1"/>
                </a:solidFill>
              </a:rPr>
              <a:t>hibát</a:t>
            </a:r>
            <a:r>
              <a:rPr lang="hu-HU" u="sng" smtClean="0"/>
              <a:t> </a:t>
            </a:r>
            <a:r>
              <a:rPr lang="hu-HU" u="sng" smtClean="0">
                <a:solidFill>
                  <a:srgbClr val="FF0000"/>
                </a:solidFill>
              </a:rPr>
              <a:t>javító</a:t>
            </a:r>
            <a:r>
              <a:rPr lang="hu-HU" u="sng" smtClean="0"/>
              <a:t> kód</a:t>
            </a:r>
            <a:r>
              <a:rPr lang="hu-HU" smtClean="0"/>
              <a:t> (</a:t>
            </a:r>
            <a:r>
              <a:rPr lang="hu-HU" b="1" smtClean="0"/>
              <a:t>2.13. ábra</a:t>
            </a:r>
            <a:r>
              <a:rPr lang="hu-HU" smtClean="0"/>
              <a:t>): </a:t>
            </a:r>
            <a:br>
              <a:rPr lang="hu-HU" smtClean="0"/>
            </a:br>
            <a:r>
              <a:rPr lang="hu-HU" i="1" smtClean="0"/>
              <a:t>m</a:t>
            </a:r>
            <a:r>
              <a:rPr lang="hu-HU" smtClean="0"/>
              <a:t> adat,   </a:t>
            </a:r>
            <a:r>
              <a:rPr lang="hu-HU" i="1" smtClean="0"/>
              <a:t>r</a:t>
            </a:r>
            <a:r>
              <a:rPr lang="hu-HU" smtClean="0"/>
              <a:t> ellenőrző bit,   összesen </a:t>
            </a:r>
            <a:r>
              <a:rPr lang="hu-HU" i="1" smtClean="0"/>
              <a:t>n</a:t>
            </a:r>
            <a:r>
              <a:rPr lang="hu-HU" smtClean="0"/>
              <a:t> = </a:t>
            </a:r>
            <a:r>
              <a:rPr lang="hu-HU" i="1" smtClean="0"/>
              <a:t>m</a:t>
            </a:r>
            <a:r>
              <a:rPr lang="hu-HU" smtClean="0"/>
              <a:t> + </a:t>
            </a:r>
            <a:r>
              <a:rPr lang="hu-HU" i="1" smtClean="0"/>
              <a:t>r</a:t>
            </a:r>
            <a:r>
              <a:rPr lang="hu-HU" smtClean="0"/>
              <a:t>. </a:t>
            </a:r>
            <a:br>
              <a:rPr lang="hu-HU" smtClean="0"/>
            </a:br>
            <a:r>
              <a:rPr lang="hu-HU" smtClean="0"/>
              <a:t>2</a:t>
            </a:r>
            <a:r>
              <a:rPr lang="hu-HU" i="1" baseline="30000" smtClean="0"/>
              <a:t>m</a:t>
            </a:r>
            <a:r>
              <a:rPr lang="hu-HU" smtClean="0"/>
              <a:t> „jó” szó, </a:t>
            </a:r>
            <a:r>
              <a:rPr lang="hu-HU" b="1" smtClean="0"/>
              <a:t>+</a:t>
            </a:r>
            <a:r>
              <a:rPr lang="hu-HU" smtClean="0"/>
              <a:t> minden „jó” szónak (legalább) </a:t>
            </a:r>
            <a:r>
              <a:rPr lang="hu-HU" i="1" smtClean="0"/>
              <a:t>n</a:t>
            </a:r>
            <a:r>
              <a:rPr lang="hu-HU" smtClean="0"/>
              <a:t> db „egyhibás” szomszédja van, ezért   </a:t>
            </a:r>
          </a:p>
          <a:p>
            <a:pPr algn="ctr">
              <a:lnSpc>
                <a:spcPct val="90000"/>
              </a:lnSpc>
              <a:buFont typeface="Times New Roman" pitchFamily="18" charset="0"/>
              <a:buNone/>
            </a:pPr>
            <a:r>
              <a:rPr lang="hu-HU" smtClean="0"/>
              <a:t>(1+ </a:t>
            </a:r>
            <a:r>
              <a:rPr lang="hu-HU" i="1" smtClean="0"/>
              <a:t>n</a:t>
            </a:r>
            <a:r>
              <a:rPr lang="hu-HU" smtClean="0"/>
              <a:t>)2</a:t>
            </a:r>
            <a:r>
              <a:rPr lang="hu-HU" i="1" baseline="30000" smtClean="0"/>
              <a:t>m</a:t>
            </a:r>
            <a:r>
              <a:rPr lang="hu-HU" smtClean="0">
                <a:latin typeface="Symbol" pitchFamily="18" charset="2"/>
              </a:rPr>
              <a:t>  </a:t>
            </a:r>
            <a:r>
              <a:rPr lang="hu-HU" smtClean="0">
                <a:latin typeface="Courier New" pitchFamily="49" charset="0"/>
                <a:cs typeface="Courier New" pitchFamily="49" charset="0"/>
              </a:rPr>
              <a:t>≤</a:t>
            </a:r>
            <a:r>
              <a:rPr lang="hu-HU" smtClean="0">
                <a:latin typeface="Symbol" pitchFamily="18" charset="2"/>
              </a:rPr>
              <a:t>  </a:t>
            </a:r>
            <a:r>
              <a:rPr lang="hu-HU" smtClean="0"/>
              <a:t>2</a:t>
            </a:r>
            <a:r>
              <a:rPr lang="hu-HU" i="1" baseline="30000" smtClean="0"/>
              <a:t>n  </a:t>
            </a:r>
            <a:r>
              <a:rPr lang="hu-HU" smtClean="0"/>
              <a:t>=  2</a:t>
            </a:r>
            <a:r>
              <a:rPr lang="hu-HU" i="1" baseline="30000" smtClean="0"/>
              <a:t>m+ r</a:t>
            </a:r>
            <a:r>
              <a:rPr lang="hu-HU" smtClean="0"/>
              <a:t> , 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mtClean="0"/>
              <a:t>2</a:t>
            </a:r>
            <a:r>
              <a:rPr lang="hu-HU" i="1" baseline="30000" smtClean="0"/>
              <a:t>m</a:t>
            </a:r>
            <a:r>
              <a:rPr lang="hu-HU" smtClean="0"/>
              <a:t> -mel egyszerűsítve: (1+</a:t>
            </a:r>
            <a:r>
              <a:rPr lang="hu-HU" i="1" smtClean="0"/>
              <a:t>n</a:t>
            </a:r>
            <a:r>
              <a:rPr lang="hu-HU" smtClean="0"/>
              <a:t>)=</a:t>
            </a:r>
            <a:r>
              <a:rPr lang="hu-HU" i="1" smtClean="0"/>
              <a:t>m </a:t>
            </a:r>
            <a:r>
              <a:rPr lang="hu-HU" smtClean="0"/>
              <a:t>+</a:t>
            </a:r>
            <a:r>
              <a:rPr lang="hu-HU" i="1" smtClean="0"/>
              <a:t> r </a:t>
            </a:r>
            <a:r>
              <a:rPr lang="hu-HU" smtClean="0"/>
              <a:t>+1</a:t>
            </a:r>
            <a:r>
              <a:rPr lang="hu-HU" smtClean="0">
                <a:latin typeface="Symbol" pitchFamily="18" charset="2"/>
              </a:rPr>
              <a:t> </a:t>
            </a:r>
            <a:r>
              <a:rPr lang="hu-HU" smtClean="0">
                <a:latin typeface="Courier New" pitchFamily="49" charset="0"/>
                <a:cs typeface="Courier New" pitchFamily="49" charset="0"/>
              </a:rPr>
              <a:t>≤</a:t>
            </a:r>
            <a:r>
              <a:rPr lang="hu-HU" smtClean="0">
                <a:latin typeface="Symbol" pitchFamily="18" charset="2"/>
              </a:rPr>
              <a:t> </a:t>
            </a:r>
            <a:r>
              <a:rPr lang="hu-HU" smtClean="0"/>
              <a:t>2</a:t>
            </a:r>
            <a:r>
              <a:rPr lang="hu-HU" i="1" baseline="30000" smtClean="0"/>
              <a:t>r</a:t>
            </a:r>
            <a:r>
              <a:rPr lang="hu-HU" smtClean="0"/>
              <a:t>, </a:t>
            </a:r>
            <a:br>
              <a:rPr lang="hu-HU" smtClean="0"/>
            </a:br>
            <a:r>
              <a:rPr lang="hu-HU" smtClean="0"/>
              <a:t>vagy másképp: </a:t>
            </a:r>
            <a:r>
              <a:rPr lang="hu-HU" i="1" smtClean="0"/>
              <a:t>n</a:t>
            </a:r>
            <a:r>
              <a:rPr lang="hu-HU" smtClean="0"/>
              <a:t>=</a:t>
            </a:r>
            <a:r>
              <a:rPr lang="hu-HU" i="1" smtClean="0"/>
              <a:t>m </a:t>
            </a:r>
            <a:r>
              <a:rPr lang="hu-HU" smtClean="0"/>
              <a:t>+</a:t>
            </a:r>
            <a:r>
              <a:rPr lang="hu-HU" i="1" smtClean="0"/>
              <a:t> r </a:t>
            </a:r>
            <a:r>
              <a:rPr lang="hu-HU" smtClean="0">
                <a:sym typeface="Symbol" pitchFamily="18" charset="2"/>
              </a:rPr>
              <a:t></a:t>
            </a:r>
            <a:r>
              <a:rPr lang="hu-HU" smtClean="0">
                <a:latin typeface="Symbol" pitchFamily="18" charset="2"/>
              </a:rPr>
              <a:t> </a:t>
            </a:r>
            <a:r>
              <a:rPr lang="hu-HU" smtClean="0"/>
              <a:t>2</a:t>
            </a:r>
            <a:r>
              <a:rPr lang="hu-HU" i="1" baseline="30000" smtClean="0"/>
              <a:t>r</a:t>
            </a:r>
            <a:r>
              <a:rPr lang="hu-HU" smtClean="0"/>
              <a:t> szükséges. </a:t>
            </a:r>
            <a:endParaRPr lang="hu-HU" sz="2000" smtClean="0"/>
          </a:p>
        </p:txBody>
      </p:sp>
      <p:sp>
        <p:nvSpPr>
          <p:cNvPr id="41988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>
                <a:latin typeface="Times New Roman" pitchFamily="18" charset="0"/>
              </a:rPr>
              <a:t>Architektúrák -- Adatábrázolás</a:t>
            </a:r>
          </a:p>
        </p:txBody>
      </p:sp>
      <p:sp>
        <p:nvSpPr>
          <p:cNvPr id="41989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1808DCF6-F2BB-4053-AB5D-36AEAE70D6E1}" type="datetime10">
              <a:rPr lang="hu-HU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16:26</a:t>
            </a:fld>
            <a:endParaRPr lang="en-GB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Cím 1"/>
          <p:cNvSpPr>
            <a:spLocks noGrp="1"/>
          </p:cNvSpPr>
          <p:nvPr>
            <p:ph type="title"/>
          </p:nvPr>
        </p:nvSpPr>
        <p:spPr>
          <a:xfrm>
            <a:off x="685800" y="0"/>
            <a:ext cx="7767638" cy="928688"/>
          </a:xfrm>
        </p:spPr>
        <p:txBody>
          <a:bodyPr/>
          <a:lstStyle/>
          <a:p>
            <a:r>
              <a:rPr lang="hu-HU" smtClean="0"/>
              <a:t>Például</a:t>
            </a:r>
          </a:p>
        </p:txBody>
      </p:sp>
      <p:sp>
        <p:nvSpPr>
          <p:cNvPr id="43011" name="Tartalom helye 2"/>
          <p:cNvSpPr>
            <a:spLocks noGrp="1"/>
          </p:cNvSpPr>
          <p:nvPr>
            <p:ph idx="1"/>
          </p:nvPr>
        </p:nvSpPr>
        <p:spPr>
          <a:xfrm>
            <a:off x="685800" y="857250"/>
            <a:ext cx="7767638" cy="5237163"/>
          </a:xfrm>
        </p:spPr>
        <p:txBody>
          <a:bodyPr/>
          <a:lstStyle/>
          <a:p>
            <a:pPr>
              <a:buFont typeface="Times New Roman" pitchFamily="16" charset="0"/>
              <a:buChar char="•"/>
              <a:defRPr/>
            </a:pPr>
            <a:r>
              <a:rPr lang="hu-HU" dirty="0" smtClean="0">
                <a:solidFill>
                  <a:srgbClr val="FF0000"/>
                </a:solidFill>
              </a:rPr>
              <a:t>8</a:t>
            </a:r>
            <a:r>
              <a:rPr lang="hu-HU" dirty="0" smtClean="0"/>
              <a:t> bites adatok esetén legalább </a:t>
            </a:r>
            <a:r>
              <a:rPr lang="hu-HU" dirty="0" smtClean="0">
                <a:solidFill>
                  <a:srgbClr val="FF0000"/>
                </a:solidFill>
              </a:rPr>
              <a:t>4</a:t>
            </a:r>
            <a:r>
              <a:rPr lang="hu-HU" dirty="0" smtClean="0"/>
              <a:t> ellenőrző bit szükséges. </a:t>
            </a:r>
          </a:p>
          <a:p>
            <a:pPr lvl="1">
              <a:buFont typeface="Times New Roman" pitchFamily="16" charset="0"/>
              <a:buChar char="–"/>
              <a:defRPr/>
            </a:pPr>
            <a:r>
              <a:rPr lang="hu-HU" dirty="0" smtClean="0"/>
              <a:t>   8+3&gt;2</a:t>
            </a:r>
            <a:r>
              <a:rPr lang="hu-HU" baseline="30000" dirty="0" smtClean="0"/>
              <a:t>3</a:t>
            </a:r>
            <a:r>
              <a:rPr lang="hu-HU" dirty="0" smtClean="0"/>
              <a:t>,  de   8+4&lt;2</a:t>
            </a:r>
            <a:r>
              <a:rPr lang="hu-HU" baseline="30000" dirty="0" smtClean="0"/>
              <a:t>4</a:t>
            </a:r>
            <a:endParaRPr lang="hu-HU" dirty="0" smtClean="0"/>
          </a:p>
          <a:p>
            <a:pPr>
              <a:buFont typeface="Times New Roman" pitchFamily="16" charset="0"/>
              <a:buChar char="•"/>
              <a:defRPr/>
            </a:pPr>
            <a:r>
              <a:rPr lang="hu-HU" dirty="0" smtClean="0">
                <a:solidFill>
                  <a:srgbClr val="FF0000"/>
                </a:solidFill>
              </a:rPr>
              <a:t>16</a:t>
            </a:r>
            <a:r>
              <a:rPr lang="hu-HU" dirty="0" smtClean="0"/>
              <a:t> bites adatok esetén legalább </a:t>
            </a:r>
            <a:r>
              <a:rPr lang="hu-HU" dirty="0" smtClean="0">
                <a:solidFill>
                  <a:srgbClr val="FF0000"/>
                </a:solidFill>
              </a:rPr>
              <a:t>5</a:t>
            </a:r>
            <a:r>
              <a:rPr lang="hu-HU" dirty="0" smtClean="0"/>
              <a:t> ellenőrző bit szükséges. </a:t>
            </a:r>
          </a:p>
          <a:p>
            <a:pPr lvl="1">
              <a:buFont typeface="Times New Roman" pitchFamily="16" charset="0"/>
              <a:buChar char="–"/>
              <a:defRPr/>
            </a:pPr>
            <a:r>
              <a:rPr lang="hu-HU" dirty="0" smtClean="0"/>
              <a:t>   16+4&gt;2</a:t>
            </a:r>
            <a:r>
              <a:rPr lang="hu-HU" baseline="30000" dirty="0" smtClean="0"/>
              <a:t>4</a:t>
            </a:r>
            <a:r>
              <a:rPr lang="hu-HU" dirty="0" smtClean="0"/>
              <a:t> , de  16+5&lt;2</a:t>
            </a:r>
            <a:r>
              <a:rPr lang="hu-HU" baseline="30000" dirty="0" smtClean="0"/>
              <a:t>5</a:t>
            </a:r>
            <a:endParaRPr lang="hu-HU" dirty="0" smtClean="0"/>
          </a:p>
          <a:p>
            <a:pPr>
              <a:buFont typeface="Times New Roman" pitchFamily="16" charset="0"/>
              <a:buChar char="•"/>
              <a:defRPr/>
            </a:pPr>
            <a:r>
              <a:rPr lang="hu-HU" dirty="0" smtClean="0">
                <a:solidFill>
                  <a:srgbClr val="FF0000"/>
                </a:solidFill>
              </a:rPr>
              <a:t>32</a:t>
            </a:r>
            <a:r>
              <a:rPr lang="hu-HU" dirty="0" smtClean="0"/>
              <a:t> bites adatok esetén legalább </a:t>
            </a:r>
            <a:r>
              <a:rPr lang="hu-HU" dirty="0" smtClean="0">
                <a:solidFill>
                  <a:srgbClr val="FF0000"/>
                </a:solidFill>
              </a:rPr>
              <a:t>6</a:t>
            </a:r>
            <a:r>
              <a:rPr lang="hu-HU" dirty="0" smtClean="0"/>
              <a:t> ellenőrző bit szükséges. </a:t>
            </a:r>
          </a:p>
          <a:p>
            <a:pPr lvl="1">
              <a:buFont typeface="Times New Roman" pitchFamily="16" charset="0"/>
              <a:buChar char="–"/>
              <a:defRPr/>
            </a:pPr>
            <a:r>
              <a:rPr lang="hu-HU" dirty="0" smtClean="0"/>
              <a:t>   32+5&gt;2</a:t>
            </a:r>
            <a:r>
              <a:rPr lang="hu-HU" baseline="30000" dirty="0" smtClean="0"/>
              <a:t>5</a:t>
            </a:r>
            <a:r>
              <a:rPr lang="hu-HU" dirty="0" smtClean="0"/>
              <a:t> , de  32+6&lt;2</a:t>
            </a:r>
            <a:r>
              <a:rPr lang="hu-HU" baseline="30000" dirty="0" smtClean="0"/>
              <a:t>6</a:t>
            </a:r>
          </a:p>
          <a:p>
            <a:pPr>
              <a:buFont typeface="Times New Roman" pitchFamily="16" charset="0"/>
              <a:buChar char="•"/>
              <a:defRPr/>
            </a:pPr>
            <a:r>
              <a:rPr lang="hu-HU" baseline="30000" dirty="0" err="1" smtClean="0"/>
              <a:t>stb</a:t>
            </a:r>
            <a:r>
              <a:rPr lang="hu-HU" baseline="30000" dirty="0" smtClean="0"/>
              <a:t>…</a:t>
            </a:r>
          </a:p>
          <a:p>
            <a:pPr>
              <a:buFont typeface="Times New Roman" pitchFamily="16" charset="0"/>
              <a:buChar char="•"/>
              <a:defRPr/>
            </a:pPr>
            <a:r>
              <a:rPr lang="hu-HU" dirty="0" smtClean="0">
                <a:solidFill>
                  <a:srgbClr val="FF0000"/>
                </a:solidFill>
              </a:rPr>
              <a:t>2</a:t>
            </a:r>
            <a:r>
              <a:rPr lang="hu-HU" baseline="30000" dirty="0" smtClean="0">
                <a:solidFill>
                  <a:srgbClr val="FF0000"/>
                </a:solidFill>
              </a:rPr>
              <a:t>k</a:t>
            </a:r>
            <a:r>
              <a:rPr lang="hu-HU" dirty="0" smtClean="0"/>
              <a:t> bites adatok esetén legalább </a:t>
            </a:r>
            <a:r>
              <a:rPr lang="hu-HU" dirty="0" smtClean="0">
                <a:solidFill>
                  <a:srgbClr val="FF0000"/>
                </a:solidFill>
              </a:rPr>
              <a:t>k+1</a:t>
            </a:r>
            <a:r>
              <a:rPr lang="hu-HU" dirty="0" smtClean="0"/>
              <a:t> ellenőrző bit szükséges. </a:t>
            </a:r>
            <a:r>
              <a:rPr lang="hu-HU" dirty="0" smtClean="0">
                <a:solidFill>
                  <a:schemeClr val="bg1">
                    <a:lumMod val="65000"/>
                  </a:schemeClr>
                </a:solidFill>
              </a:rPr>
              <a:t>(Elég nagy k esetén.)</a:t>
            </a:r>
          </a:p>
          <a:p>
            <a:pPr lvl="1">
              <a:buFont typeface="Times New Roman" pitchFamily="16" charset="0"/>
              <a:buChar char="–"/>
              <a:defRPr/>
            </a:pPr>
            <a:r>
              <a:rPr lang="hu-HU" dirty="0" smtClean="0"/>
              <a:t>   2</a:t>
            </a:r>
            <a:r>
              <a:rPr lang="hu-HU" baseline="30000" dirty="0" smtClean="0"/>
              <a:t>k</a:t>
            </a:r>
            <a:r>
              <a:rPr lang="hu-HU" dirty="0" smtClean="0"/>
              <a:t>+k&gt;2</a:t>
            </a:r>
            <a:r>
              <a:rPr lang="hu-HU" baseline="30000" dirty="0" smtClean="0"/>
              <a:t>k</a:t>
            </a:r>
            <a:r>
              <a:rPr lang="hu-HU" dirty="0" smtClean="0"/>
              <a:t> , de  2</a:t>
            </a:r>
            <a:r>
              <a:rPr lang="hu-HU" baseline="30000" dirty="0" smtClean="0"/>
              <a:t>k</a:t>
            </a:r>
            <a:r>
              <a:rPr lang="hu-HU" dirty="0" smtClean="0"/>
              <a:t>+(k+1)&lt;2</a:t>
            </a:r>
            <a:r>
              <a:rPr lang="hu-HU" baseline="30000" dirty="0" smtClean="0"/>
              <a:t>(k+1)</a:t>
            </a:r>
            <a:endParaRPr lang="hu-HU" dirty="0" smtClean="0"/>
          </a:p>
          <a:p>
            <a:pPr>
              <a:buFont typeface="Times New Roman" pitchFamily="16" charset="0"/>
              <a:buChar char="•"/>
              <a:defRPr/>
            </a:pPr>
            <a:endParaRPr lang="hu-HU" dirty="0" smtClean="0"/>
          </a:p>
          <a:p>
            <a:pPr lvl="1">
              <a:buFont typeface="Times New Roman" pitchFamily="16" charset="0"/>
              <a:buChar char="–"/>
              <a:defRPr/>
            </a:pPr>
            <a:endParaRPr lang="hu-HU" dirty="0" smtClean="0"/>
          </a:p>
        </p:txBody>
      </p:sp>
      <p:sp>
        <p:nvSpPr>
          <p:cNvPr id="43012" name="Dia számának helye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EAD71E16-B898-4650-B4A7-73C883E9939A}" type="slidenum">
              <a:rPr lang="en-GB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41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43013" name="Élőláb hely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>
                <a:latin typeface="Times New Roman" pitchFamily="18" charset="0"/>
              </a:rPr>
              <a:t>Architektúrák -- Adatábrázolás</a:t>
            </a:r>
          </a:p>
        </p:txBody>
      </p:sp>
      <p:sp>
        <p:nvSpPr>
          <p:cNvPr id="43014" name="Dátum helye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F0786A25-BF53-4F67-A7C7-03FC57ECBB06}" type="datetime10">
              <a:rPr lang="hu-HU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16:26</a:t>
            </a:fld>
            <a:endParaRPr lang="en-GB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5AA94FAB-1118-44EC-B0D6-2D94F098C327}" type="slidenum">
              <a:rPr lang="en-GB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42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103938"/>
          </a:xfrm>
        </p:spPr>
        <p:txBody>
          <a:bodyPr lIns="92075" tIns="46038" rIns="92075" bIns="46038"/>
          <a:lstStyle/>
          <a:p>
            <a:pPr algn="ctr">
              <a:lnSpc>
                <a:spcPct val="90000"/>
              </a:lnSpc>
              <a:buFont typeface="Times New Roman" pitchFamily="18" charset="0"/>
              <a:buNone/>
            </a:pPr>
            <a:r>
              <a:rPr lang="hu-HU" b="1" smtClean="0"/>
              <a:t>Kódolás:</a:t>
            </a:r>
            <a:r>
              <a:rPr lang="hu-HU" smtClean="0"/>
              <a:t> adat + ellenőrző bitek = </a:t>
            </a:r>
            <a:r>
              <a:rPr lang="hu-HU" b="1" smtClean="0"/>
              <a:t>kódszó</a:t>
            </a:r>
            <a:r>
              <a:rPr lang="hu-HU" smtClean="0"/>
              <a:t>.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u="sng" smtClean="0"/>
              <a:t>Két </a:t>
            </a:r>
            <a:r>
              <a:rPr lang="hu-HU" u="sng" smtClean="0">
                <a:solidFill>
                  <a:schemeClr val="tx1"/>
                </a:solidFill>
              </a:rPr>
              <a:t>hibát</a:t>
            </a:r>
            <a:r>
              <a:rPr lang="hu-HU" u="sng" smtClean="0"/>
              <a:t> </a:t>
            </a:r>
            <a:r>
              <a:rPr lang="hu-HU" u="sng" smtClean="0">
                <a:solidFill>
                  <a:srgbClr val="FF0000"/>
                </a:solidFill>
              </a:rPr>
              <a:t>javító</a:t>
            </a:r>
            <a:r>
              <a:rPr lang="hu-HU" u="sng" smtClean="0"/>
              <a:t> kód</a:t>
            </a:r>
            <a:r>
              <a:rPr lang="hu-HU" smtClean="0"/>
              <a:t>: </a:t>
            </a:r>
            <a:br>
              <a:rPr lang="hu-HU" smtClean="0"/>
            </a:br>
            <a:r>
              <a:rPr lang="hu-HU" i="1" smtClean="0"/>
              <a:t>m</a:t>
            </a:r>
            <a:r>
              <a:rPr lang="hu-HU" smtClean="0"/>
              <a:t> adat,   </a:t>
            </a:r>
            <a:r>
              <a:rPr lang="hu-HU" i="1" smtClean="0"/>
              <a:t>r</a:t>
            </a:r>
            <a:r>
              <a:rPr lang="hu-HU" smtClean="0"/>
              <a:t> ellenőrző bit,   összesen </a:t>
            </a:r>
            <a:r>
              <a:rPr lang="hu-HU" i="1" smtClean="0"/>
              <a:t>n</a:t>
            </a:r>
            <a:r>
              <a:rPr lang="hu-HU" smtClean="0"/>
              <a:t> = </a:t>
            </a:r>
            <a:r>
              <a:rPr lang="hu-HU" i="1" smtClean="0"/>
              <a:t>m</a:t>
            </a:r>
            <a:r>
              <a:rPr lang="hu-HU" smtClean="0"/>
              <a:t> + </a:t>
            </a:r>
            <a:r>
              <a:rPr lang="hu-HU" i="1" smtClean="0"/>
              <a:t>r</a:t>
            </a:r>
            <a:r>
              <a:rPr lang="hu-HU" smtClean="0"/>
              <a:t>. </a:t>
            </a:r>
            <a:br>
              <a:rPr lang="hu-HU" smtClean="0"/>
            </a:br>
            <a:r>
              <a:rPr lang="hu-HU" smtClean="0"/>
              <a:t>2</a:t>
            </a:r>
            <a:r>
              <a:rPr lang="hu-HU" i="1" baseline="30000" smtClean="0"/>
              <a:t>m</a:t>
            </a:r>
            <a:r>
              <a:rPr lang="hu-HU" smtClean="0"/>
              <a:t> „jó” szó, </a:t>
            </a:r>
            <a:r>
              <a:rPr lang="hu-HU" b="1" smtClean="0"/>
              <a:t>+</a:t>
            </a:r>
            <a:r>
              <a:rPr lang="hu-HU" smtClean="0"/>
              <a:t> minden „jó” szónak </a:t>
            </a:r>
            <a:r>
              <a:rPr lang="hu-HU" i="1" smtClean="0"/>
              <a:t>n</a:t>
            </a:r>
            <a:r>
              <a:rPr lang="hu-HU" smtClean="0"/>
              <a:t> db „egyhibás” és </a:t>
            </a:r>
            <a:r>
              <a:rPr lang="hu-HU" i="1" smtClean="0"/>
              <a:t>n</a:t>
            </a:r>
            <a:r>
              <a:rPr lang="hu-HU" smtClean="0"/>
              <a:t>*(</a:t>
            </a:r>
            <a:r>
              <a:rPr lang="hu-HU" i="1" smtClean="0"/>
              <a:t>n</a:t>
            </a:r>
            <a:r>
              <a:rPr lang="hu-HU" smtClean="0"/>
              <a:t>-1)/2  „kéthibás” szomszédja van, ezért   </a:t>
            </a:r>
          </a:p>
          <a:p>
            <a:pPr algn="ctr">
              <a:lnSpc>
                <a:spcPct val="90000"/>
              </a:lnSpc>
              <a:buFont typeface="Times New Roman" pitchFamily="18" charset="0"/>
              <a:buNone/>
            </a:pPr>
            <a:r>
              <a:rPr lang="hu-HU" smtClean="0"/>
              <a:t>(1+</a:t>
            </a:r>
            <a:r>
              <a:rPr lang="hu-HU" i="1" smtClean="0"/>
              <a:t>n</a:t>
            </a:r>
            <a:r>
              <a:rPr lang="hu-HU" smtClean="0"/>
              <a:t>*(</a:t>
            </a:r>
            <a:r>
              <a:rPr lang="hu-HU" i="1" smtClean="0"/>
              <a:t>n</a:t>
            </a:r>
            <a:r>
              <a:rPr lang="hu-HU" smtClean="0"/>
              <a:t>+1)/2)* 2</a:t>
            </a:r>
            <a:r>
              <a:rPr lang="hu-HU" i="1" baseline="30000" smtClean="0"/>
              <a:t>m</a:t>
            </a:r>
            <a:r>
              <a:rPr lang="hu-HU" smtClean="0">
                <a:latin typeface="Symbol" pitchFamily="18" charset="2"/>
              </a:rPr>
              <a:t> </a:t>
            </a:r>
            <a:r>
              <a:rPr lang="hu-HU" smtClean="0">
                <a:latin typeface="Courier New" pitchFamily="49" charset="0"/>
                <a:cs typeface="Courier New" pitchFamily="49" charset="0"/>
              </a:rPr>
              <a:t>≤</a:t>
            </a:r>
            <a:r>
              <a:rPr lang="hu-HU" smtClean="0">
                <a:latin typeface="Symbol" pitchFamily="18" charset="2"/>
              </a:rPr>
              <a:t> </a:t>
            </a:r>
            <a:r>
              <a:rPr lang="hu-HU" smtClean="0"/>
              <a:t>2</a:t>
            </a:r>
            <a:r>
              <a:rPr lang="hu-HU" i="1" baseline="30000" smtClean="0"/>
              <a:t>n  </a:t>
            </a:r>
            <a:r>
              <a:rPr lang="hu-HU" smtClean="0"/>
              <a:t>=  2</a:t>
            </a:r>
            <a:r>
              <a:rPr lang="hu-HU" i="1" baseline="30000" smtClean="0"/>
              <a:t>m+ r</a:t>
            </a:r>
            <a:r>
              <a:rPr lang="hu-HU" smtClean="0"/>
              <a:t> , 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mtClean="0"/>
              <a:t>2</a:t>
            </a:r>
            <a:r>
              <a:rPr lang="hu-HU" i="1" baseline="30000" smtClean="0"/>
              <a:t>m</a:t>
            </a:r>
            <a:r>
              <a:rPr lang="hu-HU" smtClean="0"/>
              <a:t> -mel egyszerűsítve: </a:t>
            </a:r>
          </a:p>
          <a:p>
            <a:pPr algn="ctr">
              <a:lnSpc>
                <a:spcPct val="90000"/>
              </a:lnSpc>
              <a:buFont typeface="Times New Roman" pitchFamily="18" charset="0"/>
              <a:buNone/>
            </a:pPr>
            <a:r>
              <a:rPr lang="hu-HU" smtClean="0"/>
              <a:t>1+</a:t>
            </a:r>
            <a:r>
              <a:rPr lang="hu-HU" i="1" smtClean="0"/>
              <a:t>n</a:t>
            </a:r>
            <a:r>
              <a:rPr lang="hu-HU" smtClean="0"/>
              <a:t>*(</a:t>
            </a:r>
            <a:r>
              <a:rPr lang="hu-HU" i="1" smtClean="0"/>
              <a:t>n</a:t>
            </a:r>
            <a:r>
              <a:rPr lang="hu-HU" smtClean="0"/>
              <a:t>+1)/2</a:t>
            </a:r>
            <a:r>
              <a:rPr lang="hu-HU" smtClean="0">
                <a:latin typeface="Courier New" pitchFamily="49" charset="0"/>
                <a:cs typeface="Courier New" pitchFamily="49" charset="0"/>
              </a:rPr>
              <a:t>≤</a:t>
            </a:r>
            <a:r>
              <a:rPr lang="hu-HU" smtClean="0">
                <a:latin typeface="Symbol" pitchFamily="18" charset="2"/>
              </a:rPr>
              <a:t> </a:t>
            </a:r>
            <a:r>
              <a:rPr lang="hu-HU" smtClean="0"/>
              <a:t>2</a:t>
            </a:r>
            <a:r>
              <a:rPr lang="hu-HU" i="1" baseline="30000" smtClean="0"/>
              <a:t>r+1</a:t>
            </a:r>
            <a:r>
              <a:rPr lang="hu-HU" smtClean="0"/>
              <a:t>, 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mtClean="0"/>
              <a:t>vagy másképp: </a:t>
            </a:r>
            <a:r>
              <a:rPr lang="hu-HU" i="1" smtClean="0"/>
              <a:t>n</a:t>
            </a:r>
            <a:r>
              <a:rPr lang="hu-HU" smtClean="0"/>
              <a:t>*(</a:t>
            </a:r>
            <a:r>
              <a:rPr lang="hu-HU" i="1" smtClean="0"/>
              <a:t>n</a:t>
            </a:r>
            <a:r>
              <a:rPr lang="hu-HU" smtClean="0"/>
              <a:t>+1)/2</a:t>
            </a:r>
            <a:r>
              <a:rPr lang="hu-HU" i="1" smtClean="0"/>
              <a:t> </a:t>
            </a:r>
            <a:r>
              <a:rPr lang="hu-HU" smtClean="0">
                <a:sym typeface="Symbol" pitchFamily="18" charset="2"/>
              </a:rPr>
              <a:t></a:t>
            </a:r>
            <a:r>
              <a:rPr lang="hu-HU" smtClean="0">
                <a:latin typeface="Symbol" pitchFamily="18" charset="2"/>
              </a:rPr>
              <a:t> </a:t>
            </a:r>
            <a:r>
              <a:rPr lang="hu-HU" smtClean="0"/>
              <a:t>2</a:t>
            </a:r>
            <a:r>
              <a:rPr lang="hu-HU" i="1" baseline="30000" smtClean="0"/>
              <a:t>r</a:t>
            </a:r>
            <a:r>
              <a:rPr lang="hu-HU" smtClean="0"/>
              <a:t> szükséges. 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endParaRPr lang="hu-HU" smtClean="0"/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u="sng" smtClean="0"/>
              <a:t>Három </a:t>
            </a:r>
            <a:r>
              <a:rPr lang="hu-HU" u="sng" smtClean="0">
                <a:solidFill>
                  <a:srgbClr val="FF0000"/>
                </a:solidFill>
              </a:rPr>
              <a:t>hibát</a:t>
            </a:r>
            <a:r>
              <a:rPr lang="hu-HU" u="sng" smtClean="0"/>
              <a:t> </a:t>
            </a:r>
            <a:r>
              <a:rPr lang="hu-HU" u="sng" smtClean="0">
                <a:solidFill>
                  <a:srgbClr val="FF0000"/>
                </a:solidFill>
              </a:rPr>
              <a:t>javító</a:t>
            </a:r>
            <a:r>
              <a:rPr lang="hu-HU" u="sng" smtClean="0"/>
              <a:t> kód</a:t>
            </a:r>
            <a:r>
              <a:rPr lang="hu-HU" smtClean="0"/>
              <a:t>: ….</a:t>
            </a:r>
            <a:endParaRPr lang="hu-HU" sz="2000" smtClean="0"/>
          </a:p>
        </p:txBody>
      </p:sp>
      <p:sp>
        <p:nvSpPr>
          <p:cNvPr id="44036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>
                <a:latin typeface="Times New Roman" pitchFamily="18" charset="0"/>
              </a:rPr>
              <a:t>Architektúrák -- Adatábrázolás</a:t>
            </a:r>
          </a:p>
        </p:txBody>
      </p:sp>
      <p:sp>
        <p:nvSpPr>
          <p:cNvPr id="44037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C2CAC045-CBFC-4124-8267-72F396288DA8}" type="datetime10">
              <a:rPr lang="hu-HU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16:26</a:t>
            </a:fld>
            <a:endParaRPr lang="en-GB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718AE95A-7CE2-4B80-8DBF-8D17725298B2}" type="slidenum">
              <a:rPr lang="en-GB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5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41985" name="Rectangle 1"/>
          <p:cNvSpPr>
            <a:spLocks noGrp="1" noChangeArrowheads="1"/>
          </p:cNvSpPr>
          <p:nvPr>
            <p:ph type="body"/>
          </p:nvPr>
        </p:nvSpPr>
        <p:spPr>
          <a:xfrm>
            <a:off x="0" y="0"/>
            <a:ext cx="9144000" cy="6037263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 algn="just">
              <a:lnSpc>
                <a:spcPct val="83000"/>
              </a:lnSpc>
              <a:spcBef>
                <a:spcPts val="800"/>
              </a:spcBef>
              <a:buFont typeface="Times New Roman" pitchFamily="16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/>
              <a:t>B: </a:t>
            </a:r>
            <a:r>
              <a:rPr lang="en-GB" sz="3200" dirty="0" err="1" smtClean="0"/>
              <a:t>Bináris</a:t>
            </a:r>
            <a:r>
              <a:rPr lang="en-GB" sz="3200" dirty="0" smtClean="0"/>
              <a:t>, O: </a:t>
            </a:r>
            <a:r>
              <a:rPr lang="en-GB" sz="3200" dirty="0" err="1" smtClean="0"/>
              <a:t>Oktális</a:t>
            </a:r>
            <a:r>
              <a:rPr lang="en-GB" sz="3200" dirty="0" smtClean="0"/>
              <a:t>, D: </a:t>
            </a:r>
            <a:r>
              <a:rPr lang="en-GB" sz="3200" dirty="0" err="1" smtClean="0"/>
              <a:t>Decimális</a:t>
            </a:r>
            <a:r>
              <a:rPr lang="en-GB" sz="3200" dirty="0" smtClean="0"/>
              <a:t> H: </a:t>
            </a:r>
            <a:r>
              <a:rPr lang="en-GB" sz="3200" dirty="0" err="1" smtClean="0"/>
              <a:t>Hexadecimális</a:t>
            </a:r>
            <a:r>
              <a:rPr lang="en-GB" sz="3200" dirty="0" smtClean="0"/>
              <a:t> </a:t>
            </a:r>
          </a:p>
          <a:p>
            <a:pPr marL="338138" indent="-338138" algn="just">
              <a:lnSpc>
                <a:spcPct val="83000"/>
              </a:lnSpc>
              <a:spcBef>
                <a:spcPts val="250"/>
              </a:spcBef>
              <a:buFont typeface="Times New Roman" pitchFamily="16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1000" dirty="0" smtClean="0"/>
          </a:p>
          <a:p>
            <a:pPr marL="338138" indent="-338138" algn="just">
              <a:lnSpc>
                <a:spcPct val="83000"/>
              </a:lnSpc>
              <a:spcBef>
                <a:spcPts val="800"/>
              </a:spcBef>
              <a:buFont typeface="Times New Roman" pitchFamily="16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smtClean="0"/>
              <a:t>	B	O	D	H</a:t>
            </a:r>
            <a:r>
              <a:rPr lang="hu-HU" sz="2800" dirty="0" smtClean="0"/>
              <a:t>			</a:t>
            </a:r>
            <a:r>
              <a:rPr lang="en-GB" sz="2800" dirty="0" smtClean="0"/>
              <a:t>			B	</a:t>
            </a:r>
            <a:r>
              <a:rPr lang="hu-HU" sz="2800" dirty="0" smtClean="0"/>
              <a:t>     </a:t>
            </a:r>
            <a:r>
              <a:rPr lang="en-GB" sz="2800" dirty="0" smtClean="0"/>
              <a:t>O	</a:t>
            </a:r>
            <a:r>
              <a:rPr lang="hu-HU" sz="2800" dirty="0" smtClean="0"/>
              <a:t>   </a:t>
            </a:r>
            <a:r>
              <a:rPr lang="en-GB" sz="2800" dirty="0" smtClean="0"/>
              <a:t>D	H</a:t>
            </a:r>
          </a:p>
          <a:p>
            <a:pPr marL="338138" indent="-338138" algn="just">
              <a:lnSpc>
                <a:spcPct val="83000"/>
              </a:lnSpc>
              <a:spcBef>
                <a:spcPts val="800"/>
              </a:spcBef>
              <a:buFont typeface="Times New Roman" pitchFamily="16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smtClean="0"/>
              <a:t>	</a:t>
            </a:r>
            <a:r>
              <a:rPr lang="hu-HU" sz="2800" dirty="0" smtClean="0"/>
              <a:t> </a:t>
            </a:r>
            <a:r>
              <a:rPr lang="en-GB" sz="2800" dirty="0" smtClean="0"/>
              <a:t> 0	</a:t>
            </a:r>
            <a:r>
              <a:rPr lang="en-GB" sz="2800" dirty="0" err="1" smtClean="0"/>
              <a:t>0</a:t>
            </a:r>
            <a:r>
              <a:rPr lang="en-GB" sz="2800" dirty="0" smtClean="0"/>
              <a:t>	</a:t>
            </a:r>
            <a:r>
              <a:rPr lang="en-GB" sz="2800" dirty="0" err="1" smtClean="0"/>
              <a:t>0</a:t>
            </a:r>
            <a:r>
              <a:rPr lang="en-GB" sz="2800" dirty="0" smtClean="0"/>
              <a:t>	</a:t>
            </a:r>
            <a:r>
              <a:rPr lang="en-GB" sz="2800" dirty="0" err="1" smtClean="0"/>
              <a:t>0</a:t>
            </a:r>
            <a:r>
              <a:rPr lang="en-GB" sz="2800" dirty="0" smtClean="0"/>
              <a:t>	</a:t>
            </a:r>
            <a:r>
              <a:rPr lang="hu-HU" sz="2800" dirty="0" smtClean="0"/>
              <a:t>			</a:t>
            </a:r>
            <a:r>
              <a:rPr lang="en-GB" sz="2800" dirty="0" smtClean="0"/>
              <a:t>	  1000    10	</a:t>
            </a:r>
            <a:r>
              <a:rPr lang="hu-HU" sz="2800" dirty="0" smtClean="0"/>
              <a:t> </a:t>
            </a:r>
            <a:r>
              <a:rPr lang="en-GB" sz="2800" dirty="0" smtClean="0"/>
              <a:t>8	</a:t>
            </a:r>
            <a:r>
              <a:rPr lang="hu-HU" sz="2800" dirty="0" smtClean="0"/>
              <a:t>	</a:t>
            </a:r>
            <a:r>
              <a:rPr lang="en-GB" sz="2800" dirty="0" smtClean="0"/>
              <a:t>8</a:t>
            </a:r>
          </a:p>
          <a:p>
            <a:pPr marL="338138" indent="-338138" algn="just">
              <a:lnSpc>
                <a:spcPct val="83000"/>
              </a:lnSpc>
              <a:spcBef>
                <a:spcPts val="800"/>
              </a:spcBef>
              <a:buFont typeface="Times New Roman" pitchFamily="16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smtClean="0"/>
              <a:t>		</a:t>
            </a:r>
            <a:r>
              <a:rPr lang="hu-HU" sz="2800" dirty="0" smtClean="0"/>
              <a:t> </a:t>
            </a:r>
            <a:r>
              <a:rPr lang="en-GB" sz="2800" dirty="0" smtClean="0"/>
              <a:t>1	</a:t>
            </a:r>
            <a:r>
              <a:rPr lang="en-GB" sz="2800" dirty="0" err="1" smtClean="0"/>
              <a:t>1</a:t>
            </a:r>
            <a:r>
              <a:rPr lang="en-GB" sz="2800" dirty="0" smtClean="0"/>
              <a:t> 	</a:t>
            </a:r>
            <a:r>
              <a:rPr lang="en-GB" sz="2800" dirty="0" err="1" smtClean="0"/>
              <a:t>1</a:t>
            </a:r>
            <a:r>
              <a:rPr lang="en-GB" sz="2800" dirty="0" smtClean="0"/>
              <a:t>	</a:t>
            </a:r>
            <a:r>
              <a:rPr lang="en-GB" sz="2800" dirty="0" err="1" smtClean="0"/>
              <a:t>1</a:t>
            </a:r>
            <a:r>
              <a:rPr lang="en-GB" sz="2800" dirty="0" smtClean="0"/>
              <a:t>	</a:t>
            </a:r>
            <a:r>
              <a:rPr lang="hu-HU" sz="2800" dirty="0" smtClean="0"/>
              <a:t>			</a:t>
            </a:r>
            <a:r>
              <a:rPr lang="en-GB" sz="2800" dirty="0" smtClean="0"/>
              <a:t>	  1001    11	</a:t>
            </a:r>
            <a:r>
              <a:rPr lang="hu-HU" sz="2800" dirty="0" smtClean="0"/>
              <a:t> </a:t>
            </a:r>
            <a:r>
              <a:rPr lang="en-GB" sz="2800" dirty="0" smtClean="0"/>
              <a:t>9	</a:t>
            </a:r>
            <a:r>
              <a:rPr lang="hu-HU" sz="2800" dirty="0" smtClean="0"/>
              <a:t> 	</a:t>
            </a:r>
            <a:r>
              <a:rPr lang="en-GB" sz="2800" dirty="0" smtClean="0"/>
              <a:t>9</a:t>
            </a:r>
          </a:p>
          <a:p>
            <a:pPr marL="338138" indent="-338138" algn="just">
              <a:lnSpc>
                <a:spcPct val="83000"/>
              </a:lnSpc>
              <a:spcBef>
                <a:spcPts val="800"/>
              </a:spcBef>
              <a:buFont typeface="Times New Roman" pitchFamily="16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smtClean="0"/>
              <a:t>	10	2	</a:t>
            </a:r>
            <a:r>
              <a:rPr lang="en-GB" sz="2800" dirty="0" err="1" smtClean="0"/>
              <a:t>2</a:t>
            </a:r>
            <a:r>
              <a:rPr lang="en-GB" sz="2800" dirty="0" smtClean="0"/>
              <a:t>	</a:t>
            </a:r>
            <a:r>
              <a:rPr lang="en-GB" sz="2800" dirty="0" err="1" smtClean="0"/>
              <a:t>2</a:t>
            </a:r>
            <a:r>
              <a:rPr lang="en-GB" sz="2800" dirty="0" smtClean="0"/>
              <a:t>	</a:t>
            </a:r>
            <a:r>
              <a:rPr lang="hu-HU" sz="2800" dirty="0" smtClean="0"/>
              <a:t>			</a:t>
            </a:r>
            <a:r>
              <a:rPr lang="en-GB" sz="2800" dirty="0" smtClean="0"/>
              <a:t>	  1010    12   10	</a:t>
            </a:r>
            <a:r>
              <a:rPr lang="hu-HU" sz="2800" dirty="0" smtClean="0"/>
              <a:t>	</a:t>
            </a:r>
            <a:r>
              <a:rPr lang="en-GB" sz="2800" dirty="0" smtClean="0"/>
              <a:t>A</a:t>
            </a:r>
          </a:p>
          <a:p>
            <a:pPr marL="338138" indent="-338138" algn="just">
              <a:lnSpc>
                <a:spcPct val="83000"/>
              </a:lnSpc>
              <a:spcBef>
                <a:spcPts val="800"/>
              </a:spcBef>
              <a:buFont typeface="Times New Roman" pitchFamily="16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smtClean="0"/>
              <a:t>	11	3	</a:t>
            </a:r>
            <a:r>
              <a:rPr lang="en-GB" sz="2800" dirty="0" err="1" smtClean="0"/>
              <a:t>3</a:t>
            </a:r>
            <a:r>
              <a:rPr lang="en-GB" sz="2800" dirty="0" smtClean="0"/>
              <a:t>	</a:t>
            </a:r>
            <a:r>
              <a:rPr lang="en-GB" sz="2800" dirty="0" err="1" smtClean="0"/>
              <a:t>3</a:t>
            </a:r>
            <a:r>
              <a:rPr lang="en-GB" sz="2800" dirty="0" smtClean="0"/>
              <a:t>	</a:t>
            </a:r>
            <a:r>
              <a:rPr lang="hu-HU" sz="2800" dirty="0" smtClean="0"/>
              <a:t>			</a:t>
            </a:r>
            <a:r>
              <a:rPr lang="en-GB" sz="2800" dirty="0" smtClean="0"/>
              <a:t>	  1011    13   11	</a:t>
            </a:r>
            <a:r>
              <a:rPr lang="hu-HU" sz="2800" dirty="0" smtClean="0"/>
              <a:t>	</a:t>
            </a:r>
            <a:r>
              <a:rPr lang="en-GB" sz="2800" dirty="0" smtClean="0"/>
              <a:t>B</a:t>
            </a:r>
          </a:p>
          <a:p>
            <a:pPr marL="338138" indent="-338138" algn="just">
              <a:lnSpc>
                <a:spcPct val="83000"/>
              </a:lnSpc>
              <a:spcBef>
                <a:spcPts val="800"/>
              </a:spcBef>
              <a:buFont typeface="Times New Roman" pitchFamily="16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hu-HU" sz="2800" dirty="0" smtClean="0"/>
              <a:t>  </a:t>
            </a:r>
            <a:r>
              <a:rPr lang="en-GB" sz="2800" dirty="0" smtClean="0"/>
              <a:t>100	4	</a:t>
            </a:r>
            <a:r>
              <a:rPr lang="en-GB" sz="2800" dirty="0" err="1" smtClean="0"/>
              <a:t>4</a:t>
            </a:r>
            <a:r>
              <a:rPr lang="en-GB" sz="2800" dirty="0" smtClean="0"/>
              <a:t>	</a:t>
            </a:r>
            <a:r>
              <a:rPr lang="en-GB" sz="2800" dirty="0" err="1" smtClean="0"/>
              <a:t>4</a:t>
            </a:r>
            <a:r>
              <a:rPr lang="en-GB" sz="2800" dirty="0" smtClean="0"/>
              <a:t>	 </a:t>
            </a:r>
            <a:r>
              <a:rPr lang="hu-HU" sz="2800" dirty="0" smtClean="0"/>
              <a:t>			</a:t>
            </a:r>
            <a:r>
              <a:rPr lang="en-GB" sz="2800" dirty="0" smtClean="0"/>
              <a:t> </a:t>
            </a:r>
            <a:r>
              <a:rPr lang="hu-HU" sz="2800" dirty="0" smtClean="0"/>
              <a:t>	  </a:t>
            </a:r>
            <a:r>
              <a:rPr lang="en-GB" sz="2800" dirty="0" smtClean="0"/>
              <a:t>1100    14   12	</a:t>
            </a:r>
            <a:r>
              <a:rPr lang="hu-HU" sz="2800" dirty="0" smtClean="0"/>
              <a:t>	</a:t>
            </a:r>
            <a:r>
              <a:rPr lang="en-GB" sz="2800" dirty="0" smtClean="0"/>
              <a:t>C</a:t>
            </a:r>
          </a:p>
          <a:p>
            <a:pPr marL="338138" indent="-338138" algn="just">
              <a:lnSpc>
                <a:spcPct val="83000"/>
              </a:lnSpc>
              <a:spcBef>
                <a:spcPts val="800"/>
              </a:spcBef>
              <a:buFont typeface="Times New Roman" pitchFamily="16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hu-HU" sz="2800" dirty="0" smtClean="0"/>
              <a:t>  </a:t>
            </a:r>
            <a:r>
              <a:rPr lang="en-GB" sz="2800" dirty="0" smtClean="0"/>
              <a:t>101	5	</a:t>
            </a:r>
            <a:r>
              <a:rPr lang="en-GB" sz="2800" dirty="0" err="1" smtClean="0"/>
              <a:t>5</a:t>
            </a:r>
            <a:r>
              <a:rPr lang="en-GB" sz="2800" dirty="0" smtClean="0"/>
              <a:t>	</a:t>
            </a:r>
            <a:r>
              <a:rPr lang="en-GB" sz="2800" dirty="0" err="1" smtClean="0"/>
              <a:t>5</a:t>
            </a:r>
            <a:r>
              <a:rPr lang="en-GB" sz="2800" dirty="0" smtClean="0"/>
              <a:t>	  </a:t>
            </a:r>
            <a:r>
              <a:rPr lang="hu-HU" sz="2800" dirty="0" smtClean="0"/>
              <a:t>			</a:t>
            </a:r>
            <a:r>
              <a:rPr lang="en-GB" sz="2800" dirty="0" smtClean="0"/>
              <a:t>  </a:t>
            </a:r>
            <a:r>
              <a:rPr lang="hu-HU" sz="2800" dirty="0" smtClean="0"/>
              <a:t>	  </a:t>
            </a:r>
            <a:r>
              <a:rPr lang="en-GB" sz="2800" dirty="0" smtClean="0"/>
              <a:t>1101    15   13	</a:t>
            </a:r>
            <a:r>
              <a:rPr lang="hu-HU" sz="2800" dirty="0" smtClean="0"/>
              <a:t>	</a:t>
            </a:r>
            <a:r>
              <a:rPr lang="en-GB" sz="2800" dirty="0" smtClean="0"/>
              <a:t>D</a:t>
            </a:r>
          </a:p>
          <a:p>
            <a:pPr marL="338138" indent="-338138" algn="just">
              <a:lnSpc>
                <a:spcPct val="83000"/>
              </a:lnSpc>
              <a:spcBef>
                <a:spcPts val="800"/>
              </a:spcBef>
              <a:buFont typeface="Times New Roman" pitchFamily="16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hu-HU" sz="2800" dirty="0" smtClean="0"/>
              <a:t>  </a:t>
            </a:r>
            <a:r>
              <a:rPr lang="en-GB" sz="2800" dirty="0" smtClean="0"/>
              <a:t>110	6	</a:t>
            </a:r>
            <a:r>
              <a:rPr lang="en-GB" sz="2800" dirty="0" err="1" smtClean="0"/>
              <a:t>6</a:t>
            </a:r>
            <a:r>
              <a:rPr lang="en-GB" sz="2800" dirty="0" smtClean="0"/>
              <a:t>	</a:t>
            </a:r>
            <a:r>
              <a:rPr lang="en-GB" sz="2800" dirty="0" err="1" smtClean="0"/>
              <a:t>6</a:t>
            </a:r>
            <a:r>
              <a:rPr lang="en-GB" sz="2800" dirty="0" smtClean="0"/>
              <a:t>		</a:t>
            </a:r>
            <a:r>
              <a:rPr lang="hu-HU" sz="2800" dirty="0" smtClean="0"/>
              <a:t>			</a:t>
            </a:r>
            <a:r>
              <a:rPr lang="en-GB" sz="2800" dirty="0" smtClean="0"/>
              <a:t>  1110    16   14	</a:t>
            </a:r>
            <a:r>
              <a:rPr lang="hu-HU" sz="2800" dirty="0" smtClean="0"/>
              <a:t>	</a:t>
            </a:r>
            <a:r>
              <a:rPr lang="en-GB" sz="2800" dirty="0" smtClean="0"/>
              <a:t>E</a:t>
            </a:r>
          </a:p>
          <a:p>
            <a:pPr marL="338138" indent="-338138" algn="just">
              <a:lnSpc>
                <a:spcPct val="83000"/>
              </a:lnSpc>
              <a:spcBef>
                <a:spcPts val="800"/>
              </a:spcBef>
              <a:buFont typeface="Times New Roman" pitchFamily="16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hu-HU" sz="2800" dirty="0" smtClean="0"/>
              <a:t>  </a:t>
            </a:r>
            <a:r>
              <a:rPr lang="en-GB" sz="2800" dirty="0" smtClean="0"/>
              <a:t>111	7	</a:t>
            </a:r>
            <a:r>
              <a:rPr lang="en-GB" sz="2800" dirty="0" err="1" smtClean="0"/>
              <a:t>7</a:t>
            </a:r>
            <a:r>
              <a:rPr lang="en-GB" sz="2800" dirty="0" smtClean="0"/>
              <a:t>	</a:t>
            </a:r>
            <a:r>
              <a:rPr lang="en-GB" sz="2800" dirty="0" err="1" smtClean="0"/>
              <a:t>7</a:t>
            </a:r>
            <a:r>
              <a:rPr lang="en-GB" sz="2800" dirty="0" smtClean="0"/>
              <a:t>		</a:t>
            </a:r>
            <a:r>
              <a:rPr lang="hu-HU" sz="2800" dirty="0" smtClean="0"/>
              <a:t>			</a:t>
            </a:r>
            <a:r>
              <a:rPr lang="en-GB" sz="2800" dirty="0" smtClean="0"/>
              <a:t>  1111    17   15	</a:t>
            </a:r>
            <a:r>
              <a:rPr lang="hu-HU" sz="2800" dirty="0" smtClean="0"/>
              <a:t>	</a:t>
            </a:r>
            <a:r>
              <a:rPr lang="en-GB" sz="2800" dirty="0" smtClean="0"/>
              <a:t>F</a:t>
            </a:r>
          </a:p>
          <a:p>
            <a:pPr marL="338138" indent="-338138">
              <a:lnSpc>
                <a:spcPct val="83000"/>
              </a:lnSpc>
              <a:spcBef>
                <a:spcPts val="1600"/>
              </a:spcBef>
              <a:buFont typeface="Times New Roman" pitchFamily="16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hu-HU" sz="3200" b="1" dirty="0" smtClean="0"/>
          </a:p>
          <a:p>
            <a:pPr marL="338138" indent="-338138">
              <a:lnSpc>
                <a:spcPct val="83000"/>
              </a:lnSpc>
              <a:spcBef>
                <a:spcPts val="1600"/>
              </a:spcBef>
              <a:buFont typeface="Times New Roman" pitchFamily="16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dirty="0" smtClean="0"/>
              <a:t>A.3. </a:t>
            </a:r>
            <a:r>
              <a:rPr lang="en-GB" sz="3200" b="1" dirty="0" err="1" smtClean="0"/>
              <a:t>ábra</a:t>
            </a:r>
            <a:r>
              <a:rPr lang="en-GB" sz="3200" dirty="0" smtClean="0"/>
              <a:t> </a:t>
            </a:r>
            <a:r>
              <a:rPr lang="en-GB" sz="3200" dirty="0" err="1" smtClean="0"/>
              <a:t>része</a:t>
            </a:r>
            <a:endParaRPr lang="en-GB" sz="3200" dirty="0" smtClean="0"/>
          </a:p>
        </p:txBody>
      </p:sp>
      <p:grpSp>
        <p:nvGrpSpPr>
          <p:cNvPr id="6148" name="Group 2"/>
          <p:cNvGrpSpPr>
            <a:grpSpLocks/>
          </p:cNvGrpSpPr>
          <p:nvPr/>
        </p:nvGrpSpPr>
        <p:grpSpPr bwMode="auto">
          <a:xfrm>
            <a:off x="0" y="714375"/>
            <a:ext cx="9139238" cy="4643438"/>
            <a:chOff x="0" y="576"/>
            <a:chExt cx="5757" cy="2925"/>
          </a:xfrm>
        </p:grpSpPr>
        <p:sp>
          <p:nvSpPr>
            <p:cNvPr id="6151" name="Line 3"/>
            <p:cNvSpPr>
              <a:spLocks noChangeShapeType="1"/>
            </p:cNvSpPr>
            <p:nvPr/>
          </p:nvSpPr>
          <p:spPr bwMode="auto">
            <a:xfrm>
              <a:off x="0" y="768"/>
              <a:ext cx="5758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6152" name="Line 4"/>
            <p:cNvSpPr>
              <a:spLocks noChangeShapeType="1"/>
            </p:cNvSpPr>
            <p:nvPr/>
          </p:nvSpPr>
          <p:spPr bwMode="auto">
            <a:xfrm>
              <a:off x="2640" y="576"/>
              <a:ext cx="1" cy="2926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6149" name="Élőláb helye 7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>
                <a:latin typeface="Times New Roman" pitchFamily="18" charset="0"/>
              </a:rPr>
              <a:t>Architektúrák -- Adatábrázolás</a:t>
            </a:r>
          </a:p>
        </p:txBody>
      </p:sp>
      <p:sp>
        <p:nvSpPr>
          <p:cNvPr id="6150" name="Dátum helye 8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71791D66-0D14-4A4E-9DF1-11B23CEBC322}" type="datetime10">
              <a:rPr lang="hu-HU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16:26</a:t>
            </a:fld>
            <a:endParaRPr lang="en-GB"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CC4F747F-C577-415E-8455-0189DC68611E}" type="slidenum">
              <a:rPr lang="en-GB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6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43009" name="Rectangle 1"/>
          <p:cNvSpPr>
            <a:spLocks noGrp="1" noChangeArrowheads="1"/>
          </p:cNvSpPr>
          <p:nvPr>
            <p:ph type="body"/>
          </p:nvPr>
        </p:nvSpPr>
        <p:spPr>
          <a:xfrm>
            <a:off x="0" y="0"/>
            <a:ext cx="9144000" cy="5643563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 algn="just">
              <a:lnSpc>
                <a:spcPct val="93000"/>
              </a:lnSpc>
              <a:spcBef>
                <a:spcPts val="800"/>
              </a:spcBef>
              <a:buFont typeface="Times New Roman" pitchFamily="16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/>
              <a:t>Pl. 23,375</a:t>
            </a:r>
            <a:r>
              <a:rPr lang="en-GB" sz="3200" baseline="-25000" dirty="0" smtClean="0"/>
              <a:t>10</a:t>
            </a:r>
            <a:r>
              <a:rPr lang="en-GB" sz="3200" dirty="0" smtClean="0"/>
              <a:t> </a:t>
            </a:r>
            <a:r>
              <a:rPr lang="en-GB" sz="3200" dirty="0" err="1" smtClean="0"/>
              <a:t>átszámítása</a:t>
            </a:r>
            <a:r>
              <a:rPr lang="en-GB" sz="3200" dirty="0" smtClean="0"/>
              <a:t> </a:t>
            </a:r>
            <a:r>
              <a:rPr lang="en-GB" sz="3200" dirty="0" err="1" smtClean="0"/>
              <a:t>kettes</a:t>
            </a:r>
            <a:r>
              <a:rPr lang="en-GB" sz="3200" dirty="0" smtClean="0"/>
              <a:t> </a:t>
            </a:r>
            <a:r>
              <a:rPr lang="en-GB" sz="3200" dirty="0" err="1" smtClean="0"/>
              <a:t>számrendszer</a:t>
            </a:r>
            <a:r>
              <a:rPr lang="en-GB" sz="3200" dirty="0" smtClean="0"/>
              <a:t>-be. </a:t>
            </a:r>
          </a:p>
          <a:p>
            <a:pPr marL="338138" indent="-338138" algn="just">
              <a:lnSpc>
                <a:spcPct val="93000"/>
              </a:lnSpc>
              <a:spcBef>
                <a:spcPts val="800"/>
              </a:spcBef>
              <a:buFont typeface="Times New Roman" pitchFamily="16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/>
              <a:t>	</a:t>
            </a:r>
            <a:r>
              <a:rPr lang="en-GB" sz="3200" dirty="0" err="1" smtClean="0"/>
              <a:t>Egész</a:t>
            </a:r>
            <a:r>
              <a:rPr lang="en-GB" sz="3200" dirty="0" smtClean="0"/>
              <a:t> </a:t>
            </a:r>
            <a:r>
              <a:rPr lang="en-GB" sz="3200" dirty="0" err="1" smtClean="0"/>
              <a:t>rész</a:t>
            </a:r>
            <a:r>
              <a:rPr lang="en-GB" sz="3200" dirty="0" smtClean="0"/>
              <a:t> </a:t>
            </a:r>
            <a:r>
              <a:rPr lang="en-GB" sz="3200" dirty="0" err="1" smtClean="0"/>
              <a:t>osztással</a:t>
            </a:r>
            <a:r>
              <a:rPr lang="en-GB" sz="3200" dirty="0" smtClean="0"/>
              <a:t>: 	         </a:t>
            </a:r>
            <a:r>
              <a:rPr lang="en-GB" sz="3200" dirty="0" err="1" smtClean="0"/>
              <a:t>Tört</a:t>
            </a:r>
            <a:r>
              <a:rPr lang="en-GB" sz="3200" dirty="0" smtClean="0"/>
              <a:t> </a:t>
            </a:r>
            <a:r>
              <a:rPr lang="en-GB" sz="3200" dirty="0" err="1" smtClean="0"/>
              <a:t>rész</a:t>
            </a:r>
            <a:r>
              <a:rPr lang="en-GB" sz="3200" dirty="0" smtClean="0"/>
              <a:t> </a:t>
            </a:r>
            <a:r>
              <a:rPr lang="en-GB" sz="3200" dirty="0" err="1" smtClean="0"/>
              <a:t>szorzással</a:t>
            </a:r>
            <a:r>
              <a:rPr lang="en-GB" sz="3200" dirty="0" smtClean="0"/>
              <a:t>: </a:t>
            </a:r>
          </a:p>
          <a:p>
            <a:pPr marL="338138" indent="-338138" algn="just">
              <a:lnSpc>
                <a:spcPct val="93000"/>
              </a:lnSpc>
              <a:spcBef>
                <a:spcPts val="800"/>
              </a:spcBef>
              <a:buFont typeface="Times New Roman" pitchFamily="16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/>
              <a:t>    /2		</a:t>
            </a:r>
            <a:r>
              <a:rPr lang="en-GB" sz="3200" dirty="0" err="1" smtClean="0"/>
              <a:t>marad</a:t>
            </a:r>
            <a:r>
              <a:rPr lang="en-GB" sz="3200" dirty="0" smtClean="0"/>
              <a:t>	</a:t>
            </a:r>
            <a:r>
              <a:rPr lang="hu-HU" sz="3200" dirty="0" smtClean="0"/>
              <a:t>    </a:t>
            </a:r>
            <a:r>
              <a:rPr lang="en-GB" sz="3200" dirty="0" smtClean="0"/>
              <a:t> </a:t>
            </a:r>
            <a:r>
              <a:rPr lang="en-GB" sz="3200" dirty="0" err="1" smtClean="0"/>
              <a:t>egész</a:t>
            </a:r>
            <a:r>
              <a:rPr lang="en-GB" sz="3200" dirty="0" smtClean="0"/>
              <a:t>    </a:t>
            </a:r>
            <a:r>
              <a:rPr lang="hu-HU" sz="3200" dirty="0" smtClean="0"/>
              <a:t> </a:t>
            </a:r>
            <a:r>
              <a:rPr lang="en-GB" sz="3200" dirty="0" smtClean="0"/>
              <a:t>*2		</a:t>
            </a:r>
          </a:p>
          <a:p>
            <a:pPr marL="338138" indent="-338138" algn="just">
              <a:lnSpc>
                <a:spcPct val="93000"/>
              </a:lnSpc>
              <a:buFont typeface="Times New Roman" pitchFamily="16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/>
              <a:t>	23		1						  0.375	</a:t>
            </a:r>
          </a:p>
          <a:p>
            <a:pPr marL="338138" indent="-338138" algn="just">
              <a:lnSpc>
                <a:spcPct val="93000"/>
              </a:lnSpc>
              <a:buFont typeface="Times New Roman" pitchFamily="16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/>
              <a:t>	11		1					0 		.750	</a:t>
            </a:r>
          </a:p>
          <a:p>
            <a:pPr marL="338138" indent="-338138" algn="just">
              <a:lnSpc>
                <a:spcPct val="93000"/>
              </a:lnSpc>
              <a:buFont typeface="Times New Roman" pitchFamily="16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/>
              <a:t>	 5		1					</a:t>
            </a:r>
            <a:r>
              <a:rPr lang="en-GB" sz="3200" dirty="0" err="1" smtClean="0"/>
              <a:t>1</a:t>
            </a:r>
            <a:r>
              <a:rPr lang="en-GB" sz="3200" dirty="0" smtClean="0"/>
              <a:t>		.500</a:t>
            </a:r>
          </a:p>
          <a:p>
            <a:pPr marL="338138" indent="-338138" algn="just">
              <a:lnSpc>
                <a:spcPct val="93000"/>
              </a:lnSpc>
              <a:buFont typeface="Times New Roman" pitchFamily="16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/>
              <a:t>	 2		0					1		.000</a:t>
            </a:r>
          </a:p>
          <a:p>
            <a:pPr marL="338138" indent="-338138" algn="just">
              <a:lnSpc>
                <a:spcPct val="93000"/>
              </a:lnSpc>
              <a:buFont typeface="Times New Roman" pitchFamily="16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/>
              <a:t>	 1		</a:t>
            </a:r>
            <a:r>
              <a:rPr lang="en-GB" sz="3200" dirty="0" err="1" smtClean="0"/>
              <a:t>1</a:t>
            </a:r>
            <a:r>
              <a:rPr lang="en-GB" sz="3200" dirty="0" smtClean="0"/>
              <a:t>								</a:t>
            </a:r>
          </a:p>
          <a:p>
            <a:pPr marL="338138" indent="-338138" algn="just">
              <a:lnSpc>
                <a:spcPct val="93000"/>
              </a:lnSpc>
              <a:spcBef>
                <a:spcPts val="800"/>
              </a:spcBef>
              <a:buFont typeface="Times New Roman" pitchFamily="16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/>
              <a:t>			10111</a:t>
            </a:r>
            <a:r>
              <a:rPr lang="en-GB" sz="3200" baseline="-25000" dirty="0" smtClean="0"/>
              <a:t>2</a:t>
            </a:r>
            <a:r>
              <a:rPr lang="en-GB" sz="3200" dirty="0" smtClean="0"/>
              <a:t> 					0,011</a:t>
            </a:r>
            <a:r>
              <a:rPr lang="en-GB" sz="3200" baseline="-25000" dirty="0" smtClean="0"/>
              <a:t>2</a:t>
            </a:r>
          </a:p>
          <a:p>
            <a:pPr marL="338138" indent="-338138">
              <a:lnSpc>
                <a:spcPct val="93000"/>
              </a:lnSpc>
              <a:spcBef>
                <a:spcPts val="800"/>
              </a:spcBef>
              <a:buFont typeface="Times New Roman" pitchFamily="16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/>
              <a:t>23,375</a:t>
            </a:r>
            <a:r>
              <a:rPr lang="en-GB" sz="3200" baseline="-25000" dirty="0" smtClean="0"/>
              <a:t>10</a:t>
            </a:r>
            <a:r>
              <a:rPr lang="en-GB" sz="3200" dirty="0" smtClean="0"/>
              <a:t> = 10111,011</a:t>
            </a:r>
            <a:r>
              <a:rPr lang="en-GB" sz="3200" baseline="-25000" dirty="0" smtClean="0"/>
              <a:t>2</a:t>
            </a:r>
            <a:r>
              <a:rPr lang="en-GB" sz="3200" dirty="0" smtClean="0"/>
              <a:t>. </a:t>
            </a:r>
          </a:p>
          <a:p>
            <a:pPr marL="338138" indent="-338138">
              <a:lnSpc>
                <a:spcPct val="93000"/>
              </a:lnSpc>
              <a:spcBef>
                <a:spcPts val="800"/>
              </a:spcBef>
              <a:buFont typeface="Times New Roman" pitchFamily="16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err="1" smtClean="0"/>
              <a:t>Véges</a:t>
            </a:r>
            <a:r>
              <a:rPr lang="en-GB" sz="3200" dirty="0" smtClean="0"/>
              <a:t> </a:t>
            </a:r>
            <a:r>
              <a:rPr lang="en-GB" sz="3200" dirty="0" err="1" smtClean="0"/>
              <a:t>tizedes</a:t>
            </a:r>
            <a:r>
              <a:rPr lang="en-GB" sz="3200" dirty="0" smtClean="0"/>
              <a:t> </a:t>
            </a:r>
            <a:r>
              <a:rPr lang="en-GB" sz="3200" dirty="0" err="1" smtClean="0"/>
              <a:t>tört</a:t>
            </a:r>
            <a:r>
              <a:rPr lang="en-GB" sz="3200" dirty="0" smtClean="0"/>
              <a:t> </a:t>
            </a:r>
            <a:r>
              <a:rPr lang="en-GB" sz="3200" dirty="0" err="1" smtClean="0"/>
              <a:t>nem</a:t>
            </a:r>
            <a:r>
              <a:rPr lang="en-GB" sz="3200" dirty="0" smtClean="0"/>
              <a:t> </a:t>
            </a:r>
            <a:r>
              <a:rPr lang="en-GB" sz="3200" dirty="0" err="1" smtClean="0"/>
              <a:t>biztos</a:t>
            </a:r>
            <a:r>
              <a:rPr lang="en-GB" sz="3200" dirty="0" smtClean="0"/>
              <a:t>, </a:t>
            </a:r>
            <a:r>
              <a:rPr lang="en-GB" sz="3200" dirty="0" err="1" smtClean="0"/>
              <a:t>hogy</a:t>
            </a:r>
            <a:r>
              <a:rPr lang="en-GB" sz="3200" dirty="0" smtClean="0"/>
              <a:t> </a:t>
            </a:r>
            <a:r>
              <a:rPr lang="en-GB" sz="3200" dirty="0" err="1" smtClean="0"/>
              <a:t>binárisan</a:t>
            </a:r>
            <a:r>
              <a:rPr lang="en-GB" sz="3200" dirty="0" smtClean="0"/>
              <a:t> is </a:t>
            </a:r>
            <a:r>
              <a:rPr lang="en-GB" sz="3200" dirty="0" err="1" smtClean="0"/>
              <a:t>véges</a:t>
            </a:r>
            <a:r>
              <a:rPr lang="en-GB" sz="3200" dirty="0" smtClean="0"/>
              <a:t>!</a:t>
            </a:r>
          </a:p>
        </p:txBody>
      </p:sp>
      <p:grpSp>
        <p:nvGrpSpPr>
          <p:cNvPr id="7172" name="Group 2"/>
          <p:cNvGrpSpPr>
            <a:grpSpLocks/>
          </p:cNvGrpSpPr>
          <p:nvPr/>
        </p:nvGrpSpPr>
        <p:grpSpPr bwMode="auto">
          <a:xfrm>
            <a:off x="827088" y="1357313"/>
            <a:ext cx="4675187" cy="3281362"/>
            <a:chOff x="816" y="764"/>
            <a:chExt cx="2945" cy="2067"/>
          </a:xfrm>
        </p:grpSpPr>
        <p:sp>
          <p:nvSpPr>
            <p:cNvPr id="7175" name="Line 3"/>
            <p:cNvSpPr>
              <a:spLocks noChangeShapeType="1"/>
            </p:cNvSpPr>
            <p:nvPr/>
          </p:nvSpPr>
          <p:spPr bwMode="auto">
            <a:xfrm>
              <a:off x="816" y="817"/>
              <a:ext cx="1" cy="2014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7176" name="Line 4"/>
            <p:cNvSpPr>
              <a:spLocks noChangeShapeType="1"/>
            </p:cNvSpPr>
            <p:nvPr/>
          </p:nvSpPr>
          <p:spPr bwMode="auto">
            <a:xfrm flipV="1">
              <a:off x="1420" y="989"/>
              <a:ext cx="1" cy="1302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 type="triangle" w="med" len="med"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7177" name="Line 5"/>
            <p:cNvSpPr>
              <a:spLocks noChangeShapeType="1"/>
            </p:cNvSpPr>
            <p:nvPr/>
          </p:nvSpPr>
          <p:spPr bwMode="auto">
            <a:xfrm>
              <a:off x="3760" y="764"/>
              <a:ext cx="1" cy="1724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7178" name="Line 6"/>
            <p:cNvSpPr>
              <a:spLocks noChangeShapeType="1"/>
            </p:cNvSpPr>
            <p:nvPr/>
          </p:nvSpPr>
          <p:spPr bwMode="auto">
            <a:xfrm flipV="1">
              <a:off x="2860" y="1169"/>
              <a:ext cx="1" cy="935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 type="triangle" w="med" len="med"/>
              <a:tailEnd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7173" name="Élőláb helye 9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>
                <a:latin typeface="Times New Roman" pitchFamily="18" charset="0"/>
              </a:rPr>
              <a:t>Architektúrák -- Adatábrázolás</a:t>
            </a:r>
          </a:p>
        </p:txBody>
      </p:sp>
      <p:sp>
        <p:nvSpPr>
          <p:cNvPr id="7174" name="Dátum helye 10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D3CE67E6-25D1-4AA4-BF1A-221750D115CA}" type="datetime10">
              <a:rPr lang="hu-HU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16:26</a:t>
            </a:fld>
            <a:endParaRPr lang="en-GB"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EF4B45EF-2498-4E56-A450-514B9A6E43DE}" type="slidenum">
              <a:rPr lang="en-GB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7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44033" name="Rectangle 1"/>
          <p:cNvSpPr>
            <a:spLocks noGrp="1" noChangeArrowheads="1"/>
          </p:cNvSpPr>
          <p:nvPr>
            <p:ph type="body"/>
          </p:nvPr>
        </p:nvSpPr>
        <p:spPr>
          <a:xfrm>
            <a:off x="0" y="0"/>
            <a:ext cx="9144000" cy="3914775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 algn="just">
              <a:lnSpc>
                <a:spcPct val="93000"/>
              </a:lnSpc>
              <a:spcBef>
                <a:spcPts val="800"/>
              </a:spcBef>
              <a:buFont typeface="Times New Roman" pitchFamily="16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err="1" smtClean="0"/>
              <a:t>Példa</a:t>
            </a:r>
            <a:r>
              <a:rPr lang="en-GB" sz="3200" dirty="0" smtClean="0"/>
              <a:t> </a:t>
            </a:r>
            <a:r>
              <a:rPr lang="en-GB" sz="3200" dirty="0" err="1" smtClean="0"/>
              <a:t>bináris</a:t>
            </a:r>
            <a:r>
              <a:rPr lang="en-GB" sz="3200" dirty="0" smtClean="0"/>
              <a:t> </a:t>
            </a:r>
            <a:r>
              <a:rPr lang="en-GB" sz="3200" dirty="0" err="1" smtClean="0"/>
              <a:t>összeadásra</a:t>
            </a:r>
            <a:r>
              <a:rPr lang="en-GB" sz="3200" dirty="0" smtClean="0"/>
              <a:t>:</a:t>
            </a:r>
          </a:p>
          <a:p>
            <a:pPr marL="338138" indent="-338138" algn="just">
              <a:lnSpc>
                <a:spcPct val="93000"/>
              </a:lnSpc>
              <a:spcBef>
                <a:spcPts val="800"/>
              </a:spcBef>
              <a:buFont typeface="Times New Roman" pitchFamily="16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3200" dirty="0" smtClean="0"/>
          </a:p>
          <a:p>
            <a:pPr marL="338138" indent="-338138" algn="just">
              <a:lnSpc>
                <a:spcPct val="93000"/>
              </a:lnSpc>
              <a:spcBef>
                <a:spcPts val="800"/>
              </a:spcBef>
              <a:buFont typeface="Times New Roman" pitchFamily="16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3200" dirty="0" smtClean="0"/>
          </a:p>
          <a:p>
            <a:pPr marL="338138" indent="-338138" algn="just">
              <a:lnSpc>
                <a:spcPct val="93000"/>
              </a:lnSpc>
              <a:spcBef>
                <a:spcPts val="800"/>
              </a:spcBef>
              <a:buFont typeface="Times New Roman" pitchFamily="16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/>
              <a:t>1. </a:t>
            </a:r>
            <a:r>
              <a:rPr lang="en-GB" sz="3200" dirty="0" err="1" smtClean="0"/>
              <a:t>összeadandó</a:t>
            </a:r>
            <a:r>
              <a:rPr lang="en-GB" sz="3200" dirty="0" smtClean="0"/>
              <a:t>:	0 1 0 1 </a:t>
            </a:r>
            <a:r>
              <a:rPr lang="en-GB" sz="3200" dirty="0" err="1" smtClean="0"/>
              <a:t>1</a:t>
            </a:r>
            <a:r>
              <a:rPr lang="en-GB" sz="3200" dirty="0" smtClean="0"/>
              <a:t> 0 1 0  (=  90</a:t>
            </a:r>
            <a:r>
              <a:rPr lang="en-GB" sz="3200" baseline="-25000" dirty="0" smtClean="0"/>
              <a:t>10</a:t>
            </a:r>
            <a:r>
              <a:rPr lang="en-GB" sz="3200" dirty="0" smtClean="0"/>
              <a:t>)</a:t>
            </a:r>
          </a:p>
          <a:p>
            <a:pPr marL="338138" indent="-338138" algn="just">
              <a:lnSpc>
                <a:spcPct val="93000"/>
              </a:lnSpc>
              <a:spcBef>
                <a:spcPts val="800"/>
              </a:spcBef>
              <a:buFont typeface="Times New Roman" pitchFamily="16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/>
              <a:t>2. </a:t>
            </a:r>
            <a:r>
              <a:rPr lang="en-GB" sz="3200" dirty="0" err="1" smtClean="0"/>
              <a:t>összeadandó</a:t>
            </a:r>
            <a:r>
              <a:rPr lang="en-GB" sz="3200" dirty="0" smtClean="0"/>
              <a:t>:	0 1 </a:t>
            </a:r>
            <a:r>
              <a:rPr lang="en-GB" sz="3200" dirty="0" err="1" smtClean="0"/>
              <a:t>1</a:t>
            </a:r>
            <a:r>
              <a:rPr lang="en-GB" sz="3200" dirty="0" smtClean="0"/>
              <a:t> </a:t>
            </a:r>
            <a:r>
              <a:rPr lang="en-GB" sz="3200" dirty="0" err="1" smtClean="0"/>
              <a:t>1</a:t>
            </a:r>
            <a:r>
              <a:rPr lang="en-GB" sz="3200" dirty="0" smtClean="0"/>
              <a:t> </a:t>
            </a:r>
            <a:r>
              <a:rPr lang="en-GB" sz="3200" dirty="0" err="1" smtClean="0"/>
              <a:t>1</a:t>
            </a:r>
            <a:r>
              <a:rPr lang="en-GB" sz="3200" dirty="0" smtClean="0"/>
              <a:t> </a:t>
            </a:r>
            <a:r>
              <a:rPr lang="en-GB" sz="3200" dirty="0" err="1" smtClean="0"/>
              <a:t>1</a:t>
            </a:r>
            <a:r>
              <a:rPr lang="en-GB" sz="3200" dirty="0" smtClean="0"/>
              <a:t> 0 </a:t>
            </a:r>
            <a:r>
              <a:rPr lang="en-GB" sz="3200" dirty="0" err="1" smtClean="0"/>
              <a:t>0</a:t>
            </a:r>
            <a:r>
              <a:rPr lang="en-GB" sz="3200" dirty="0" smtClean="0"/>
              <a:t>  (=124</a:t>
            </a:r>
            <a:r>
              <a:rPr lang="en-GB" sz="3200" baseline="-25000" dirty="0" smtClean="0"/>
              <a:t>10</a:t>
            </a:r>
            <a:r>
              <a:rPr lang="en-GB" sz="3200" dirty="0" smtClean="0"/>
              <a:t>)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6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/>
              <a:t>		</a:t>
            </a:r>
            <a:r>
              <a:rPr lang="en-GB" sz="3200" dirty="0" err="1" smtClean="0">
                <a:solidFill>
                  <a:schemeClr val="bg1">
                    <a:lumMod val="50000"/>
                  </a:schemeClr>
                </a:solidFill>
              </a:rPr>
              <a:t>Átvitel</a:t>
            </a:r>
            <a:r>
              <a:rPr lang="en-GB" sz="3200" dirty="0" smtClean="0">
                <a:solidFill>
                  <a:schemeClr val="bg1">
                    <a:lumMod val="50000"/>
                  </a:schemeClr>
                </a:solidFill>
              </a:rPr>
              <a:t>:	</a:t>
            </a:r>
            <a:r>
              <a:rPr lang="hu-HU" sz="32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dirty="0" smtClean="0">
                <a:solidFill>
                  <a:schemeClr val="bg1">
                    <a:lumMod val="50000"/>
                  </a:schemeClr>
                </a:solidFill>
              </a:rPr>
              <a:t>	</a:t>
            </a:r>
            <a:r>
              <a:rPr lang="hu-HU" sz="3200" dirty="0" smtClean="0">
                <a:solidFill>
                  <a:schemeClr val="bg1">
                    <a:lumMod val="50000"/>
                  </a:schemeClr>
                </a:solidFill>
              </a:rPr>
              <a:t>   0 </a:t>
            </a:r>
            <a:r>
              <a:rPr lang="en-GB" sz="3200" dirty="0" smtClean="0">
                <a:solidFill>
                  <a:schemeClr val="bg1">
                    <a:lumMod val="50000"/>
                  </a:schemeClr>
                </a:solidFill>
              </a:rPr>
              <a:t>1 </a:t>
            </a:r>
            <a:r>
              <a:rPr lang="en-GB" sz="3200" dirty="0" err="1" smtClean="0">
                <a:solidFill>
                  <a:schemeClr val="bg1">
                    <a:lumMod val="50000"/>
                  </a:schemeClr>
                </a:solidFill>
              </a:rPr>
              <a:t>1</a:t>
            </a:r>
            <a:r>
              <a:rPr lang="en-GB" sz="32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dirty="0" err="1" smtClean="0">
                <a:solidFill>
                  <a:schemeClr val="bg1">
                    <a:lumMod val="50000"/>
                  </a:schemeClr>
                </a:solidFill>
              </a:rPr>
              <a:t>1</a:t>
            </a:r>
            <a:r>
              <a:rPr lang="en-GB" sz="32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dirty="0" err="1" smtClean="0">
                <a:solidFill>
                  <a:schemeClr val="bg1">
                    <a:lumMod val="50000"/>
                  </a:schemeClr>
                </a:solidFill>
              </a:rPr>
              <a:t>1</a:t>
            </a:r>
            <a:r>
              <a:rPr lang="en-GB" sz="3200" dirty="0" smtClean="0">
                <a:solidFill>
                  <a:schemeClr val="bg1">
                    <a:lumMod val="50000"/>
                  </a:schemeClr>
                </a:solidFill>
              </a:rPr>
              <a:t> 0 </a:t>
            </a:r>
            <a:r>
              <a:rPr lang="en-GB" sz="3200" dirty="0" err="1" smtClean="0">
                <a:solidFill>
                  <a:schemeClr val="bg1">
                    <a:lumMod val="50000"/>
                  </a:schemeClr>
                </a:solidFill>
              </a:rPr>
              <a:t>0</a:t>
            </a:r>
            <a:r>
              <a:rPr lang="en-GB" sz="32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dirty="0" err="1" smtClean="0">
                <a:solidFill>
                  <a:schemeClr val="bg1">
                    <a:lumMod val="50000"/>
                  </a:schemeClr>
                </a:solidFill>
              </a:rPr>
              <a:t>0</a:t>
            </a:r>
            <a:endParaRPr lang="en-GB" sz="3200" dirty="0" smtClean="0"/>
          </a:p>
          <a:p>
            <a:pPr marL="338138" indent="-338138" algn="just">
              <a:lnSpc>
                <a:spcPct val="93000"/>
              </a:lnSpc>
              <a:spcBef>
                <a:spcPts val="800"/>
              </a:spcBef>
              <a:buFont typeface="Times New Roman" pitchFamily="16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/>
              <a:t>	</a:t>
            </a:r>
            <a:r>
              <a:rPr lang="en-GB" sz="3200" dirty="0" err="1" smtClean="0"/>
              <a:t>Eredmény</a:t>
            </a:r>
            <a:r>
              <a:rPr lang="en-GB" sz="3200" dirty="0" smtClean="0"/>
              <a:t>:		1 </a:t>
            </a:r>
            <a:r>
              <a:rPr lang="en-GB" sz="3200" dirty="0" err="1" smtClean="0"/>
              <a:t>1</a:t>
            </a:r>
            <a:r>
              <a:rPr lang="en-GB" sz="3200" dirty="0" smtClean="0"/>
              <a:t> 0 1 0 1 </a:t>
            </a:r>
            <a:r>
              <a:rPr lang="en-GB" sz="3200" dirty="0" err="1" smtClean="0"/>
              <a:t>1</a:t>
            </a:r>
            <a:r>
              <a:rPr lang="en-GB" sz="3200" dirty="0" smtClean="0"/>
              <a:t> 0  (=214</a:t>
            </a:r>
            <a:r>
              <a:rPr lang="en-GB" sz="3200" baseline="-25000" dirty="0" smtClean="0"/>
              <a:t>10</a:t>
            </a:r>
            <a:r>
              <a:rPr lang="en-GB" sz="3200" dirty="0" smtClean="0"/>
              <a:t>)</a:t>
            </a:r>
          </a:p>
        </p:txBody>
      </p:sp>
      <p:sp>
        <p:nvSpPr>
          <p:cNvPr id="8196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>
                <a:latin typeface="Times New Roman" pitchFamily="18" charset="0"/>
              </a:rPr>
              <a:t>Architektúrák -- Adatábrázolás</a:t>
            </a:r>
          </a:p>
        </p:txBody>
      </p:sp>
      <p:sp>
        <p:nvSpPr>
          <p:cNvPr id="8197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E72E24BA-D5A2-488B-8E9C-7D7211DF9F04}" type="datetime10">
              <a:rPr lang="hu-HU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16:26</a:t>
            </a:fld>
            <a:endParaRPr lang="en-GB"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FFB896BD-E352-4A44-9096-ECB511ACA757}" type="slidenum">
              <a:rPr lang="en-GB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8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45057" name="Rectangle 1"/>
          <p:cNvSpPr>
            <a:spLocks noGrp="1" noChangeArrowheads="1"/>
          </p:cNvSpPr>
          <p:nvPr>
            <p:ph type="body"/>
          </p:nvPr>
        </p:nvSpPr>
        <p:spPr>
          <a:xfrm>
            <a:off x="0" y="0"/>
            <a:ext cx="9144000" cy="6288088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>
              <a:lnSpc>
                <a:spcPct val="9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dirty="0" err="1" smtClean="0"/>
              <a:t>Átszámítás</a:t>
            </a:r>
            <a:r>
              <a:rPr lang="en-GB" sz="3200" b="1" dirty="0" smtClean="0"/>
              <a:t> 10-es </a:t>
            </a:r>
            <a:r>
              <a:rPr lang="en-GB" sz="3200" b="1" dirty="0" err="1" smtClean="0"/>
              <a:t>számrendszerbe</a:t>
            </a:r>
            <a:endParaRPr lang="en-GB" sz="3200" b="1" dirty="0" smtClean="0"/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/>
              <a:t>q </a:t>
            </a:r>
            <a:r>
              <a:rPr lang="en-GB" sz="3200" dirty="0" err="1" smtClean="0"/>
              <a:t>alapú</a:t>
            </a:r>
            <a:r>
              <a:rPr lang="en-GB" sz="3200" dirty="0" smtClean="0"/>
              <a:t> </a:t>
            </a:r>
            <a:r>
              <a:rPr lang="en-GB" sz="3200" dirty="0" err="1" smtClean="0"/>
              <a:t>számrendszerből</a:t>
            </a:r>
            <a:r>
              <a:rPr lang="en-GB" sz="3200" dirty="0" smtClean="0"/>
              <a:t> </a:t>
            </a:r>
            <a:r>
              <a:rPr lang="en-GB" sz="3200" dirty="0" err="1" smtClean="0"/>
              <a:t>legegyszerűbben</a:t>
            </a:r>
            <a:r>
              <a:rPr lang="en-GB" sz="3200" dirty="0" smtClean="0"/>
              <a:t> a Horner </a:t>
            </a:r>
            <a:r>
              <a:rPr lang="en-GB" sz="3200" dirty="0" err="1" smtClean="0"/>
              <a:t>elrendezéssel</a:t>
            </a:r>
            <a:r>
              <a:rPr lang="en-GB" sz="3200" dirty="0" smtClean="0"/>
              <a:t> </a:t>
            </a:r>
            <a:r>
              <a:rPr lang="en-GB" sz="3200" dirty="0" err="1" smtClean="0"/>
              <a:t>alakíthatunk</a:t>
            </a:r>
            <a:r>
              <a:rPr lang="en-GB" sz="3200" dirty="0" smtClean="0"/>
              <a:t> </a:t>
            </a:r>
            <a:r>
              <a:rPr lang="en-GB" sz="3200" dirty="0" err="1" smtClean="0"/>
              <a:t>át</a:t>
            </a:r>
            <a:r>
              <a:rPr lang="en-GB" sz="3200" dirty="0" smtClean="0"/>
              <a:t>:</a:t>
            </a:r>
          </a:p>
          <a:p>
            <a:pPr marL="338138" indent="-338138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smtClean="0"/>
              <a:t>a</a:t>
            </a:r>
            <a:r>
              <a:rPr lang="en-GB" sz="2800" baseline="-25000" dirty="0" smtClean="0"/>
              <a:t>n</a:t>
            </a:r>
            <a:r>
              <a:rPr lang="en-GB" sz="2800" dirty="0" smtClean="0"/>
              <a:t>*</a:t>
            </a:r>
            <a:r>
              <a:rPr lang="en-GB" sz="2800" dirty="0" err="1" smtClean="0"/>
              <a:t>q</a:t>
            </a:r>
            <a:r>
              <a:rPr lang="en-GB" sz="2800" baseline="30000" dirty="0" err="1" smtClean="0"/>
              <a:t>n</a:t>
            </a:r>
            <a:r>
              <a:rPr lang="en-GB" sz="2800" baseline="30000" dirty="0" smtClean="0"/>
              <a:t> </a:t>
            </a:r>
            <a:r>
              <a:rPr lang="en-GB" sz="2800" dirty="0" smtClean="0"/>
              <a:t>+a</a:t>
            </a:r>
            <a:r>
              <a:rPr lang="en-GB" sz="2800" baseline="-25000" dirty="0" smtClean="0"/>
              <a:t>n-1</a:t>
            </a:r>
            <a:r>
              <a:rPr lang="en-GB" sz="2800" dirty="0" smtClean="0"/>
              <a:t>*q</a:t>
            </a:r>
            <a:r>
              <a:rPr lang="en-GB" sz="2800" baseline="30000" dirty="0" smtClean="0"/>
              <a:t>n-1 </a:t>
            </a:r>
            <a:r>
              <a:rPr lang="en-GB" sz="2800" dirty="0" smtClean="0"/>
              <a:t>+ …+a</a:t>
            </a:r>
            <a:r>
              <a:rPr lang="en-GB" sz="2800" baseline="-25000" dirty="0" smtClean="0"/>
              <a:t>0</a:t>
            </a:r>
            <a:r>
              <a:rPr lang="en-GB" sz="2800" dirty="0" smtClean="0"/>
              <a:t>+</a:t>
            </a:r>
          </a:p>
          <a:p>
            <a:pPr marL="338138" indent="-338138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smtClean="0"/>
              <a:t>b</a:t>
            </a:r>
            <a:r>
              <a:rPr lang="en-GB" sz="2800" baseline="-25000" dirty="0" smtClean="0"/>
              <a:t>1</a:t>
            </a:r>
            <a:r>
              <a:rPr lang="en-GB" sz="2800" dirty="0" smtClean="0"/>
              <a:t>*q</a:t>
            </a:r>
            <a:r>
              <a:rPr lang="en-GB" sz="2800" baseline="30000" dirty="0" smtClean="0"/>
              <a:t>-1 </a:t>
            </a:r>
            <a:r>
              <a:rPr lang="en-GB" sz="2800" dirty="0" smtClean="0"/>
              <a:t>+b</a:t>
            </a:r>
            <a:r>
              <a:rPr lang="en-GB" sz="2800" baseline="-25000" dirty="0" smtClean="0"/>
              <a:t>2</a:t>
            </a:r>
            <a:r>
              <a:rPr lang="en-GB" sz="2800" dirty="0" smtClean="0"/>
              <a:t>*q</a:t>
            </a:r>
            <a:r>
              <a:rPr lang="en-GB" sz="2800" baseline="30000" dirty="0" smtClean="0"/>
              <a:t>-2 </a:t>
            </a:r>
            <a:r>
              <a:rPr lang="en-GB" sz="2800" dirty="0" smtClean="0"/>
              <a:t>+ …+</a:t>
            </a:r>
            <a:r>
              <a:rPr lang="en-GB" sz="2800" dirty="0" err="1" smtClean="0"/>
              <a:t>b</a:t>
            </a:r>
            <a:r>
              <a:rPr lang="en-GB" sz="2800" baseline="-25000" dirty="0" err="1" smtClean="0"/>
              <a:t>m</a:t>
            </a:r>
            <a:r>
              <a:rPr lang="en-GB" sz="2800" dirty="0" smtClean="0"/>
              <a:t>*q</a:t>
            </a:r>
            <a:r>
              <a:rPr lang="en-GB" sz="2800" baseline="30000" dirty="0" smtClean="0"/>
              <a:t>-m </a:t>
            </a:r>
            <a:r>
              <a:rPr lang="en-GB" sz="2800" b="1" dirty="0" smtClean="0"/>
              <a:t>=</a:t>
            </a:r>
          </a:p>
          <a:p>
            <a:pPr marL="338138" indent="-338138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smtClean="0"/>
              <a:t>(…(a</a:t>
            </a:r>
            <a:r>
              <a:rPr lang="en-GB" sz="2800" baseline="-25000" dirty="0" smtClean="0"/>
              <a:t>n</a:t>
            </a:r>
            <a:r>
              <a:rPr lang="en-GB" sz="2800" dirty="0" smtClean="0"/>
              <a:t>*q</a:t>
            </a:r>
            <a:r>
              <a:rPr lang="en-GB" sz="2800" baseline="-25000" dirty="0" smtClean="0"/>
              <a:t> </a:t>
            </a:r>
            <a:r>
              <a:rPr lang="en-GB" sz="2800" dirty="0" smtClean="0"/>
              <a:t>+</a:t>
            </a:r>
            <a:r>
              <a:rPr lang="en-GB" sz="2800" baseline="-25000" dirty="0" smtClean="0"/>
              <a:t> </a:t>
            </a:r>
            <a:r>
              <a:rPr lang="en-GB" sz="2800" dirty="0" smtClean="0"/>
              <a:t>a</a:t>
            </a:r>
            <a:r>
              <a:rPr lang="en-GB" sz="2800" baseline="-25000" dirty="0" smtClean="0"/>
              <a:t>n-1</a:t>
            </a:r>
            <a:r>
              <a:rPr lang="en-GB" sz="2800" dirty="0" smtClean="0"/>
              <a:t>) *</a:t>
            </a:r>
            <a:r>
              <a:rPr lang="en-GB" sz="2800" baseline="-25000" dirty="0" smtClean="0"/>
              <a:t> </a:t>
            </a:r>
            <a:r>
              <a:rPr lang="en-GB" sz="2800" dirty="0" smtClean="0"/>
              <a:t>q</a:t>
            </a:r>
            <a:r>
              <a:rPr lang="en-GB" sz="2800" baseline="-25000" dirty="0" smtClean="0"/>
              <a:t> </a:t>
            </a:r>
            <a:r>
              <a:rPr lang="en-GB" sz="2800" dirty="0" smtClean="0"/>
              <a:t>+… + a</a:t>
            </a:r>
            <a:r>
              <a:rPr lang="en-GB" sz="2800" baseline="-25000" dirty="0" smtClean="0"/>
              <a:t>1</a:t>
            </a:r>
            <a:r>
              <a:rPr lang="en-GB" sz="2800" dirty="0" smtClean="0"/>
              <a:t>)* q+ a</a:t>
            </a:r>
            <a:r>
              <a:rPr lang="en-GB" sz="2800" baseline="-25000" dirty="0" smtClean="0"/>
              <a:t>0</a:t>
            </a:r>
          </a:p>
          <a:p>
            <a:pPr marL="338138" indent="-338138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smtClean="0"/>
              <a:t>(…(</a:t>
            </a:r>
            <a:r>
              <a:rPr lang="en-GB" sz="2800" dirty="0" err="1" smtClean="0"/>
              <a:t>b</a:t>
            </a:r>
            <a:r>
              <a:rPr lang="en-GB" sz="2800" baseline="-25000" dirty="0" err="1" smtClean="0"/>
              <a:t>m</a:t>
            </a:r>
            <a:r>
              <a:rPr lang="en-GB" sz="2800" dirty="0" smtClean="0"/>
              <a:t>/q + b</a:t>
            </a:r>
            <a:r>
              <a:rPr lang="en-GB" sz="2800" baseline="-25000" dirty="0" smtClean="0"/>
              <a:t>m-1</a:t>
            </a:r>
            <a:r>
              <a:rPr lang="en-GB" sz="2800" dirty="0" smtClean="0"/>
              <a:t>)/q + …+ b</a:t>
            </a:r>
            <a:r>
              <a:rPr lang="en-GB" sz="2800" baseline="-25000" dirty="0" smtClean="0"/>
              <a:t>1 </a:t>
            </a:r>
            <a:r>
              <a:rPr lang="en-GB" sz="2800" dirty="0" smtClean="0"/>
              <a:t>)/q </a:t>
            </a:r>
            <a:endParaRPr lang="hu-HU" sz="2800" dirty="0" smtClean="0"/>
          </a:p>
          <a:p>
            <a:pPr marL="338138" indent="-338138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hu-HU" sz="2800" dirty="0" smtClean="0"/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hu-HU" sz="3200" dirty="0" err="1" smtClean="0"/>
              <a:t>$a</a:t>
            </a:r>
            <a:r>
              <a:rPr lang="hu-HU" sz="3200" dirty="0" smtClean="0"/>
              <a:t>_5f67=(((10*16+5)*16+15)*16+6)*16+7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hu-HU" sz="2400" dirty="0" smtClean="0"/>
              <a:t>%1_0110_0101=(((((((1*2+0)*2+1)*2+1)*2+0)*2+0)*2+1)*2+0)*2+1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hu-HU" sz="1400" dirty="0" smtClean="0"/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hu-HU" sz="2400" b="1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$</a:t>
            </a:r>
            <a:r>
              <a:rPr lang="hu-HU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abcd</a:t>
            </a:r>
            <a:r>
              <a:rPr lang="hu-HU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– </a:t>
            </a:r>
            <a:r>
              <a:rPr lang="hu-H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hexadecimális</a:t>
            </a:r>
            <a:r>
              <a:rPr lang="hu-HU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(16-os) számrendszerben megadott szám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hu-H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%</a:t>
            </a:r>
            <a:r>
              <a:rPr lang="hu-HU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0100 – </a:t>
            </a:r>
            <a:r>
              <a:rPr lang="hu-H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bináris</a:t>
            </a:r>
            <a:r>
              <a:rPr lang="hu-HU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(kettes számrendszerben megadott) szám</a:t>
            </a:r>
            <a:endParaRPr lang="en-GB" sz="2400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220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>
                <a:latin typeface="Times New Roman" pitchFamily="18" charset="0"/>
              </a:rPr>
              <a:t>Architektúrák -- Adatábrázolás</a:t>
            </a:r>
          </a:p>
        </p:txBody>
      </p:sp>
      <p:sp>
        <p:nvSpPr>
          <p:cNvPr id="9221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C6D58C0F-F662-4C65-B2EF-A53469978CE1}" type="datetime10">
              <a:rPr lang="hu-HU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16:26</a:t>
            </a:fld>
            <a:endParaRPr lang="en-GB"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ia számának hely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41919477-6A45-4329-A011-E51F1876C123}" type="slidenum">
              <a:rPr lang="en-GB" smtClean="0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9</a:t>
            </a:fld>
            <a:endParaRPr lang="en-GB" smtClean="0">
              <a:latin typeface="Times New Roman" pitchFamily="18" charset="0"/>
            </a:endParaRPr>
          </a:p>
        </p:txBody>
      </p:sp>
      <p:sp>
        <p:nvSpPr>
          <p:cNvPr id="46081" name="Rectangle 1"/>
          <p:cNvSpPr>
            <a:spLocks noGrp="1" noChangeArrowheads="1"/>
          </p:cNvSpPr>
          <p:nvPr>
            <p:ph type="body"/>
          </p:nvPr>
        </p:nvSpPr>
        <p:spPr>
          <a:xfrm>
            <a:off x="0" y="0"/>
            <a:ext cx="9144000" cy="6096000"/>
          </a:xfrm>
        </p:spPr>
        <p:txBody>
          <a:bodyPr lIns="92160" tIns="46080" rIns="92160" bIns="46080" anchor="t">
            <a:spAutoFit/>
          </a:bodyPr>
          <a:lstStyle/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6" charset="0"/>
              <a:buNone/>
              <a:tabLst>
                <a:tab pos="338138" algn="l"/>
                <a:tab pos="752475" algn="l"/>
                <a:tab pos="1514475" algn="l"/>
                <a:tab pos="2276475" algn="l"/>
                <a:tab pos="3038475" algn="l"/>
                <a:tab pos="3800475" algn="l"/>
                <a:tab pos="4562475" algn="l"/>
                <a:tab pos="5324475" algn="l"/>
                <a:tab pos="6086475" algn="l"/>
                <a:tab pos="6848475" algn="l"/>
                <a:tab pos="7610475" algn="l"/>
                <a:tab pos="8372475" algn="l"/>
                <a:tab pos="9134475" algn="l"/>
                <a:tab pos="9896475" algn="l"/>
                <a:tab pos="10660063" algn="l"/>
                <a:tab pos="10775950" algn="l"/>
                <a:tab pos="10779125" algn="l"/>
              </a:tabLst>
              <a:defRPr/>
            </a:pPr>
            <a:r>
              <a:rPr lang="en-GB" sz="3200" smtClean="0"/>
              <a:t>	A számítógép kettes számrendszerben dolgozik, </a:t>
            </a:r>
            <a:br>
              <a:rPr lang="en-GB" sz="3200" smtClean="0"/>
            </a:br>
            <a:r>
              <a:rPr lang="en-GB" sz="3200" smtClean="0"/>
              <a:t>10-es számrendszerből a Horner elrendezéssel alakítja át a számokat. A formulában a</a:t>
            </a:r>
            <a:r>
              <a:rPr lang="en-GB" sz="3200" baseline="-25000" smtClean="0"/>
              <a:t>i </a:t>
            </a:r>
            <a:r>
              <a:rPr lang="en-GB" sz="3200" smtClean="0"/>
              <a:t>-t, b</a:t>
            </a:r>
            <a:r>
              <a:rPr lang="en-GB" sz="3200" baseline="-25000" smtClean="0"/>
              <a:t>j </a:t>
            </a:r>
            <a:r>
              <a:rPr lang="en-GB" sz="3200" smtClean="0"/>
              <a:t>-t és q -t kettes számrendszerben kell megadni.</a:t>
            </a:r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6" charset="0"/>
              <a:buNone/>
              <a:tabLst>
                <a:tab pos="338138" algn="l"/>
                <a:tab pos="752475" algn="l"/>
                <a:tab pos="1514475" algn="l"/>
                <a:tab pos="2276475" algn="l"/>
                <a:tab pos="3038475" algn="l"/>
                <a:tab pos="3800475" algn="l"/>
                <a:tab pos="4562475" algn="l"/>
                <a:tab pos="5324475" algn="l"/>
                <a:tab pos="6086475" algn="l"/>
                <a:tab pos="6848475" algn="l"/>
                <a:tab pos="7610475" algn="l"/>
                <a:tab pos="8372475" algn="l"/>
                <a:tab pos="9134475" algn="l"/>
                <a:tab pos="9896475" algn="l"/>
                <a:tab pos="10660063" algn="l"/>
                <a:tab pos="10775950" algn="l"/>
                <a:tab pos="10779125" algn="l"/>
              </a:tabLst>
              <a:defRPr/>
            </a:pPr>
            <a:endParaRPr lang="en-GB" sz="3200" smtClean="0"/>
          </a:p>
          <a:p>
            <a:pPr marL="338138" indent="-338138" algn="l">
              <a:lnSpc>
                <a:spcPct val="93000"/>
              </a:lnSpc>
              <a:spcBef>
                <a:spcPts val="800"/>
              </a:spcBef>
              <a:buFont typeface="Times New Roman" pitchFamily="16" charset="0"/>
              <a:buNone/>
              <a:tabLst>
                <a:tab pos="338138" algn="l"/>
                <a:tab pos="752475" algn="l"/>
                <a:tab pos="1514475" algn="l"/>
                <a:tab pos="2276475" algn="l"/>
                <a:tab pos="3038475" algn="l"/>
                <a:tab pos="3800475" algn="l"/>
                <a:tab pos="4562475" algn="l"/>
                <a:tab pos="5324475" algn="l"/>
                <a:tab pos="6086475" algn="l"/>
                <a:tab pos="6848475" algn="l"/>
                <a:tab pos="7610475" algn="l"/>
                <a:tab pos="8372475" algn="l"/>
                <a:tab pos="9134475" algn="l"/>
                <a:tab pos="9896475" algn="l"/>
                <a:tab pos="10660063" algn="l"/>
                <a:tab pos="10775950" algn="l"/>
                <a:tab pos="10779125" algn="l"/>
              </a:tabLst>
              <a:defRPr/>
            </a:pPr>
            <a:r>
              <a:rPr lang="en-GB" sz="3200" smtClean="0"/>
              <a:t>	Kettes számrendszerből 10-es számrendszerbe 10-zel való ismételt osztással állítja elő az egész részt, és 10-zel való ismételt szorzással állítja elő a tört részt – hasonlóan ahhoz, ahogy korábban bemutattuk a 10-es számrendszerből 2-esbe való átszámítást.</a:t>
            </a:r>
          </a:p>
        </p:txBody>
      </p:sp>
      <p:sp>
        <p:nvSpPr>
          <p:cNvPr id="10244" name="Élőláb hely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>
                <a:latin typeface="Times New Roman" pitchFamily="18" charset="0"/>
              </a:rPr>
              <a:t>Architektúrák -- Adatábrázolás</a:t>
            </a:r>
          </a:p>
        </p:txBody>
      </p:sp>
      <p:sp>
        <p:nvSpPr>
          <p:cNvPr id="10245" name="Dátum helye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25FFEC70-8FF0-438C-8C25-5E9C643CCEE6}" type="datetime10">
              <a:rPr lang="hu-HU">
                <a:latin typeface="Times New Roman" pitchFamily="18" charset="0"/>
              </a:rPr>
              <a:pPr>
                <a:buFont typeface="Times New Roman" pitchFamily="18" charset="0"/>
                <a:buNone/>
              </a:pPr>
              <a:t>16:26</a:t>
            </a:fld>
            <a:endParaRPr lang="en-GB"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Alapértelmezett terv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8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8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cs typeface="Arial" charset="0"/>
          </a:defRPr>
        </a:defPPr>
      </a:lstStyle>
    </a:lnDef>
  </a:objectDefaults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1763</TotalTime>
  <Words>2027</Words>
  <Application>Microsoft Office PowerPoint</Application>
  <PresentationFormat>Diavetítés a képernyőre (4:3 oldalarány)</PresentationFormat>
  <Paragraphs>719</Paragraphs>
  <Slides>42</Slides>
  <Notes>37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7</vt:i4>
      </vt:variant>
      <vt:variant>
        <vt:lpstr>Téma</vt:lpstr>
      </vt:variant>
      <vt:variant>
        <vt:i4>1</vt:i4>
      </vt:variant>
      <vt:variant>
        <vt:lpstr>Diacímek</vt:lpstr>
      </vt:variant>
      <vt:variant>
        <vt:i4>42</vt:i4>
      </vt:variant>
    </vt:vector>
  </HeadingPairs>
  <TitlesOfParts>
    <vt:vector size="50" baseType="lpstr">
      <vt:lpstr>Times New Roman</vt:lpstr>
      <vt:lpstr>Arial</vt:lpstr>
      <vt:lpstr>Wingdings</vt:lpstr>
      <vt:lpstr>Symbol</vt:lpstr>
      <vt:lpstr>Courier</vt:lpstr>
      <vt:lpstr>Courier New</vt:lpstr>
      <vt:lpstr>Times New Roman CE</vt:lpstr>
      <vt:lpstr>Alapértelmezett terv</vt:lpstr>
      <vt:lpstr>Számítógép architektúrák</vt:lpstr>
      <vt:lpstr>Ajánlott irodalom</vt:lpstr>
      <vt:lpstr>3. dia</vt:lpstr>
      <vt:lpstr>4. dia</vt:lpstr>
      <vt:lpstr>5. dia</vt:lpstr>
      <vt:lpstr>6. dia</vt:lpstr>
      <vt:lpstr>7. dia</vt:lpstr>
      <vt:lpstr>8. dia</vt:lpstr>
      <vt:lpstr>9. dia</vt:lpstr>
      <vt:lpstr>10. dia</vt:lpstr>
      <vt:lpstr>11. dia</vt:lpstr>
      <vt:lpstr>12. dia</vt:lpstr>
      <vt:lpstr>Előjeles számok, egyes komplemens (Példa összeadásra) </vt:lpstr>
      <vt:lpstr>14. dia</vt:lpstr>
      <vt:lpstr>Előjeles számok, kettes komplemens (Példák összeadásra) </vt:lpstr>
      <vt:lpstr>Kettes komplemens</vt:lpstr>
      <vt:lpstr>Példák ketten komplemens kódolásra</vt:lpstr>
      <vt:lpstr>18. dia</vt:lpstr>
      <vt:lpstr>19. dia</vt:lpstr>
      <vt:lpstr>20. dia</vt:lpstr>
      <vt:lpstr>21. dia</vt:lpstr>
      <vt:lpstr>22. dia</vt:lpstr>
      <vt:lpstr>23. dia</vt:lpstr>
      <vt:lpstr>24. dia</vt:lpstr>
      <vt:lpstr>25. dia</vt:lpstr>
      <vt:lpstr>26. dia</vt:lpstr>
      <vt:lpstr>27. dia</vt:lpstr>
      <vt:lpstr>28. dia</vt:lpstr>
      <vt:lpstr>29. dia</vt:lpstr>
      <vt:lpstr>30. dia</vt:lpstr>
      <vt:lpstr>Adatábrázolás, adattípusok (HLA)</vt:lpstr>
      <vt:lpstr>„Magas szintű” adattípusok</vt:lpstr>
      <vt:lpstr>33. dia</vt:lpstr>
      <vt:lpstr>34. dia</vt:lpstr>
      <vt:lpstr>35. dia</vt:lpstr>
      <vt:lpstr>36. dia</vt:lpstr>
      <vt:lpstr>37. dia</vt:lpstr>
      <vt:lpstr>38. dia</vt:lpstr>
      <vt:lpstr>39. dia</vt:lpstr>
      <vt:lpstr>40. dia</vt:lpstr>
      <vt:lpstr>Például</vt:lpstr>
      <vt:lpstr>42. 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Számítógépek felépítése Digitális adatábrázolás Digitális logikai szint Mikroarchitektúra szint Gépi utasítás szint Operációs rendszer szint Assembly nyelvi szint Probléma orientált (magas szintű) nyelvi szint Perifériák</dc:title>
  <dc:creator>gjhalasz</dc:creator>
  <cp:lastModifiedBy>gjhalasz</cp:lastModifiedBy>
  <cp:revision>41</cp:revision>
  <dcterms:modified xsi:type="dcterms:W3CDTF">2012-09-30T14:54:39Z</dcterms:modified>
</cp:coreProperties>
</file>