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</p:sldIdLst>
  <p:sldSz cx="9144000" cy="6858000" type="screen4x3"/>
  <p:notesSz cx="6772275" cy="9902825"/>
  <p:defaultTextStyle>
    <a:defPPr>
      <a:defRPr lang="en-GB"/>
    </a:defPPr>
    <a:lvl1pPr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1pPr>
    <a:lvl2pPr marL="457200"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2pPr>
    <a:lvl3pPr marL="914400"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3pPr>
    <a:lvl4pPr marL="1371600"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4pPr>
    <a:lvl5pPr marL="1828800"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0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8" charset="0"/>
              <a:buNone/>
              <a:defRPr/>
            </a:pPr>
            <a:endParaRPr lang="hu-HU">
              <a:latin typeface="Times New Roman" pitchFamily="18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8" charset="0"/>
              <a:buNone/>
              <a:defRPr/>
            </a:pPr>
            <a:endParaRPr lang="hu-HU">
              <a:latin typeface="Times New Roman" pitchFamily="18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8" charset="0"/>
              <a:buNone/>
              <a:defRPr/>
            </a:pPr>
            <a:endParaRPr lang="hu-HU">
              <a:latin typeface="Times New Roman" pitchFamily="18" charset="0"/>
            </a:endParaRPr>
          </a:p>
        </p:txBody>
      </p:sp>
      <p:sp>
        <p:nvSpPr>
          <p:cNvPr id="36869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909638" y="752475"/>
            <a:ext cx="4946650" cy="3709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77863" y="4703763"/>
            <a:ext cx="5411787" cy="4454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7891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3375" cy="4456112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7107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20-21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813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20-21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915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22-23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0179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3375" cy="4456112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1203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3375" cy="4456112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2227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23-24 , 27-28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325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25-27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427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31-34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529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33-34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632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33-34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909638" y="752475"/>
            <a:ext cx="4951412" cy="371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8915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3375" cy="4456112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7347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33-34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909638" y="752475"/>
            <a:ext cx="4949825" cy="3711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8371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3375" cy="4456112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939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33-34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041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34-36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144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34-36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2467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35-36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349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36-38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451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36-38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553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38-40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656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42-44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993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17-20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7587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3375" cy="4456112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861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44-52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963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52-57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065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57-59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168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59-61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096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17-20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1987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17-20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301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17-20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403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17-20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505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17-20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608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17-20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43473-87D0-46A5-AD7A-ECCB3DF9D5BB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F3A4F-BDF6-4B79-8B65-5B2C448F8D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09C9E-A5EC-49EB-96A5-011FD03FBCA4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A7EEA-4A87-4136-AD86-1C943D6AA9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1925" y="511175"/>
            <a:ext cx="1941513" cy="55832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511175"/>
            <a:ext cx="5673725" cy="55832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BDDDD-A61F-4B7B-8A91-B77EC38CE959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7275B-1290-443D-A686-145A1B962B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7638" cy="13366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6825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E69FE-F93C-4328-B0A4-BBC044ED4054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690D1-97A1-4ED5-B444-424B24B8A4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6D9A1-95FA-4E8C-9801-DDDB145AF299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254AD-91E9-4ACB-BCF5-0438D23942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71D1D-0542-47AE-B4E9-143A37D631FF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C85C0-C7F2-488E-B50E-89FB94760F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AAAB2-53C0-48C4-AA7F-726531D3813A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BD45D-6B4C-421A-87CC-A5B0CC3872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64CF0-BF14-45B1-A787-6B1F95ED94D6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0EE34-7D47-4EAA-9A1D-1AAC51653E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275DB-24D8-4FA4-BF13-6151BF4A0F88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2F3D5-C186-4E1A-AE17-36925E1A0F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8777B-B407-4EF0-9AE5-E9B0F91DDE74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E2F73-8893-46A5-A23A-C655A00CA6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F6508-CAFC-49D6-8463-A1D58D8EC033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8DE5A-2324-439B-8A33-746AF27474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A2E56-BA2C-4C4B-8ACF-839642CD31A8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Áttekintés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CB131-CD46-4F33-854B-F7C68F5AA1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11175"/>
            <a:ext cx="7767638" cy="1336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4"/>
            <a:r>
              <a:rPr lang="en-GB" smtClean="0"/>
              <a:t>Kilencedik vázlatszint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02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AE174AE-9F83-46DA-A03D-E67FB1EA4BEF}" type="datetime10">
              <a:rPr lang="hu-HU"/>
              <a:pPr>
                <a:defRPr/>
              </a:pPr>
              <a:t>19:43</a:t>
            </a:fld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08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Architektúrák -- Áttekintés</a:t>
            </a: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D285274-D9F6-4505-9650-5682199EBF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2pPr>
      <a:lvl3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3pPr>
      <a:lvl4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4pPr>
      <a:lvl5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5pPr>
      <a:lvl6pPr marL="457200"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6pPr>
      <a:lvl7pPr marL="914400"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7pPr>
      <a:lvl8pPr marL="1371600"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8pPr>
      <a:lvl9pPr marL="1828800"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9pPr>
    </p:titleStyle>
    <p:bodyStyle>
      <a:lvl1pPr marL="338138" indent="-338138" algn="l" defTabSz="449263" rtl="0" eaLnBrk="0" fontAlgn="base" hangingPunct="0">
        <a:lnSpc>
          <a:spcPct val="80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8188" indent="-280988" algn="l" defTabSz="449263" rtl="0" eaLnBrk="0" fontAlgn="base" hangingPunct="0">
        <a:lnSpc>
          <a:spcPct val="8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80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57204EC4-37C6-47B2-8C8E-D1EBE02E5364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body"/>
          </p:nvPr>
        </p:nvSpPr>
        <p:spPr>
          <a:xfrm>
            <a:off x="685800" y="1981200"/>
            <a:ext cx="7772400" cy="4132263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Számítógépek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felépítése</a:t>
            </a:r>
            <a:endParaRPr lang="en-GB" sz="2800" b="1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Digitális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adatábrázolás</a:t>
            </a:r>
            <a:endParaRPr lang="en-GB" sz="2800" b="1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Digitális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logikai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szint</a:t>
            </a:r>
            <a:endParaRPr lang="en-GB" sz="2800" b="1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Mikroarchitektúra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szint</a:t>
            </a:r>
            <a:endParaRPr lang="en-GB" sz="2800" b="1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Gépi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utasítás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Operációs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rendszer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szint</a:t>
            </a:r>
            <a:endParaRPr lang="en-GB" sz="2800" b="1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>
                <a:solidFill>
                  <a:srgbClr val="FF0000"/>
                </a:solidFill>
              </a:rPr>
              <a:t>Assembly </a:t>
            </a:r>
            <a:r>
              <a:rPr lang="en-GB" sz="2800" b="1" dirty="0" err="1" smtClean="0">
                <a:solidFill>
                  <a:srgbClr val="FF0000"/>
                </a:solidFill>
              </a:rPr>
              <a:t>nyelvi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szint</a:t>
            </a:r>
            <a:endParaRPr lang="en-GB" sz="2800" b="1" dirty="0" smtClean="0">
              <a:solidFill>
                <a:srgbClr val="FF0000"/>
              </a:solidFill>
            </a:endParaRP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5A5A64"/>
                </a:solidFill>
              </a:rPr>
              <a:t>Probléma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orientált</a:t>
            </a:r>
            <a:r>
              <a:rPr lang="en-GB" sz="2800" b="1" dirty="0" smtClean="0">
                <a:solidFill>
                  <a:srgbClr val="5A5A64"/>
                </a:solidFill>
              </a:rPr>
              <a:t> (</a:t>
            </a:r>
            <a:r>
              <a:rPr lang="en-GB" sz="2800" b="1" dirty="0" err="1" smtClean="0">
                <a:solidFill>
                  <a:srgbClr val="5A5A64"/>
                </a:solidFill>
              </a:rPr>
              <a:t>magas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szintű</a:t>
            </a:r>
            <a:r>
              <a:rPr lang="en-GB" sz="2800" b="1" dirty="0" smtClean="0">
                <a:solidFill>
                  <a:srgbClr val="5A5A64"/>
                </a:solidFill>
              </a:rPr>
              <a:t>) </a:t>
            </a:r>
            <a:r>
              <a:rPr lang="en-GB" sz="2800" b="1" dirty="0" err="1" smtClean="0">
                <a:solidFill>
                  <a:srgbClr val="5A5A64"/>
                </a:solidFill>
              </a:rPr>
              <a:t>nyelvi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</a:t>
            </a:r>
            <a:endParaRPr lang="en-GB" sz="2800" b="1" dirty="0" smtClean="0">
              <a:solidFill>
                <a:srgbClr val="5A5A64"/>
              </a:solidFill>
            </a:endParaRP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Perifériák</a:t>
            </a:r>
            <a:endParaRPr lang="en-GB" sz="2800" b="1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685800" y="609600"/>
            <a:ext cx="7772400" cy="1146175"/>
          </a:xfrm>
        </p:spPr>
        <p:txBody>
          <a:bodyPr anchor="ctr">
            <a:spAutoFit/>
          </a:bodyPr>
          <a:lstStyle/>
          <a:p>
            <a:pPr marL="0" indent="0" algn="ctr">
              <a:lnSpc>
                <a:spcPct val="86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4400" smtClean="0"/>
              <a:t>Számítógép architektúrák</a:t>
            </a:r>
          </a:p>
        </p:txBody>
      </p:sp>
      <p:sp>
        <p:nvSpPr>
          <p:cNvPr id="205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05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9D8F0DF6-14CA-4B71-97E0-823ED882BD11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9983C8AF-0184-4337-9FD1-E7B2394E7E7B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10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308725"/>
          </a:xfrm>
        </p:spPr>
        <p:txBody>
          <a:bodyPr lIns="92160" tIns="46080" rIns="92160" bIns="46080" anchor="t">
            <a:spAutoFit/>
          </a:bodyPr>
          <a:lstStyle/>
          <a:p>
            <a:pPr marL="604838" indent="-604838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3200" b="1" smtClean="0"/>
              <a:t>Gépi, nyelvi szintek (1.2. ábra)</a:t>
            </a:r>
          </a:p>
          <a:p>
            <a:pPr marL="604838" indent="-604838" algn="l">
              <a:lnSpc>
                <a:spcPct val="83000"/>
              </a:lnSpc>
              <a:spcBef>
                <a:spcPts val="16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5.  Probléma orientált nyelvi szint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			fordítás (fordító program)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4.  Assembly nyelvi szint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			fordítás (assembler)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3.  Operációs rendszer szint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			részben értelmezés (operációs rendszer)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2.  Gépi utasítás szint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			 ha van mikroprogram, akkor értelmezés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1.  Mikroarhitektúra szint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			hardver</a:t>
            </a:r>
          </a:p>
          <a:p>
            <a:pPr marL="604838" indent="-6048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800" smtClean="0"/>
              <a:t>0.  Digitális logika szint</a:t>
            </a:r>
          </a:p>
        </p:txBody>
      </p:sp>
      <p:sp>
        <p:nvSpPr>
          <p:cNvPr id="1126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126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C1A22B82-C783-46DA-B296-514013C08D27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5E5F738F-441A-4A6B-81AD-C9D35A3CA6D8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11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51973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Gépi, nyelvi szintek (1.2. ábra)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0: </a:t>
            </a:r>
            <a:r>
              <a:rPr lang="en-GB" sz="2800" b="1" smtClean="0"/>
              <a:t>digitális logika</a:t>
            </a:r>
            <a:r>
              <a:rPr lang="en-GB" sz="2800" smtClean="0"/>
              <a:t> szintje: kapu (gate), </a:t>
            </a:r>
            <a:r>
              <a:rPr lang="en-GB" sz="2800" i="1" smtClean="0"/>
              <a:t>AND</a:t>
            </a:r>
            <a:r>
              <a:rPr lang="en-GB" sz="2800" smtClean="0"/>
              <a:t>, </a:t>
            </a:r>
            <a:r>
              <a:rPr lang="en-GB" sz="2800" i="1" smtClean="0"/>
              <a:t>OR</a:t>
            </a:r>
            <a:r>
              <a:rPr lang="en-GB" sz="2800" smtClean="0"/>
              <a:t>, … </a:t>
            </a:r>
            <a:br>
              <a:rPr lang="en-GB" sz="2800" smtClean="0"/>
            </a:br>
            <a:r>
              <a:rPr lang="en-GB" sz="2800" smtClean="0">
                <a:latin typeface="Arial" charset="0"/>
              </a:rPr>
              <a:t>→</a:t>
            </a:r>
            <a:r>
              <a:rPr lang="en-GB" sz="2800" smtClean="0"/>
              <a:t> 1 bites, </a:t>
            </a:r>
            <a:r>
              <a:rPr lang="en-GB" sz="2800" smtClean="0">
                <a:latin typeface="Arial" charset="0"/>
              </a:rPr>
              <a:t>→</a:t>
            </a:r>
            <a:r>
              <a:rPr lang="en-GB" sz="2800" smtClean="0"/>
              <a:t> több bites memória, regiszter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1: </a:t>
            </a:r>
            <a:r>
              <a:rPr lang="en-GB" sz="2800" b="1" smtClean="0"/>
              <a:t>mikroarchitektúra</a:t>
            </a:r>
            <a:r>
              <a:rPr lang="en-GB" sz="2800" smtClean="0"/>
              <a:t> szintje: mikroutasítások, mikroprogram - nem minden gépen létezik, de a gépi utasítások végrehajtását gyakran mikroprogram végzi, ekkor ez a szint </a:t>
            </a:r>
            <a:r>
              <a:rPr lang="en-GB" sz="2800" b="1" smtClean="0"/>
              <a:t>értelmezi</a:t>
            </a:r>
            <a:r>
              <a:rPr lang="en-GB" sz="2800" smtClean="0"/>
              <a:t> a 2. szintet. </a:t>
            </a:r>
          </a:p>
          <a:p>
            <a:pPr marL="738188" lvl="1" indent="-28098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	Regiszterek, aritmetikai-logikai egység  - </a:t>
            </a:r>
            <a:r>
              <a:rPr lang="en-GB" sz="2800" b="1" smtClean="0"/>
              <a:t>ALU</a:t>
            </a:r>
          </a:p>
          <a:p>
            <a:pPr marL="738188" lvl="1" indent="-28098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	Adatfolyam - </a:t>
            </a:r>
            <a:r>
              <a:rPr lang="en-GB" sz="2800" b="1" smtClean="0"/>
              <a:t>adatút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2: </a:t>
            </a:r>
            <a:r>
              <a:rPr lang="en-GB" sz="2800" b="1" smtClean="0"/>
              <a:t>gépi utasítás</a:t>
            </a:r>
            <a:r>
              <a:rPr lang="en-GB" sz="2800" smtClean="0"/>
              <a:t> szintje (tényleges gépi utasítások): </a:t>
            </a:r>
            <a:br>
              <a:rPr lang="en-GB" sz="2800" smtClean="0"/>
            </a:br>
            <a:r>
              <a:rPr lang="en-GB" sz="2800" smtClean="0"/>
              <a:t>itt dől el a kompatibilitás kérdése.</a:t>
            </a:r>
          </a:p>
        </p:txBody>
      </p:sp>
      <p:sp>
        <p:nvSpPr>
          <p:cNvPr id="1229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229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8AF21BEF-E8F9-409F-AE77-D09A65D8C2CD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3B827CE7-25F5-4A8C-A887-33D7A7708CBC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12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638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3086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3: </a:t>
            </a:r>
            <a:r>
              <a:rPr lang="en-GB" sz="2800" b="1" dirty="0" err="1" smtClean="0"/>
              <a:t>operációs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rendszer</a:t>
            </a:r>
            <a:r>
              <a:rPr lang="en-GB" sz="2800" dirty="0" smtClean="0"/>
              <a:t> </a:t>
            </a:r>
            <a:r>
              <a:rPr lang="en-GB" sz="2800" dirty="0" err="1" smtClean="0"/>
              <a:t>szintje</a:t>
            </a:r>
            <a:r>
              <a:rPr lang="en-GB" sz="2800" dirty="0" smtClean="0"/>
              <a:t>: </a:t>
            </a:r>
            <a:r>
              <a:rPr lang="en-GB" sz="2800" dirty="0" err="1" smtClean="0"/>
              <a:t>speciális</a:t>
            </a:r>
            <a:r>
              <a:rPr lang="en-GB" sz="2800" dirty="0" smtClean="0"/>
              <a:t> </a:t>
            </a:r>
            <a:r>
              <a:rPr lang="en-GB" sz="2800" dirty="0" err="1" smtClean="0"/>
              <a:t>kiegészítők</a:t>
            </a:r>
            <a:r>
              <a:rPr lang="en-GB" sz="2800" dirty="0" smtClean="0"/>
              <a:t> (</a:t>
            </a:r>
            <a:r>
              <a:rPr lang="en-GB" sz="2800" dirty="0" err="1" smtClean="0"/>
              <a:t>memóriakezelés</a:t>
            </a:r>
            <a:r>
              <a:rPr lang="en-GB" sz="2800" dirty="0" smtClean="0"/>
              <a:t>, </a:t>
            </a:r>
            <a:r>
              <a:rPr lang="en-GB" sz="2800" dirty="0" err="1" smtClean="0"/>
              <a:t>párhuzamos</a:t>
            </a:r>
            <a:r>
              <a:rPr lang="en-GB" sz="2800" dirty="0" smtClean="0"/>
              <a:t> </a:t>
            </a:r>
            <a:r>
              <a:rPr lang="en-GB" sz="2800" dirty="0" err="1" smtClean="0"/>
              <a:t>futtatás</a:t>
            </a:r>
            <a:r>
              <a:rPr lang="en-GB" sz="2800" dirty="0" smtClean="0"/>
              <a:t>, …). </a:t>
            </a:r>
            <a:br>
              <a:rPr lang="en-GB" sz="2800" dirty="0" smtClean="0"/>
            </a:br>
            <a:r>
              <a:rPr lang="en-GB" sz="2800" dirty="0" err="1" smtClean="0"/>
              <a:t>Általában</a:t>
            </a:r>
            <a:r>
              <a:rPr lang="en-GB" sz="2800" dirty="0" smtClean="0"/>
              <a:t> </a:t>
            </a:r>
            <a:r>
              <a:rPr lang="en-GB" sz="2800" b="1" dirty="0" err="1" smtClean="0"/>
              <a:t>értelmezés</a:t>
            </a:r>
            <a:r>
              <a:rPr lang="en-GB" sz="2800" dirty="0" smtClean="0"/>
              <a:t>. A </a:t>
            </a:r>
            <a:r>
              <a:rPr lang="en-GB" sz="2800" dirty="0" err="1" smtClean="0"/>
              <a:t>szint</a:t>
            </a:r>
            <a:r>
              <a:rPr lang="en-GB" sz="2800" dirty="0" smtClean="0"/>
              <a:t> </a:t>
            </a:r>
            <a:r>
              <a:rPr lang="en-GB" sz="2800" dirty="0" err="1" smtClean="0"/>
              <a:t>utasításait</a:t>
            </a:r>
            <a:r>
              <a:rPr lang="en-GB" sz="2800" dirty="0" smtClean="0"/>
              <a:t> </a:t>
            </a:r>
          </a:p>
          <a:p>
            <a:pPr marL="738188" lvl="1" indent="-28098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–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operációs</a:t>
            </a:r>
            <a:r>
              <a:rPr lang="en-GB" sz="2800" dirty="0" smtClean="0"/>
              <a:t> </a:t>
            </a:r>
            <a:r>
              <a:rPr lang="en-GB" sz="2800" dirty="0" err="1" smtClean="0"/>
              <a:t>rendszer</a:t>
            </a:r>
            <a:endParaRPr lang="en-GB" sz="2800" dirty="0" smtClean="0"/>
          </a:p>
          <a:p>
            <a:pPr marL="738188" lvl="1" indent="-28098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–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vagy</a:t>
            </a:r>
            <a:r>
              <a:rPr lang="en-GB" sz="2800" dirty="0" smtClean="0"/>
              <a:t> </a:t>
            </a:r>
            <a:r>
              <a:rPr lang="en-GB" sz="2800" dirty="0" err="1" smtClean="0"/>
              <a:t>közvetlenül</a:t>
            </a:r>
            <a:r>
              <a:rPr lang="en-GB" sz="2800" dirty="0" smtClean="0"/>
              <a:t> a 2.  </a:t>
            </a:r>
            <a:r>
              <a:rPr lang="en-GB" sz="2800" dirty="0" err="1" smtClean="0"/>
              <a:t>szint</a:t>
            </a:r>
            <a:r>
              <a:rPr lang="en-GB" sz="2800" dirty="0" smtClean="0"/>
              <a:t> </a:t>
            </a:r>
            <a:r>
              <a:rPr lang="en-GB" sz="2800" dirty="0" err="1" smtClean="0"/>
              <a:t>hajtja</a:t>
            </a:r>
            <a:r>
              <a:rPr lang="en-GB" sz="2800" dirty="0" smtClean="0"/>
              <a:t> </a:t>
            </a:r>
            <a:r>
              <a:rPr lang="en-GB" sz="2800" dirty="0" err="1" smtClean="0"/>
              <a:t>végre</a:t>
            </a:r>
            <a:r>
              <a:rPr lang="en-GB" sz="2800" dirty="0" smtClean="0"/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eddigi</a:t>
            </a:r>
            <a:r>
              <a:rPr lang="en-GB" sz="2800" dirty="0" smtClean="0"/>
              <a:t> </a:t>
            </a:r>
            <a:r>
              <a:rPr lang="en-GB" sz="2800" dirty="0" err="1" smtClean="0"/>
              <a:t>szintek</a:t>
            </a:r>
            <a:r>
              <a:rPr lang="en-GB" sz="2800" dirty="0" smtClean="0"/>
              <a:t> </a:t>
            </a:r>
            <a:r>
              <a:rPr lang="en-GB" sz="2800" dirty="0" err="1" smtClean="0"/>
              <a:t>programjai</a:t>
            </a:r>
            <a:r>
              <a:rPr lang="en-GB" sz="2800" dirty="0" smtClean="0"/>
              <a:t> </a:t>
            </a:r>
            <a:r>
              <a:rPr lang="en-GB" sz="2800" dirty="0" err="1" smtClean="0"/>
              <a:t>hosszú</a:t>
            </a:r>
            <a:r>
              <a:rPr lang="en-GB" sz="2800" dirty="0" smtClean="0"/>
              <a:t> </a:t>
            </a:r>
            <a:r>
              <a:rPr lang="en-GB" sz="2800" dirty="0" err="1" smtClean="0"/>
              <a:t>számsorozatok</a:t>
            </a:r>
            <a:r>
              <a:rPr lang="en-GB" sz="2800" dirty="0" smtClean="0"/>
              <a:t> (</a:t>
            </a:r>
            <a:r>
              <a:rPr lang="en-GB" sz="2800" dirty="0" err="1" smtClean="0"/>
              <a:t>természetesen</a:t>
            </a:r>
            <a:r>
              <a:rPr lang="en-GB" sz="2800" dirty="0" smtClean="0"/>
              <a:t> ma </a:t>
            </a:r>
            <a:r>
              <a:rPr lang="en-GB" sz="2800" dirty="0" err="1" smtClean="0"/>
              <a:t>már</a:t>
            </a:r>
            <a:r>
              <a:rPr lang="en-GB" sz="2800" dirty="0" smtClean="0"/>
              <a:t> </a:t>
            </a:r>
            <a:r>
              <a:rPr lang="en-GB" sz="2800" dirty="0" err="1" smtClean="0"/>
              <a:t>szimbolikusan</a:t>
            </a:r>
            <a:r>
              <a:rPr lang="en-GB" sz="2800" dirty="0" smtClean="0"/>
              <a:t> </a:t>
            </a:r>
            <a:r>
              <a:rPr lang="en-GB" sz="2800" dirty="0" err="1" smtClean="0"/>
              <a:t>készülnek</a:t>
            </a:r>
            <a:r>
              <a:rPr lang="en-GB" sz="2800" dirty="0" smtClean="0"/>
              <a:t>) </a:t>
            </a:r>
          </a:p>
          <a:p>
            <a:pPr marL="338138" indent="-338138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----- </a:t>
            </a:r>
            <a:r>
              <a:rPr lang="en-GB" sz="2800" dirty="0" err="1" smtClean="0"/>
              <a:t>Eddig</a:t>
            </a:r>
            <a:r>
              <a:rPr lang="en-GB" sz="2800" dirty="0" smtClean="0"/>
              <a:t>: </a:t>
            </a:r>
            <a:r>
              <a:rPr lang="en-GB" sz="2800" dirty="0" err="1" smtClean="0"/>
              <a:t>rendszerprogramozók</a:t>
            </a:r>
            <a:r>
              <a:rPr lang="en-GB" sz="2800" dirty="0" smtClean="0"/>
              <a:t> </a:t>
            </a:r>
            <a:r>
              <a:rPr lang="en-GB" sz="2800" dirty="0" err="1" smtClean="0"/>
              <a:t>területe</a:t>
            </a:r>
            <a:r>
              <a:rPr lang="en-GB" sz="2800" dirty="0" smtClean="0"/>
              <a:t> -----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4: </a:t>
            </a:r>
            <a:r>
              <a:rPr lang="en-GB" sz="2800" b="1" dirty="0" smtClean="0"/>
              <a:t>assembly </a:t>
            </a:r>
            <a:r>
              <a:rPr lang="en-GB" sz="2800" b="1" dirty="0" err="1" smtClean="0"/>
              <a:t>nyelv</a:t>
            </a:r>
            <a:r>
              <a:rPr lang="en-GB" sz="2800" dirty="0" smtClean="0"/>
              <a:t> </a:t>
            </a:r>
            <a:r>
              <a:rPr lang="en-GB" sz="2800" dirty="0" err="1" smtClean="0"/>
              <a:t>szintje</a:t>
            </a:r>
            <a:r>
              <a:rPr lang="en-GB" sz="2800" dirty="0" smtClean="0"/>
              <a:t>, </a:t>
            </a:r>
            <a:r>
              <a:rPr lang="en-GB" sz="2800" dirty="0" err="1" smtClean="0"/>
              <a:t>szimbolikus</a:t>
            </a:r>
            <a:r>
              <a:rPr lang="en-GB" sz="2800" dirty="0" smtClean="0"/>
              <a:t> </a:t>
            </a:r>
            <a:r>
              <a:rPr lang="en-GB" sz="2800" dirty="0" err="1" smtClean="0"/>
              <a:t>leírás</a:t>
            </a:r>
            <a:endParaRPr lang="en-GB" sz="2800" dirty="0" smtClean="0"/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5: </a:t>
            </a:r>
            <a:r>
              <a:rPr lang="en-GB" sz="2800" b="1" dirty="0" err="1" smtClean="0"/>
              <a:t>probléma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orientált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nyelv</a:t>
            </a:r>
            <a:r>
              <a:rPr lang="en-GB" sz="2800" dirty="0" smtClean="0"/>
              <a:t> </a:t>
            </a:r>
            <a:r>
              <a:rPr lang="en-GB" sz="2800" dirty="0" err="1" smtClean="0"/>
              <a:t>szintje</a:t>
            </a:r>
            <a:r>
              <a:rPr lang="en-GB" sz="2800" dirty="0" smtClean="0"/>
              <a:t>: </a:t>
            </a:r>
            <a:r>
              <a:rPr lang="en-GB" sz="2800" dirty="0" err="1" smtClean="0"/>
              <a:t>pascal</a:t>
            </a:r>
            <a:r>
              <a:rPr lang="en-GB" sz="2800" dirty="0" smtClean="0"/>
              <a:t>, C, C++, </a:t>
            </a:r>
            <a:br>
              <a:rPr lang="en-GB" sz="2800" dirty="0" smtClean="0"/>
            </a:br>
            <a:r>
              <a:rPr lang="en-GB" sz="2800" dirty="0" smtClean="0"/>
              <a:t>… , </a:t>
            </a:r>
            <a:r>
              <a:rPr lang="en-GB" sz="2800" dirty="0" err="1" smtClean="0"/>
              <a:t>adatbázis</a:t>
            </a:r>
            <a:r>
              <a:rPr lang="en-GB" sz="2800" dirty="0" smtClean="0"/>
              <a:t> </a:t>
            </a:r>
            <a:r>
              <a:rPr lang="en-GB" sz="2800" dirty="0" err="1" smtClean="0"/>
              <a:t>kezelők</a:t>
            </a:r>
            <a:r>
              <a:rPr lang="en-GB" sz="2800" dirty="0" smtClean="0"/>
              <a:t>, … </a:t>
            </a:r>
          </a:p>
          <a:p>
            <a:pPr marL="338138" indent="-338138" algn="l">
              <a:lnSpc>
                <a:spcPct val="83000"/>
              </a:lnSpc>
              <a:spcBef>
                <a:spcPts val="24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Ezek </a:t>
            </a:r>
            <a:r>
              <a:rPr lang="en-GB" sz="2800" dirty="0" err="1" smtClean="0"/>
              <a:t>tényleges</a:t>
            </a:r>
            <a:r>
              <a:rPr lang="en-GB" sz="2800" dirty="0" smtClean="0"/>
              <a:t> </a:t>
            </a:r>
            <a:r>
              <a:rPr lang="en-GB" sz="2800" dirty="0" err="1" smtClean="0"/>
              <a:t>nyelvek</a:t>
            </a:r>
            <a:r>
              <a:rPr lang="en-GB" sz="2800" dirty="0" smtClean="0"/>
              <a:t>, </a:t>
            </a:r>
            <a:r>
              <a:rPr lang="hu-HU" sz="2800" dirty="0" smtClean="0"/>
              <a:t>  </a:t>
            </a:r>
            <a:r>
              <a:rPr lang="en-GB" sz="2800" dirty="0" err="1" smtClean="0"/>
              <a:t>fordítás</a:t>
            </a:r>
            <a:endParaRPr lang="en-GB" sz="2800" dirty="0" smtClean="0"/>
          </a:p>
        </p:txBody>
      </p:sp>
      <p:sp>
        <p:nvSpPr>
          <p:cNvPr id="1331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331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D780E83D-46CD-4CE0-9479-5656AC1C978B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742647B1-6D78-439F-A2BE-8E75D1931492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13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7409" name="Rectangle 1"/>
          <p:cNvSpPr>
            <a:spLocks noGrp="1" noChangeArrowheads="1"/>
          </p:cNvSpPr>
          <p:nvPr>
            <p:ph type="body"/>
          </p:nvPr>
        </p:nvSpPr>
        <p:spPr>
          <a:xfrm>
            <a:off x="179388" y="0"/>
            <a:ext cx="8964612" cy="576738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8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Gépi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utasítás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szintje</a:t>
            </a:r>
            <a:endParaRPr lang="en-GB" sz="3200" b="1" dirty="0" smtClean="0"/>
          </a:p>
          <a:p>
            <a:pPr marL="338138" indent="-338138" algn="l">
              <a:lnSpc>
                <a:spcPct val="8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utasítások</a:t>
            </a:r>
            <a:r>
              <a:rPr lang="en-GB" sz="2800" dirty="0" smtClean="0"/>
              <a:t> a </a:t>
            </a:r>
            <a:r>
              <a:rPr lang="en-GB" sz="2800" dirty="0" err="1" smtClean="0"/>
              <a:t>memóriában</a:t>
            </a:r>
            <a:r>
              <a:rPr lang="en-GB" sz="2800" dirty="0" smtClean="0"/>
              <a:t> </a:t>
            </a:r>
            <a:r>
              <a:rPr lang="en-GB" sz="2800" dirty="0" err="1" smtClean="0"/>
              <a:t>vannak</a:t>
            </a:r>
            <a:r>
              <a:rPr lang="en-GB" sz="2800" dirty="0" smtClean="0"/>
              <a:t> </a:t>
            </a:r>
            <a:r>
              <a:rPr lang="en-GB" sz="2800" dirty="0" err="1" smtClean="0"/>
              <a:t>tárolva</a:t>
            </a:r>
            <a:r>
              <a:rPr lang="en-GB" sz="2800" dirty="0" smtClean="0"/>
              <a:t>.</a:t>
            </a:r>
          </a:p>
          <a:p>
            <a:pPr marL="338138" indent="-338138" algn="l">
              <a:lnSpc>
                <a:spcPct val="83000"/>
              </a:lnSpc>
              <a:spcBef>
                <a:spcPts val="1200"/>
              </a:spcBef>
              <a:spcAft>
                <a:spcPts val="1200"/>
              </a:spcAft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solidFill>
                  <a:srgbClr val="000080"/>
                </a:solidFill>
              </a:rPr>
              <a:t>„4 </a:t>
            </a:r>
            <a:r>
              <a:rPr lang="en-GB" sz="2800" dirty="0" err="1" smtClean="0">
                <a:solidFill>
                  <a:srgbClr val="000080"/>
                </a:solidFill>
              </a:rPr>
              <a:t>címes</a:t>
            </a:r>
            <a:r>
              <a:rPr lang="en-GB" sz="2800" dirty="0" smtClean="0">
                <a:solidFill>
                  <a:srgbClr val="000080"/>
                </a:solidFill>
              </a:rPr>
              <a:t>” </a:t>
            </a:r>
            <a:r>
              <a:rPr lang="en-GB" sz="2800" dirty="0" err="1" smtClean="0">
                <a:solidFill>
                  <a:srgbClr val="000080"/>
                </a:solidFill>
              </a:rPr>
              <a:t>utasítás</a:t>
            </a:r>
            <a:r>
              <a:rPr lang="en-GB" sz="2800" dirty="0" smtClean="0">
                <a:solidFill>
                  <a:srgbClr val="000080"/>
                </a:solidFill>
              </a:rPr>
              <a:t>:</a:t>
            </a:r>
          </a:p>
          <a:p>
            <a:pPr marL="338138" indent="-338138" algn="l">
              <a:lnSpc>
                <a:spcPct val="83000"/>
              </a:lnSpc>
              <a:spcBef>
                <a:spcPts val="1200"/>
              </a:spcBef>
              <a:spcAft>
                <a:spcPts val="1200"/>
              </a:spcAft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cím</a:t>
            </a:r>
            <a:r>
              <a:rPr lang="en-GB" sz="2800" dirty="0" smtClean="0"/>
              <a:t>)  </a:t>
            </a:r>
            <a:r>
              <a:rPr lang="en-GB" sz="2800" b="1" dirty="0" smtClean="0"/>
              <a:t>command  </a:t>
            </a:r>
            <a:r>
              <a:rPr lang="en-GB" sz="2800" b="1" dirty="0" err="1" smtClean="0"/>
              <a:t>dest</a:t>
            </a:r>
            <a:r>
              <a:rPr lang="en-GB" sz="2800" b="1" dirty="0" smtClean="0"/>
              <a:t>, source1, source2, next</a:t>
            </a:r>
          </a:p>
          <a:p>
            <a:pPr marL="338138" indent="-338138" algn="l">
              <a:lnSpc>
                <a:spcPct val="8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cím</a:t>
            </a:r>
            <a:r>
              <a:rPr lang="en-GB" sz="2800" dirty="0" smtClean="0"/>
              <a:t>: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utasítást</a:t>
            </a:r>
            <a:r>
              <a:rPr lang="en-GB" sz="2800" dirty="0" smtClean="0"/>
              <a:t> </a:t>
            </a:r>
            <a:r>
              <a:rPr lang="en-GB" sz="2800" dirty="0" err="1" smtClean="0"/>
              <a:t>tartalmazó</a:t>
            </a:r>
            <a:r>
              <a:rPr lang="en-GB" sz="2800" dirty="0" smtClean="0"/>
              <a:t> </a:t>
            </a:r>
            <a:r>
              <a:rPr lang="en-GB" sz="2800" dirty="0" err="1" smtClean="0"/>
              <a:t>memóriarekesz</a:t>
            </a:r>
            <a:r>
              <a:rPr lang="en-GB" sz="2800" dirty="0" smtClean="0"/>
              <a:t> </a:t>
            </a:r>
            <a:r>
              <a:rPr lang="en-GB" sz="2800" dirty="0" err="1" smtClean="0"/>
              <a:t>címe</a:t>
            </a:r>
            <a:endParaRPr lang="en-GB" sz="2800" dirty="0" smtClean="0"/>
          </a:p>
          <a:p>
            <a:pPr marL="338138" indent="-338138" algn="l">
              <a:lnSpc>
                <a:spcPct val="8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command</a:t>
            </a:r>
            <a:r>
              <a:rPr lang="en-GB" sz="2800" dirty="0" smtClean="0"/>
              <a:t> (</a:t>
            </a:r>
            <a:r>
              <a:rPr lang="hu-HU" sz="2800" dirty="0" smtClean="0"/>
              <a:t>=</a:t>
            </a:r>
            <a:r>
              <a:rPr lang="en-GB" sz="2800" dirty="0" err="1" smtClean="0"/>
              <a:t>utasítás</a:t>
            </a:r>
            <a:r>
              <a:rPr lang="en-GB" sz="2800" dirty="0" smtClean="0"/>
              <a:t>):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utasítás</a:t>
            </a:r>
            <a:r>
              <a:rPr lang="en-GB" sz="2800" dirty="0" smtClean="0"/>
              <a:t> </a:t>
            </a:r>
            <a:r>
              <a:rPr lang="en-GB" sz="2800" dirty="0" err="1" smtClean="0"/>
              <a:t>kódja</a:t>
            </a:r>
            <a:endParaRPr lang="en-GB" sz="2800" dirty="0" smtClean="0"/>
          </a:p>
          <a:p>
            <a:pPr marL="338138" indent="-338138" algn="l">
              <a:lnSpc>
                <a:spcPct val="8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dest</a:t>
            </a:r>
            <a:r>
              <a:rPr lang="en-GB" sz="2800" dirty="0" smtClean="0"/>
              <a:t> (</a:t>
            </a:r>
            <a:r>
              <a:rPr lang="hu-HU" sz="2800" dirty="0" err="1" smtClean="0"/>
              <a:t>destination</a:t>
            </a:r>
            <a:r>
              <a:rPr lang="hu-HU" sz="2800" dirty="0" smtClean="0"/>
              <a:t>=</a:t>
            </a:r>
            <a:r>
              <a:rPr lang="en-GB" sz="2800" dirty="0" err="1" smtClean="0"/>
              <a:t>cél</a:t>
            </a:r>
            <a:r>
              <a:rPr lang="en-GB" sz="2800" dirty="0" smtClean="0"/>
              <a:t>): </a:t>
            </a:r>
            <a:r>
              <a:rPr lang="en-GB" sz="2800" dirty="0" err="1" smtClean="0"/>
              <a:t>itt</a:t>
            </a:r>
            <a:r>
              <a:rPr lang="en-GB" sz="2800" dirty="0" smtClean="0"/>
              <a:t> </a:t>
            </a:r>
            <a:r>
              <a:rPr lang="en-GB" sz="2800" dirty="0" err="1" smtClean="0"/>
              <a:t>képződik</a:t>
            </a:r>
            <a:r>
              <a:rPr lang="en-GB" sz="2800" dirty="0" smtClean="0"/>
              <a:t>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eredmény</a:t>
            </a:r>
            <a:r>
              <a:rPr lang="en-GB" sz="2800" dirty="0" smtClean="0"/>
              <a:t> </a:t>
            </a:r>
          </a:p>
          <a:p>
            <a:pPr marL="338138" indent="-338138" algn="l">
              <a:lnSpc>
                <a:spcPct val="8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source1</a:t>
            </a:r>
            <a:r>
              <a:rPr lang="en-GB" sz="2800" dirty="0" smtClean="0"/>
              <a:t> (</a:t>
            </a:r>
            <a:r>
              <a:rPr lang="hu-HU" sz="2800" dirty="0" smtClean="0"/>
              <a:t>=</a:t>
            </a:r>
            <a:r>
              <a:rPr lang="en-GB" sz="2800" dirty="0" smtClean="0"/>
              <a:t>forrás1): a </a:t>
            </a:r>
            <a:r>
              <a:rPr lang="en-GB" sz="2800" dirty="0" err="1" smtClean="0"/>
              <a:t>művelet</a:t>
            </a:r>
            <a:r>
              <a:rPr lang="en-GB" sz="2800" dirty="0" smtClean="0"/>
              <a:t> 1. </a:t>
            </a:r>
            <a:r>
              <a:rPr lang="en-GB" sz="2800" dirty="0" err="1" smtClean="0"/>
              <a:t>operandusa</a:t>
            </a:r>
            <a:endParaRPr lang="en-GB" sz="2800" dirty="0" smtClean="0"/>
          </a:p>
          <a:p>
            <a:pPr marL="338138" indent="-338138" algn="l">
              <a:lnSpc>
                <a:spcPct val="8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source2</a:t>
            </a:r>
            <a:r>
              <a:rPr lang="en-GB" sz="2800" dirty="0" smtClean="0"/>
              <a:t> (</a:t>
            </a:r>
            <a:r>
              <a:rPr lang="hu-HU" sz="2800" dirty="0" smtClean="0"/>
              <a:t>=</a:t>
            </a:r>
            <a:r>
              <a:rPr lang="en-GB" sz="2800" dirty="0" smtClean="0"/>
              <a:t>forrás2): a </a:t>
            </a:r>
            <a:r>
              <a:rPr lang="en-GB" sz="2800" dirty="0" err="1" smtClean="0"/>
              <a:t>művelet</a:t>
            </a:r>
            <a:r>
              <a:rPr lang="en-GB" sz="2800" dirty="0" smtClean="0"/>
              <a:t> 2. </a:t>
            </a:r>
            <a:r>
              <a:rPr lang="en-GB" sz="2800" dirty="0" err="1" smtClean="0"/>
              <a:t>operandusa</a:t>
            </a:r>
            <a:endParaRPr lang="en-GB" sz="2800" dirty="0" smtClean="0"/>
          </a:p>
          <a:p>
            <a:pPr marL="338138" indent="-338138" algn="l">
              <a:lnSpc>
                <a:spcPct val="8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next</a:t>
            </a:r>
            <a:r>
              <a:rPr lang="hu-HU" sz="2800" dirty="0" smtClean="0">
                <a:sym typeface="Wingdings" pitchFamily="2" charset="2"/>
              </a:rPr>
              <a:t>(=következő):</a:t>
            </a:r>
            <a:r>
              <a:rPr lang="en-GB" sz="2800" dirty="0" smtClean="0"/>
              <a:t> a </a:t>
            </a:r>
            <a:r>
              <a:rPr lang="en-GB" sz="2800" dirty="0" err="1" smtClean="0"/>
              <a:t>következő</a:t>
            </a:r>
            <a:r>
              <a:rPr lang="en-GB" sz="2800" dirty="0" smtClean="0"/>
              <a:t> </a:t>
            </a:r>
            <a:r>
              <a:rPr lang="en-GB" sz="2800" dirty="0" err="1" smtClean="0"/>
              <a:t>végrehajtandó</a:t>
            </a:r>
            <a:r>
              <a:rPr lang="en-GB" sz="2800" dirty="0" smtClean="0"/>
              <a:t> </a:t>
            </a:r>
            <a:r>
              <a:rPr lang="en-GB" sz="2800" dirty="0" err="1" smtClean="0"/>
              <a:t>utasítás</a:t>
            </a:r>
            <a:r>
              <a:rPr lang="en-GB" sz="2800" dirty="0" smtClean="0"/>
              <a:t> </a:t>
            </a:r>
            <a:r>
              <a:rPr lang="en-GB" sz="2800" dirty="0" err="1" smtClean="0"/>
              <a:t>címe</a:t>
            </a:r>
            <a:r>
              <a:rPr lang="en-GB" sz="2800" dirty="0" smtClean="0"/>
              <a:t>. </a:t>
            </a:r>
            <a:r>
              <a:rPr lang="en-GB" sz="2800" dirty="0" err="1" smtClean="0"/>
              <a:t>Ez</a:t>
            </a:r>
            <a:r>
              <a:rPr lang="en-GB" sz="2800" dirty="0" smtClean="0"/>
              <a:t> </a:t>
            </a:r>
            <a:r>
              <a:rPr lang="en-GB" sz="2800" dirty="0" err="1" smtClean="0"/>
              <a:t>legtöbbször</a:t>
            </a:r>
            <a:r>
              <a:rPr lang="en-GB" sz="2800" dirty="0" smtClean="0"/>
              <a:t>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utasítás</a:t>
            </a:r>
            <a:r>
              <a:rPr lang="en-GB" sz="2800" dirty="0" smtClean="0"/>
              <a:t> </a:t>
            </a:r>
            <a:r>
              <a:rPr lang="en-GB" sz="2800" dirty="0" err="1" smtClean="0"/>
              <a:t>utáni</a:t>
            </a:r>
            <a:r>
              <a:rPr lang="en-GB" sz="2800" dirty="0" smtClean="0"/>
              <a:t> </a:t>
            </a:r>
            <a:r>
              <a:rPr lang="en-GB" sz="2800" dirty="0" err="1" smtClean="0"/>
              <a:t>első</a:t>
            </a:r>
            <a:r>
              <a:rPr lang="en-GB" sz="2800" dirty="0" smtClean="0"/>
              <a:t> </a:t>
            </a:r>
            <a:r>
              <a:rPr lang="en-GB" sz="2800" dirty="0" err="1" smtClean="0"/>
              <a:t>rekesz</a:t>
            </a:r>
            <a:r>
              <a:rPr lang="en-GB" sz="2800" dirty="0" smtClean="0"/>
              <a:t> </a:t>
            </a:r>
            <a:r>
              <a:rPr lang="en-GB" sz="2800" dirty="0" err="1" smtClean="0"/>
              <a:t>címe</a:t>
            </a:r>
            <a:r>
              <a:rPr lang="en-GB" sz="2800" dirty="0" smtClean="0"/>
              <a:t>, </a:t>
            </a:r>
            <a:r>
              <a:rPr lang="en-GB" sz="2800" dirty="0" err="1" smtClean="0"/>
              <a:t>ezért</a:t>
            </a:r>
            <a:r>
              <a:rPr lang="en-GB" sz="2800" dirty="0" smtClean="0"/>
              <a:t> </a:t>
            </a:r>
            <a:r>
              <a:rPr lang="en-GB" sz="2800" dirty="0" err="1" smtClean="0"/>
              <a:t>általában</a:t>
            </a:r>
            <a:r>
              <a:rPr lang="en-GB" sz="2800" dirty="0" smtClean="0"/>
              <a:t> </a:t>
            </a:r>
            <a:r>
              <a:rPr lang="en-GB" sz="2800" dirty="0" err="1" smtClean="0"/>
              <a:t>nem</a:t>
            </a:r>
            <a:r>
              <a:rPr lang="en-GB" sz="2800" dirty="0" smtClean="0"/>
              <a:t> </a:t>
            </a:r>
            <a:r>
              <a:rPr lang="en-GB" sz="2800" dirty="0" err="1" smtClean="0"/>
              <a:t>kell</a:t>
            </a:r>
            <a:r>
              <a:rPr lang="en-GB" sz="2800" dirty="0" smtClean="0"/>
              <a:t> </a:t>
            </a:r>
            <a:r>
              <a:rPr lang="en-GB" sz="2800" dirty="0" err="1" smtClean="0"/>
              <a:t>megadni</a:t>
            </a:r>
            <a:r>
              <a:rPr lang="en-GB" sz="2800" dirty="0" smtClean="0"/>
              <a:t>, </a:t>
            </a:r>
            <a:r>
              <a:rPr lang="en-GB" sz="2800" dirty="0" err="1" smtClean="0"/>
              <a:t>csak</a:t>
            </a:r>
            <a:r>
              <a:rPr lang="en-GB" sz="2800" dirty="0" smtClean="0"/>
              <a:t> </a:t>
            </a:r>
            <a:r>
              <a:rPr lang="en-GB" sz="2800" dirty="0" err="1" smtClean="0"/>
              <a:t>akkor</a:t>
            </a:r>
            <a:r>
              <a:rPr lang="en-GB" sz="2800" dirty="0" smtClean="0"/>
              <a:t>, ha </a:t>
            </a:r>
            <a:r>
              <a:rPr lang="en-GB" sz="2800" dirty="0" err="1" smtClean="0"/>
              <a:t>más</a:t>
            </a:r>
            <a:r>
              <a:rPr lang="en-GB" sz="2800" dirty="0" smtClean="0"/>
              <a:t> </a:t>
            </a:r>
            <a:r>
              <a:rPr lang="en-GB" sz="2800" dirty="0" err="1" smtClean="0"/>
              <a:t>utasítással</a:t>
            </a:r>
            <a:r>
              <a:rPr lang="en-GB" sz="2800" dirty="0" smtClean="0"/>
              <a:t> </a:t>
            </a:r>
            <a:r>
              <a:rPr lang="en-GB" sz="2800" dirty="0" err="1" smtClean="0"/>
              <a:t>folytatódik</a:t>
            </a:r>
            <a:r>
              <a:rPr lang="en-GB" sz="2800" dirty="0" smtClean="0"/>
              <a:t> a program (</a:t>
            </a:r>
            <a:r>
              <a:rPr lang="en-GB" sz="2800" dirty="0" err="1" smtClean="0"/>
              <a:t>ugró</a:t>
            </a:r>
            <a:r>
              <a:rPr lang="en-GB" sz="2800" dirty="0" smtClean="0"/>
              <a:t> </a:t>
            </a:r>
            <a:r>
              <a:rPr lang="en-GB" sz="2800" dirty="0" err="1" smtClean="0"/>
              <a:t>utasítás</a:t>
            </a:r>
            <a:r>
              <a:rPr lang="en-GB" sz="2800" dirty="0" smtClean="0"/>
              <a:t>).</a:t>
            </a:r>
          </a:p>
          <a:p>
            <a:pPr marL="338138" indent="-338138" algn="l">
              <a:lnSpc>
                <a:spcPct val="8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A </a:t>
            </a:r>
            <a:r>
              <a:rPr lang="en-GB" sz="2800" b="1" dirty="0" smtClean="0"/>
              <a:t>next implicit </a:t>
            </a:r>
            <a:r>
              <a:rPr lang="en-GB" sz="2800" b="1" dirty="0" err="1" smtClean="0"/>
              <a:t>operandus</a:t>
            </a:r>
            <a:r>
              <a:rPr lang="en-GB" sz="2800" dirty="0" smtClean="0"/>
              <a:t>.</a:t>
            </a:r>
          </a:p>
        </p:txBody>
      </p:sp>
      <p:sp>
        <p:nvSpPr>
          <p:cNvPr id="1434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434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15F7C7C3-3B2D-439D-8563-145CA6E66ACC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835D0740-DC2C-4CCF-836A-DB3E2F6EF689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14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688013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solidFill>
                  <a:srgbClr val="000080"/>
                </a:solidFill>
              </a:rPr>
              <a:t>„3 </a:t>
            </a:r>
            <a:r>
              <a:rPr lang="en-GB" sz="2800" dirty="0" err="1" smtClean="0">
                <a:solidFill>
                  <a:srgbClr val="000080"/>
                </a:solidFill>
              </a:rPr>
              <a:t>címes</a:t>
            </a:r>
            <a:r>
              <a:rPr lang="en-GB" sz="2800" dirty="0" smtClean="0">
                <a:solidFill>
                  <a:srgbClr val="000080"/>
                </a:solidFill>
              </a:rPr>
              <a:t>” </a:t>
            </a:r>
            <a:r>
              <a:rPr lang="en-GB" sz="2800" dirty="0" err="1" smtClean="0">
                <a:solidFill>
                  <a:srgbClr val="000080"/>
                </a:solidFill>
              </a:rPr>
              <a:t>utasítás</a:t>
            </a:r>
            <a:r>
              <a:rPr lang="en-GB" sz="2800" dirty="0" smtClean="0">
                <a:solidFill>
                  <a:srgbClr val="000080"/>
                </a:solidFill>
              </a:rPr>
              <a:t>:</a:t>
            </a:r>
          </a:p>
          <a:p>
            <a:pPr marL="338138" indent="-338138" algn="l">
              <a:lnSpc>
                <a:spcPct val="9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cím</a:t>
            </a:r>
            <a:r>
              <a:rPr lang="en-GB" sz="2800" dirty="0" smtClean="0"/>
              <a:t>)		</a:t>
            </a:r>
            <a:r>
              <a:rPr lang="en-GB" sz="2800" b="1" dirty="0" smtClean="0"/>
              <a:t>add		</a:t>
            </a:r>
            <a:r>
              <a:rPr lang="en-GB" sz="2800" b="1" dirty="0" err="1" smtClean="0"/>
              <a:t>dest</a:t>
            </a:r>
            <a:r>
              <a:rPr lang="en-GB" sz="2800" b="1" dirty="0" smtClean="0"/>
              <a:t>, source1, source2</a:t>
            </a:r>
          </a:p>
          <a:p>
            <a:pPr marL="338138" indent="-338138" algn="l">
              <a:lnSpc>
                <a:spcPct val="9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</a:t>
            </a:r>
            <a:r>
              <a:rPr lang="en-GB" sz="2800" dirty="0" err="1" smtClean="0"/>
              <a:t>hatására</a:t>
            </a:r>
            <a:r>
              <a:rPr lang="en-GB" sz="2800" dirty="0" smtClean="0"/>
              <a:t> </a:t>
            </a:r>
            <a:r>
              <a:rPr lang="en-GB" sz="2800" b="1" dirty="0" err="1" smtClean="0"/>
              <a:t>dest</a:t>
            </a:r>
            <a:r>
              <a:rPr lang="en-GB" sz="2800" dirty="0" smtClean="0"/>
              <a:t> </a:t>
            </a:r>
            <a:r>
              <a:rPr lang="en-GB" sz="2800" dirty="0" err="1" smtClean="0"/>
              <a:t>fölveszi</a:t>
            </a:r>
            <a:r>
              <a:rPr lang="en-GB" sz="2800" dirty="0" smtClean="0"/>
              <a:t> a </a:t>
            </a:r>
            <a:r>
              <a:rPr lang="en-GB" sz="2800" b="1" dirty="0" smtClean="0"/>
              <a:t>source1</a:t>
            </a:r>
            <a:r>
              <a:rPr lang="en-GB" sz="2800" dirty="0" smtClean="0"/>
              <a:t> + </a:t>
            </a:r>
            <a:r>
              <a:rPr lang="en-GB" sz="2800" b="1" dirty="0" smtClean="0"/>
              <a:t>source2</a:t>
            </a:r>
            <a:r>
              <a:rPr lang="en-GB" sz="2800" dirty="0" smtClean="0"/>
              <a:t> </a:t>
            </a:r>
            <a:r>
              <a:rPr lang="en-GB" sz="2800" dirty="0" err="1" smtClean="0"/>
              <a:t>értéket</a:t>
            </a:r>
            <a:r>
              <a:rPr lang="en-GB" sz="2800" dirty="0" smtClean="0"/>
              <a:t>. </a:t>
            </a:r>
            <a:r>
              <a:rPr lang="en-GB" sz="2800" dirty="0" err="1" smtClean="0"/>
              <a:t>Ilyenkor</a:t>
            </a:r>
            <a:r>
              <a:rPr lang="en-GB" sz="2800" dirty="0" smtClean="0"/>
              <a:t> </a:t>
            </a:r>
            <a:r>
              <a:rPr lang="en-GB" sz="2800" dirty="0" err="1" smtClean="0"/>
              <a:t>természetesen</a:t>
            </a:r>
            <a:r>
              <a:rPr lang="en-GB" sz="2800" dirty="0" smtClean="0"/>
              <a:t> </a:t>
            </a:r>
            <a:r>
              <a:rPr lang="en-GB" sz="2800" dirty="0" err="1" smtClean="0"/>
              <a:t>elv</a:t>
            </a:r>
            <a:r>
              <a:rPr lang="hu-HU" sz="2800" dirty="0" smtClean="0"/>
              <a:t>e</a:t>
            </a:r>
            <a:r>
              <a:rPr lang="en-GB" sz="2800" dirty="0" err="1" smtClean="0"/>
              <a:t>sz</a:t>
            </a:r>
            <a:r>
              <a:rPr lang="hu-HU" sz="2800" dirty="0" err="1" smtClean="0"/>
              <a:t>ik</a:t>
            </a:r>
            <a:r>
              <a:rPr lang="en-GB" sz="2800" dirty="0" smtClean="0"/>
              <a:t> </a:t>
            </a:r>
            <a:r>
              <a:rPr lang="en-GB" sz="2800" b="1" dirty="0" err="1" smtClean="0"/>
              <a:t>dest</a:t>
            </a:r>
            <a:r>
              <a:rPr lang="en-GB" sz="2800" dirty="0" smtClean="0"/>
              <a:t> </a:t>
            </a:r>
            <a:r>
              <a:rPr lang="en-GB" sz="2800" dirty="0" err="1" smtClean="0"/>
              <a:t>régi</a:t>
            </a:r>
            <a:r>
              <a:rPr lang="en-GB" sz="2800" dirty="0" smtClean="0"/>
              <a:t> </a:t>
            </a:r>
            <a:r>
              <a:rPr lang="en-GB" sz="2800" dirty="0" err="1" smtClean="0"/>
              <a:t>értéke</a:t>
            </a:r>
            <a:r>
              <a:rPr lang="en-GB" sz="2800" dirty="0" smtClean="0"/>
              <a:t>.</a:t>
            </a:r>
          </a:p>
          <a:p>
            <a:pPr marL="338138" indent="-338138" algn="l">
              <a:lnSpc>
                <a:spcPct val="93000"/>
              </a:lnSpc>
              <a:spcBef>
                <a:spcPts val="20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További</a:t>
            </a:r>
            <a:r>
              <a:rPr lang="en-GB" sz="2800" b="1" dirty="0" smtClean="0"/>
              <a:t> implicit </a:t>
            </a:r>
            <a:r>
              <a:rPr lang="en-GB" sz="2800" b="1" dirty="0" err="1" smtClean="0"/>
              <a:t>operandusok</a:t>
            </a:r>
            <a:r>
              <a:rPr lang="en-GB" sz="2800" b="1" dirty="0" smtClean="0"/>
              <a:t>:</a:t>
            </a:r>
            <a:r>
              <a:rPr lang="en-GB" sz="2800" dirty="0" smtClean="0"/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1200"/>
              </a:spcBef>
              <a:spcAft>
                <a:spcPts val="1200"/>
              </a:spcAft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solidFill>
                  <a:srgbClr val="000080"/>
                </a:solidFill>
              </a:rPr>
              <a:t>„2 </a:t>
            </a:r>
            <a:r>
              <a:rPr lang="en-GB" sz="2800" dirty="0" err="1" smtClean="0">
                <a:solidFill>
                  <a:srgbClr val="000080"/>
                </a:solidFill>
              </a:rPr>
              <a:t>címes</a:t>
            </a:r>
            <a:r>
              <a:rPr lang="en-GB" sz="2800" dirty="0" smtClean="0">
                <a:solidFill>
                  <a:srgbClr val="000080"/>
                </a:solidFill>
              </a:rPr>
              <a:t>” </a:t>
            </a:r>
            <a:r>
              <a:rPr lang="en-GB" sz="2800" dirty="0" err="1" smtClean="0">
                <a:solidFill>
                  <a:srgbClr val="000080"/>
                </a:solidFill>
              </a:rPr>
              <a:t>utasítás</a:t>
            </a:r>
            <a:r>
              <a:rPr lang="en-GB" sz="2800" dirty="0" smtClean="0">
                <a:solidFill>
                  <a:srgbClr val="000080"/>
                </a:solidFill>
              </a:rPr>
              <a:t>:</a:t>
            </a:r>
            <a:r>
              <a:rPr lang="hu-HU" sz="2800" dirty="0" smtClean="0">
                <a:solidFill>
                  <a:srgbClr val="000080"/>
                </a:solidFill>
              </a:rPr>
              <a:t>  </a:t>
            </a:r>
            <a:r>
              <a:rPr lang="hu-HU" sz="2800" dirty="0" smtClean="0">
                <a:solidFill>
                  <a:schemeClr val="tx1"/>
                </a:solidFill>
              </a:rPr>
              <a:t>(ez a tipikus)</a:t>
            </a:r>
            <a:endParaRPr lang="en-GB" sz="2800" dirty="0" smtClean="0">
              <a:solidFill>
                <a:schemeClr val="tx1"/>
              </a:solidFill>
            </a:endParaRPr>
          </a:p>
          <a:p>
            <a:pPr marL="338138" indent="-338138" algn="l">
              <a:lnSpc>
                <a:spcPct val="9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cím</a:t>
            </a:r>
            <a:r>
              <a:rPr lang="en-GB" sz="2800" dirty="0" smtClean="0"/>
              <a:t>)		</a:t>
            </a:r>
            <a:r>
              <a:rPr lang="en-GB" sz="2800" b="1" dirty="0" smtClean="0"/>
              <a:t>add		op1, op2</a:t>
            </a:r>
          </a:p>
          <a:p>
            <a:pPr marL="338138" indent="-338138" algn="l">
              <a:lnSpc>
                <a:spcPct val="9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hatására</a:t>
            </a:r>
            <a:r>
              <a:rPr lang="en-GB" sz="2800" dirty="0" smtClean="0"/>
              <a:t> </a:t>
            </a:r>
            <a:r>
              <a:rPr lang="en-GB" sz="2800" b="1" dirty="0" smtClean="0"/>
              <a:t>op1</a:t>
            </a:r>
            <a:r>
              <a:rPr lang="en-GB" sz="2800" dirty="0" smtClean="0"/>
              <a:t> </a:t>
            </a:r>
            <a:r>
              <a:rPr lang="en-GB" sz="2800" dirty="0" err="1" smtClean="0"/>
              <a:t>fölveszi</a:t>
            </a:r>
            <a:r>
              <a:rPr lang="en-GB" sz="2800" dirty="0" smtClean="0"/>
              <a:t>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b="1" dirty="0" smtClean="0"/>
              <a:t>op1</a:t>
            </a:r>
            <a:r>
              <a:rPr lang="en-GB" sz="2800" dirty="0" smtClean="0"/>
              <a:t> + </a:t>
            </a:r>
            <a:r>
              <a:rPr lang="en-GB" sz="2800" b="1" dirty="0" smtClean="0"/>
              <a:t>op2</a:t>
            </a:r>
            <a:r>
              <a:rPr lang="en-GB" sz="2800" dirty="0" smtClean="0"/>
              <a:t> </a:t>
            </a:r>
            <a:r>
              <a:rPr lang="en-GB" sz="2800" dirty="0" err="1" smtClean="0"/>
              <a:t>értéket</a:t>
            </a:r>
            <a:r>
              <a:rPr lang="en-GB" sz="2800" dirty="0" smtClean="0"/>
              <a:t>.</a:t>
            </a:r>
          </a:p>
          <a:p>
            <a:pPr marL="338138" indent="-338138" algn="l">
              <a:lnSpc>
                <a:spcPct val="83000"/>
              </a:lnSpc>
              <a:spcBef>
                <a:spcPts val="1200"/>
              </a:spcBef>
              <a:spcAft>
                <a:spcPts val="1200"/>
              </a:spcAft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solidFill>
                  <a:srgbClr val="000080"/>
                </a:solidFill>
              </a:rPr>
              <a:t>„1 </a:t>
            </a:r>
            <a:r>
              <a:rPr lang="en-GB" sz="2800" dirty="0" err="1" smtClean="0">
                <a:solidFill>
                  <a:srgbClr val="000080"/>
                </a:solidFill>
              </a:rPr>
              <a:t>címes</a:t>
            </a:r>
            <a:r>
              <a:rPr lang="en-GB" sz="2800" dirty="0" smtClean="0">
                <a:solidFill>
                  <a:srgbClr val="000080"/>
                </a:solidFill>
              </a:rPr>
              <a:t>” </a:t>
            </a:r>
            <a:r>
              <a:rPr lang="en-GB" sz="2800" dirty="0" err="1" smtClean="0">
                <a:solidFill>
                  <a:srgbClr val="000080"/>
                </a:solidFill>
              </a:rPr>
              <a:t>utasítás</a:t>
            </a:r>
            <a:r>
              <a:rPr lang="en-GB" sz="2800" dirty="0" smtClean="0">
                <a:solidFill>
                  <a:srgbClr val="000080"/>
                </a:solidFill>
              </a:rPr>
              <a:t>:</a:t>
            </a:r>
          </a:p>
          <a:p>
            <a:pPr marL="338138" indent="-338138" algn="l">
              <a:lnSpc>
                <a:spcPct val="9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cím</a:t>
            </a:r>
            <a:r>
              <a:rPr lang="en-GB" sz="2800" dirty="0" smtClean="0"/>
              <a:t>)		</a:t>
            </a:r>
            <a:r>
              <a:rPr lang="en-GB" sz="2800" b="1" dirty="0" smtClean="0"/>
              <a:t>add		op</a:t>
            </a:r>
            <a:r>
              <a:rPr lang="en-GB" sz="2800" dirty="0" smtClean="0"/>
              <a:t> </a:t>
            </a:r>
          </a:p>
          <a:p>
            <a:pPr marL="338138" indent="-338138" algn="l">
              <a:lnSpc>
                <a:spcPct val="93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</a:t>
            </a:r>
            <a:r>
              <a:rPr lang="en-GB" sz="2800" dirty="0" err="1" smtClean="0"/>
              <a:t>hatására</a:t>
            </a:r>
            <a:r>
              <a:rPr lang="en-GB" sz="2800" dirty="0" smtClean="0"/>
              <a:t> </a:t>
            </a:r>
            <a:r>
              <a:rPr lang="en-GB" sz="2800" b="1" dirty="0" smtClean="0"/>
              <a:t>A</a:t>
            </a:r>
            <a:r>
              <a:rPr lang="en-GB" sz="2800" dirty="0" smtClean="0"/>
              <a:t> </a:t>
            </a:r>
            <a:r>
              <a:rPr lang="en-GB" sz="2800" dirty="0" err="1" smtClean="0"/>
              <a:t>fölveszi</a:t>
            </a:r>
            <a:r>
              <a:rPr lang="en-GB" sz="2800" dirty="0" smtClean="0"/>
              <a:t>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b="1" dirty="0" smtClean="0"/>
              <a:t>A</a:t>
            </a:r>
            <a:r>
              <a:rPr lang="en-GB" sz="2800" dirty="0" smtClean="0"/>
              <a:t> + </a:t>
            </a:r>
            <a:r>
              <a:rPr lang="en-GB" sz="2800" b="1" dirty="0" smtClean="0"/>
              <a:t>op</a:t>
            </a:r>
            <a:r>
              <a:rPr lang="en-GB" sz="2800" dirty="0" smtClean="0"/>
              <a:t> </a:t>
            </a:r>
            <a:r>
              <a:rPr lang="en-GB" sz="2800" dirty="0" err="1" smtClean="0"/>
              <a:t>értéket</a:t>
            </a:r>
            <a:r>
              <a:rPr lang="en-GB" sz="2800" dirty="0" smtClean="0"/>
              <a:t>, </a:t>
            </a:r>
            <a:r>
              <a:rPr lang="en-GB" sz="2800" dirty="0" err="1" smtClean="0"/>
              <a:t>ahol</a:t>
            </a:r>
            <a:r>
              <a:rPr lang="en-GB" sz="2800" dirty="0" smtClean="0"/>
              <a:t> </a:t>
            </a:r>
            <a:r>
              <a:rPr lang="en-GB" sz="2800" b="1" dirty="0" smtClean="0"/>
              <a:t>A</a:t>
            </a:r>
            <a:r>
              <a:rPr lang="en-GB" sz="2800" dirty="0" smtClean="0"/>
              <a:t> </a:t>
            </a:r>
            <a:r>
              <a:rPr lang="en-GB" sz="2800" dirty="0" err="1" smtClean="0"/>
              <a:t>egy</a:t>
            </a:r>
            <a:r>
              <a:rPr lang="en-GB" sz="2800" dirty="0" smtClean="0"/>
              <a:t> </a:t>
            </a:r>
            <a:r>
              <a:rPr lang="en-GB" sz="2800" dirty="0" err="1" smtClean="0"/>
              <a:t>kitüntetett</a:t>
            </a:r>
            <a:r>
              <a:rPr lang="en-GB" sz="2800" dirty="0" smtClean="0"/>
              <a:t> </a:t>
            </a:r>
            <a:r>
              <a:rPr lang="en-GB" sz="2800" dirty="0" err="1" smtClean="0"/>
              <a:t>regiszter</a:t>
            </a:r>
            <a:r>
              <a:rPr lang="en-GB" sz="2800" dirty="0" smtClean="0"/>
              <a:t> (</a:t>
            </a:r>
            <a:r>
              <a:rPr lang="en-GB" sz="2800" b="1" dirty="0" smtClean="0"/>
              <a:t>accumulator</a:t>
            </a:r>
            <a:r>
              <a:rPr lang="en-GB" sz="2800" dirty="0" smtClean="0"/>
              <a:t>). </a:t>
            </a:r>
          </a:p>
        </p:txBody>
      </p:sp>
      <p:sp>
        <p:nvSpPr>
          <p:cNvPr id="1536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536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EF06B0D7-CA52-41A0-B9E7-92F65B1848AB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BEC404D7-02B5-41FC-9883-BA85F2D1D642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15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335713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Hardver, szoftver fejlődése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Többszintű gépek kialakulása. </a:t>
            </a:r>
          </a:p>
          <a:p>
            <a:pPr marL="338138" indent="-3381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Kezdetben két szint: </a:t>
            </a:r>
          </a:p>
          <a:p>
            <a:pPr marL="738188" lvl="1" indent="-28098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Char char="–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digitális logika, </a:t>
            </a:r>
          </a:p>
          <a:p>
            <a:pPr marL="738188" lvl="1" indent="-28098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Char char="–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utasítások. </a:t>
            </a:r>
          </a:p>
          <a:p>
            <a:pPr marL="338138" indent="-338138" algn="l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Mikroprogram (hardver bővítése programozással): Wilkes, 1951. Gyorsan elterjedt.</a:t>
            </a:r>
            <a:br>
              <a:rPr lang="en-GB" sz="2800" smtClean="0"/>
            </a:br>
            <a:r>
              <a:rPr lang="en-GB" sz="2800" smtClean="0"/>
              <a:t>Csúcs: hatvanas, hetvenes évek; </a:t>
            </a:r>
            <a:br>
              <a:rPr lang="en-GB" sz="2800" smtClean="0"/>
            </a:br>
            <a:r>
              <a:rPr lang="en-GB" sz="2800" smtClean="0"/>
              <a:t>nagyon sok új utasítás (*, / , …, ciklusszervezés, megszakítások) - később ezek az utasítások hardverrel is megvalósíthatókká váltak, és úgy gyorsabbak lettek. </a:t>
            </a:r>
          </a:p>
          <a:p>
            <a:pPr marL="338138" indent="-338138">
              <a:lnSpc>
                <a:spcPct val="83000"/>
              </a:lnSpc>
              <a:spcBef>
                <a:spcPts val="4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Folyamatosan változó határok. </a:t>
            </a:r>
          </a:p>
        </p:txBody>
      </p:sp>
      <p:sp>
        <p:nvSpPr>
          <p:cNvPr id="1638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638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F5FFAC38-FD28-4654-B839-AFB687ACCA86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B0F31CF8-34D5-4492-B7DB-9C65D78673B3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16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0481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02138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Operációs rendszerek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A hatvanas években készültek először: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supervisor,  rendszerhívások,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kötegelt (batch) feldolgozás,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közvetlen telefonos összeköttetés </a:t>
            </a:r>
            <a:br>
              <a:rPr lang="en-GB" sz="3200" smtClean="0"/>
            </a:br>
            <a:r>
              <a:rPr lang="en-GB" sz="3200" smtClean="0"/>
              <a:t>remote terminálok, időosztás (timesharing).</a:t>
            </a:r>
          </a:p>
        </p:txBody>
      </p:sp>
      <p:sp>
        <p:nvSpPr>
          <p:cNvPr id="1741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741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BBB9AD67-3CA3-412F-B63E-BE092658ADE8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E5B63E27-6766-430F-9256-60D59CC3837F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17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150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23728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1. generáció:</a:t>
            </a:r>
            <a:r>
              <a:rPr lang="en-GB" sz="3200" smtClean="0"/>
              <a:t> elektroncső (1945-1955).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COLOSSUS</a:t>
            </a:r>
            <a:r>
              <a:rPr lang="en-GB" sz="3200" smtClean="0"/>
              <a:t> (</a:t>
            </a:r>
            <a:r>
              <a:rPr lang="en-GB" sz="3200" b="1" smtClean="0"/>
              <a:t>Turing</a:t>
            </a:r>
            <a:r>
              <a:rPr lang="en-GB" sz="3200" smtClean="0"/>
              <a:t>, 1943): titkosírások megfejtése - 30 évre titkosítva.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ENIAC</a:t>
            </a:r>
            <a:r>
              <a:rPr lang="en-GB" sz="3200" smtClean="0"/>
              <a:t> (Electronic Numerical Integrator and Computer - </a:t>
            </a:r>
            <a:r>
              <a:rPr lang="en-GB" sz="3200" b="1" smtClean="0"/>
              <a:t>Mauchley</a:t>
            </a:r>
            <a:r>
              <a:rPr lang="en-GB" sz="3200" smtClean="0"/>
              <a:t>, </a:t>
            </a:r>
            <a:r>
              <a:rPr lang="en-GB" sz="3200" b="1" smtClean="0"/>
              <a:t>Eckert</a:t>
            </a:r>
            <a:r>
              <a:rPr lang="en-GB" sz="3200" smtClean="0"/>
              <a:t>, 1943): 18000 cső, 140 KW, 30 tonna, 20 darab 10 decimális jegyes regiszter. 10 cső egy decimális számjegyhez! Dugaszolással programozható. </a:t>
            </a:r>
            <a:br>
              <a:rPr lang="en-GB" sz="3200" smtClean="0"/>
            </a:br>
            <a:r>
              <a:rPr lang="en-GB" sz="3200" smtClean="0"/>
              <a:t>1946-ig nem sikerült befejezni. </a:t>
            </a:r>
            <a:br>
              <a:rPr lang="en-GB" sz="3200" smtClean="0"/>
            </a:br>
            <a:endParaRPr lang="en-GB" sz="3200" smtClean="0"/>
          </a:p>
        </p:txBody>
      </p:sp>
      <p:sp>
        <p:nvSpPr>
          <p:cNvPr id="1843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843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A0F6E8AD-073F-49F2-8416-9A10DB38ED75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5F9663F4-254A-406C-9104-59655ABC2616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18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30872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ENIAC</a:t>
            </a: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1538" y="604838"/>
            <a:ext cx="7429500" cy="5670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9461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9462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EAE0D46D-87B4-4EE3-BE58-71D6B6533917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AB1E7854-E4B1-449E-ADD6-721E631D5622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30872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Neumann János</a:t>
            </a: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3450" y="685800"/>
            <a:ext cx="7134225" cy="548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485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0486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1036737A-495B-4D64-8FBE-F2F09F20E455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DABA4210-D5FA-4882-9851-6B41DB08C900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60363"/>
            <a:ext cx="7772400" cy="906462"/>
          </a:xfrm>
        </p:spPr>
        <p:txBody>
          <a:bodyPr>
            <a:spAutoFit/>
          </a:bodyPr>
          <a:lstStyle/>
          <a:p>
            <a:pPr>
              <a:lnSpc>
                <a:spcPct val="8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Ajánlott irodalom</a:t>
            </a: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439863"/>
            <a:ext cx="8820150" cy="5068887"/>
          </a:xfrm>
        </p:spPr>
        <p:txBody>
          <a:bodyPr>
            <a:spAutoFit/>
          </a:bodyPr>
          <a:lstStyle/>
          <a:p>
            <a:pPr marL="0" indent="0">
              <a:lnSpc>
                <a:spcPct val="86000"/>
              </a:lnSpc>
              <a:buSzPct val="45000"/>
              <a:buFont typeface="Wingdings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b="1" smtClean="0">
                <a:solidFill>
                  <a:srgbClr val="0000FF"/>
                </a:solidFill>
              </a:rPr>
              <a:t>http://it.inf.unideb.hu/~halasz</a:t>
            </a:r>
          </a:p>
          <a:p>
            <a:pPr marL="0" indent="0">
              <a:lnSpc>
                <a:spcPct val="86000"/>
              </a:lnSpc>
              <a:buSzPct val="45000"/>
              <a:buFont typeface="Wingdings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b="1" smtClean="0"/>
              <a:t>S. Tanenbaum: </a:t>
            </a:r>
            <a:r>
              <a:rPr lang="en-GB" sz="2200" b="1" i="1" smtClean="0"/>
              <a:t>Structured computer organization</a:t>
            </a:r>
            <a:r>
              <a:rPr lang="en-GB" sz="2200" b="1" smtClean="0"/>
              <a:t> (Prentice Hall, 2006) (T). Magyarul: Számítógép-architektúrák 2. átdolgozott, bővített kiadás (Panem 2006). </a:t>
            </a:r>
          </a:p>
          <a:p>
            <a:pPr marL="0" indent="0">
              <a:lnSpc>
                <a:spcPct val="86000"/>
              </a:lnSpc>
              <a:buSzPct val="45000"/>
              <a:buFont typeface="Wingdings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smtClean="0"/>
              <a:t>Patterson D.A., Henessy J.L.: Computer organization &amp; Design, Morgan Kaufmannn Publ. (2 ed.) 1998.</a:t>
            </a:r>
          </a:p>
          <a:p>
            <a:pPr marL="0" indent="0">
              <a:lnSpc>
                <a:spcPct val="86000"/>
              </a:lnSpc>
              <a:buSzPct val="45000"/>
              <a:buFont typeface="Wingdings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smtClean="0"/>
              <a:t>Rob Williams: Computer System Architecture (A Networking Approach), Addison Wesley, 2001.</a:t>
            </a:r>
          </a:p>
          <a:p>
            <a:pPr marL="0" indent="0">
              <a:lnSpc>
                <a:spcPct val="86000"/>
              </a:lnSpc>
              <a:buSzPct val="45000"/>
              <a:buFont typeface="Wingdings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smtClean="0"/>
              <a:t>Sima D.,  Fountain T. , Kacsuk, P.: Korszerű számítógép architektúrák tervezési tér megközelítésben, Szak Kiadó, 1998.</a:t>
            </a:r>
          </a:p>
          <a:p>
            <a:pPr marL="0" indent="0">
              <a:lnSpc>
                <a:spcPct val="86000"/>
              </a:lnSpc>
              <a:buSzPct val="45000"/>
              <a:buFont typeface="Wingdings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b="1" smtClean="0"/>
              <a:t>Randall Hyde: The Art of Assembler Language, Randall Hyde, 2003</a:t>
            </a:r>
            <a:r>
              <a:rPr lang="en-GB" sz="2200" smtClean="0"/>
              <a:t>.</a:t>
            </a:r>
          </a:p>
          <a:p>
            <a:pPr marL="0" indent="0">
              <a:lnSpc>
                <a:spcPct val="86000"/>
              </a:lnSpc>
              <a:buSzPct val="45000"/>
              <a:buFont typeface="Wingdings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smtClean="0"/>
              <a:t>Osborne: 80386/80286 Assembly Language Programming, Mc Graw-Hill, 1986.</a:t>
            </a:r>
          </a:p>
        </p:txBody>
      </p:sp>
      <p:sp>
        <p:nvSpPr>
          <p:cNvPr id="3077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3078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64DAF4CB-89A1-4DBB-A5F0-F9BB4928B1D8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767CFFD6-45A5-4939-AFCB-E8C8170AF381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20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323013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Neumann János</a:t>
            </a:r>
            <a:r>
              <a:rPr lang="en-GB" sz="3200" smtClean="0"/>
              <a:t> megismerte az </a:t>
            </a:r>
            <a:r>
              <a:rPr lang="en-GB" sz="3200" b="1" smtClean="0"/>
              <a:t>ENIAC</a:t>
            </a:r>
            <a:r>
              <a:rPr lang="en-GB" sz="3200" smtClean="0"/>
              <a:t>-ot, és új gépet tervezett (</a:t>
            </a:r>
            <a:r>
              <a:rPr lang="en-GB" sz="3200" b="1" smtClean="0"/>
              <a:t>IAS</a:t>
            </a:r>
            <a:r>
              <a:rPr lang="en-GB" sz="3200" smtClean="0"/>
              <a:t>): bináris aritmetika, tárolt program.</a:t>
            </a:r>
          </a:p>
          <a:p>
            <a:pPr marL="338138" indent="-338138" algn="l">
              <a:lnSpc>
                <a:spcPct val="102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102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102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102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102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102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>
              <a:lnSpc>
                <a:spcPct val="102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smtClean="0"/>
          </a:p>
          <a:p>
            <a:pPr marL="338138" indent="-338138">
              <a:lnSpc>
                <a:spcPct val="102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1.5. ábra</a:t>
            </a:r>
            <a:r>
              <a:rPr lang="en-GB" sz="3200" smtClean="0"/>
              <a:t>. Az eredeti Neumann-gép</a:t>
            </a:r>
          </a:p>
        </p:txBody>
      </p:sp>
      <p:grpSp>
        <p:nvGrpSpPr>
          <p:cNvPr id="21508" name="Group 2"/>
          <p:cNvGrpSpPr>
            <a:grpSpLocks/>
          </p:cNvGrpSpPr>
          <p:nvPr/>
        </p:nvGrpSpPr>
        <p:grpSpPr bwMode="auto">
          <a:xfrm>
            <a:off x="611188" y="1725613"/>
            <a:ext cx="7920037" cy="3817937"/>
            <a:chOff x="385" y="1087"/>
            <a:chExt cx="4989" cy="2405"/>
          </a:xfrm>
        </p:grpSpPr>
        <p:sp>
          <p:nvSpPr>
            <p:cNvPr id="21511" name="Text Box 3"/>
            <p:cNvSpPr txBox="1">
              <a:spLocks noChangeArrowheads="1"/>
            </p:cNvSpPr>
            <p:nvPr/>
          </p:nvSpPr>
          <p:spPr bwMode="auto">
            <a:xfrm>
              <a:off x="385" y="1087"/>
              <a:ext cx="3220" cy="273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Memória</a:t>
              </a:r>
            </a:p>
          </p:txBody>
        </p:sp>
        <p:sp>
          <p:nvSpPr>
            <p:cNvPr id="21512" name="Text Box 4"/>
            <p:cNvSpPr txBox="1">
              <a:spLocks noChangeArrowheads="1"/>
            </p:cNvSpPr>
            <p:nvPr/>
          </p:nvSpPr>
          <p:spPr bwMode="auto">
            <a:xfrm>
              <a:off x="385" y="2221"/>
              <a:ext cx="1225" cy="608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Vezérlő</a:t>
              </a:r>
            </a:p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egység</a:t>
              </a:r>
            </a:p>
          </p:txBody>
        </p:sp>
        <p:sp>
          <p:nvSpPr>
            <p:cNvPr id="21513" name="Text Box 5"/>
            <p:cNvSpPr txBox="1">
              <a:spLocks noChangeArrowheads="1"/>
            </p:cNvSpPr>
            <p:nvPr/>
          </p:nvSpPr>
          <p:spPr bwMode="auto">
            <a:xfrm>
              <a:off x="1973" y="2221"/>
              <a:ext cx="1860" cy="635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Aritmetikai-logikai egység</a:t>
              </a:r>
            </a:p>
          </p:txBody>
        </p:sp>
        <p:sp>
          <p:nvSpPr>
            <p:cNvPr id="21514" name="Rectangle 6"/>
            <p:cNvSpPr>
              <a:spLocks noChangeArrowheads="1"/>
            </p:cNvSpPr>
            <p:nvPr/>
          </p:nvSpPr>
          <p:spPr bwMode="auto">
            <a:xfrm>
              <a:off x="3334" y="2629"/>
              <a:ext cx="453" cy="136"/>
            </a:xfrm>
            <a:prstGeom prst="rect">
              <a:avLst/>
            </a:prstGeom>
            <a:solidFill>
              <a:srgbClr val="96969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1515" name="Line 7"/>
            <p:cNvSpPr>
              <a:spLocks noChangeShapeType="1"/>
            </p:cNvSpPr>
            <p:nvPr/>
          </p:nvSpPr>
          <p:spPr bwMode="auto">
            <a:xfrm flipV="1">
              <a:off x="3152" y="2762"/>
              <a:ext cx="318" cy="460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516" name="Text Box 8"/>
            <p:cNvSpPr txBox="1">
              <a:spLocks noChangeArrowheads="1"/>
            </p:cNvSpPr>
            <p:nvPr/>
          </p:nvSpPr>
          <p:spPr bwMode="auto">
            <a:xfrm>
              <a:off x="2517" y="3219"/>
              <a:ext cx="1224" cy="2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Akkumulátor</a:t>
              </a:r>
            </a:p>
          </p:txBody>
        </p:sp>
        <p:sp>
          <p:nvSpPr>
            <p:cNvPr id="21517" name="Text Box 9"/>
            <p:cNvSpPr txBox="1">
              <a:spLocks noChangeArrowheads="1"/>
            </p:cNvSpPr>
            <p:nvPr/>
          </p:nvSpPr>
          <p:spPr bwMode="auto">
            <a:xfrm>
              <a:off x="4150" y="2221"/>
              <a:ext cx="1225" cy="273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Bemenet</a:t>
              </a:r>
            </a:p>
          </p:txBody>
        </p:sp>
        <p:sp>
          <p:nvSpPr>
            <p:cNvPr id="21518" name="Text Box 10"/>
            <p:cNvSpPr txBox="1">
              <a:spLocks noChangeArrowheads="1"/>
            </p:cNvSpPr>
            <p:nvPr/>
          </p:nvSpPr>
          <p:spPr bwMode="auto">
            <a:xfrm>
              <a:off x="4150" y="2720"/>
              <a:ext cx="1225" cy="273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Kimenet</a:t>
              </a:r>
            </a:p>
          </p:txBody>
        </p:sp>
        <p:sp>
          <p:nvSpPr>
            <p:cNvPr id="21519" name="Line 11"/>
            <p:cNvSpPr>
              <a:spLocks noChangeShapeType="1"/>
            </p:cNvSpPr>
            <p:nvPr/>
          </p:nvSpPr>
          <p:spPr bwMode="auto">
            <a:xfrm flipV="1">
              <a:off x="567" y="1380"/>
              <a:ext cx="1" cy="84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520" name="Line 12"/>
            <p:cNvSpPr>
              <a:spLocks noChangeShapeType="1"/>
            </p:cNvSpPr>
            <p:nvPr/>
          </p:nvSpPr>
          <p:spPr bwMode="auto">
            <a:xfrm flipV="1">
              <a:off x="2517" y="1380"/>
              <a:ext cx="1" cy="84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521" name="Line 13"/>
            <p:cNvSpPr>
              <a:spLocks noChangeShapeType="1"/>
            </p:cNvSpPr>
            <p:nvPr/>
          </p:nvSpPr>
          <p:spPr bwMode="auto">
            <a:xfrm flipV="1">
              <a:off x="1401" y="1380"/>
              <a:ext cx="1" cy="84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522" name="Line 14"/>
            <p:cNvSpPr>
              <a:spLocks noChangeShapeType="1"/>
            </p:cNvSpPr>
            <p:nvPr/>
          </p:nvSpPr>
          <p:spPr bwMode="auto">
            <a:xfrm flipV="1">
              <a:off x="3157" y="1380"/>
              <a:ext cx="1" cy="84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523" name="Line 15"/>
            <p:cNvSpPr>
              <a:spLocks noChangeShapeType="1"/>
            </p:cNvSpPr>
            <p:nvPr/>
          </p:nvSpPr>
          <p:spPr bwMode="auto">
            <a:xfrm flipH="1">
              <a:off x="3602" y="2354"/>
              <a:ext cx="551" cy="27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524" name="Line 16"/>
            <p:cNvSpPr>
              <a:spLocks noChangeShapeType="1"/>
            </p:cNvSpPr>
            <p:nvPr/>
          </p:nvSpPr>
          <p:spPr bwMode="auto">
            <a:xfrm>
              <a:off x="3787" y="2720"/>
              <a:ext cx="363" cy="13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525" name="Line 17"/>
            <p:cNvSpPr>
              <a:spLocks noChangeShapeType="1"/>
            </p:cNvSpPr>
            <p:nvPr/>
          </p:nvSpPr>
          <p:spPr bwMode="auto">
            <a:xfrm>
              <a:off x="1610" y="2354"/>
              <a:ext cx="363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526" name="Line 18"/>
            <p:cNvSpPr>
              <a:spLocks noChangeShapeType="1"/>
            </p:cNvSpPr>
            <p:nvPr/>
          </p:nvSpPr>
          <p:spPr bwMode="auto">
            <a:xfrm flipH="1">
              <a:off x="1607" y="2720"/>
              <a:ext cx="369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1509" name="Élőláb helye 2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1510" name="Dátum helye 2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A7984CC2-7F4C-412D-AD64-951DD6E3A5D8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C081FF2B-61FE-473E-947E-1AD1D067BF96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21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253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820150" cy="1620838"/>
          </a:xfrm>
        </p:spPr>
        <p:txBody>
          <a:bodyPr>
            <a:spAutoFit/>
          </a:bodyPr>
          <a:lstStyle/>
          <a:p>
            <a:pPr>
              <a:lnSpc>
                <a:spcPct val="8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A Neumann elv</a:t>
            </a:r>
            <a:br>
              <a:rPr lang="en-GB" smtClean="0"/>
            </a:br>
            <a:r>
              <a:rPr lang="en-GB" sz="2800" smtClean="0"/>
              <a:t>A modern számítógépekkel szembeni követelmények:</a:t>
            </a: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19250"/>
            <a:ext cx="7770813" cy="3898900"/>
          </a:xfrm>
        </p:spPr>
        <p:txBody>
          <a:bodyPr>
            <a:spAutoFit/>
          </a:bodyPr>
          <a:lstStyle/>
          <a:p>
            <a:pPr>
              <a:lnSpc>
                <a:spcPct val="86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hu-HU" sz="2800" smtClean="0"/>
              <a:t>Fő funkcionális részek:</a:t>
            </a:r>
          </a:p>
          <a:p>
            <a:pPr lvl="1">
              <a:lnSpc>
                <a:spcPct val="86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hu-HU" smtClean="0"/>
              <a:t>Vezérlő egység (control unit)</a:t>
            </a:r>
          </a:p>
          <a:p>
            <a:pPr lvl="1">
              <a:lnSpc>
                <a:spcPct val="86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hu-HU" smtClean="0"/>
              <a:t>Arithmetikai és logikai egység (ALU)</a:t>
            </a:r>
          </a:p>
          <a:p>
            <a:pPr lvl="1">
              <a:lnSpc>
                <a:spcPct val="86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hu-HU" smtClean="0"/>
              <a:t>Tár (memory), ami címezhető és újraírható</a:t>
            </a:r>
          </a:p>
          <a:p>
            <a:pPr lvl="1">
              <a:lnSpc>
                <a:spcPct val="86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hu-HU" smtClean="0"/>
              <a:t>Ezek elektronikusak és bináris számrendszert használnak</a:t>
            </a:r>
          </a:p>
          <a:p>
            <a:pPr>
              <a:lnSpc>
                <a:spcPct val="86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hu-HU" sz="2800" smtClean="0"/>
              <a:t>Tárolt program elvén működik</a:t>
            </a:r>
          </a:p>
          <a:p>
            <a:pPr>
              <a:lnSpc>
                <a:spcPct val="86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hu-HU" sz="2800" smtClean="0"/>
              <a:t>A vezérlő egység határozza meg a működést a tárból kiolvasott adatok alapján</a:t>
            </a:r>
          </a:p>
        </p:txBody>
      </p:sp>
      <p:sp>
        <p:nvSpPr>
          <p:cNvPr id="2253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253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09A26DF3-E521-48BF-9539-2D1B3E7F7B7E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F19B800B-D857-46AF-9F89-A88DE40E8031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22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497998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EDSAC</a:t>
            </a:r>
            <a:r>
              <a:rPr lang="en-GB" sz="3200" dirty="0" smtClean="0"/>
              <a:t>: 2-es </a:t>
            </a:r>
            <a:r>
              <a:rPr lang="en-GB" sz="3200" dirty="0" err="1" smtClean="0"/>
              <a:t>számrendszer</a:t>
            </a:r>
            <a:r>
              <a:rPr lang="en-GB" sz="3200" dirty="0" smtClean="0"/>
              <a:t>, 4096 </a:t>
            </a:r>
            <a:r>
              <a:rPr lang="en-GB" sz="3200" dirty="0" err="1" smtClean="0"/>
              <a:t>szavas</a:t>
            </a:r>
            <a:r>
              <a:rPr lang="en-GB" sz="3200" dirty="0" smtClean="0"/>
              <a:t> </a:t>
            </a:r>
            <a:r>
              <a:rPr lang="en-GB" sz="3200" dirty="0" err="1" smtClean="0"/>
              <a:t>memória</a:t>
            </a:r>
            <a:r>
              <a:rPr lang="en-GB" sz="3200" dirty="0" smtClean="0"/>
              <a:t>. 40 bites </a:t>
            </a:r>
            <a:r>
              <a:rPr lang="en-GB" sz="3200" dirty="0" err="1" smtClean="0"/>
              <a:t>szavak</a:t>
            </a:r>
            <a:r>
              <a:rPr lang="hu-HU" sz="3200" dirty="0" smtClean="0"/>
              <a:t>, egy szóban:</a:t>
            </a:r>
            <a:br>
              <a:rPr lang="hu-HU" sz="3200" dirty="0" smtClean="0"/>
            </a:br>
            <a:r>
              <a:rPr lang="hu-HU" sz="3200" dirty="0" smtClean="0"/>
              <a:t>		- </a:t>
            </a:r>
            <a:r>
              <a:rPr lang="en-GB" sz="3200" dirty="0" err="1" smtClean="0"/>
              <a:t>előjeles</a:t>
            </a:r>
            <a:r>
              <a:rPr lang="en-GB" sz="3200" dirty="0" smtClean="0"/>
              <a:t> </a:t>
            </a:r>
            <a:r>
              <a:rPr lang="en-GB" sz="3200" dirty="0" err="1" smtClean="0"/>
              <a:t>egész</a:t>
            </a:r>
            <a:r>
              <a:rPr lang="en-GB" sz="3200" dirty="0" smtClean="0"/>
              <a:t>, </a:t>
            </a:r>
            <a:r>
              <a:rPr lang="en-GB" sz="3200" dirty="0" err="1" smtClean="0"/>
              <a:t>vagy</a:t>
            </a:r>
            <a:r>
              <a:rPr lang="en-GB" sz="3200" dirty="0" smtClean="0"/>
              <a:t> </a:t>
            </a:r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hu-HU" sz="3200" dirty="0" smtClean="0"/>
              <a:t>		- </a:t>
            </a:r>
            <a:r>
              <a:rPr lang="en-GB" sz="3200" dirty="0" err="1" smtClean="0"/>
              <a:t>két</a:t>
            </a:r>
            <a:r>
              <a:rPr lang="en-GB" sz="3200" dirty="0" smtClean="0"/>
              <a:t> </a:t>
            </a:r>
            <a:r>
              <a:rPr lang="en-GB" sz="3200" dirty="0" err="1" smtClean="0"/>
              <a:t>utasítás</a:t>
            </a:r>
            <a:r>
              <a:rPr lang="en-GB" sz="3200" dirty="0" smtClean="0"/>
              <a:t>. </a:t>
            </a:r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en-GB" sz="3200" b="1" dirty="0" err="1" smtClean="0"/>
              <a:t>Tárolt</a:t>
            </a:r>
            <a:r>
              <a:rPr lang="en-GB" sz="3200" b="1" dirty="0" smtClean="0"/>
              <a:t> program:</a:t>
            </a:r>
            <a:r>
              <a:rPr lang="en-GB" sz="3200" dirty="0" smtClean="0"/>
              <a:t> 8 bites </a:t>
            </a:r>
            <a:r>
              <a:rPr lang="en-GB" sz="3200" dirty="0" err="1" smtClean="0"/>
              <a:t>utasításkód</a:t>
            </a:r>
            <a:r>
              <a:rPr lang="en-GB" sz="3200" dirty="0" smtClean="0"/>
              <a:t>, 12 bites </a:t>
            </a:r>
            <a:r>
              <a:rPr lang="en-GB" sz="3200" dirty="0" err="1" smtClean="0"/>
              <a:t>cím</a:t>
            </a:r>
            <a:r>
              <a:rPr lang="en-GB" sz="3200" dirty="0" smtClean="0"/>
              <a:t>. </a:t>
            </a:r>
            <a:r>
              <a:rPr lang="en-GB" sz="3200" dirty="0" err="1" smtClean="0"/>
              <a:t>Akkumulátor</a:t>
            </a:r>
            <a:r>
              <a:rPr lang="en-GB" sz="3200" dirty="0" smtClean="0"/>
              <a:t>. </a:t>
            </a:r>
            <a:br>
              <a:rPr lang="en-GB" sz="3200" dirty="0" smtClean="0"/>
            </a:br>
            <a:r>
              <a:rPr lang="en-GB" sz="3200" dirty="0" err="1" smtClean="0"/>
              <a:t>Nem</a:t>
            </a:r>
            <a:r>
              <a:rPr lang="en-GB" sz="3200" dirty="0" smtClean="0"/>
              <a:t> volt </a:t>
            </a:r>
            <a:r>
              <a:rPr lang="en-GB" sz="3200" dirty="0" err="1" smtClean="0"/>
              <a:t>lebegőpontos</a:t>
            </a:r>
            <a:r>
              <a:rPr lang="en-GB" sz="3200" dirty="0" smtClean="0"/>
              <a:t> </a:t>
            </a:r>
            <a:r>
              <a:rPr lang="en-GB" sz="3200" dirty="0" err="1" smtClean="0"/>
              <a:t>aritmetika</a:t>
            </a:r>
            <a:r>
              <a:rPr lang="en-GB" sz="3200" dirty="0" smtClean="0"/>
              <a:t>!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IBM 701</a:t>
            </a:r>
            <a:r>
              <a:rPr lang="en-GB" sz="3200" dirty="0" smtClean="0"/>
              <a:t> (1953) 2K 36 bites </a:t>
            </a:r>
            <a:r>
              <a:rPr lang="en-GB" sz="3200" dirty="0" err="1" smtClean="0"/>
              <a:t>memória</a:t>
            </a:r>
            <a:r>
              <a:rPr lang="en-GB" sz="3200" dirty="0" smtClean="0"/>
              <a:t>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Legnagyobb</a:t>
            </a:r>
            <a:r>
              <a:rPr lang="en-GB" sz="3200" dirty="0" smtClean="0"/>
              <a:t> 1. </a:t>
            </a:r>
            <a:r>
              <a:rPr lang="en-GB" sz="3200" dirty="0" err="1" smtClean="0"/>
              <a:t>generációs</a:t>
            </a:r>
            <a:r>
              <a:rPr lang="en-GB" sz="3200" dirty="0" smtClean="0"/>
              <a:t>: </a:t>
            </a:r>
            <a:r>
              <a:rPr lang="en-GB" sz="3200" b="1" dirty="0" smtClean="0"/>
              <a:t>IBM 709</a:t>
            </a:r>
            <a:r>
              <a:rPr lang="en-GB" sz="3200" dirty="0" smtClean="0"/>
              <a:t> (1958).</a:t>
            </a:r>
          </a:p>
        </p:txBody>
      </p:sp>
      <p:sp>
        <p:nvSpPr>
          <p:cNvPr id="2355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355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CAF4FC58-C369-42AB-BFCA-1DEC32CF49F8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089352CC-DDD6-4D96-BFD7-0E05980B29D5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23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7649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0960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2. generáció:</a:t>
            </a:r>
            <a:r>
              <a:rPr lang="en-GB" sz="2800" smtClean="0"/>
              <a:t> tranzisztor (1955-1965).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Tranzisztor feltalálása: 1948, Nobel díj: 1956.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Első jelentős tranzisztoros gép: </a:t>
            </a:r>
            <a:r>
              <a:rPr lang="en-GB" sz="2800" b="1" smtClean="0"/>
              <a:t>DEC PDP-1</a:t>
            </a:r>
            <a:r>
              <a:rPr lang="en-GB" sz="2800" smtClean="0"/>
              <a:t> (1961). Ciklusideje fele az </a:t>
            </a:r>
            <a:r>
              <a:rPr lang="en-GB" sz="2800" b="1" smtClean="0"/>
              <a:t>IBM</a:t>
            </a:r>
            <a:r>
              <a:rPr lang="en-GB" sz="2800" smtClean="0"/>
              <a:t> </a:t>
            </a:r>
            <a:r>
              <a:rPr lang="en-GB" sz="2800" b="1" smtClean="0"/>
              <a:t>7090</a:t>
            </a:r>
            <a:r>
              <a:rPr lang="en-GB" sz="2800" smtClean="0"/>
              <a:t>-nek (az </a:t>
            </a:r>
            <a:r>
              <a:rPr lang="en-GB" sz="2800" b="1" smtClean="0"/>
              <a:t>IBM 709</a:t>
            </a:r>
            <a:r>
              <a:rPr lang="en-GB" sz="2800" smtClean="0"/>
              <a:t> tranzisztoros változata): </a:t>
            </a:r>
            <a:br>
              <a:rPr lang="en-GB" sz="2800" smtClean="0"/>
            </a:br>
            <a:r>
              <a:rPr lang="en-GB" sz="2800" smtClean="0"/>
              <a:t>4K 18 bites szó, </a:t>
            </a:r>
            <a:br>
              <a:rPr lang="en-GB" sz="2800" smtClean="0"/>
            </a:br>
            <a:r>
              <a:rPr lang="en-GB" sz="2800" smtClean="0"/>
              <a:t>5 </a:t>
            </a:r>
            <a:r>
              <a:rPr lang="en-GB" sz="2800" smtClean="0">
                <a:latin typeface="Symbol" pitchFamily="18" charset="2"/>
              </a:rPr>
              <a:t></a:t>
            </a:r>
            <a:r>
              <a:rPr lang="en-GB" sz="2800" smtClean="0"/>
              <a:t>s ciklusidő, </a:t>
            </a:r>
            <a:br>
              <a:rPr lang="en-GB" sz="2800" smtClean="0"/>
            </a:br>
            <a:r>
              <a:rPr lang="en-GB" sz="2800" smtClean="0"/>
              <a:t>512x512 display!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	Ára csak töredéke: </a:t>
            </a:r>
            <a:br>
              <a:rPr lang="en-GB" sz="2800" smtClean="0"/>
            </a:br>
            <a:r>
              <a:rPr lang="en-GB" sz="2800" smtClean="0"/>
              <a:t>120 000 US</a:t>
            </a:r>
            <a:r>
              <a:rPr lang="en-GB" sz="2800" smtClean="0">
                <a:cs typeface="Times New Roman" pitchFamily="18" charset="0"/>
              </a:rPr>
              <a:t>$</a:t>
            </a:r>
            <a:r>
              <a:rPr lang="en-GB" sz="2800" smtClean="0"/>
              <a:t>. Több tucat eladott gép.</a:t>
            </a:r>
          </a:p>
        </p:txBody>
      </p:sp>
      <p:sp>
        <p:nvSpPr>
          <p:cNvPr id="2458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458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331D16BD-19C1-4253-9C25-D13200D7D025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1D95F6B3-18B0-429E-A6EF-265C2DA1D6C1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24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867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179388"/>
            <a:ext cx="9144000" cy="617855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Néhány évvel később: </a:t>
            </a:r>
            <a:r>
              <a:rPr lang="en-GB" sz="2800" b="1" smtClean="0"/>
              <a:t>PDP-8</a:t>
            </a:r>
            <a:r>
              <a:rPr lang="en-GB" sz="2800" smtClean="0"/>
              <a:t>: omnibusz (</a:t>
            </a:r>
            <a:r>
              <a:rPr lang="en-GB" sz="2800" b="1" smtClean="0"/>
              <a:t>általános sín</a:t>
            </a:r>
            <a:r>
              <a:rPr lang="en-GB" sz="2800" smtClean="0"/>
              <a:t>)</a:t>
            </a:r>
            <a:r>
              <a:rPr lang="en-GB" sz="2800" b="1" i="1" smtClean="0"/>
              <a:t> </a:t>
            </a:r>
            <a:r>
              <a:rPr lang="en-GB" sz="2800" smtClean="0"/>
              <a:t>– 15 000 US$, 50 000 eladott gép.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1.6. ábra.</a:t>
            </a:r>
            <a:r>
              <a:rPr lang="en-GB" sz="2800" smtClean="0"/>
              <a:t> A </a:t>
            </a:r>
            <a:r>
              <a:rPr lang="en-GB" sz="2800" b="1" smtClean="0"/>
              <a:t>PDP-8</a:t>
            </a:r>
            <a:r>
              <a:rPr lang="en-GB" sz="2800" smtClean="0"/>
              <a:t> „omnibus”</a:t>
            </a:r>
          </a:p>
          <a:p>
            <a:pPr marL="338138" indent="-338138" algn="l">
              <a:lnSpc>
                <a:spcPct val="93000"/>
              </a:lnSpc>
              <a:spcBef>
                <a:spcPts val="32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Magyarországon: KFKI, </a:t>
            </a:r>
            <a:r>
              <a:rPr lang="en-GB" sz="2800" b="1" smtClean="0"/>
              <a:t>TPAi</a:t>
            </a:r>
            <a:r>
              <a:rPr lang="en-GB" sz="2800" smtClean="0"/>
              <a:t>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IBM 7090</a:t>
            </a:r>
            <a:r>
              <a:rPr lang="en-GB" sz="2800" smtClean="0"/>
              <a:t>, </a:t>
            </a:r>
            <a:r>
              <a:rPr lang="en-GB" sz="2800" b="1" smtClean="0"/>
              <a:t>7094</a:t>
            </a:r>
            <a:r>
              <a:rPr lang="en-GB" sz="2800" smtClean="0"/>
              <a:t>. </a:t>
            </a:r>
          </a:p>
        </p:txBody>
      </p:sp>
      <p:grpSp>
        <p:nvGrpSpPr>
          <p:cNvPr id="25604" name="Group 2"/>
          <p:cNvGrpSpPr>
            <a:grpSpLocks/>
          </p:cNvGrpSpPr>
          <p:nvPr/>
        </p:nvGrpSpPr>
        <p:grpSpPr bwMode="auto">
          <a:xfrm>
            <a:off x="338138" y="1590675"/>
            <a:ext cx="8604250" cy="2125663"/>
            <a:chOff x="213" y="1002"/>
            <a:chExt cx="5420" cy="1339"/>
          </a:xfrm>
        </p:grpSpPr>
        <p:sp>
          <p:nvSpPr>
            <p:cNvPr id="25607" name="Text Box 3"/>
            <p:cNvSpPr txBox="1">
              <a:spLocks noChangeArrowheads="1"/>
            </p:cNvSpPr>
            <p:nvPr/>
          </p:nvSpPr>
          <p:spPr bwMode="auto">
            <a:xfrm>
              <a:off x="213" y="1002"/>
              <a:ext cx="576" cy="288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CPU</a:t>
              </a:r>
            </a:p>
          </p:txBody>
        </p:sp>
        <p:sp>
          <p:nvSpPr>
            <p:cNvPr id="25608" name="Text Box 4"/>
            <p:cNvSpPr txBox="1">
              <a:spLocks noChangeArrowheads="1"/>
            </p:cNvSpPr>
            <p:nvPr/>
          </p:nvSpPr>
          <p:spPr bwMode="auto">
            <a:xfrm>
              <a:off x="913" y="1002"/>
              <a:ext cx="947" cy="288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Memória</a:t>
              </a:r>
            </a:p>
          </p:txBody>
        </p:sp>
        <p:sp>
          <p:nvSpPr>
            <p:cNvPr id="25609" name="Text Box 5"/>
            <p:cNvSpPr txBox="1">
              <a:spLocks noChangeArrowheads="1"/>
            </p:cNvSpPr>
            <p:nvPr/>
          </p:nvSpPr>
          <p:spPr bwMode="auto">
            <a:xfrm>
              <a:off x="2037" y="1002"/>
              <a:ext cx="849" cy="531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Kezelő terminál</a:t>
              </a:r>
            </a:p>
          </p:txBody>
        </p:sp>
        <p:sp>
          <p:nvSpPr>
            <p:cNvPr id="25610" name="Text Box 6"/>
            <p:cNvSpPr txBox="1">
              <a:spLocks noChangeArrowheads="1"/>
            </p:cNvSpPr>
            <p:nvPr/>
          </p:nvSpPr>
          <p:spPr bwMode="auto">
            <a:xfrm>
              <a:off x="3108" y="1002"/>
              <a:ext cx="1122" cy="531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Lyukszalag B/K</a:t>
              </a:r>
            </a:p>
          </p:txBody>
        </p:sp>
        <p:sp>
          <p:nvSpPr>
            <p:cNvPr id="25611" name="Text Box 7"/>
            <p:cNvSpPr txBox="1">
              <a:spLocks noChangeArrowheads="1"/>
            </p:cNvSpPr>
            <p:nvPr/>
          </p:nvSpPr>
          <p:spPr bwMode="auto">
            <a:xfrm>
              <a:off x="4444" y="1002"/>
              <a:ext cx="695" cy="531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Egyéb B/K</a:t>
              </a:r>
            </a:p>
          </p:txBody>
        </p:sp>
        <p:grpSp>
          <p:nvGrpSpPr>
            <p:cNvPr id="25612" name="Group 8"/>
            <p:cNvGrpSpPr>
              <a:grpSpLocks/>
            </p:cNvGrpSpPr>
            <p:nvPr/>
          </p:nvGrpSpPr>
          <p:grpSpPr bwMode="auto">
            <a:xfrm>
              <a:off x="461" y="1290"/>
              <a:ext cx="4972" cy="701"/>
              <a:chOff x="461" y="1290"/>
              <a:chExt cx="4972" cy="701"/>
            </a:xfrm>
          </p:grpSpPr>
          <p:sp>
            <p:nvSpPr>
              <p:cNvPr id="25614" name="Line 9"/>
              <p:cNvSpPr>
                <a:spLocks noChangeShapeType="1"/>
              </p:cNvSpPr>
              <p:nvPr/>
            </p:nvSpPr>
            <p:spPr bwMode="auto">
              <a:xfrm>
                <a:off x="479" y="1290"/>
                <a:ext cx="1" cy="701"/>
              </a:xfrm>
              <a:prstGeom prst="line">
                <a:avLst/>
              </a:prstGeom>
              <a:noFill/>
              <a:ln w="57240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5615" name="Line 10"/>
              <p:cNvSpPr>
                <a:spLocks noChangeShapeType="1"/>
              </p:cNvSpPr>
              <p:nvPr/>
            </p:nvSpPr>
            <p:spPr bwMode="auto">
              <a:xfrm>
                <a:off x="461" y="1991"/>
                <a:ext cx="4973" cy="1"/>
              </a:xfrm>
              <a:prstGeom prst="line">
                <a:avLst/>
              </a:prstGeom>
              <a:noFill/>
              <a:ln w="57240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5616" name="Line 11"/>
              <p:cNvSpPr>
                <a:spLocks noChangeShapeType="1"/>
              </p:cNvSpPr>
              <p:nvPr/>
            </p:nvSpPr>
            <p:spPr bwMode="auto">
              <a:xfrm flipH="1">
                <a:off x="1361" y="1290"/>
                <a:ext cx="13" cy="701"/>
              </a:xfrm>
              <a:prstGeom prst="line">
                <a:avLst/>
              </a:prstGeom>
              <a:noFill/>
              <a:ln w="57240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5617" name="Line 12"/>
              <p:cNvSpPr>
                <a:spLocks noChangeShapeType="1"/>
              </p:cNvSpPr>
              <p:nvPr/>
            </p:nvSpPr>
            <p:spPr bwMode="auto">
              <a:xfrm>
                <a:off x="2458" y="1533"/>
                <a:ext cx="1" cy="458"/>
              </a:xfrm>
              <a:prstGeom prst="line">
                <a:avLst/>
              </a:prstGeom>
              <a:noFill/>
              <a:ln w="57240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5618" name="Line 13"/>
              <p:cNvSpPr>
                <a:spLocks noChangeShapeType="1"/>
              </p:cNvSpPr>
              <p:nvPr/>
            </p:nvSpPr>
            <p:spPr bwMode="auto">
              <a:xfrm>
                <a:off x="3676" y="1533"/>
                <a:ext cx="1" cy="458"/>
              </a:xfrm>
              <a:prstGeom prst="line">
                <a:avLst/>
              </a:prstGeom>
              <a:noFill/>
              <a:ln w="57240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5619" name="Line 14"/>
              <p:cNvSpPr>
                <a:spLocks noChangeShapeType="1"/>
              </p:cNvSpPr>
              <p:nvPr/>
            </p:nvSpPr>
            <p:spPr bwMode="auto">
              <a:xfrm flipH="1">
                <a:off x="4774" y="1533"/>
                <a:ext cx="13" cy="458"/>
              </a:xfrm>
              <a:prstGeom prst="line">
                <a:avLst/>
              </a:prstGeom>
              <a:noFill/>
              <a:ln w="57240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25613" name="Text Box 15"/>
            <p:cNvSpPr txBox="1">
              <a:spLocks noChangeArrowheads="1"/>
            </p:cNvSpPr>
            <p:nvPr/>
          </p:nvSpPr>
          <p:spPr bwMode="auto">
            <a:xfrm>
              <a:off x="4644" y="2069"/>
              <a:ext cx="990" cy="2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3000"/>
                </a:lnSpc>
                <a:spcBef>
                  <a:spcPts val="1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 CE" charset="0"/>
                </a:rPr>
                <a:t>Omnibus</a:t>
              </a:r>
            </a:p>
          </p:txBody>
        </p:sp>
      </p:grpSp>
      <p:sp>
        <p:nvSpPr>
          <p:cNvPr id="25605" name="Élőláb helye 1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5606" name="Dátum helye 1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958A114C-C859-4D0E-B3DF-C471B75FEC91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D8B0E430-9309-40DE-901D-0B3EDF8ED360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25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2969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539750"/>
            <a:ext cx="9144000" cy="571023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Első üzlet-orientált gép (1961): </a:t>
            </a:r>
            <a:r>
              <a:rPr lang="en-GB" sz="3200" b="1" smtClean="0"/>
              <a:t>IBM 1401</a:t>
            </a:r>
            <a:r>
              <a:rPr lang="en-GB" sz="3200" smtClean="0"/>
              <a:t> </a:t>
            </a:r>
            <a:br>
              <a:rPr lang="en-GB" sz="3200" smtClean="0"/>
            </a:br>
            <a:r>
              <a:rPr lang="en-GB" sz="3200" smtClean="0"/>
              <a:t>byte-szervezésű memória.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Burroughs B5000</a:t>
            </a:r>
            <a:r>
              <a:rPr lang="en-GB" sz="3200" smtClean="0"/>
              <a:t> (1963), </a:t>
            </a:r>
            <a:br>
              <a:rPr lang="en-GB" sz="3200" smtClean="0"/>
            </a:br>
            <a:r>
              <a:rPr lang="en-GB" sz="3200" smtClean="0"/>
              <a:t>Cél: hatékony ALGOL fordítót lehessen írni!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Első szuper-gyors gép (1964): </a:t>
            </a:r>
            <a:r>
              <a:rPr lang="en-GB" sz="3200" b="1" smtClean="0"/>
              <a:t>CDC 6600</a:t>
            </a:r>
            <a:r>
              <a:rPr lang="en-GB" sz="3200" smtClean="0"/>
              <a:t> </a:t>
            </a:r>
            <a:br>
              <a:rPr lang="en-GB" sz="3200" smtClean="0"/>
            </a:br>
            <a:r>
              <a:rPr lang="en-GB" sz="3200" smtClean="0"/>
              <a:t>Tervező: </a:t>
            </a:r>
            <a:r>
              <a:rPr lang="en-GB" sz="3200" b="1" smtClean="0"/>
              <a:t>Seymour Cray</a:t>
            </a:r>
            <a:r>
              <a:rPr lang="en-GB" sz="3200" smtClean="0"/>
              <a:t>. Párhuzamos működésre képes egységek, külön egység az összeadásra, szorzásra, osztásra. </a:t>
            </a:r>
            <a:br>
              <a:rPr lang="en-GB" sz="3200" smtClean="0"/>
            </a:br>
            <a:r>
              <a:rPr lang="en-GB" sz="3200" b="1" smtClean="0"/>
              <a:t>Párhuzamos utasítás-végrehajtás.</a:t>
            </a:r>
          </a:p>
        </p:txBody>
      </p:sp>
      <p:sp>
        <p:nvSpPr>
          <p:cNvPr id="2662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662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99181E8E-E5B3-4FFE-AA01-17DC49E0E418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2CCB2873-9DA3-494F-857E-C1CE0027C4BB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26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0721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252095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3. generáció:</a:t>
            </a:r>
            <a:r>
              <a:rPr lang="en-GB" sz="2800" smtClean="0"/>
              <a:t> integrált áramkör (1965-1980).</a:t>
            </a:r>
            <a:br>
              <a:rPr lang="en-GB" sz="2800" smtClean="0"/>
            </a:br>
            <a:r>
              <a:rPr lang="en-GB" sz="2800" b="1" smtClean="0"/>
              <a:t>Robert Noyce</a:t>
            </a:r>
            <a:r>
              <a:rPr lang="en-GB" sz="2800" smtClean="0"/>
              <a:t> (1958): szilícium alapú integrált áramkör </a:t>
            </a:r>
            <a:br>
              <a:rPr lang="en-GB" sz="2800" smtClean="0"/>
            </a:br>
            <a:r>
              <a:rPr lang="en-GB" sz="2800" b="1" smtClean="0"/>
              <a:t>IBM</a:t>
            </a:r>
            <a:r>
              <a:rPr lang="en-GB" sz="2800" smtClean="0"/>
              <a:t> problémája: </a:t>
            </a:r>
            <a:r>
              <a:rPr lang="en-GB" sz="2800" b="1" smtClean="0"/>
              <a:t>7094</a:t>
            </a:r>
            <a:r>
              <a:rPr lang="en-GB" sz="2800" smtClean="0"/>
              <a:t> és </a:t>
            </a:r>
            <a:r>
              <a:rPr lang="en-GB" sz="2800" b="1" smtClean="0"/>
              <a:t>1401</a:t>
            </a:r>
            <a:r>
              <a:rPr lang="en-GB" sz="2800" smtClean="0"/>
              <a:t> nem kompatibilis.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(1964): </a:t>
            </a:r>
            <a:r>
              <a:rPr lang="en-GB" sz="2800" b="1" smtClean="0"/>
              <a:t>IBM 360</a:t>
            </a:r>
            <a:r>
              <a:rPr lang="en-GB" sz="2800" smtClean="0"/>
              <a:t>-as sorozat (</a:t>
            </a:r>
            <a:r>
              <a:rPr lang="en-GB" sz="2800" b="1" smtClean="0"/>
              <a:t>1.7 ábra</a:t>
            </a:r>
            <a:r>
              <a:rPr lang="en-GB" sz="2800" smtClean="0"/>
              <a:t>).</a:t>
            </a:r>
            <a:br>
              <a:rPr lang="en-GB" sz="2800" smtClean="0"/>
            </a:br>
            <a:r>
              <a:rPr lang="en-GB" sz="2800" smtClean="0"/>
              <a:t>Később a szocialista országokban </a:t>
            </a:r>
            <a:r>
              <a:rPr lang="en-GB" sz="2800" b="1" smtClean="0"/>
              <a:t>R</a:t>
            </a:r>
            <a:r>
              <a:rPr lang="en-GB" sz="2800" smtClean="0"/>
              <a:t>-sorozat.</a:t>
            </a:r>
          </a:p>
        </p:txBody>
      </p:sp>
      <p:grpSp>
        <p:nvGrpSpPr>
          <p:cNvPr id="27652" name="Group 2"/>
          <p:cNvGrpSpPr>
            <a:grpSpLocks/>
          </p:cNvGrpSpPr>
          <p:nvPr/>
        </p:nvGrpSpPr>
        <p:grpSpPr bwMode="auto">
          <a:xfrm>
            <a:off x="0" y="2339975"/>
            <a:ext cx="9144000" cy="3895725"/>
            <a:chOff x="0" y="1474"/>
            <a:chExt cx="5760" cy="2454"/>
          </a:xfrm>
        </p:grpSpPr>
        <p:sp>
          <p:nvSpPr>
            <p:cNvPr id="27655" name="Rectangle 3"/>
            <p:cNvSpPr>
              <a:spLocks noChangeArrowheads="1"/>
            </p:cNvSpPr>
            <p:nvPr/>
          </p:nvSpPr>
          <p:spPr bwMode="auto">
            <a:xfrm>
              <a:off x="4956" y="3600"/>
              <a:ext cx="804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7656" name="Rectangle 4"/>
            <p:cNvSpPr>
              <a:spLocks noChangeArrowheads="1"/>
            </p:cNvSpPr>
            <p:nvPr/>
          </p:nvSpPr>
          <p:spPr bwMode="auto">
            <a:xfrm>
              <a:off x="4174" y="3600"/>
              <a:ext cx="782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7657" name="Rectangle 5"/>
            <p:cNvSpPr>
              <a:spLocks noChangeArrowheads="1"/>
            </p:cNvSpPr>
            <p:nvPr/>
          </p:nvSpPr>
          <p:spPr bwMode="auto">
            <a:xfrm>
              <a:off x="3364" y="3600"/>
              <a:ext cx="810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7658" name="Rectangle 6"/>
            <p:cNvSpPr>
              <a:spLocks noChangeArrowheads="1"/>
            </p:cNvSpPr>
            <p:nvPr/>
          </p:nvSpPr>
          <p:spPr bwMode="auto">
            <a:xfrm>
              <a:off x="2560" y="3600"/>
              <a:ext cx="804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7659" name="Rectangle 7"/>
            <p:cNvSpPr>
              <a:spLocks noChangeArrowheads="1"/>
            </p:cNvSpPr>
            <p:nvPr/>
          </p:nvSpPr>
          <p:spPr bwMode="auto">
            <a:xfrm>
              <a:off x="0" y="3600"/>
              <a:ext cx="2560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0" rIns="0" bIns="0" anchor="ctr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Adatcsatornák max. száma</a:t>
              </a:r>
            </a:p>
          </p:txBody>
        </p:sp>
        <p:sp>
          <p:nvSpPr>
            <p:cNvPr id="27660" name="Rectangle 8"/>
            <p:cNvSpPr>
              <a:spLocks noChangeArrowheads="1"/>
            </p:cNvSpPr>
            <p:nvPr/>
          </p:nvSpPr>
          <p:spPr bwMode="auto">
            <a:xfrm>
              <a:off x="4956" y="3202"/>
              <a:ext cx="804" cy="39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16</a:t>
              </a:r>
            </a:p>
          </p:txBody>
        </p:sp>
        <p:sp>
          <p:nvSpPr>
            <p:cNvPr id="27661" name="Rectangle 9"/>
            <p:cNvSpPr>
              <a:spLocks noChangeArrowheads="1"/>
            </p:cNvSpPr>
            <p:nvPr/>
          </p:nvSpPr>
          <p:spPr bwMode="auto">
            <a:xfrm>
              <a:off x="4174" y="3202"/>
              <a:ext cx="782" cy="39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7662" name="Rectangle 10"/>
            <p:cNvSpPr>
              <a:spLocks noChangeArrowheads="1"/>
            </p:cNvSpPr>
            <p:nvPr/>
          </p:nvSpPr>
          <p:spPr bwMode="auto">
            <a:xfrm>
              <a:off x="3364" y="3202"/>
              <a:ext cx="810" cy="39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7663" name="Rectangle 11"/>
            <p:cNvSpPr>
              <a:spLocks noChangeArrowheads="1"/>
            </p:cNvSpPr>
            <p:nvPr/>
          </p:nvSpPr>
          <p:spPr bwMode="auto">
            <a:xfrm>
              <a:off x="2560" y="3202"/>
              <a:ext cx="804" cy="39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7664" name="Rectangle 12"/>
            <p:cNvSpPr>
              <a:spLocks noChangeArrowheads="1"/>
            </p:cNvSpPr>
            <p:nvPr/>
          </p:nvSpPr>
          <p:spPr bwMode="auto">
            <a:xfrm>
              <a:off x="0" y="3202"/>
              <a:ext cx="2560" cy="39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0" rIns="0" bIns="0" anchor="ctr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Ciklusonként elérhető bájt</a:t>
              </a:r>
            </a:p>
          </p:txBody>
        </p:sp>
        <p:sp>
          <p:nvSpPr>
            <p:cNvPr id="27665" name="Rectangle 13"/>
            <p:cNvSpPr>
              <a:spLocks noChangeArrowheads="1"/>
            </p:cNvSpPr>
            <p:nvPr/>
          </p:nvSpPr>
          <p:spPr bwMode="auto">
            <a:xfrm>
              <a:off x="4956" y="2784"/>
              <a:ext cx="804" cy="4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512</a:t>
              </a:r>
            </a:p>
          </p:txBody>
        </p:sp>
        <p:sp>
          <p:nvSpPr>
            <p:cNvPr id="27666" name="Rectangle 14"/>
            <p:cNvSpPr>
              <a:spLocks noChangeArrowheads="1"/>
            </p:cNvSpPr>
            <p:nvPr/>
          </p:nvSpPr>
          <p:spPr bwMode="auto">
            <a:xfrm>
              <a:off x="4174" y="2784"/>
              <a:ext cx="782" cy="4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256</a:t>
              </a:r>
            </a:p>
          </p:txBody>
        </p:sp>
        <p:sp>
          <p:nvSpPr>
            <p:cNvPr id="27667" name="Rectangle 15"/>
            <p:cNvSpPr>
              <a:spLocks noChangeArrowheads="1"/>
            </p:cNvSpPr>
            <p:nvPr/>
          </p:nvSpPr>
          <p:spPr bwMode="auto">
            <a:xfrm>
              <a:off x="3364" y="2784"/>
              <a:ext cx="810" cy="4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256</a:t>
              </a:r>
            </a:p>
          </p:txBody>
        </p:sp>
        <p:sp>
          <p:nvSpPr>
            <p:cNvPr id="27668" name="Rectangle 16"/>
            <p:cNvSpPr>
              <a:spLocks noChangeArrowheads="1"/>
            </p:cNvSpPr>
            <p:nvPr/>
          </p:nvSpPr>
          <p:spPr bwMode="auto">
            <a:xfrm>
              <a:off x="2560" y="2784"/>
              <a:ext cx="804" cy="4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64</a:t>
              </a:r>
            </a:p>
          </p:txBody>
        </p:sp>
        <p:sp>
          <p:nvSpPr>
            <p:cNvPr id="27669" name="Rectangle 17"/>
            <p:cNvSpPr>
              <a:spLocks noChangeArrowheads="1"/>
            </p:cNvSpPr>
            <p:nvPr/>
          </p:nvSpPr>
          <p:spPr bwMode="auto">
            <a:xfrm>
              <a:off x="0" y="2784"/>
              <a:ext cx="2560" cy="4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0" rIns="0" bIns="0" anchor="ctr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Maximális memória (KB)</a:t>
              </a:r>
            </a:p>
          </p:txBody>
        </p:sp>
        <p:sp>
          <p:nvSpPr>
            <p:cNvPr id="27670" name="Rectangle 18"/>
            <p:cNvSpPr>
              <a:spLocks noChangeArrowheads="1"/>
            </p:cNvSpPr>
            <p:nvPr/>
          </p:nvSpPr>
          <p:spPr bwMode="auto">
            <a:xfrm>
              <a:off x="4956" y="2457"/>
              <a:ext cx="804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250</a:t>
              </a:r>
            </a:p>
          </p:txBody>
        </p:sp>
        <p:sp>
          <p:nvSpPr>
            <p:cNvPr id="27671" name="Rectangle 19"/>
            <p:cNvSpPr>
              <a:spLocks noChangeArrowheads="1"/>
            </p:cNvSpPr>
            <p:nvPr/>
          </p:nvSpPr>
          <p:spPr bwMode="auto">
            <a:xfrm>
              <a:off x="4174" y="2457"/>
              <a:ext cx="782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500</a:t>
              </a:r>
            </a:p>
          </p:txBody>
        </p:sp>
        <p:sp>
          <p:nvSpPr>
            <p:cNvPr id="27672" name="Rectangle 20"/>
            <p:cNvSpPr>
              <a:spLocks noChangeArrowheads="1"/>
            </p:cNvSpPr>
            <p:nvPr/>
          </p:nvSpPr>
          <p:spPr bwMode="auto">
            <a:xfrm>
              <a:off x="3364" y="2457"/>
              <a:ext cx="810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625</a:t>
              </a:r>
            </a:p>
          </p:txBody>
        </p:sp>
        <p:sp>
          <p:nvSpPr>
            <p:cNvPr id="27673" name="Rectangle 21"/>
            <p:cNvSpPr>
              <a:spLocks noChangeArrowheads="1"/>
            </p:cNvSpPr>
            <p:nvPr/>
          </p:nvSpPr>
          <p:spPr bwMode="auto">
            <a:xfrm>
              <a:off x="2560" y="2457"/>
              <a:ext cx="804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1000</a:t>
              </a:r>
            </a:p>
          </p:txBody>
        </p:sp>
        <p:sp>
          <p:nvSpPr>
            <p:cNvPr id="27674" name="Rectangle 22"/>
            <p:cNvSpPr>
              <a:spLocks noChangeArrowheads="1"/>
            </p:cNvSpPr>
            <p:nvPr/>
          </p:nvSpPr>
          <p:spPr bwMode="auto">
            <a:xfrm>
              <a:off x="0" y="2457"/>
              <a:ext cx="2560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0" rIns="0" bIns="0" anchor="ctr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Ciklus idő (ns)</a:t>
              </a:r>
            </a:p>
          </p:txBody>
        </p:sp>
        <p:sp>
          <p:nvSpPr>
            <p:cNvPr id="27675" name="Rectangle 23"/>
            <p:cNvSpPr>
              <a:spLocks noChangeArrowheads="1"/>
            </p:cNvSpPr>
            <p:nvPr/>
          </p:nvSpPr>
          <p:spPr bwMode="auto">
            <a:xfrm>
              <a:off x="4956" y="2129"/>
              <a:ext cx="804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21</a:t>
              </a:r>
            </a:p>
          </p:txBody>
        </p:sp>
        <p:sp>
          <p:nvSpPr>
            <p:cNvPr id="27676" name="Rectangle 24"/>
            <p:cNvSpPr>
              <a:spLocks noChangeArrowheads="1"/>
            </p:cNvSpPr>
            <p:nvPr/>
          </p:nvSpPr>
          <p:spPr bwMode="auto">
            <a:xfrm>
              <a:off x="4174" y="2129"/>
              <a:ext cx="782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27677" name="Rectangle 25"/>
            <p:cNvSpPr>
              <a:spLocks noChangeArrowheads="1"/>
            </p:cNvSpPr>
            <p:nvPr/>
          </p:nvSpPr>
          <p:spPr bwMode="auto">
            <a:xfrm>
              <a:off x="3364" y="2129"/>
              <a:ext cx="810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3,5</a:t>
              </a:r>
            </a:p>
          </p:txBody>
        </p:sp>
        <p:sp>
          <p:nvSpPr>
            <p:cNvPr id="27678" name="Rectangle 26"/>
            <p:cNvSpPr>
              <a:spLocks noChangeArrowheads="1"/>
            </p:cNvSpPr>
            <p:nvPr/>
          </p:nvSpPr>
          <p:spPr bwMode="auto">
            <a:xfrm>
              <a:off x="2560" y="2129"/>
              <a:ext cx="804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7679" name="Rectangle 27"/>
            <p:cNvSpPr>
              <a:spLocks noChangeArrowheads="1"/>
            </p:cNvSpPr>
            <p:nvPr/>
          </p:nvSpPr>
          <p:spPr bwMode="auto">
            <a:xfrm>
              <a:off x="0" y="2129"/>
              <a:ext cx="2560" cy="3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0" rIns="0" bIns="0" anchor="ctr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Relatív teljesítmény</a:t>
              </a:r>
            </a:p>
          </p:txBody>
        </p:sp>
        <p:sp>
          <p:nvSpPr>
            <p:cNvPr id="27680" name="Rectangle 28"/>
            <p:cNvSpPr>
              <a:spLocks noChangeArrowheads="1"/>
            </p:cNvSpPr>
            <p:nvPr/>
          </p:nvSpPr>
          <p:spPr bwMode="auto">
            <a:xfrm>
              <a:off x="4956" y="1474"/>
              <a:ext cx="804" cy="65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Model 65</a:t>
              </a:r>
            </a:p>
          </p:txBody>
        </p:sp>
        <p:sp>
          <p:nvSpPr>
            <p:cNvPr id="27681" name="Rectangle 29"/>
            <p:cNvSpPr>
              <a:spLocks noChangeArrowheads="1"/>
            </p:cNvSpPr>
            <p:nvPr/>
          </p:nvSpPr>
          <p:spPr bwMode="auto">
            <a:xfrm>
              <a:off x="4174" y="1474"/>
              <a:ext cx="782" cy="65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Model 50</a:t>
              </a:r>
            </a:p>
          </p:txBody>
        </p:sp>
        <p:sp>
          <p:nvSpPr>
            <p:cNvPr id="27682" name="Rectangle 30"/>
            <p:cNvSpPr>
              <a:spLocks noChangeArrowheads="1"/>
            </p:cNvSpPr>
            <p:nvPr/>
          </p:nvSpPr>
          <p:spPr bwMode="auto">
            <a:xfrm>
              <a:off x="3364" y="1474"/>
              <a:ext cx="810" cy="65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Model 40</a:t>
              </a:r>
            </a:p>
          </p:txBody>
        </p:sp>
        <p:sp>
          <p:nvSpPr>
            <p:cNvPr id="27683" name="Rectangle 31"/>
            <p:cNvSpPr>
              <a:spLocks noChangeArrowheads="1"/>
            </p:cNvSpPr>
            <p:nvPr/>
          </p:nvSpPr>
          <p:spPr bwMode="auto">
            <a:xfrm>
              <a:off x="2560" y="1474"/>
              <a:ext cx="804" cy="65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Model 30</a:t>
              </a:r>
            </a:p>
          </p:txBody>
        </p:sp>
        <p:sp>
          <p:nvSpPr>
            <p:cNvPr id="27684" name="Rectangle 32"/>
            <p:cNvSpPr>
              <a:spLocks noChangeArrowheads="1"/>
            </p:cNvSpPr>
            <p:nvPr/>
          </p:nvSpPr>
          <p:spPr bwMode="auto">
            <a:xfrm>
              <a:off x="0" y="1474"/>
              <a:ext cx="2560" cy="65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0" rIns="0" bIns="0" anchor="ctr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Tulajdonság</a:t>
              </a:r>
            </a:p>
          </p:txBody>
        </p:sp>
        <p:sp>
          <p:nvSpPr>
            <p:cNvPr id="27685" name="Line 33"/>
            <p:cNvSpPr>
              <a:spLocks noChangeShapeType="1"/>
            </p:cNvSpPr>
            <p:nvPr/>
          </p:nvSpPr>
          <p:spPr bwMode="auto">
            <a:xfrm>
              <a:off x="0" y="1474"/>
              <a:ext cx="5760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86" name="Line 34"/>
            <p:cNvSpPr>
              <a:spLocks noChangeShapeType="1"/>
            </p:cNvSpPr>
            <p:nvPr/>
          </p:nvSpPr>
          <p:spPr bwMode="auto">
            <a:xfrm>
              <a:off x="0" y="2457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87" name="Line 35"/>
            <p:cNvSpPr>
              <a:spLocks noChangeShapeType="1"/>
            </p:cNvSpPr>
            <p:nvPr/>
          </p:nvSpPr>
          <p:spPr bwMode="auto">
            <a:xfrm>
              <a:off x="0" y="2784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88" name="Line 36"/>
            <p:cNvSpPr>
              <a:spLocks noChangeShapeType="1"/>
            </p:cNvSpPr>
            <p:nvPr/>
          </p:nvSpPr>
          <p:spPr bwMode="auto">
            <a:xfrm>
              <a:off x="0" y="3928"/>
              <a:ext cx="2560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89" name="Line 37"/>
            <p:cNvSpPr>
              <a:spLocks noChangeShapeType="1"/>
            </p:cNvSpPr>
            <p:nvPr/>
          </p:nvSpPr>
          <p:spPr bwMode="auto">
            <a:xfrm>
              <a:off x="0" y="1474"/>
              <a:ext cx="1" cy="245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0" name="Line 38"/>
            <p:cNvSpPr>
              <a:spLocks noChangeShapeType="1"/>
            </p:cNvSpPr>
            <p:nvPr/>
          </p:nvSpPr>
          <p:spPr bwMode="auto">
            <a:xfrm>
              <a:off x="2560" y="1474"/>
              <a:ext cx="1" cy="2454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1" name="Line 39"/>
            <p:cNvSpPr>
              <a:spLocks noChangeShapeType="1"/>
            </p:cNvSpPr>
            <p:nvPr/>
          </p:nvSpPr>
          <p:spPr bwMode="auto">
            <a:xfrm>
              <a:off x="3364" y="1474"/>
              <a:ext cx="1" cy="245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2" name="Line 40"/>
            <p:cNvSpPr>
              <a:spLocks noChangeShapeType="1"/>
            </p:cNvSpPr>
            <p:nvPr/>
          </p:nvSpPr>
          <p:spPr bwMode="auto">
            <a:xfrm>
              <a:off x="4174" y="1474"/>
              <a:ext cx="1" cy="245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3" name="Line 41"/>
            <p:cNvSpPr>
              <a:spLocks noChangeShapeType="1"/>
            </p:cNvSpPr>
            <p:nvPr/>
          </p:nvSpPr>
          <p:spPr bwMode="auto">
            <a:xfrm>
              <a:off x="4956" y="1474"/>
              <a:ext cx="1" cy="245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4" name="Line 42"/>
            <p:cNvSpPr>
              <a:spLocks noChangeShapeType="1"/>
            </p:cNvSpPr>
            <p:nvPr/>
          </p:nvSpPr>
          <p:spPr bwMode="auto">
            <a:xfrm>
              <a:off x="5760" y="1474"/>
              <a:ext cx="1" cy="655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5" name="Line 43"/>
            <p:cNvSpPr>
              <a:spLocks noChangeShapeType="1"/>
            </p:cNvSpPr>
            <p:nvPr/>
          </p:nvSpPr>
          <p:spPr bwMode="auto">
            <a:xfrm>
              <a:off x="0" y="3202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6" name="Line 44"/>
            <p:cNvSpPr>
              <a:spLocks noChangeShapeType="1"/>
            </p:cNvSpPr>
            <p:nvPr/>
          </p:nvSpPr>
          <p:spPr bwMode="auto">
            <a:xfrm>
              <a:off x="0" y="3600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7" name="Line 45"/>
            <p:cNvSpPr>
              <a:spLocks noChangeShapeType="1"/>
            </p:cNvSpPr>
            <p:nvPr/>
          </p:nvSpPr>
          <p:spPr bwMode="auto">
            <a:xfrm>
              <a:off x="5760" y="2129"/>
              <a:ext cx="1" cy="179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8" name="Line 46"/>
            <p:cNvSpPr>
              <a:spLocks noChangeShapeType="1"/>
            </p:cNvSpPr>
            <p:nvPr/>
          </p:nvSpPr>
          <p:spPr bwMode="auto">
            <a:xfrm>
              <a:off x="0" y="2129"/>
              <a:ext cx="5760" cy="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9" name="Line 47"/>
            <p:cNvSpPr>
              <a:spLocks noChangeShapeType="1"/>
            </p:cNvSpPr>
            <p:nvPr/>
          </p:nvSpPr>
          <p:spPr bwMode="auto">
            <a:xfrm>
              <a:off x="2560" y="3928"/>
              <a:ext cx="3200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7653" name="Élőláb helye 5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7654" name="Dátum helye 5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F0FA456E-22BC-40AC-A107-11F74CE1F887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009E1330-5E63-442F-86D3-BD32FC545EF5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27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174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24998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338138" algn="l"/>
                <a:tab pos="752475" algn="l"/>
                <a:tab pos="1514475" algn="l"/>
                <a:tab pos="2276475" algn="l"/>
                <a:tab pos="3038475" algn="l"/>
                <a:tab pos="3800475" algn="l"/>
                <a:tab pos="4562475" algn="l"/>
                <a:tab pos="5324475" algn="l"/>
                <a:tab pos="6086475" algn="l"/>
                <a:tab pos="6848475" algn="l"/>
                <a:tab pos="7610475" algn="l"/>
                <a:tab pos="8372475" algn="l"/>
                <a:tab pos="9134475" algn="l"/>
                <a:tab pos="9896475" algn="l"/>
                <a:tab pos="10660063" algn="l"/>
                <a:tab pos="10775950" algn="l"/>
                <a:tab pos="10779125" algn="l"/>
              </a:tabLst>
              <a:defRPr/>
            </a:pPr>
            <a:r>
              <a:rPr lang="en-GB" sz="3200" smtClean="0"/>
              <a:t>	</a:t>
            </a:r>
            <a:r>
              <a:rPr lang="en-GB" sz="2800" u="sng" smtClean="0"/>
              <a:t>Emuláció:</a:t>
            </a:r>
            <a:r>
              <a:rPr lang="en-GB" sz="2800" smtClean="0"/>
              <a:t> a sorozat gépein futtathatók az előző</a:t>
            </a:r>
            <a:r>
              <a:rPr lang="en-GB" sz="3200" smtClean="0"/>
              <a:t/>
            </a:r>
            <a:br>
              <a:rPr lang="en-GB" sz="3200" smtClean="0"/>
            </a:br>
            <a:r>
              <a:rPr lang="en-GB" sz="3600" b="1" smtClean="0"/>
              <a:t>7094</a:t>
            </a:r>
            <a:r>
              <a:rPr lang="en-GB" sz="3600" smtClean="0"/>
              <a:t> és </a:t>
            </a:r>
            <a:r>
              <a:rPr lang="en-GB" sz="3600" b="1" smtClean="0"/>
              <a:t>1401</a:t>
            </a:r>
            <a:r>
              <a:rPr lang="en-GB" sz="3600" smtClean="0"/>
              <a:t> </a:t>
            </a:r>
            <a:r>
              <a:rPr lang="en-GB" sz="2800" smtClean="0"/>
              <a:t>típusok programjai is. (mikroprogramozás). </a:t>
            </a:r>
            <a:br>
              <a:rPr lang="en-GB" sz="2800" smtClean="0"/>
            </a:br>
            <a:r>
              <a:rPr lang="en-GB" sz="2800" u="sng" smtClean="0"/>
              <a:t>Multiprogramozás</a:t>
            </a:r>
            <a:r>
              <a:rPr lang="en-GB" sz="2800" smtClean="0"/>
              <a:t> </a:t>
            </a:r>
            <a:r>
              <a:rPr lang="en-GB" sz="3200" smtClean="0"/>
              <a:t>(</a:t>
            </a:r>
            <a:r>
              <a:rPr lang="en-GB" sz="3200" b="1" smtClean="0"/>
              <a:t>DOS</a:t>
            </a:r>
            <a:r>
              <a:rPr lang="en-GB" sz="3200" smtClean="0"/>
              <a:t>, </a:t>
            </a:r>
            <a:r>
              <a:rPr lang="en-GB" sz="3200" b="1" smtClean="0"/>
              <a:t>POWER</a:t>
            </a:r>
            <a:r>
              <a:rPr lang="en-GB" sz="3200" smtClean="0"/>
              <a:t>, </a:t>
            </a:r>
            <a:r>
              <a:rPr lang="en-GB" sz="3200" b="1" smtClean="0"/>
              <a:t>OS</a:t>
            </a:r>
            <a:r>
              <a:rPr lang="en-GB" sz="3200" smtClean="0"/>
              <a:t>). </a:t>
            </a:r>
            <a:br>
              <a:rPr lang="en-GB" sz="3200" smtClean="0"/>
            </a:br>
            <a:r>
              <a:rPr lang="en-GB" sz="2800" smtClean="0"/>
              <a:t>24 bites címtartomány (16 Mbyte). A nyolcvanas évek közepéig elég, akkor áttérés a 32 bites címre.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338138" algn="l"/>
                <a:tab pos="752475" algn="l"/>
                <a:tab pos="1514475" algn="l"/>
                <a:tab pos="2276475" algn="l"/>
                <a:tab pos="3038475" algn="l"/>
                <a:tab pos="3800475" algn="l"/>
                <a:tab pos="4562475" algn="l"/>
                <a:tab pos="5324475" algn="l"/>
                <a:tab pos="6086475" algn="l"/>
                <a:tab pos="6848475" algn="l"/>
                <a:tab pos="7610475" algn="l"/>
                <a:tab pos="8372475" algn="l"/>
                <a:tab pos="9134475" algn="l"/>
                <a:tab pos="9896475" algn="l"/>
                <a:tab pos="10660063" algn="l"/>
                <a:tab pos="10775950" algn="l"/>
                <a:tab pos="10779125" algn="l"/>
              </a:tabLst>
              <a:defRPr/>
            </a:pPr>
            <a:r>
              <a:rPr lang="en-GB" sz="3200" b="1" smtClean="0"/>
              <a:t>DEC</a:t>
            </a:r>
            <a:r>
              <a:rPr lang="en-GB" sz="3200" smtClean="0"/>
              <a:t>: </a:t>
            </a:r>
            <a:r>
              <a:rPr lang="en-GB" sz="3200" b="1" smtClean="0"/>
              <a:t>PDP-11</a:t>
            </a:r>
            <a:r>
              <a:rPr lang="en-GB" sz="3200" smtClean="0"/>
              <a:t> </a:t>
            </a:r>
            <a:r>
              <a:rPr lang="en-GB" sz="2800" smtClean="0"/>
              <a:t>(1970): 16 bites	</a:t>
            </a:r>
            <a:br>
              <a:rPr lang="en-GB" sz="2800" smtClean="0"/>
            </a:br>
            <a:r>
              <a:rPr lang="en-GB" sz="2800" smtClean="0"/>
              <a:t>Magyarországon:</a:t>
            </a:r>
            <a:r>
              <a:rPr lang="en-GB" sz="3200" smtClean="0"/>
              <a:t> </a:t>
            </a:r>
            <a:r>
              <a:rPr lang="en-GB" sz="3200" b="1" smtClean="0"/>
              <a:t>TPA70</a:t>
            </a:r>
            <a:r>
              <a:rPr lang="en-GB" sz="3200" smtClean="0"/>
              <a:t>. </a:t>
            </a:r>
            <a:r>
              <a:rPr lang="en-GB" sz="2800" smtClean="0"/>
              <a:t>Nem kompatibilis a</a:t>
            </a:r>
            <a:r>
              <a:rPr lang="en-GB" sz="3200" smtClean="0"/>
              <a:t/>
            </a:r>
            <a:br>
              <a:rPr lang="en-GB" sz="3200" smtClean="0"/>
            </a:br>
            <a:r>
              <a:rPr lang="en-GB" sz="3200" b="1" smtClean="0"/>
              <a:t>PDP-11</a:t>
            </a:r>
            <a:r>
              <a:rPr lang="en-GB" sz="3200" smtClean="0"/>
              <a:t> </a:t>
            </a:r>
            <a:r>
              <a:rPr lang="en-GB" sz="2800" smtClean="0"/>
              <a:t>-gyel.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338138" algn="l"/>
                <a:tab pos="752475" algn="l"/>
                <a:tab pos="1514475" algn="l"/>
                <a:tab pos="2276475" algn="l"/>
                <a:tab pos="3038475" algn="l"/>
                <a:tab pos="3800475" algn="l"/>
                <a:tab pos="4562475" algn="l"/>
                <a:tab pos="5324475" algn="l"/>
                <a:tab pos="6086475" algn="l"/>
                <a:tab pos="6848475" algn="l"/>
                <a:tab pos="7610475" algn="l"/>
                <a:tab pos="8372475" algn="l"/>
                <a:tab pos="9134475" algn="l"/>
                <a:tab pos="9896475" algn="l"/>
                <a:tab pos="10660063" algn="l"/>
                <a:tab pos="10775950" algn="l"/>
                <a:tab pos="10779125" algn="l"/>
              </a:tabLst>
              <a:defRPr/>
            </a:pPr>
            <a:endParaRPr lang="en-GB" sz="3200" smtClean="0"/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338138" algn="l"/>
                <a:tab pos="752475" algn="l"/>
                <a:tab pos="1514475" algn="l"/>
                <a:tab pos="2276475" algn="l"/>
                <a:tab pos="3038475" algn="l"/>
                <a:tab pos="3800475" algn="l"/>
                <a:tab pos="4562475" algn="l"/>
                <a:tab pos="5324475" algn="l"/>
                <a:tab pos="6086475" algn="l"/>
                <a:tab pos="6848475" algn="l"/>
                <a:tab pos="7610475" algn="l"/>
                <a:tab pos="8372475" algn="l"/>
                <a:tab pos="9134475" algn="l"/>
                <a:tab pos="9896475" algn="l"/>
                <a:tab pos="10660063" algn="l"/>
                <a:tab pos="10775950" algn="l"/>
                <a:tab pos="10779125" algn="l"/>
              </a:tabLst>
              <a:defRPr/>
            </a:pPr>
            <a:r>
              <a:rPr lang="en-GB" sz="2800" smtClean="0"/>
              <a:t>----- Eddig csak számításigényes problémák -----</a:t>
            </a:r>
          </a:p>
        </p:txBody>
      </p:sp>
      <p:sp>
        <p:nvSpPr>
          <p:cNvPr id="2867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867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CA1E31B1-62A6-4E6A-9596-B0FEB1E3ABBF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7363B5E7-FBE9-46FC-8935-8AB33BB6545A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28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360363"/>
            <a:ext cx="9144000" cy="5735637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4. generáció:</a:t>
            </a:r>
            <a:r>
              <a:rPr lang="en-GB" sz="2800" smtClean="0"/>
              <a:t> </a:t>
            </a:r>
            <a:r>
              <a:rPr lang="en-GB" sz="2800" b="1" smtClean="0"/>
              <a:t>VLSI</a:t>
            </a:r>
            <a:r>
              <a:rPr lang="en-GB" sz="2800" smtClean="0"/>
              <a:t> (Very Large Scale Integration) (1980- ). Néhány millió elem egy lapkán (chipen).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Személyi számítógépek. </a:t>
            </a:r>
            <a:br>
              <a:rPr lang="en-GB" sz="2800" smtClean="0"/>
            </a:br>
            <a:r>
              <a:rPr lang="en-GB" sz="2800" smtClean="0"/>
              <a:t>Kezdetben zacskóban: nyomtatott áramköri lap, </a:t>
            </a:r>
            <a:br>
              <a:rPr lang="en-GB" sz="2800" smtClean="0"/>
            </a:br>
            <a:r>
              <a:rPr lang="en-GB" sz="2800" b="1" smtClean="0"/>
              <a:t>IC</a:t>
            </a:r>
            <a:r>
              <a:rPr lang="en-GB" sz="2800" smtClean="0"/>
              <a:t>-k, köztük általában </a:t>
            </a:r>
            <a:r>
              <a:rPr lang="en-GB" sz="2800" b="1" smtClean="0"/>
              <a:t>INTEL 8080</a:t>
            </a:r>
            <a:r>
              <a:rPr lang="en-GB" sz="2800" smtClean="0"/>
              <a:t>, </a:t>
            </a:r>
            <a:br>
              <a:rPr lang="en-GB" sz="2800" smtClean="0"/>
            </a:br>
            <a:r>
              <a:rPr lang="en-GB" sz="2800" smtClean="0"/>
              <a:t>kábelek, tápegység, hajlékony lemez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CP/M</a:t>
            </a:r>
            <a:r>
              <a:rPr lang="en-GB" sz="2800" smtClean="0"/>
              <a:t> operációsrendszer (Gary Kildall),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Commodore</a:t>
            </a:r>
            <a:r>
              <a:rPr lang="en-GB" sz="2800" smtClean="0"/>
              <a:t>, </a:t>
            </a:r>
            <a:r>
              <a:rPr lang="en-GB" sz="2800" b="1" smtClean="0"/>
              <a:t>Apple</a:t>
            </a:r>
            <a:r>
              <a:rPr lang="en-GB" sz="2800" smtClean="0"/>
              <a:t>, </a:t>
            </a:r>
            <a:r>
              <a:rPr lang="en-GB" sz="2800" b="1" smtClean="0"/>
              <a:t>Spectrum-80</a:t>
            </a:r>
            <a:r>
              <a:rPr lang="en-GB" sz="2800" smtClean="0"/>
              <a:t>.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IBM PC</a:t>
            </a:r>
            <a:r>
              <a:rPr lang="en-GB" sz="2800" smtClean="0"/>
              <a:t> (</a:t>
            </a:r>
            <a:r>
              <a:rPr lang="en-GB" sz="2800" b="1" smtClean="0"/>
              <a:t>I-8088</a:t>
            </a:r>
            <a:r>
              <a:rPr lang="en-GB" sz="2800" smtClean="0"/>
              <a:t> alapú) </a:t>
            </a:r>
            <a:br>
              <a:rPr lang="en-GB" sz="2800" smtClean="0"/>
            </a:br>
            <a:r>
              <a:rPr lang="en-GB" sz="2800" smtClean="0"/>
              <a:t>a terveket publikálták - klónok.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Microsoft: </a:t>
            </a:r>
            <a:r>
              <a:rPr lang="en-GB" sz="2800" b="1" smtClean="0"/>
              <a:t>MS-DOS</a:t>
            </a:r>
            <a:r>
              <a:rPr lang="en-GB" sz="2800" smtClean="0"/>
              <a:t>, </a:t>
            </a:r>
            <a:r>
              <a:rPr lang="en-GB" sz="2800" b="1" smtClean="0"/>
              <a:t>OS/2</a:t>
            </a:r>
            <a:r>
              <a:rPr lang="en-GB" sz="2800" smtClean="0"/>
              <a:t>, </a:t>
            </a:r>
            <a:r>
              <a:rPr lang="en-GB" sz="2800" b="1" smtClean="0"/>
              <a:t>Windows</a:t>
            </a:r>
            <a:r>
              <a:rPr lang="en-GB" sz="2800" smtClean="0"/>
              <a:t>.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…</a:t>
            </a:r>
          </a:p>
        </p:txBody>
      </p:sp>
      <p:sp>
        <p:nvSpPr>
          <p:cNvPr id="297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2970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B3E7D0DF-4282-42BA-91A0-A62968227E20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A023D918-1FDC-479B-AA9B-8EBABA65B94D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29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379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25475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Technológiai fejlődés</a:t>
            </a:r>
          </a:p>
          <a:p>
            <a:pPr marL="338138" indent="-338138" algn="l">
              <a:lnSpc>
                <a:spcPct val="93000"/>
              </a:lnSpc>
              <a:spcBef>
                <a:spcPts val="20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Moore törvény</a:t>
            </a:r>
            <a:r>
              <a:rPr lang="en-GB" sz="2800" smtClean="0"/>
              <a:t> (1965): </a:t>
            </a:r>
            <a:br>
              <a:rPr lang="en-GB" sz="2800" smtClean="0"/>
            </a:br>
            <a:r>
              <a:rPr lang="en-GB" sz="2800" smtClean="0"/>
              <a:t>Az egy lapkán elhelyezhető elemek száma másfél évenként duplázódik (</a:t>
            </a:r>
            <a:r>
              <a:rPr lang="en-GB" sz="2800" b="1" smtClean="0"/>
              <a:t>1.8. ábra</a:t>
            </a:r>
            <a:r>
              <a:rPr lang="en-GB" sz="2800" smtClean="0"/>
              <a:t>). </a:t>
            </a:r>
            <a:br>
              <a:rPr lang="en-GB" sz="2800" smtClean="0"/>
            </a:br>
            <a:r>
              <a:rPr lang="en-GB" sz="2800" smtClean="0"/>
              <a:t>Azt várják, hogy 2020-ig teljesülni fog. </a:t>
            </a:r>
            <a:br>
              <a:rPr lang="en-GB" sz="2800" smtClean="0"/>
            </a:br>
            <a:r>
              <a:rPr lang="en-GB" sz="2800" smtClean="0"/>
              <a:t>Minden más területen (lemezek, adatátvitel, ...) hasonló sebességű a fejlődés. </a:t>
            </a:r>
          </a:p>
          <a:p>
            <a:pPr marL="338138" indent="-338138" algn="l">
              <a:lnSpc>
                <a:spcPct val="93000"/>
              </a:lnSpc>
              <a:spcBef>
                <a:spcPts val="20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>
                <a:solidFill>
                  <a:srgbClr val="999999"/>
                </a:solidFill>
              </a:rPr>
              <a:t>A szoftverek mérete, bonyolultsága is követi ezt: </a:t>
            </a:r>
          </a:p>
          <a:p>
            <a:pPr marL="338138" indent="-338138" algn="l">
              <a:lnSpc>
                <a:spcPct val="93000"/>
              </a:lnSpc>
              <a:spcBef>
                <a:spcPts val="20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999999"/>
                </a:solidFill>
              </a:rPr>
              <a:t>Nathan első törvénye</a:t>
            </a:r>
            <a:r>
              <a:rPr lang="en-GB" sz="2800" smtClean="0">
                <a:solidFill>
                  <a:srgbClr val="999999"/>
                </a:solidFill>
              </a:rPr>
              <a:t>:  </a:t>
            </a:r>
            <a:br>
              <a:rPr lang="en-GB" sz="2800" smtClean="0">
                <a:solidFill>
                  <a:srgbClr val="999999"/>
                </a:solidFill>
              </a:rPr>
            </a:br>
            <a:r>
              <a:rPr lang="en-GB" sz="2800" smtClean="0">
                <a:solidFill>
                  <a:srgbClr val="999999"/>
                </a:solidFill>
              </a:rPr>
              <a:t>A szoftver gáz: kitölti a rendelkezésére álló teret. </a:t>
            </a:r>
          </a:p>
        </p:txBody>
      </p:sp>
      <p:sp>
        <p:nvSpPr>
          <p:cNvPr id="3072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3072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D747618A-12F9-42DB-86FA-3973FD9F8FED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ia számának hely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A79354AB-2BAE-4F80-A1FB-84352384D0D4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3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/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3200">
                <a:solidFill>
                  <a:srgbClr val="000000"/>
                </a:solidFill>
              </a:rPr>
              <a:t>A </a:t>
            </a:r>
            <a:r>
              <a:rPr lang="en-GB" sz="3200" b="1">
                <a:solidFill>
                  <a:srgbClr val="000000"/>
                </a:solidFill>
              </a:rPr>
              <a:t>digitális számítógép</a:t>
            </a:r>
            <a:r>
              <a:rPr lang="en-GB" sz="3200">
                <a:solidFill>
                  <a:srgbClr val="000000"/>
                </a:solidFill>
              </a:rPr>
              <a:t> olyan gép, amely a neki szóló </a:t>
            </a:r>
            <a:r>
              <a:rPr lang="en-GB" sz="3200" b="1">
                <a:solidFill>
                  <a:srgbClr val="000000"/>
                </a:solidFill>
              </a:rPr>
              <a:t>utasítás</a:t>
            </a:r>
            <a:r>
              <a:rPr lang="en-GB" sz="3200">
                <a:solidFill>
                  <a:srgbClr val="000000"/>
                </a:solidFill>
              </a:rPr>
              <a:t>ok alapján az emberek számára problémákat old meg. 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3200">
                <a:solidFill>
                  <a:srgbClr val="000000"/>
                </a:solidFill>
              </a:rPr>
              <a:t>Azt az utasítássorozatot, amely leírja, hogyan oldjunk meg egy feladatot, </a:t>
            </a:r>
            <a:r>
              <a:rPr lang="en-GB" sz="3200" b="1">
                <a:solidFill>
                  <a:srgbClr val="000000"/>
                </a:solidFill>
              </a:rPr>
              <a:t>program</a:t>
            </a:r>
            <a:r>
              <a:rPr lang="en-GB" sz="3200">
                <a:solidFill>
                  <a:srgbClr val="000000"/>
                </a:solidFill>
              </a:rPr>
              <a:t>nak nevezzük. 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3200">
                <a:solidFill>
                  <a:srgbClr val="000000"/>
                </a:solidFill>
              </a:rPr>
              <a:t>A legtöbb gépi utasítás ritkán bonyolultabb mint: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3200">
                <a:solidFill>
                  <a:srgbClr val="000000"/>
                </a:solidFill>
              </a:rPr>
              <a:t>Adj össze két számot!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3200">
                <a:solidFill>
                  <a:srgbClr val="000000"/>
                </a:solidFill>
              </a:rPr>
              <a:t>Ellenőrizz egy számot, vajon nulla-e!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3200">
                <a:solidFill>
                  <a:srgbClr val="000000"/>
                </a:solidFill>
              </a:rPr>
              <a:t>Egy adatot másolj a számítógép memóriájában egyik helyről a másikra!</a:t>
            </a:r>
          </a:p>
        </p:txBody>
      </p:sp>
      <p:sp>
        <p:nvSpPr>
          <p:cNvPr id="41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410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D509521A-D3C0-43D2-92A5-6D94BB4BA7E3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B27AE723-4440-4D6D-9B24-B5BCAE2C1EB3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30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481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25475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Technológiai fejlődés</a:t>
            </a:r>
          </a:p>
          <a:p>
            <a:pPr marL="338138" indent="-338138" algn="l">
              <a:lnSpc>
                <a:spcPct val="93000"/>
              </a:lnSpc>
              <a:spcBef>
                <a:spcPts val="16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93000"/>
              </a:lnSpc>
              <a:spcBef>
                <a:spcPts val="16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	</a:t>
            </a:r>
            <a:r>
              <a:rPr lang="en-GB" sz="2800" smtClean="0"/>
              <a:t>A népszerűsítő irodalom kedvenc hasonlata szerint, ha az autóipar az utóbbi hetven évben úgy haladt volna, mint a számítástechnika, egy Rolls-Royce-t 20 $-ért lehetne kapni, motorja gyufafej nagyságú lenne, sebessége 100 000 km/h és egymillió kilométeren 3 liter benzint fogyasztana</a:t>
            </a:r>
          </a:p>
          <a:p>
            <a:pPr marL="338138" indent="-338138" algn="l">
              <a:lnSpc>
                <a:spcPct val="93000"/>
              </a:lnSpc>
              <a:spcBef>
                <a:spcPts val="40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									 Vámos Tibor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										1981</a:t>
            </a:r>
          </a:p>
        </p:txBody>
      </p:sp>
      <p:sp>
        <p:nvSpPr>
          <p:cNvPr id="3174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3174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37F56DA2-CDA5-48CD-A513-0FC8BDB59B85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C15D7BB1-8A7C-40AA-A91E-4177A3B0DFDA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31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5841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5703888"/>
            <a:ext cx="9144000" cy="57467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1.9. ábra.</a:t>
            </a:r>
            <a:r>
              <a:rPr lang="en-GB" sz="2800" smtClean="0"/>
              <a:t> A mai (2005) számítógép típusok választéka</a:t>
            </a:r>
          </a:p>
        </p:txBody>
      </p:sp>
      <p:grpSp>
        <p:nvGrpSpPr>
          <p:cNvPr id="32772" name="Group 2"/>
          <p:cNvGrpSpPr>
            <a:grpSpLocks/>
          </p:cNvGrpSpPr>
          <p:nvPr/>
        </p:nvGrpSpPr>
        <p:grpSpPr bwMode="auto">
          <a:xfrm>
            <a:off x="19050" y="0"/>
            <a:ext cx="9169400" cy="5507038"/>
            <a:chOff x="12" y="0"/>
            <a:chExt cx="5776" cy="3469"/>
          </a:xfrm>
        </p:grpSpPr>
        <p:sp>
          <p:nvSpPr>
            <p:cNvPr id="32775" name="Rectangle 3"/>
            <p:cNvSpPr>
              <a:spLocks noChangeArrowheads="1"/>
            </p:cNvSpPr>
            <p:nvPr/>
          </p:nvSpPr>
          <p:spPr bwMode="auto">
            <a:xfrm>
              <a:off x="3299" y="3143"/>
              <a:ext cx="2489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Időjárás előrejelzés…</a:t>
              </a:r>
            </a:p>
          </p:txBody>
        </p:sp>
        <p:sp>
          <p:nvSpPr>
            <p:cNvPr id="32776" name="Rectangle 4"/>
            <p:cNvSpPr>
              <a:spLocks noChangeArrowheads="1"/>
            </p:cNvSpPr>
            <p:nvPr/>
          </p:nvSpPr>
          <p:spPr bwMode="auto">
            <a:xfrm>
              <a:off x="2169" y="3143"/>
              <a:ext cx="1130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5 000 000</a:t>
              </a:r>
            </a:p>
          </p:txBody>
        </p:sp>
        <p:sp>
          <p:nvSpPr>
            <p:cNvPr id="32777" name="Rectangle 5"/>
            <p:cNvSpPr>
              <a:spLocks noChangeArrowheads="1"/>
            </p:cNvSpPr>
            <p:nvPr/>
          </p:nvSpPr>
          <p:spPr bwMode="auto">
            <a:xfrm>
              <a:off x="12" y="3143"/>
              <a:ext cx="2157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Nagyszámítógép</a:t>
              </a:r>
            </a:p>
          </p:txBody>
        </p:sp>
        <p:sp>
          <p:nvSpPr>
            <p:cNvPr id="32778" name="Rectangle 6"/>
            <p:cNvSpPr>
              <a:spLocks noChangeArrowheads="1"/>
            </p:cNvSpPr>
            <p:nvPr/>
          </p:nvSpPr>
          <p:spPr bwMode="auto">
            <a:xfrm>
              <a:off x="3299" y="2494"/>
              <a:ext cx="2489" cy="6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Tanszéki mini-szuperszámítógép</a:t>
              </a:r>
            </a:p>
          </p:txBody>
        </p:sp>
        <p:sp>
          <p:nvSpPr>
            <p:cNvPr id="32779" name="Rectangle 7"/>
            <p:cNvSpPr>
              <a:spLocks noChangeArrowheads="1"/>
            </p:cNvSpPr>
            <p:nvPr/>
          </p:nvSpPr>
          <p:spPr bwMode="auto">
            <a:xfrm>
              <a:off x="2169" y="2494"/>
              <a:ext cx="1130" cy="6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50 000-</a:t>
              </a:r>
            </a:p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500 000</a:t>
              </a:r>
            </a:p>
          </p:txBody>
        </p:sp>
        <p:sp>
          <p:nvSpPr>
            <p:cNvPr id="32780" name="Rectangle 8"/>
            <p:cNvSpPr>
              <a:spLocks noChangeArrowheads="1"/>
            </p:cNvSpPr>
            <p:nvPr/>
          </p:nvSpPr>
          <p:spPr bwMode="auto">
            <a:xfrm>
              <a:off x="12" y="2494"/>
              <a:ext cx="2157" cy="6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Munkaállomás-gyűjtemény (COW)</a:t>
              </a:r>
            </a:p>
          </p:txBody>
        </p:sp>
        <p:sp>
          <p:nvSpPr>
            <p:cNvPr id="32781" name="Rectangle 9"/>
            <p:cNvSpPr>
              <a:spLocks noChangeArrowheads="1"/>
            </p:cNvSpPr>
            <p:nvPr/>
          </p:nvSpPr>
          <p:spPr bwMode="auto">
            <a:xfrm>
              <a:off x="3299" y="2168"/>
              <a:ext cx="2489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Hálózati szerver</a:t>
              </a:r>
            </a:p>
          </p:txBody>
        </p:sp>
        <p:sp>
          <p:nvSpPr>
            <p:cNvPr id="32782" name="Rectangle 10"/>
            <p:cNvSpPr>
              <a:spLocks noChangeArrowheads="1"/>
            </p:cNvSpPr>
            <p:nvPr/>
          </p:nvSpPr>
          <p:spPr bwMode="auto">
            <a:xfrm>
              <a:off x="2169" y="2168"/>
              <a:ext cx="1130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5 000</a:t>
              </a:r>
            </a:p>
          </p:txBody>
        </p:sp>
        <p:sp>
          <p:nvSpPr>
            <p:cNvPr id="32783" name="Rectangle 11"/>
            <p:cNvSpPr>
              <a:spLocks noChangeArrowheads="1"/>
            </p:cNvSpPr>
            <p:nvPr/>
          </p:nvSpPr>
          <p:spPr bwMode="auto">
            <a:xfrm>
              <a:off x="12" y="2168"/>
              <a:ext cx="2157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Szerver</a:t>
              </a:r>
            </a:p>
          </p:txBody>
        </p:sp>
        <p:sp>
          <p:nvSpPr>
            <p:cNvPr id="32784" name="Rectangle 12"/>
            <p:cNvSpPr>
              <a:spLocks noChangeArrowheads="1"/>
            </p:cNvSpPr>
            <p:nvPr/>
          </p:nvSpPr>
          <p:spPr bwMode="auto">
            <a:xfrm>
              <a:off x="3299" y="1842"/>
              <a:ext cx="2489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Asztali/hordozható</a:t>
              </a:r>
            </a:p>
          </p:txBody>
        </p:sp>
        <p:sp>
          <p:nvSpPr>
            <p:cNvPr id="32785" name="Rectangle 13"/>
            <p:cNvSpPr>
              <a:spLocks noChangeArrowheads="1"/>
            </p:cNvSpPr>
            <p:nvPr/>
          </p:nvSpPr>
          <p:spPr bwMode="auto">
            <a:xfrm>
              <a:off x="2169" y="1842"/>
              <a:ext cx="1130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500</a:t>
              </a:r>
            </a:p>
          </p:txBody>
        </p:sp>
        <p:sp>
          <p:nvSpPr>
            <p:cNvPr id="32786" name="Rectangle 14"/>
            <p:cNvSpPr>
              <a:spLocks noChangeArrowheads="1"/>
            </p:cNvSpPr>
            <p:nvPr/>
          </p:nvSpPr>
          <p:spPr bwMode="auto">
            <a:xfrm>
              <a:off x="12" y="1842"/>
              <a:ext cx="2157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Személyi számítógép</a:t>
              </a:r>
            </a:p>
          </p:txBody>
        </p:sp>
        <p:sp>
          <p:nvSpPr>
            <p:cNvPr id="32787" name="Rectangle 15"/>
            <p:cNvSpPr>
              <a:spLocks noChangeArrowheads="1"/>
            </p:cNvSpPr>
            <p:nvPr/>
          </p:nvSpPr>
          <p:spPr bwMode="auto">
            <a:xfrm>
              <a:off x="3299" y="1516"/>
              <a:ext cx="2489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Videojátékok</a:t>
              </a:r>
            </a:p>
          </p:txBody>
        </p:sp>
        <p:sp>
          <p:nvSpPr>
            <p:cNvPr id="32788" name="Rectangle 16"/>
            <p:cNvSpPr>
              <a:spLocks noChangeArrowheads="1"/>
            </p:cNvSpPr>
            <p:nvPr/>
          </p:nvSpPr>
          <p:spPr bwMode="auto">
            <a:xfrm>
              <a:off x="2169" y="1516"/>
              <a:ext cx="1130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32789" name="Rectangle 17"/>
            <p:cNvSpPr>
              <a:spLocks noChangeArrowheads="1"/>
            </p:cNvSpPr>
            <p:nvPr/>
          </p:nvSpPr>
          <p:spPr bwMode="auto">
            <a:xfrm>
              <a:off x="12" y="1516"/>
              <a:ext cx="2157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Játék</a:t>
              </a:r>
            </a:p>
          </p:txBody>
        </p:sp>
        <p:sp>
          <p:nvSpPr>
            <p:cNvPr id="32790" name="Rectangle 18"/>
            <p:cNvSpPr>
              <a:spLocks noChangeArrowheads="1"/>
            </p:cNvSpPr>
            <p:nvPr/>
          </p:nvSpPr>
          <p:spPr bwMode="auto">
            <a:xfrm>
              <a:off x="3299" y="1190"/>
              <a:ext cx="2489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Órák, autók, eszközök</a:t>
              </a:r>
            </a:p>
          </p:txBody>
        </p:sp>
        <p:sp>
          <p:nvSpPr>
            <p:cNvPr id="32791" name="Rectangle 19"/>
            <p:cNvSpPr>
              <a:spLocks noChangeArrowheads="1"/>
            </p:cNvSpPr>
            <p:nvPr/>
          </p:nvSpPr>
          <p:spPr bwMode="auto">
            <a:xfrm>
              <a:off x="2169" y="1190"/>
              <a:ext cx="1130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2792" name="Rectangle 20"/>
            <p:cNvSpPr>
              <a:spLocks noChangeArrowheads="1"/>
            </p:cNvSpPr>
            <p:nvPr/>
          </p:nvSpPr>
          <p:spPr bwMode="auto">
            <a:xfrm>
              <a:off x="12" y="1190"/>
              <a:ext cx="2157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Mikrovezérlő</a:t>
              </a:r>
            </a:p>
          </p:txBody>
        </p:sp>
        <p:sp>
          <p:nvSpPr>
            <p:cNvPr id="32793" name="Rectangle 21"/>
            <p:cNvSpPr>
              <a:spLocks noChangeArrowheads="1"/>
            </p:cNvSpPr>
            <p:nvPr/>
          </p:nvSpPr>
          <p:spPr bwMode="auto">
            <a:xfrm>
              <a:off x="3299" y="326"/>
              <a:ext cx="2489" cy="8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Üdvözlőlapok, </a:t>
              </a:r>
              <a:r>
                <a:rPr lang="en-GB" sz="2800" b="1">
                  <a:solidFill>
                    <a:srgbClr val="000000"/>
                  </a:solidFill>
                </a:rPr>
                <a:t>RFID </a:t>
              </a:r>
              <a:r>
                <a:rPr lang="en-GB" sz="2800">
                  <a:solidFill>
                    <a:srgbClr val="000000"/>
                  </a:solidFill>
                </a:rPr>
                <a:t>(Radio Frequency IDentification)</a:t>
              </a:r>
            </a:p>
          </p:txBody>
        </p:sp>
        <p:sp>
          <p:nvSpPr>
            <p:cNvPr id="32794" name="Rectangle 22"/>
            <p:cNvSpPr>
              <a:spLocks noChangeArrowheads="1"/>
            </p:cNvSpPr>
            <p:nvPr/>
          </p:nvSpPr>
          <p:spPr bwMode="auto">
            <a:xfrm>
              <a:off x="2169" y="326"/>
              <a:ext cx="1130" cy="8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0.5</a:t>
              </a:r>
            </a:p>
          </p:txBody>
        </p:sp>
        <p:sp>
          <p:nvSpPr>
            <p:cNvPr id="32795" name="Rectangle 23"/>
            <p:cNvSpPr>
              <a:spLocks noChangeArrowheads="1"/>
            </p:cNvSpPr>
            <p:nvPr/>
          </p:nvSpPr>
          <p:spPr bwMode="auto">
            <a:xfrm>
              <a:off x="12" y="326"/>
              <a:ext cx="2157" cy="8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Eldobható</a:t>
              </a:r>
            </a:p>
          </p:txBody>
        </p:sp>
        <p:sp>
          <p:nvSpPr>
            <p:cNvPr id="32796" name="Rectangle 24"/>
            <p:cNvSpPr>
              <a:spLocks noChangeArrowheads="1"/>
            </p:cNvSpPr>
            <p:nvPr/>
          </p:nvSpPr>
          <p:spPr bwMode="auto">
            <a:xfrm>
              <a:off x="3299" y="0"/>
              <a:ext cx="2489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Felhasználható például</a:t>
              </a:r>
            </a:p>
          </p:txBody>
        </p:sp>
        <p:sp>
          <p:nvSpPr>
            <p:cNvPr id="32797" name="Rectangle 25"/>
            <p:cNvSpPr>
              <a:spLocks noChangeArrowheads="1"/>
            </p:cNvSpPr>
            <p:nvPr/>
          </p:nvSpPr>
          <p:spPr bwMode="auto">
            <a:xfrm>
              <a:off x="2169" y="0"/>
              <a:ext cx="1130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Ár (US $)</a:t>
              </a:r>
            </a:p>
          </p:txBody>
        </p:sp>
        <p:sp>
          <p:nvSpPr>
            <p:cNvPr id="32798" name="Rectangle 26"/>
            <p:cNvSpPr>
              <a:spLocks noChangeArrowheads="1"/>
            </p:cNvSpPr>
            <p:nvPr/>
          </p:nvSpPr>
          <p:spPr bwMode="auto">
            <a:xfrm>
              <a:off x="12" y="0"/>
              <a:ext cx="2157" cy="3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Típus</a:t>
              </a:r>
            </a:p>
          </p:txBody>
        </p:sp>
        <p:sp>
          <p:nvSpPr>
            <p:cNvPr id="32799" name="Line 27"/>
            <p:cNvSpPr>
              <a:spLocks noChangeShapeType="1"/>
            </p:cNvSpPr>
            <p:nvPr/>
          </p:nvSpPr>
          <p:spPr bwMode="auto">
            <a:xfrm>
              <a:off x="12" y="0"/>
              <a:ext cx="577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0" name="Line 28"/>
            <p:cNvSpPr>
              <a:spLocks noChangeShapeType="1"/>
            </p:cNvSpPr>
            <p:nvPr/>
          </p:nvSpPr>
          <p:spPr bwMode="auto">
            <a:xfrm>
              <a:off x="12" y="326"/>
              <a:ext cx="577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1" name="Line 29"/>
            <p:cNvSpPr>
              <a:spLocks noChangeShapeType="1"/>
            </p:cNvSpPr>
            <p:nvPr/>
          </p:nvSpPr>
          <p:spPr bwMode="auto">
            <a:xfrm>
              <a:off x="12" y="1190"/>
              <a:ext cx="577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2" name="Line 30"/>
            <p:cNvSpPr>
              <a:spLocks noChangeShapeType="1"/>
            </p:cNvSpPr>
            <p:nvPr/>
          </p:nvSpPr>
          <p:spPr bwMode="auto">
            <a:xfrm>
              <a:off x="12" y="1516"/>
              <a:ext cx="577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3" name="Line 31"/>
            <p:cNvSpPr>
              <a:spLocks noChangeShapeType="1"/>
            </p:cNvSpPr>
            <p:nvPr/>
          </p:nvSpPr>
          <p:spPr bwMode="auto">
            <a:xfrm>
              <a:off x="12" y="3469"/>
              <a:ext cx="577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4" name="Line 32"/>
            <p:cNvSpPr>
              <a:spLocks noChangeShapeType="1"/>
            </p:cNvSpPr>
            <p:nvPr/>
          </p:nvSpPr>
          <p:spPr bwMode="auto">
            <a:xfrm>
              <a:off x="12" y="0"/>
              <a:ext cx="1" cy="346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5" name="Line 33"/>
            <p:cNvSpPr>
              <a:spLocks noChangeShapeType="1"/>
            </p:cNvSpPr>
            <p:nvPr/>
          </p:nvSpPr>
          <p:spPr bwMode="auto">
            <a:xfrm>
              <a:off x="2169" y="0"/>
              <a:ext cx="1" cy="346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6" name="Line 34"/>
            <p:cNvSpPr>
              <a:spLocks noChangeShapeType="1"/>
            </p:cNvSpPr>
            <p:nvPr/>
          </p:nvSpPr>
          <p:spPr bwMode="auto">
            <a:xfrm>
              <a:off x="3299" y="0"/>
              <a:ext cx="1" cy="346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7" name="Line 35"/>
            <p:cNvSpPr>
              <a:spLocks noChangeShapeType="1"/>
            </p:cNvSpPr>
            <p:nvPr/>
          </p:nvSpPr>
          <p:spPr bwMode="auto">
            <a:xfrm>
              <a:off x="5788" y="0"/>
              <a:ext cx="1" cy="346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8" name="Line 36"/>
            <p:cNvSpPr>
              <a:spLocks noChangeShapeType="1"/>
            </p:cNvSpPr>
            <p:nvPr/>
          </p:nvSpPr>
          <p:spPr bwMode="auto">
            <a:xfrm>
              <a:off x="12" y="1842"/>
              <a:ext cx="577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09" name="Line 37"/>
            <p:cNvSpPr>
              <a:spLocks noChangeShapeType="1"/>
            </p:cNvSpPr>
            <p:nvPr/>
          </p:nvSpPr>
          <p:spPr bwMode="auto">
            <a:xfrm>
              <a:off x="12" y="2168"/>
              <a:ext cx="577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10" name="Line 38"/>
            <p:cNvSpPr>
              <a:spLocks noChangeShapeType="1"/>
            </p:cNvSpPr>
            <p:nvPr/>
          </p:nvSpPr>
          <p:spPr bwMode="auto">
            <a:xfrm>
              <a:off x="12" y="2494"/>
              <a:ext cx="577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2811" name="Line 39"/>
            <p:cNvSpPr>
              <a:spLocks noChangeShapeType="1"/>
            </p:cNvSpPr>
            <p:nvPr/>
          </p:nvSpPr>
          <p:spPr bwMode="auto">
            <a:xfrm>
              <a:off x="12" y="3143"/>
              <a:ext cx="577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32773" name="Élőláb helye 4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32774" name="Dátum helye 4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D60C01A0-2064-4C15-999B-5A15F3E8F6F9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E2794D86-6D07-477D-83A8-22593398DB61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32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686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103505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Pentium 4</a:t>
            </a:r>
            <a:r>
              <a:rPr lang="en-GB" sz="2800" smtClean="0"/>
              <a:t>. </a:t>
            </a:r>
            <a:r>
              <a:rPr lang="en-GB" sz="2800" b="1" smtClean="0"/>
              <a:t>(1.11. ábra)</a:t>
            </a:r>
            <a:r>
              <a:rPr lang="en-GB" sz="2800" smtClean="0"/>
              <a:t> </a:t>
            </a:r>
          </a:p>
          <a:p>
            <a:pPr marL="338138" indent="-338138">
              <a:lnSpc>
                <a:spcPct val="93000"/>
              </a:lnSpc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</p:txBody>
      </p:sp>
      <p:grpSp>
        <p:nvGrpSpPr>
          <p:cNvPr id="33796" name="Group 2"/>
          <p:cNvGrpSpPr>
            <a:grpSpLocks/>
          </p:cNvGrpSpPr>
          <p:nvPr/>
        </p:nvGrpSpPr>
        <p:grpSpPr bwMode="auto">
          <a:xfrm>
            <a:off x="179388" y="642938"/>
            <a:ext cx="8964612" cy="5534025"/>
            <a:chOff x="-21" y="432"/>
            <a:chExt cx="5781" cy="3486"/>
          </a:xfrm>
        </p:grpSpPr>
        <p:sp>
          <p:nvSpPr>
            <p:cNvPr id="33799" name="Rectangle 3"/>
            <p:cNvSpPr>
              <a:spLocks noChangeArrowheads="1"/>
            </p:cNvSpPr>
            <p:nvPr/>
          </p:nvSpPr>
          <p:spPr bwMode="auto">
            <a:xfrm>
              <a:off x="3531" y="3171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Pentium Pro + MMX</a:t>
              </a:r>
            </a:p>
          </p:txBody>
        </p:sp>
        <p:sp>
          <p:nvSpPr>
            <p:cNvPr id="33800" name="Rectangle 4"/>
            <p:cNvSpPr>
              <a:spLocks noChangeArrowheads="1"/>
            </p:cNvSpPr>
            <p:nvPr/>
          </p:nvSpPr>
          <p:spPr bwMode="auto">
            <a:xfrm>
              <a:off x="2883" y="3171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4 GB</a:t>
              </a:r>
            </a:p>
          </p:txBody>
        </p:sp>
        <p:sp>
          <p:nvSpPr>
            <p:cNvPr id="33801" name="Rectangle 5"/>
            <p:cNvSpPr>
              <a:spLocks noChangeArrowheads="1"/>
            </p:cNvSpPr>
            <p:nvPr/>
          </p:nvSpPr>
          <p:spPr bwMode="auto">
            <a:xfrm>
              <a:off x="2223" y="3171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7.5M</a:t>
              </a:r>
            </a:p>
          </p:txBody>
        </p:sp>
        <p:sp>
          <p:nvSpPr>
            <p:cNvPr id="33802" name="Rectangle 6"/>
            <p:cNvSpPr>
              <a:spLocks noChangeArrowheads="1"/>
            </p:cNvSpPr>
            <p:nvPr/>
          </p:nvSpPr>
          <p:spPr bwMode="auto">
            <a:xfrm>
              <a:off x="1311" y="3171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233-400</a:t>
              </a:r>
            </a:p>
          </p:txBody>
        </p:sp>
        <p:sp>
          <p:nvSpPr>
            <p:cNvPr id="33803" name="Rectangle 7"/>
            <p:cNvSpPr>
              <a:spLocks noChangeArrowheads="1"/>
            </p:cNvSpPr>
            <p:nvPr/>
          </p:nvSpPr>
          <p:spPr bwMode="auto">
            <a:xfrm>
              <a:off x="651" y="3171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1997/5</a:t>
              </a:r>
            </a:p>
          </p:txBody>
        </p:sp>
        <p:sp>
          <p:nvSpPr>
            <p:cNvPr id="33804" name="Rectangle 8"/>
            <p:cNvSpPr>
              <a:spLocks noChangeArrowheads="1"/>
            </p:cNvSpPr>
            <p:nvPr/>
          </p:nvSpPr>
          <p:spPr bwMode="auto">
            <a:xfrm>
              <a:off x="-21" y="3171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P. II</a:t>
              </a:r>
            </a:p>
          </p:txBody>
        </p:sp>
        <p:sp>
          <p:nvSpPr>
            <p:cNvPr id="33805" name="Rectangle 9"/>
            <p:cNvSpPr>
              <a:spLocks noChangeArrowheads="1"/>
            </p:cNvSpPr>
            <p:nvPr/>
          </p:nvSpPr>
          <p:spPr bwMode="auto">
            <a:xfrm>
              <a:off x="3531" y="3420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SSE utasítások 3D grafikához</a:t>
              </a:r>
            </a:p>
          </p:txBody>
        </p:sp>
        <p:sp>
          <p:nvSpPr>
            <p:cNvPr id="33806" name="Rectangle 10"/>
            <p:cNvSpPr>
              <a:spLocks noChangeArrowheads="1"/>
            </p:cNvSpPr>
            <p:nvPr/>
          </p:nvSpPr>
          <p:spPr bwMode="auto">
            <a:xfrm>
              <a:off x="2883" y="3420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4 GB</a:t>
              </a:r>
            </a:p>
          </p:txBody>
        </p:sp>
        <p:sp>
          <p:nvSpPr>
            <p:cNvPr id="33807" name="Rectangle 11"/>
            <p:cNvSpPr>
              <a:spLocks noChangeArrowheads="1"/>
            </p:cNvSpPr>
            <p:nvPr/>
          </p:nvSpPr>
          <p:spPr bwMode="auto">
            <a:xfrm>
              <a:off x="2223" y="3420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9.5M</a:t>
              </a:r>
            </a:p>
          </p:txBody>
        </p:sp>
        <p:sp>
          <p:nvSpPr>
            <p:cNvPr id="33808" name="Rectangle 12"/>
            <p:cNvSpPr>
              <a:spLocks noChangeArrowheads="1"/>
            </p:cNvSpPr>
            <p:nvPr/>
          </p:nvSpPr>
          <p:spPr bwMode="auto">
            <a:xfrm>
              <a:off x="1311" y="3420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650-1400</a:t>
              </a:r>
            </a:p>
          </p:txBody>
        </p:sp>
        <p:sp>
          <p:nvSpPr>
            <p:cNvPr id="33809" name="Rectangle 13"/>
            <p:cNvSpPr>
              <a:spLocks noChangeArrowheads="1"/>
            </p:cNvSpPr>
            <p:nvPr/>
          </p:nvSpPr>
          <p:spPr bwMode="auto">
            <a:xfrm>
              <a:off x="651" y="3420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1999/2</a:t>
              </a:r>
            </a:p>
          </p:txBody>
        </p:sp>
        <p:sp>
          <p:nvSpPr>
            <p:cNvPr id="33810" name="Rectangle 14"/>
            <p:cNvSpPr>
              <a:spLocks noChangeArrowheads="1"/>
            </p:cNvSpPr>
            <p:nvPr/>
          </p:nvSpPr>
          <p:spPr bwMode="auto">
            <a:xfrm>
              <a:off x="-21" y="3420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P. III</a:t>
              </a:r>
            </a:p>
          </p:txBody>
        </p:sp>
        <p:sp>
          <p:nvSpPr>
            <p:cNvPr id="33811" name="Rectangle 15"/>
            <p:cNvSpPr>
              <a:spLocks noChangeArrowheads="1"/>
            </p:cNvSpPr>
            <p:nvPr/>
          </p:nvSpPr>
          <p:spPr bwMode="auto">
            <a:xfrm>
              <a:off x="3531" y="3669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Hyperthreading + több SSE</a:t>
              </a:r>
            </a:p>
          </p:txBody>
        </p:sp>
        <p:sp>
          <p:nvSpPr>
            <p:cNvPr id="33812" name="Rectangle 16"/>
            <p:cNvSpPr>
              <a:spLocks noChangeArrowheads="1"/>
            </p:cNvSpPr>
            <p:nvPr/>
          </p:nvSpPr>
          <p:spPr bwMode="auto">
            <a:xfrm>
              <a:off x="2883" y="3669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4 GB</a:t>
              </a:r>
            </a:p>
          </p:txBody>
        </p:sp>
        <p:sp>
          <p:nvSpPr>
            <p:cNvPr id="33813" name="Rectangle 17"/>
            <p:cNvSpPr>
              <a:spLocks noChangeArrowheads="1"/>
            </p:cNvSpPr>
            <p:nvPr/>
          </p:nvSpPr>
          <p:spPr bwMode="auto">
            <a:xfrm>
              <a:off x="2223" y="3669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42M</a:t>
              </a:r>
            </a:p>
          </p:txBody>
        </p:sp>
        <p:sp>
          <p:nvSpPr>
            <p:cNvPr id="33814" name="Rectangle 18"/>
            <p:cNvSpPr>
              <a:spLocks noChangeArrowheads="1"/>
            </p:cNvSpPr>
            <p:nvPr/>
          </p:nvSpPr>
          <p:spPr bwMode="auto">
            <a:xfrm>
              <a:off x="1311" y="3669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1300-3800</a:t>
              </a:r>
            </a:p>
          </p:txBody>
        </p:sp>
        <p:sp>
          <p:nvSpPr>
            <p:cNvPr id="33815" name="Rectangle 19"/>
            <p:cNvSpPr>
              <a:spLocks noChangeArrowheads="1"/>
            </p:cNvSpPr>
            <p:nvPr/>
          </p:nvSpPr>
          <p:spPr bwMode="auto">
            <a:xfrm>
              <a:off x="651" y="3669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2000/11</a:t>
              </a:r>
            </a:p>
          </p:txBody>
        </p:sp>
        <p:sp>
          <p:nvSpPr>
            <p:cNvPr id="33816" name="Rectangle 20"/>
            <p:cNvSpPr>
              <a:spLocks noChangeArrowheads="1"/>
            </p:cNvSpPr>
            <p:nvPr/>
          </p:nvSpPr>
          <p:spPr bwMode="auto">
            <a:xfrm>
              <a:off x="-21" y="3669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P. 4</a:t>
              </a:r>
            </a:p>
          </p:txBody>
        </p:sp>
        <p:sp>
          <p:nvSpPr>
            <p:cNvPr id="33817" name="Rectangle 21"/>
            <p:cNvSpPr>
              <a:spLocks noChangeArrowheads="1"/>
            </p:cNvSpPr>
            <p:nvPr/>
          </p:nvSpPr>
          <p:spPr bwMode="auto">
            <a:xfrm>
              <a:off x="3531" y="2922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Két szintű beépített gyorsítótár</a:t>
              </a:r>
            </a:p>
          </p:txBody>
        </p:sp>
        <p:sp>
          <p:nvSpPr>
            <p:cNvPr id="33818" name="Rectangle 22"/>
            <p:cNvSpPr>
              <a:spLocks noChangeArrowheads="1"/>
            </p:cNvSpPr>
            <p:nvPr/>
          </p:nvSpPr>
          <p:spPr bwMode="auto">
            <a:xfrm>
              <a:off x="2883" y="2922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4 GB</a:t>
              </a:r>
            </a:p>
          </p:txBody>
        </p:sp>
        <p:sp>
          <p:nvSpPr>
            <p:cNvPr id="33819" name="Rectangle 23"/>
            <p:cNvSpPr>
              <a:spLocks noChangeArrowheads="1"/>
            </p:cNvSpPr>
            <p:nvPr/>
          </p:nvSpPr>
          <p:spPr bwMode="auto">
            <a:xfrm>
              <a:off x="2223" y="2922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5.5M</a:t>
              </a:r>
            </a:p>
          </p:txBody>
        </p:sp>
        <p:sp>
          <p:nvSpPr>
            <p:cNvPr id="33820" name="Rectangle 24"/>
            <p:cNvSpPr>
              <a:spLocks noChangeArrowheads="1"/>
            </p:cNvSpPr>
            <p:nvPr/>
          </p:nvSpPr>
          <p:spPr bwMode="auto">
            <a:xfrm>
              <a:off x="1311" y="2922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150-200</a:t>
              </a:r>
            </a:p>
          </p:txBody>
        </p:sp>
        <p:sp>
          <p:nvSpPr>
            <p:cNvPr id="33821" name="Rectangle 25"/>
            <p:cNvSpPr>
              <a:spLocks noChangeArrowheads="1"/>
            </p:cNvSpPr>
            <p:nvPr/>
          </p:nvSpPr>
          <p:spPr bwMode="auto">
            <a:xfrm>
              <a:off x="651" y="2922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1995/3</a:t>
              </a:r>
            </a:p>
          </p:txBody>
        </p:sp>
        <p:sp>
          <p:nvSpPr>
            <p:cNvPr id="33822" name="Rectangle 26"/>
            <p:cNvSpPr>
              <a:spLocks noChangeArrowheads="1"/>
            </p:cNvSpPr>
            <p:nvPr/>
          </p:nvSpPr>
          <p:spPr bwMode="auto">
            <a:xfrm>
              <a:off x="-21" y="2922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P. Pro</a:t>
              </a:r>
            </a:p>
          </p:txBody>
        </p:sp>
        <p:sp>
          <p:nvSpPr>
            <p:cNvPr id="33823" name="Rectangle 27"/>
            <p:cNvSpPr>
              <a:spLocks noChangeArrowheads="1"/>
            </p:cNvSpPr>
            <p:nvPr/>
          </p:nvSpPr>
          <p:spPr bwMode="auto">
            <a:xfrm>
              <a:off x="3531" y="2673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Két csővezeték, MMX</a:t>
              </a:r>
            </a:p>
          </p:txBody>
        </p:sp>
        <p:sp>
          <p:nvSpPr>
            <p:cNvPr id="33824" name="Rectangle 28"/>
            <p:cNvSpPr>
              <a:spLocks noChangeArrowheads="1"/>
            </p:cNvSpPr>
            <p:nvPr/>
          </p:nvSpPr>
          <p:spPr bwMode="auto">
            <a:xfrm>
              <a:off x="2883" y="2673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4 GB</a:t>
              </a:r>
            </a:p>
          </p:txBody>
        </p:sp>
        <p:sp>
          <p:nvSpPr>
            <p:cNvPr id="33825" name="Rectangle 29"/>
            <p:cNvSpPr>
              <a:spLocks noChangeArrowheads="1"/>
            </p:cNvSpPr>
            <p:nvPr/>
          </p:nvSpPr>
          <p:spPr bwMode="auto">
            <a:xfrm>
              <a:off x="2223" y="2673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3.1M</a:t>
              </a:r>
            </a:p>
          </p:txBody>
        </p:sp>
        <p:sp>
          <p:nvSpPr>
            <p:cNvPr id="33826" name="Rectangle 30"/>
            <p:cNvSpPr>
              <a:spLocks noChangeArrowheads="1"/>
            </p:cNvSpPr>
            <p:nvPr/>
          </p:nvSpPr>
          <p:spPr bwMode="auto">
            <a:xfrm>
              <a:off x="1311" y="2673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60-233</a:t>
              </a:r>
            </a:p>
          </p:txBody>
        </p:sp>
        <p:sp>
          <p:nvSpPr>
            <p:cNvPr id="33827" name="Rectangle 31"/>
            <p:cNvSpPr>
              <a:spLocks noChangeArrowheads="1"/>
            </p:cNvSpPr>
            <p:nvPr/>
          </p:nvSpPr>
          <p:spPr bwMode="auto">
            <a:xfrm>
              <a:off x="651" y="2673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1993/5</a:t>
              </a:r>
            </a:p>
          </p:txBody>
        </p:sp>
        <p:sp>
          <p:nvSpPr>
            <p:cNvPr id="33828" name="Rectangle 32"/>
            <p:cNvSpPr>
              <a:spLocks noChangeArrowheads="1"/>
            </p:cNvSpPr>
            <p:nvPr/>
          </p:nvSpPr>
          <p:spPr bwMode="auto">
            <a:xfrm>
              <a:off x="-21" y="2673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600">
                  <a:solidFill>
                    <a:srgbClr val="000000"/>
                  </a:solidFill>
                </a:rPr>
                <a:t>Pentium</a:t>
              </a:r>
            </a:p>
          </p:txBody>
        </p:sp>
        <p:sp>
          <p:nvSpPr>
            <p:cNvPr id="33829" name="Rectangle 33"/>
            <p:cNvSpPr>
              <a:spLocks noChangeArrowheads="1"/>
            </p:cNvSpPr>
            <p:nvPr/>
          </p:nvSpPr>
          <p:spPr bwMode="auto">
            <a:xfrm>
              <a:off x="3531" y="2424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8 KB beépített gyorsítótár</a:t>
              </a:r>
            </a:p>
          </p:txBody>
        </p:sp>
        <p:sp>
          <p:nvSpPr>
            <p:cNvPr id="33830" name="Rectangle 34"/>
            <p:cNvSpPr>
              <a:spLocks noChangeArrowheads="1"/>
            </p:cNvSpPr>
            <p:nvPr/>
          </p:nvSpPr>
          <p:spPr bwMode="auto">
            <a:xfrm>
              <a:off x="2883" y="2424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4 GB</a:t>
              </a:r>
            </a:p>
          </p:txBody>
        </p:sp>
        <p:sp>
          <p:nvSpPr>
            <p:cNvPr id="33831" name="Rectangle 35"/>
            <p:cNvSpPr>
              <a:spLocks noChangeArrowheads="1"/>
            </p:cNvSpPr>
            <p:nvPr/>
          </p:nvSpPr>
          <p:spPr bwMode="auto">
            <a:xfrm>
              <a:off x="2223" y="2424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1.2M</a:t>
              </a:r>
            </a:p>
          </p:txBody>
        </p:sp>
        <p:sp>
          <p:nvSpPr>
            <p:cNvPr id="33832" name="Rectangle 36"/>
            <p:cNvSpPr>
              <a:spLocks noChangeArrowheads="1"/>
            </p:cNvSpPr>
            <p:nvPr/>
          </p:nvSpPr>
          <p:spPr bwMode="auto">
            <a:xfrm>
              <a:off x="1311" y="2424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25-100</a:t>
              </a:r>
            </a:p>
          </p:txBody>
        </p:sp>
        <p:sp>
          <p:nvSpPr>
            <p:cNvPr id="33833" name="Rectangle 37"/>
            <p:cNvSpPr>
              <a:spLocks noChangeArrowheads="1"/>
            </p:cNvSpPr>
            <p:nvPr/>
          </p:nvSpPr>
          <p:spPr bwMode="auto">
            <a:xfrm>
              <a:off x="651" y="2424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1989/4</a:t>
              </a:r>
            </a:p>
          </p:txBody>
        </p:sp>
        <p:sp>
          <p:nvSpPr>
            <p:cNvPr id="33834" name="Rectangle 38"/>
            <p:cNvSpPr>
              <a:spLocks noChangeArrowheads="1"/>
            </p:cNvSpPr>
            <p:nvPr/>
          </p:nvSpPr>
          <p:spPr bwMode="auto">
            <a:xfrm>
              <a:off x="-21" y="2424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600">
                  <a:solidFill>
                    <a:srgbClr val="000000"/>
                  </a:solidFill>
                </a:rPr>
                <a:t>I-80486</a:t>
              </a:r>
            </a:p>
          </p:txBody>
        </p:sp>
        <p:sp>
          <p:nvSpPr>
            <p:cNvPr id="33835" name="Rectangle 39"/>
            <p:cNvSpPr>
              <a:spLocks noChangeArrowheads="1"/>
            </p:cNvSpPr>
            <p:nvPr/>
          </p:nvSpPr>
          <p:spPr bwMode="auto">
            <a:xfrm>
              <a:off x="3531" y="2175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Első 32 bites mikrop</a:t>
              </a:r>
              <a:r>
                <a:rPr lang="en-GB" sz="2000">
                  <a:solidFill>
                    <a:srgbClr val="000000"/>
                  </a:solidFill>
                  <a:cs typeface="Times New Roman" pitchFamily="16" charset="0"/>
                </a:rPr>
                <a:t>roc.</a:t>
              </a:r>
            </a:p>
          </p:txBody>
        </p:sp>
        <p:sp>
          <p:nvSpPr>
            <p:cNvPr id="33836" name="Rectangle 40"/>
            <p:cNvSpPr>
              <a:spLocks noChangeArrowheads="1"/>
            </p:cNvSpPr>
            <p:nvPr/>
          </p:nvSpPr>
          <p:spPr bwMode="auto">
            <a:xfrm>
              <a:off x="2883" y="2175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4 GB</a:t>
              </a:r>
            </a:p>
          </p:txBody>
        </p:sp>
        <p:sp>
          <p:nvSpPr>
            <p:cNvPr id="33837" name="Rectangle 41"/>
            <p:cNvSpPr>
              <a:spLocks noChangeArrowheads="1"/>
            </p:cNvSpPr>
            <p:nvPr/>
          </p:nvSpPr>
          <p:spPr bwMode="auto">
            <a:xfrm>
              <a:off x="2223" y="2175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275000</a:t>
              </a:r>
            </a:p>
          </p:txBody>
        </p:sp>
        <p:sp>
          <p:nvSpPr>
            <p:cNvPr id="33838" name="Rectangle 42"/>
            <p:cNvSpPr>
              <a:spLocks noChangeArrowheads="1"/>
            </p:cNvSpPr>
            <p:nvPr/>
          </p:nvSpPr>
          <p:spPr bwMode="auto">
            <a:xfrm>
              <a:off x="1311" y="2175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16-33</a:t>
              </a:r>
            </a:p>
          </p:txBody>
        </p:sp>
        <p:sp>
          <p:nvSpPr>
            <p:cNvPr id="33839" name="Rectangle 43"/>
            <p:cNvSpPr>
              <a:spLocks noChangeArrowheads="1"/>
            </p:cNvSpPr>
            <p:nvPr/>
          </p:nvSpPr>
          <p:spPr bwMode="auto">
            <a:xfrm>
              <a:off x="651" y="2175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1985/10</a:t>
              </a:r>
            </a:p>
          </p:txBody>
        </p:sp>
        <p:sp>
          <p:nvSpPr>
            <p:cNvPr id="33840" name="Rectangle 44"/>
            <p:cNvSpPr>
              <a:spLocks noChangeArrowheads="1"/>
            </p:cNvSpPr>
            <p:nvPr/>
          </p:nvSpPr>
          <p:spPr bwMode="auto">
            <a:xfrm>
              <a:off x="-21" y="2175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600">
                  <a:solidFill>
                    <a:srgbClr val="000000"/>
                  </a:solidFill>
                </a:rPr>
                <a:t>I-80386</a:t>
              </a:r>
            </a:p>
          </p:txBody>
        </p:sp>
        <p:sp>
          <p:nvSpPr>
            <p:cNvPr id="33841" name="Rectangle 45"/>
            <p:cNvSpPr>
              <a:spLocks noChangeArrowheads="1"/>
            </p:cNvSpPr>
            <p:nvPr/>
          </p:nvSpPr>
          <p:spPr bwMode="auto">
            <a:xfrm>
              <a:off x="3531" y="1926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Memória védelem</a:t>
              </a:r>
            </a:p>
          </p:txBody>
        </p:sp>
        <p:sp>
          <p:nvSpPr>
            <p:cNvPr id="33842" name="Rectangle 46"/>
            <p:cNvSpPr>
              <a:spLocks noChangeArrowheads="1"/>
            </p:cNvSpPr>
            <p:nvPr/>
          </p:nvSpPr>
          <p:spPr bwMode="auto">
            <a:xfrm>
              <a:off x="2883" y="1926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16 MB</a:t>
              </a:r>
            </a:p>
          </p:txBody>
        </p:sp>
        <p:sp>
          <p:nvSpPr>
            <p:cNvPr id="33843" name="Rectangle 47"/>
            <p:cNvSpPr>
              <a:spLocks noChangeArrowheads="1"/>
            </p:cNvSpPr>
            <p:nvPr/>
          </p:nvSpPr>
          <p:spPr bwMode="auto">
            <a:xfrm>
              <a:off x="2223" y="1926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134000</a:t>
              </a:r>
            </a:p>
          </p:txBody>
        </p:sp>
        <p:sp>
          <p:nvSpPr>
            <p:cNvPr id="33844" name="Rectangle 48"/>
            <p:cNvSpPr>
              <a:spLocks noChangeArrowheads="1"/>
            </p:cNvSpPr>
            <p:nvPr/>
          </p:nvSpPr>
          <p:spPr bwMode="auto">
            <a:xfrm>
              <a:off x="1311" y="1926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8-12</a:t>
              </a:r>
            </a:p>
          </p:txBody>
        </p:sp>
        <p:sp>
          <p:nvSpPr>
            <p:cNvPr id="33845" name="Rectangle 49"/>
            <p:cNvSpPr>
              <a:spLocks noChangeArrowheads="1"/>
            </p:cNvSpPr>
            <p:nvPr/>
          </p:nvSpPr>
          <p:spPr bwMode="auto">
            <a:xfrm>
              <a:off x="651" y="1926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1982/6</a:t>
              </a:r>
            </a:p>
          </p:txBody>
        </p:sp>
        <p:sp>
          <p:nvSpPr>
            <p:cNvPr id="33846" name="Rectangle 50"/>
            <p:cNvSpPr>
              <a:spLocks noChangeArrowheads="1"/>
            </p:cNvSpPr>
            <p:nvPr/>
          </p:nvSpPr>
          <p:spPr bwMode="auto">
            <a:xfrm>
              <a:off x="-21" y="1926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600">
                  <a:solidFill>
                    <a:srgbClr val="000000"/>
                  </a:solidFill>
                </a:rPr>
                <a:t>I-80286</a:t>
              </a:r>
            </a:p>
          </p:txBody>
        </p:sp>
        <p:sp>
          <p:nvSpPr>
            <p:cNvPr id="33847" name="Rectangle 51"/>
            <p:cNvSpPr>
              <a:spLocks noChangeArrowheads="1"/>
            </p:cNvSpPr>
            <p:nvPr/>
          </p:nvSpPr>
          <p:spPr bwMode="auto">
            <a:xfrm>
              <a:off x="3531" y="1677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Az IBM PC pocesszora</a:t>
              </a:r>
            </a:p>
          </p:txBody>
        </p:sp>
        <p:sp>
          <p:nvSpPr>
            <p:cNvPr id="33848" name="Rectangle 52"/>
            <p:cNvSpPr>
              <a:spLocks noChangeArrowheads="1"/>
            </p:cNvSpPr>
            <p:nvPr/>
          </p:nvSpPr>
          <p:spPr bwMode="auto">
            <a:xfrm>
              <a:off x="2883" y="1677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 MB</a:t>
              </a:r>
            </a:p>
          </p:txBody>
        </p:sp>
        <p:sp>
          <p:nvSpPr>
            <p:cNvPr id="33849" name="Rectangle 53"/>
            <p:cNvSpPr>
              <a:spLocks noChangeArrowheads="1"/>
            </p:cNvSpPr>
            <p:nvPr/>
          </p:nvSpPr>
          <p:spPr bwMode="auto">
            <a:xfrm>
              <a:off x="2223" y="1677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29000</a:t>
              </a:r>
            </a:p>
          </p:txBody>
        </p:sp>
        <p:sp>
          <p:nvSpPr>
            <p:cNvPr id="33850" name="Rectangle 54"/>
            <p:cNvSpPr>
              <a:spLocks noChangeArrowheads="1"/>
            </p:cNvSpPr>
            <p:nvPr/>
          </p:nvSpPr>
          <p:spPr bwMode="auto">
            <a:xfrm>
              <a:off x="1311" y="1677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5-8</a:t>
              </a:r>
            </a:p>
          </p:txBody>
        </p:sp>
        <p:sp>
          <p:nvSpPr>
            <p:cNvPr id="33851" name="Rectangle 55"/>
            <p:cNvSpPr>
              <a:spLocks noChangeArrowheads="1"/>
            </p:cNvSpPr>
            <p:nvPr/>
          </p:nvSpPr>
          <p:spPr bwMode="auto">
            <a:xfrm>
              <a:off x="651" y="1677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1979/6</a:t>
              </a:r>
            </a:p>
          </p:txBody>
        </p:sp>
        <p:sp>
          <p:nvSpPr>
            <p:cNvPr id="33852" name="Rectangle 56"/>
            <p:cNvSpPr>
              <a:spLocks noChangeArrowheads="1"/>
            </p:cNvSpPr>
            <p:nvPr/>
          </p:nvSpPr>
          <p:spPr bwMode="auto">
            <a:xfrm>
              <a:off x="-21" y="1677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I-8088</a:t>
              </a:r>
            </a:p>
          </p:txBody>
        </p:sp>
        <p:sp>
          <p:nvSpPr>
            <p:cNvPr id="33853" name="Rectangle 57"/>
            <p:cNvSpPr>
              <a:spLocks noChangeArrowheads="1"/>
            </p:cNvSpPr>
            <p:nvPr/>
          </p:nvSpPr>
          <p:spPr bwMode="auto">
            <a:xfrm>
              <a:off x="3531" y="1428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Első 16 bites mikro</a:t>
              </a:r>
              <a:r>
                <a:rPr lang="en-GB" sz="2000">
                  <a:solidFill>
                    <a:srgbClr val="000000"/>
                  </a:solidFill>
                  <a:cs typeface="Times New Roman" pitchFamily="16" charset="0"/>
                </a:rPr>
                <a:t>roc.</a:t>
              </a:r>
            </a:p>
          </p:txBody>
        </p:sp>
        <p:sp>
          <p:nvSpPr>
            <p:cNvPr id="33854" name="Rectangle 58"/>
            <p:cNvSpPr>
              <a:spLocks noChangeArrowheads="1"/>
            </p:cNvSpPr>
            <p:nvPr/>
          </p:nvSpPr>
          <p:spPr bwMode="auto">
            <a:xfrm>
              <a:off x="2883" y="1428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 MB</a:t>
              </a:r>
            </a:p>
          </p:txBody>
        </p:sp>
        <p:sp>
          <p:nvSpPr>
            <p:cNvPr id="33855" name="Rectangle 59"/>
            <p:cNvSpPr>
              <a:spLocks noChangeArrowheads="1"/>
            </p:cNvSpPr>
            <p:nvPr/>
          </p:nvSpPr>
          <p:spPr bwMode="auto">
            <a:xfrm>
              <a:off x="2223" y="1428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29000</a:t>
              </a:r>
            </a:p>
          </p:txBody>
        </p:sp>
        <p:sp>
          <p:nvSpPr>
            <p:cNvPr id="33856" name="Rectangle 60"/>
            <p:cNvSpPr>
              <a:spLocks noChangeArrowheads="1"/>
            </p:cNvSpPr>
            <p:nvPr/>
          </p:nvSpPr>
          <p:spPr bwMode="auto">
            <a:xfrm>
              <a:off x="1311" y="1428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5-10</a:t>
              </a:r>
            </a:p>
          </p:txBody>
        </p:sp>
        <p:sp>
          <p:nvSpPr>
            <p:cNvPr id="33857" name="Rectangle 61"/>
            <p:cNvSpPr>
              <a:spLocks noChangeArrowheads="1"/>
            </p:cNvSpPr>
            <p:nvPr/>
          </p:nvSpPr>
          <p:spPr bwMode="auto">
            <a:xfrm>
              <a:off x="651" y="1428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1978/6</a:t>
              </a:r>
            </a:p>
          </p:txBody>
        </p:sp>
        <p:sp>
          <p:nvSpPr>
            <p:cNvPr id="33858" name="Rectangle 62"/>
            <p:cNvSpPr>
              <a:spLocks noChangeArrowheads="1"/>
            </p:cNvSpPr>
            <p:nvPr/>
          </p:nvSpPr>
          <p:spPr bwMode="auto">
            <a:xfrm>
              <a:off x="-21" y="1428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I-8086</a:t>
              </a:r>
            </a:p>
          </p:txBody>
        </p:sp>
        <p:sp>
          <p:nvSpPr>
            <p:cNvPr id="33859" name="Rectangle 63"/>
            <p:cNvSpPr>
              <a:spLocks noChangeArrowheads="1"/>
            </p:cNvSpPr>
            <p:nvPr/>
          </p:nvSpPr>
          <p:spPr bwMode="auto">
            <a:xfrm>
              <a:off x="3531" y="1179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Első általános célú </a:t>
              </a:r>
              <a:r>
                <a:rPr lang="en-GB" sz="2000">
                  <a:solidFill>
                    <a:srgbClr val="000000"/>
                  </a:solidFill>
                  <a:cs typeface="Times New Roman" pitchFamily="16" charset="0"/>
                </a:rPr>
                <a:t>mikroproc.</a:t>
              </a:r>
            </a:p>
          </p:txBody>
        </p:sp>
        <p:sp>
          <p:nvSpPr>
            <p:cNvPr id="33860" name="Rectangle 64"/>
            <p:cNvSpPr>
              <a:spLocks noChangeArrowheads="1"/>
            </p:cNvSpPr>
            <p:nvPr/>
          </p:nvSpPr>
          <p:spPr bwMode="auto">
            <a:xfrm>
              <a:off x="2883" y="1179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64 KB</a:t>
              </a:r>
            </a:p>
          </p:txBody>
        </p:sp>
        <p:sp>
          <p:nvSpPr>
            <p:cNvPr id="33861" name="Rectangle 65"/>
            <p:cNvSpPr>
              <a:spLocks noChangeArrowheads="1"/>
            </p:cNvSpPr>
            <p:nvPr/>
          </p:nvSpPr>
          <p:spPr bwMode="auto">
            <a:xfrm>
              <a:off x="2223" y="1179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6000</a:t>
              </a:r>
            </a:p>
          </p:txBody>
        </p:sp>
        <p:sp>
          <p:nvSpPr>
            <p:cNvPr id="33862" name="Rectangle 66"/>
            <p:cNvSpPr>
              <a:spLocks noChangeArrowheads="1"/>
            </p:cNvSpPr>
            <p:nvPr/>
          </p:nvSpPr>
          <p:spPr bwMode="auto">
            <a:xfrm>
              <a:off x="1311" y="1179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3863" name="Rectangle 67"/>
            <p:cNvSpPr>
              <a:spLocks noChangeArrowheads="1"/>
            </p:cNvSpPr>
            <p:nvPr/>
          </p:nvSpPr>
          <p:spPr bwMode="auto">
            <a:xfrm>
              <a:off x="651" y="1179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1974/4</a:t>
              </a:r>
            </a:p>
          </p:txBody>
        </p:sp>
        <p:sp>
          <p:nvSpPr>
            <p:cNvPr id="33864" name="Rectangle 68"/>
            <p:cNvSpPr>
              <a:spLocks noChangeArrowheads="1"/>
            </p:cNvSpPr>
            <p:nvPr/>
          </p:nvSpPr>
          <p:spPr bwMode="auto">
            <a:xfrm>
              <a:off x="-21" y="1179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I-8080</a:t>
              </a:r>
            </a:p>
          </p:txBody>
        </p:sp>
        <p:sp>
          <p:nvSpPr>
            <p:cNvPr id="33865" name="Rectangle 69"/>
            <p:cNvSpPr>
              <a:spLocks noChangeArrowheads="1"/>
            </p:cNvSpPr>
            <p:nvPr/>
          </p:nvSpPr>
          <p:spPr bwMode="auto">
            <a:xfrm>
              <a:off x="3531" y="930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Első 8 bites mikro</a:t>
              </a:r>
              <a:r>
                <a:rPr lang="en-GB" sz="2000">
                  <a:solidFill>
                    <a:srgbClr val="000000"/>
                  </a:solidFill>
                  <a:cs typeface="Times New Roman" pitchFamily="16" charset="0"/>
                </a:rPr>
                <a:t>roc.</a:t>
              </a:r>
            </a:p>
          </p:txBody>
        </p:sp>
        <p:sp>
          <p:nvSpPr>
            <p:cNvPr id="33866" name="Rectangle 70"/>
            <p:cNvSpPr>
              <a:spLocks noChangeArrowheads="1"/>
            </p:cNvSpPr>
            <p:nvPr/>
          </p:nvSpPr>
          <p:spPr bwMode="auto">
            <a:xfrm>
              <a:off x="2883" y="930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16 KB</a:t>
              </a:r>
            </a:p>
          </p:txBody>
        </p:sp>
        <p:sp>
          <p:nvSpPr>
            <p:cNvPr id="33867" name="Rectangle 71"/>
            <p:cNvSpPr>
              <a:spLocks noChangeArrowheads="1"/>
            </p:cNvSpPr>
            <p:nvPr/>
          </p:nvSpPr>
          <p:spPr bwMode="auto">
            <a:xfrm>
              <a:off x="2223" y="930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3500</a:t>
              </a:r>
            </a:p>
          </p:txBody>
        </p:sp>
        <p:sp>
          <p:nvSpPr>
            <p:cNvPr id="33868" name="Rectangle 72"/>
            <p:cNvSpPr>
              <a:spLocks noChangeArrowheads="1"/>
            </p:cNvSpPr>
            <p:nvPr/>
          </p:nvSpPr>
          <p:spPr bwMode="auto">
            <a:xfrm>
              <a:off x="1311" y="930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0.108</a:t>
              </a:r>
            </a:p>
          </p:txBody>
        </p:sp>
        <p:sp>
          <p:nvSpPr>
            <p:cNvPr id="33869" name="Rectangle 73"/>
            <p:cNvSpPr>
              <a:spLocks noChangeArrowheads="1"/>
            </p:cNvSpPr>
            <p:nvPr/>
          </p:nvSpPr>
          <p:spPr bwMode="auto">
            <a:xfrm>
              <a:off x="651" y="930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1972/4</a:t>
              </a:r>
            </a:p>
          </p:txBody>
        </p:sp>
        <p:sp>
          <p:nvSpPr>
            <p:cNvPr id="33870" name="Rectangle 74"/>
            <p:cNvSpPr>
              <a:spLocks noChangeArrowheads="1"/>
            </p:cNvSpPr>
            <p:nvPr/>
          </p:nvSpPr>
          <p:spPr bwMode="auto">
            <a:xfrm>
              <a:off x="-21" y="930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I-8008</a:t>
              </a:r>
            </a:p>
          </p:txBody>
        </p:sp>
        <p:sp>
          <p:nvSpPr>
            <p:cNvPr id="33871" name="Rectangle 75"/>
            <p:cNvSpPr>
              <a:spLocks noChangeArrowheads="1"/>
            </p:cNvSpPr>
            <p:nvPr/>
          </p:nvSpPr>
          <p:spPr bwMode="auto">
            <a:xfrm>
              <a:off x="3531" y="681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Első egylapkás mikrop</a:t>
              </a:r>
              <a:r>
                <a:rPr lang="en-GB" sz="2000">
                  <a:solidFill>
                    <a:srgbClr val="000000"/>
                  </a:solidFill>
                  <a:cs typeface="Times New Roman" pitchFamily="16" charset="0"/>
                </a:rPr>
                <a:t>roc.</a:t>
              </a:r>
            </a:p>
          </p:txBody>
        </p:sp>
        <p:sp>
          <p:nvSpPr>
            <p:cNvPr id="33872" name="Rectangle 76"/>
            <p:cNvSpPr>
              <a:spLocks noChangeArrowheads="1"/>
            </p:cNvSpPr>
            <p:nvPr/>
          </p:nvSpPr>
          <p:spPr bwMode="auto">
            <a:xfrm>
              <a:off x="2883" y="681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640</a:t>
              </a:r>
            </a:p>
          </p:txBody>
        </p:sp>
        <p:sp>
          <p:nvSpPr>
            <p:cNvPr id="33873" name="Rectangle 77"/>
            <p:cNvSpPr>
              <a:spLocks noChangeArrowheads="1"/>
            </p:cNvSpPr>
            <p:nvPr/>
          </p:nvSpPr>
          <p:spPr bwMode="auto">
            <a:xfrm>
              <a:off x="2223" y="681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2300</a:t>
              </a:r>
            </a:p>
          </p:txBody>
        </p:sp>
        <p:sp>
          <p:nvSpPr>
            <p:cNvPr id="33874" name="Rectangle 78"/>
            <p:cNvSpPr>
              <a:spLocks noChangeArrowheads="1"/>
            </p:cNvSpPr>
            <p:nvPr/>
          </p:nvSpPr>
          <p:spPr bwMode="auto">
            <a:xfrm>
              <a:off x="1311" y="681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0.108</a:t>
              </a:r>
            </a:p>
          </p:txBody>
        </p:sp>
        <p:sp>
          <p:nvSpPr>
            <p:cNvPr id="33875" name="Rectangle 79"/>
            <p:cNvSpPr>
              <a:spLocks noChangeArrowheads="1"/>
            </p:cNvSpPr>
            <p:nvPr/>
          </p:nvSpPr>
          <p:spPr bwMode="auto">
            <a:xfrm>
              <a:off x="651" y="681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1971/4</a:t>
              </a:r>
            </a:p>
          </p:txBody>
        </p:sp>
        <p:sp>
          <p:nvSpPr>
            <p:cNvPr id="33876" name="Rectangle 80"/>
            <p:cNvSpPr>
              <a:spLocks noChangeArrowheads="1"/>
            </p:cNvSpPr>
            <p:nvPr/>
          </p:nvSpPr>
          <p:spPr bwMode="auto">
            <a:xfrm>
              <a:off x="-21" y="681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I-4004</a:t>
              </a:r>
            </a:p>
          </p:txBody>
        </p:sp>
        <p:sp>
          <p:nvSpPr>
            <p:cNvPr id="33877" name="Rectangle 81"/>
            <p:cNvSpPr>
              <a:spLocks noChangeArrowheads="1"/>
            </p:cNvSpPr>
            <p:nvPr/>
          </p:nvSpPr>
          <p:spPr bwMode="auto">
            <a:xfrm>
              <a:off x="3531" y="432"/>
              <a:ext cx="2229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  <a:cs typeface="Times New Roman" pitchFamily="16" charset="0"/>
                </a:rPr>
                <a:t>Megjegyzés</a:t>
              </a:r>
            </a:p>
          </p:txBody>
        </p:sp>
        <p:sp>
          <p:nvSpPr>
            <p:cNvPr id="33878" name="Rectangle 82"/>
            <p:cNvSpPr>
              <a:spLocks noChangeArrowheads="1"/>
            </p:cNvSpPr>
            <p:nvPr/>
          </p:nvSpPr>
          <p:spPr bwMode="auto">
            <a:xfrm>
              <a:off x="2883" y="432"/>
              <a:ext cx="648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Mem.</a:t>
              </a:r>
            </a:p>
          </p:txBody>
        </p:sp>
        <p:sp>
          <p:nvSpPr>
            <p:cNvPr id="33879" name="Rectangle 83"/>
            <p:cNvSpPr>
              <a:spLocks noChangeArrowheads="1"/>
            </p:cNvSpPr>
            <p:nvPr/>
          </p:nvSpPr>
          <p:spPr bwMode="auto">
            <a:xfrm>
              <a:off x="2223" y="432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Tranz.</a:t>
              </a:r>
            </a:p>
          </p:txBody>
        </p:sp>
        <p:sp>
          <p:nvSpPr>
            <p:cNvPr id="33880" name="Rectangle 84"/>
            <p:cNvSpPr>
              <a:spLocks noChangeArrowheads="1"/>
            </p:cNvSpPr>
            <p:nvPr/>
          </p:nvSpPr>
          <p:spPr bwMode="auto">
            <a:xfrm>
              <a:off x="1311" y="432"/>
              <a:ext cx="91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MHz</a:t>
              </a:r>
            </a:p>
          </p:txBody>
        </p:sp>
        <p:sp>
          <p:nvSpPr>
            <p:cNvPr id="33881" name="Rectangle 85"/>
            <p:cNvSpPr>
              <a:spLocks noChangeArrowheads="1"/>
            </p:cNvSpPr>
            <p:nvPr/>
          </p:nvSpPr>
          <p:spPr bwMode="auto">
            <a:xfrm>
              <a:off x="651" y="432"/>
              <a:ext cx="660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Dátum</a:t>
              </a:r>
            </a:p>
          </p:txBody>
        </p:sp>
        <p:sp>
          <p:nvSpPr>
            <p:cNvPr id="33882" name="Rectangle 86"/>
            <p:cNvSpPr>
              <a:spLocks noChangeArrowheads="1"/>
            </p:cNvSpPr>
            <p:nvPr/>
          </p:nvSpPr>
          <p:spPr bwMode="auto">
            <a:xfrm>
              <a:off x="-21" y="432"/>
              <a:ext cx="672" cy="2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5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Lapka</a:t>
              </a:r>
            </a:p>
          </p:txBody>
        </p:sp>
        <p:sp>
          <p:nvSpPr>
            <p:cNvPr id="33883" name="Line 87"/>
            <p:cNvSpPr>
              <a:spLocks noChangeShapeType="1"/>
            </p:cNvSpPr>
            <p:nvPr/>
          </p:nvSpPr>
          <p:spPr bwMode="auto">
            <a:xfrm>
              <a:off x="-21" y="432"/>
              <a:ext cx="5781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84" name="Line 88"/>
            <p:cNvSpPr>
              <a:spLocks noChangeShapeType="1"/>
            </p:cNvSpPr>
            <p:nvPr/>
          </p:nvSpPr>
          <p:spPr bwMode="auto">
            <a:xfrm>
              <a:off x="-21" y="681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85" name="Line 89"/>
            <p:cNvSpPr>
              <a:spLocks noChangeShapeType="1"/>
            </p:cNvSpPr>
            <p:nvPr/>
          </p:nvSpPr>
          <p:spPr bwMode="auto">
            <a:xfrm>
              <a:off x="-21" y="930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86" name="Line 90"/>
            <p:cNvSpPr>
              <a:spLocks noChangeShapeType="1"/>
            </p:cNvSpPr>
            <p:nvPr/>
          </p:nvSpPr>
          <p:spPr bwMode="auto">
            <a:xfrm>
              <a:off x="-21" y="1179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87" name="Line 91"/>
            <p:cNvSpPr>
              <a:spLocks noChangeShapeType="1"/>
            </p:cNvSpPr>
            <p:nvPr/>
          </p:nvSpPr>
          <p:spPr bwMode="auto">
            <a:xfrm>
              <a:off x="-21" y="1428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88" name="Line 92"/>
            <p:cNvSpPr>
              <a:spLocks noChangeShapeType="1"/>
            </p:cNvSpPr>
            <p:nvPr/>
          </p:nvSpPr>
          <p:spPr bwMode="auto">
            <a:xfrm>
              <a:off x="-21" y="1677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89" name="Line 93"/>
            <p:cNvSpPr>
              <a:spLocks noChangeShapeType="1"/>
            </p:cNvSpPr>
            <p:nvPr/>
          </p:nvSpPr>
          <p:spPr bwMode="auto">
            <a:xfrm>
              <a:off x="-21" y="1926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0" name="Line 94"/>
            <p:cNvSpPr>
              <a:spLocks noChangeShapeType="1"/>
            </p:cNvSpPr>
            <p:nvPr/>
          </p:nvSpPr>
          <p:spPr bwMode="auto">
            <a:xfrm>
              <a:off x="-21" y="2175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1" name="Line 95"/>
            <p:cNvSpPr>
              <a:spLocks noChangeShapeType="1"/>
            </p:cNvSpPr>
            <p:nvPr/>
          </p:nvSpPr>
          <p:spPr bwMode="auto">
            <a:xfrm>
              <a:off x="-21" y="2424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2" name="Line 96"/>
            <p:cNvSpPr>
              <a:spLocks noChangeShapeType="1"/>
            </p:cNvSpPr>
            <p:nvPr/>
          </p:nvSpPr>
          <p:spPr bwMode="auto">
            <a:xfrm>
              <a:off x="-21" y="2673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3" name="Line 97"/>
            <p:cNvSpPr>
              <a:spLocks noChangeShapeType="1"/>
            </p:cNvSpPr>
            <p:nvPr/>
          </p:nvSpPr>
          <p:spPr bwMode="auto">
            <a:xfrm>
              <a:off x="-21" y="2922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4" name="Line 98"/>
            <p:cNvSpPr>
              <a:spLocks noChangeShapeType="1"/>
            </p:cNvSpPr>
            <p:nvPr/>
          </p:nvSpPr>
          <p:spPr bwMode="auto">
            <a:xfrm>
              <a:off x="-21" y="3171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5" name="Line 99"/>
            <p:cNvSpPr>
              <a:spLocks noChangeShapeType="1"/>
            </p:cNvSpPr>
            <p:nvPr/>
          </p:nvSpPr>
          <p:spPr bwMode="auto">
            <a:xfrm>
              <a:off x="-21" y="3918"/>
              <a:ext cx="5781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6" name="Line 100"/>
            <p:cNvSpPr>
              <a:spLocks noChangeShapeType="1"/>
            </p:cNvSpPr>
            <p:nvPr/>
          </p:nvSpPr>
          <p:spPr bwMode="auto">
            <a:xfrm>
              <a:off x="651" y="432"/>
              <a:ext cx="1" cy="348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7" name="Line 101"/>
            <p:cNvSpPr>
              <a:spLocks noChangeShapeType="1"/>
            </p:cNvSpPr>
            <p:nvPr/>
          </p:nvSpPr>
          <p:spPr bwMode="auto">
            <a:xfrm>
              <a:off x="1311" y="432"/>
              <a:ext cx="1" cy="348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8" name="Line 102"/>
            <p:cNvSpPr>
              <a:spLocks noChangeShapeType="1"/>
            </p:cNvSpPr>
            <p:nvPr/>
          </p:nvSpPr>
          <p:spPr bwMode="auto">
            <a:xfrm>
              <a:off x="2223" y="432"/>
              <a:ext cx="1" cy="348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899" name="Line 103"/>
            <p:cNvSpPr>
              <a:spLocks noChangeShapeType="1"/>
            </p:cNvSpPr>
            <p:nvPr/>
          </p:nvSpPr>
          <p:spPr bwMode="auto">
            <a:xfrm>
              <a:off x="2883" y="432"/>
              <a:ext cx="1" cy="348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900" name="Line 104"/>
            <p:cNvSpPr>
              <a:spLocks noChangeShapeType="1"/>
            </p:cNvSpPr>
            <p:nvPr/>
          </p:nvSpPr>
          <p:spPr bwMode="auto">
            <a:xfrm>
              <a:off x="3531" y="432"/>
              <a:ext cx="1" cy="348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901" name="Line 105"/>
            <p:cNvSpPr>
              <a:spLocks noChangeShapeType="1"/>
            </p:cNvSpPr>
            <p:nvPr/>
          </p:nvSpPr>
          <p:spPr bwMode="auto">
            <a:xfrm>
              <a:off x="-21" y="3669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902" name="Line 106"/>
            <p:cNvSpPr>
              <a:spLocks noChangeShapeType="1"/>
            </p:cNvSpPr>
            <p:nvPr/>
          </p:nvSpPr>
          <p:spPr bwMode="auto">
            <a:xfrm>
              <a:off x="-21" y="3420"/>
              <a:ext cx="5781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903" name="Line 107"/>
            <p:cNvSpPr>
              <a:spLocks noChangeShapeType="1"/>
            </p:cNvSpPr>
            <p:nvPr/>
          </p:nvSpPr>
          <p:spPr bwMode="auto">
            <a:xfrm>
              <a:off x="-21" y="3171"/>
              <a:ext cx="1" cy="24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904" name="Line 108"/>
            <p:cNvSpPr>
              <a:spLocks noChangeShapeType="1"/>
            </p:cNvSpPr>
            <p:nvPr/>
          </p:nvSpPr>
          <p:spPr bwMode="auto">
            <a:xfrm>
              <a:off x="5760" y="3171"/>
              <a:ext cx="1" cy="24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905" name="Line 109"/>
            <p:cNvSpPr>
              <a:spLocks noChangeShapeType="1"/>
            </p:cNvSpPr>
            <p:nvPr/>
          </p:nvSpPr>
          <p:spPr bwMode="auto">
            <a:xfrm>
              <a:off x="-21" y="432"/>
              <a:ext cx="1" cy="273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906" name="Line 110"/>
            <p:cNvSpPr>
              <a:spLocks noChangeShapeType="1"/>
            </p:cNvSpPr>
            <p:nvPr/>
          </p:nvSpPr>
          <p:spPr bwMode="auto">
            <a:xfrm>
              <a:off x="-21" y="3420"/>
              <a:ext cx="1" cy="498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907" name="Line 111"/>
            <p:cNvSpPr>
              <a:spLocks noChangeShapeType="1"/>
            </p:cNvSpPr>
            <p:nvPr/>
          </p:nvSpPr>
          <p:spPr bwMode="auto">
            <a:xfrm>
              <a:off x="5760" y="432"/>
              <a:ext cx="1" cy="273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3908" name="Line 112"/>
            <p:cNvSpPr>
              <a:spLocks noChangeShapeType="1"/>
            </p:cNvSpPr>
            <p:nvPr/>
          </p:nvSpPr>
          <p:spPr bwMode="auto">
            <a:xfrm>
              <a:off x="5760" y="3420"/>
              <a:ext cx="1" cy="498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33797" name="Élőláb helye 11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33798" name="Dátum helye 11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FF1FE488-1E71-4FB8-A17C-C41AA6E14E88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96B41467-EA20-47FE-B395-A402377C63A9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33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7889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179388"/>
            <a:ext cx="9144000" cy="5916612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UltraSPARC III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Igény: UNIX-ot kisgépekre. Hálózati gépek: Ethernet.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SUN (Stanford University Network - 1982). Motorola 68020 CPU alapú gépek. </a:t>
            </a:r>
            <a:br>
              <a:rPr lang="en-GB" sz="2800" smtClean="0"/>
            </a:br>
            <a:r>
              <a:rPr lang="en-GB" sz="2800" smtClean="0"/>
              <a:t>1987-ben félmilliárd </a:t>
            </a:r>
            <a:r>
              <a:rPr lang="en-GB" sz="2800" smtClean="0">
                <a:cs typeface="Times New Roman" pitchFamily="16" charset="0"/>
              </a:rPr>
              <a:t>$</a:t>
            </a:r>
            <a:r>
              <a:rPr lang="en-GB" sz="2800" smtClean="0"/>
              <a:t> a bevételük.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SPARC (Scalable Processor ARChitecture - 1987). 32 bites, 36 MHz. Több cégnek átadták a gyártási jogot, verseny </a:t>
            </a:r>
            <a:r>
              <a:rPr lang="en-GB" sz="2800" smtClean="0">
                <a:cs typeface="Times New Roman" pitchFamily="16" charset="0"/>
              </a:rPr>
              <a:t>→ gyors fejlődés!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UltraSPARC I: 64 bites, multimédiás utasítások.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UltraSPARC II, III: gyorsítás + kevés módosítás.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UltraSPARC IV, kétprocesszoros UltraSPARC III.</a:t>
            </a:r>
          </a:p>
        </p:txBody>
      </p:sp>
      <p:sp>
        <p:nvSpPr>
          <p:cNvPr id="348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3482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049FD78A-0B25-4015-8EBE-99AF84786F0B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4A3331BB-32D3-402A-8216-3AC7058D8697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34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3891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94932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83000"/>
              </a:lnSpc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8051</a:t>
            </a:r>
            <a:r>
              <a:rPr lang="en-GB" sz="2800" smtClean="0"/>
              <a:t> </a:t>
            </a:r>
          </a:p>
          <a:p>
            <a:pPr marL="338138" indent="-338138" algn="just">
              <a:lnSpc>
                <a:spcPct val="83000"/>
              </a:lnSpc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</p:txBody>
      </p:sp>
      <p:grpSp>
        <p:nvGrpSpPr>
          <p:cNvPr id="35844" name="Group 2"/>
          <p:cNvGrpSpPr>
            <a:grpSpLocks/>
          </p:cNvGrpSpPr>
          <p:nvPr/>
        </p:nvGrpSpPr>
        <p:grpSpPr bwMode="auto">
          <a:xfrm>
            <a:off x="0" y="504825"/>
            <a:ext cx="9144000" cy="3660775"/>
            <a:chOff x="0" y="318"/>
            <a:chExt cx="5760" cy="2306"/>
          </a:xfrm>
        </p:grpSpPr>
        <p:sp>
          <p:nvSpPr>
            <p:cNvPr id="35848" name="Rectangle 3"/>
            <p:cNvSpPr>
              <a:spLocks noChangeArrowheads="1"/>
            </p:cNvSpPr>
            <p:nvPr/>
          </p:nvSpPr>
          <p:spPr bwMode="auto">
            <a:xfrm>
              <a:off x="4662" y="2333"/>
              <a:ext cx="109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5849" name="Rectangle 4"/>
            <p:cNvSpPr>
              <a:spLocks noChangeArrowheads="1"/>
            </p:cNvSpPr>
            <p:nvPr/>
          </p:nvSpPr>
          <p:spPr bwMode="auto">
            <a:xfrm>
              <a:off x="3630" y="2333"/>
              <a:ext cx="10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5850" name="Rectangle 5"/>
            <p:cNvSpPr>
              <a:spLocks noChangeArrowheads="1"/>
            </p:cNvSpPr>
            <p:nvPr/>
          </p:nvSpPr>
          <p:spPr bwMode="auto">
            <a:xfrm>
              <a:off x="2880" y="2333"/>
              <a:ext cx="75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256</a:t>
              </a:r>
            </a:p>
          </p:txBody>
        </p:sp>
        <p:sp>
          <p:nvSpPr>
            <p:cNvPr id="35851" name="Rectangle 6"/>
            <p:cNvSpPr>
              <a:spLocks noChangeArrowheads="1"/>
            </p:cNvSpPr>
            <p:nvPr/>
          </p:nvSpPr>
          <p:spPr bwMode="auto">
            <a:xfrm>
              <a:off x="1920" y="2333"/>
              <a:ext cx="96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EPROM</a:t>
              </a:r>
            </a:p>
          </p:txBody>
        </p:sp>
        <p:sp>
          <p:nvSpPr>
            <p:cNvPr id="35852" name="Rectangle 7"/>
            <p:cNvSpPr>
              <a:spLocks noChangeArrowheads="1"/>
            </p:cNvSpPr>
            <p:nvPr/>
          </p:nvSpPr>
          <p:spPr bwMode="auto">
            <a:xfrm>
              <a:off x="732" y="2333"/>
              <a:ext cx="118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8 KB</a:t>
              </a:r>
            </a:p>
          </p:txBody>
        </p:sp>
        <p:sp>
          <p:nvSpPr>
            <p:cNvPr id="35853" name="Rectangle 8"/>
            <p:cNvSpPr>
              <a:spLocks noChangeArrowheads="1"/>
            </p:cNvSpPr>
            <p:nvPr/>
          </p:nvSpPr>
          <p:spPr bwMode="auto">
            <a:xfrm>
              <a:off x="0" y="2333"/>
              <a:ext cx="7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8752</a:t>
              </a:r>
            </a:p>
          </p:txBody>
        </p:sp>
        <p:sp>
          <p:nvSpPr>
            <p:cNvPr id="35854" name="Rectangle 9"/>
            <p:cNvSpPr>
              <a:spLocks noChangeArrowheads="1"/>
            </p:cNvSpPr>
            <p:nvPr/>
          </p:nvSpPr>
          <p:spPr bwMode="auto">
            <a:xfrm>
              <a:off x="4662" y="2042"/>
              <a:ext cx="109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5855" name="Rectangle 10"/>
            <p:cNvSpPr>
              <a:spLocks noChangeArrowheads="1"/>
            </p:cNvSpPr>
            <p:nvPr/>
          </p:nvSpPr>
          <p:spPr bwMode="auto">
            <a:xfrm>
              <a:off x="3630" y="2042"/>
              <a:ext cx="10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5856" name="Rectangle 11"/>
            <p:cNvSpPr>
              <a:spLocks noChangeArrowheads="1"/>
            </p:cNvSpPr>
            <p:nvPr/>
          </p:nvSpPr>
          <p:spPr bwMode="auto">
            <a:xfrm>
              <a:off x="2880" y="2042"/>
              <a:ext cx="75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256</a:t>
              </a:r>
            </a:p>
          </p:txBody>
        </p:sp>
        <p:sp>
          <p:nvSpPr>
            <p:cNvPr id="35857" name="Rectangle 12"/>
            <p:cNvSpPr>
              <a:spLocks noChangeArrowheads="1"/>
            </p:cNvSpPr>
            <p:nvPr/>
          </p:nvSpPr>
          <p:spPr bwMode="auto">
            <a:xfrm>
              <a:off x="1920" y="2042"/>
              <a:ext cx="96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ROM</a:t>
              </a:r>
            </a:p>
          </p:txBody>
        </p:sp>
        <p:sp>
          <p:nvSpPr>
            <p:cNvPr id="35858" name="Rectangle 13"/>
            <p:cNvSpPr>
              <a:spLocks noChangeArrowheads="1"/>
            </p:cNvSpPr>
            <p:nvPr/>
          </p:nvSpPr>
          <p:spPr bwMode="auto">
            <a:xfrm>
              <a:off x="732" y="2042"/>
              <a:ext cx="118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8 KB</a:t>
              </a:r>
            </a:p>
          </p:txBody>
        </p:sp>
        <p:sp>
          <p:nvSpPr>
            <p:cNvPr id="35859" name="Rectangle 14"/>
            <p:cNvSpPr>
              <a:spLocks noChangeArrowheads="1"/>
            </p:cNvSpPr>
            <p:nvPr/>
          </p:nvSpPr>
          <p:spPr bwMode="auto">
            <a:xfrm>
              <a:off x="0" y="2042"/>
              <a:ext cx="7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8052</a:t>
              </a:r>
            </a:p>
          </p:txBody>
        </p:sp>
        <p:sp>
          <p:nvSpPr>
            <p:cNvPr id="35860" name="Rectangle 15"/>
            <p:cNvSpPr>
              <a:spLocks noChangeArrowheads="1"/>
            </p:cNvSpPr>
            <p:nvPr/>
          </p:nvSpPr>
          <p:spPr bwMode="auto">
            <a:xfrm>
              <a:off x="4662" y="1751"/>
              <a:ext cx="109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5861" name="Rectangle 16"/>
            <p:cNvSpPr>
              <a:spLocks noChangeArrowheads="1"/>
            </p:cNvSpPr>
            <p:nvPr/>
          </p:nvSpPr>
          <p:spPr bwMode="auto">
            <a:xfrm>
              <a:off x="3630" y="1751"/>
              <a:ext cx="10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5862" name="Rectangle 17"/>
            <p:cNvSpPr>
              <a:spLocks noChangeArrowheads="1"/>
            </p:cNvSpPr>
            <p:nvPr/>
          </p:nvSpPr>
          <p:spPr bwMode="auto">
            <a:xfrm>
              <a:off x="2880" y="1751"/>
              <a:ext cx="75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256</a:t>
              </a:r>
            </a:p>
          </p:txBody>
        </p:sp>
        <p:sp>
          <p:nvSpPr>
            <p:cNvPr id="35863" name="Rectangle 18"/>
            <p:cNvSpPr>
              <a:spLocks noChangeArrowheads="1"/>
            </p:cNvSpPr>
            <p:nvPr/>
          </p:nvSpPr>
          <p:spPr bwMode="auto">
            <a:xfrm>
              <a:off x="1920" y="1751"/>
              <a:ext cx="96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35864" name="Rectangle 19"/>
            <p:cNvSpPr>
              <a:spLocks noChangeArrowheads="1"/>
            </p:cNvSpPr>
            <p:nvPr/>
          </p:nvSpPr>
          <p:spPr bwMode="auto">
            <a:xfrm>
              <a:off x="732" y="1751"/>
              <a:ext cx="118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0 KB</a:t>
              </a:r>
            </a:p>
          </p:txBody>
        </p:sp>
        <p:sp>
          <p:nvSpPr>
            <p:cNvPr id="35865" name="Rectangle 20"/>
            <p:cNvSpPr>
              <a:spLocks noChangeArrowheads="1"/>
            </p:cNvSpPr>
            <p:nvPr/>
          </p:nvSpPr>
          <p:spPr bwMode="auto">
            <a:xfrm>
              <a:off x="0" y="1751"/>
              <a:ext cx="7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8032</a:t>
              </a:r>
            </a:p>
          </p:txBody>
        </p:sp>
        <p:sp>
          <p:nvSpPr>
            <p:cNvPr id="35866" name="Rectangle 21"/>
            <p:cNvSpPr>
              <a:spLocks noChangeArrowheads="1"/>
            </p:cNvSpPr>
            <p:nvPr/>
          </p:nvSpPr>
          <p:spPr bwMode="auto">
            <a:xfrm>
              <a:off x="4662" y="1460"/>
              <a:ext cx="109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5867" name="Rectangle 22"/>
            <p:cNvSpPr>
              <a:spLocks noChangeArrowheads="1"/>
            </p:cNvSpPr>
            <p:nvPr/>
          </p:nvSpPr>
          <p:spPr bwMode="auto">
            <a:xfrm>
              <a:off x="3630" y="1460"/>
              <a:ext cx="10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5868" name="Rectangle 23"/>
            <p:cNvSpPr>
              <a:spLocks noChangeArrowheads="1"/>
            </p:cNvSpPr>
            <p:nvPr/>
          </p:nvSpPr>
          <p:spPr bwMode="auto">
            <a:xfrm>
              <a:off x="2880" y="1460"/>
              <a:ext cx="75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128</a:t>
              </a:r>
            </a:p>
          </p:txBody>
        </p:sp>
        <p:sp>
          <p:nvSpPr>
            <p:cNvPr id="35869" name="Rectangle 24"/>
            <p:cNvSpPr>
              <a:spLocks noChangeArrowheads="1"/>
            </p:cNvSpPr>
            <p:nvPr/>
          </p:nvSpPr>
          <p:spPr bwMode="auto">
            <a:xfrm>
              <a:off x="1920" y="1460"/>
              <a:ext cx="96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EPROM</a:t>
              </a:r>
            </a:p>
          </p:txBody>
        </p:sp>
        <p:sp>
          <p:nvSpPr>
            <p:cNvPr id="35870" name="Rectangle 25"/>
            <p:cNvSpPr>
              <a:spLocks noChangeArrowheads="1"/>
            </p:cNvSpPr>
            <p:nvPr/>
          </p:nvSpPr>
          <p:spPr bwMode="auto">
            <a:xfrm>
              <a:off x="732" y="1460"/>
              <a:ext cx="118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8 KB</a:t>
              </a:r>
            </a:p>
          </p:txBody>
        </p:sp>
        <p:sp>
          <p:nvSpPr>
            <p:cNvPr id="35871" name="Rectangle 26"/>
            <p:cNvSpPr>
              <a:spLocks noChangeArrowheads="1"/>
            </p:cNvSpPr>
            <p:nvPr/>
          </p:nvSpPr>
          <p:spPr bwMode="auto">
            <a:xfrm>
              <a:off x="0" y="1460"/>
              <a:ext cx="7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8751</a:t>
              </a:r>
            </a:p>
          </p:txBody>
        </p:sp>
        <p:sp>
          <p:nvSpPr>
            <p:cNvPr id="35872" name="Rectangle 27"/>
            <p:cNvSpPr>
              <a:spLocks noChangeArrowheads="1"/>
            </p:cNvSpPr>
            <p:nvPr/>
          </p:nvSpPr>
          <p:spPr bwMode="auto">
            <a:xfrm>
              <a:off x="4662" y="1169"/>
              <a:ext cx="109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5873" name="Rectangle 28"/>
            <p:cNvSpPr>
              <a:spLocks noChangeArrowheads="1"/>
            </p:cNvSpPr>
            <p:nvPr/>
          </p:nvSpPr>
          <p:spPr bwMode="auto">
            <a:xfrm>
              <a:off x="3630" y="1169"/>
              <a:ext cx="10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5874" name="Rectangle 29"/>
            <p:cNvSpPr>
              <a:spLocks noChangeArrowheads="1"/>
            </p:cNvSpPr>
            <p:nvPr/>
          </p:nvSpPr>
          <p:spPr bwMode="auto">
            <a:xfrm>
              <a:off x="2880" y="1169"/>
              <a:ext cx="75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128</a:t>
              </a:r>
            </a:p>
          </p:txBody>
        </p:sp>
        <p:sp>
          <p:nvSpPr>
            <p:cNvPr id="35875" name="Rectangle 30"/>
            <p:cNvSpPr>
              <a:spLocks noChangeArrowheads="1"/>
            </p:cNvSpPr>
            <p:nvPr/>
          </p:nvSpPr>
          <p:spPr bwMode="auto">
            <a:xfrm>
              <a:off x="1920" y="1169"/>
              <a:ext cx="96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ROM</a:t>
              </a:r>
            </a:p>
          </p:txBody>
        </p:sp>
        <p:sp>
          <p:nvSpPr>
            <p:cNvPr id="35876" name="Rectangle 31"/>
            <p:cNvSpPr>
              <a:spLocks noChangeArrowheads="1"/>
            </p:cNvSpPr>
            <p:nvPr/>
          </p:nvSpPr>
          <p:spPr bwMode="auto">
            <a:xfrm>
              <a:off x="732" y="1169"/>
              <a:ext cx="118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4 KB</a:t>
              </a:r>
            </a:p>
          </p:txBody>
        </p:sp>
        <p:sp>
          <p:nvSpPr>
            <p:cNvPr id="35877" name="Rectangle 32"/>
            <p:cNvSpPr>
              <a:spLocks noChangeArrowheads="1"/>
            </p:cNvSpPr>
            <p:nvPr/>
          </p:nvSpPr>
          <p:spPr bwMode="auto">
            <a:xfrm>
              <a:off x="0" y="1169"/>
              <a:ext cx="7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8051</a:t>
              </a:r>
            </a:p>
          </p:txBody>
        </p:sp>
        <p:sp>
          <p:nvSpPr>
            <p:cNvPr id="35878" name="Rectangle 33"/>
            <p:cNvSpPr>
              <a:spLocks noChangeArrowheads="1"/>
            </p:cNvSpPr>
            <p:nvPr/>
          </p:nvSpPr>
          <p:spPr bwMode="auto">
            <a:xfrm>
              <a:off x="4662" y="878"/>
              <a:ext cx="109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5879" name="Rectangle 34"/>
            <p:cNvSpPr>
              <a:spLocks noChangeArrowheads="1"/>
            </p:cNvSpPr>
            <p:nvPr/>
          </p:nvSpPr>
          <p:spPr bwMode="auto">
            <a:xfrm>
              <a:off x="3630" y="878"/>
              <a:ext cx="10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5880" name="Rectangle 35"/>
            <p:cNvSpPr>
              <a:spLocks noChangeArrowheads="1"/>
            </p:cNvSpPr>
            <p:nvPr/>
          </p:nvSpPr>
          <p:spPr bwMode="auto">
            <a:xfrm>
              <a:off x="2880" y="878"/>
              <a:ext cx="75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128</a:t>
              </a:r>
            </a:p>
          </p:txBody>
        </p:sp>
        <p:sp>
          <p:nvSpPr>
            <p:cNvPr id="35881" name="Rectangle 36"/>
            <p:cNvSpPr>
              <a:spLocks noChangeArrowheads="1"/>
            </p:cNvSpPr>
            <p:nvPr/>
          </p:nvSpPr>
          <p:spPr bwMode="auto">
            <a:xfrm>
              <a:off x="1920" y="878"/>
              <a:ext cx="960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35882" name="Rectangle 37"/>
            <p:cNvSpPr>
              <a:spLocks noChangeArrowheads="1"/>
            </p:cNvSpPr>
            <p:nvPr/>
          </p:nvSpPr>
          <p:spPr bwMode="auto">
            <a:xfrm>
              <a:off x="732" y="878"/>
              <a:ext cx="1188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0 KB</a:t>
              </a:r>
            </a:p>
          </p:txBody>
        </p:sp>
        <p:sp>
          <p:nvSpPr>
            <p:cNvPr id="35883" name="Rectangle 38"/>
            <p:cNvSpPr>
              <a:spLocks noChangeArrowheads="1"/>
            </p:cNvSpPr>
            <p:nvPr/>
          </p:nvSpPr>
          <p:spPr bwMode="auto">
            <a:xfrm>
              <a:off x="0" y="878"/>
              <a:ext cx="732" cy="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8031</a:t>
              </a:r>
            </a:p>
          </p:txBody>
        </p:sp>
        <p:sp>
          <p:nvSpPr>
            <p:cNvPr id="35884" name="Rectangle 39"/>
            <p:cNvSpPr>
              <a:spLocks noChangeArrowheads="1"/>
            </p:cNvSpPr>
            <p:nvPr/>
          </p:nvSpPr>
          <p:spPr bwMode="auto">
            <a:xfrm>
              <a:off x="4662" y="318"/>
              <a:ext cx="1098" cy="5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Megszakí-tások</a:t>
              </a:r>
            </a:p>
          </p:txBody>
        </p:sp>
        <p:sp>
          <p:nvSpPr>
            <p:cNvPr id="35885" name="Rectangle 40"/>
            <p:cNvSpPr>
              <a:spLocks noChangeArrowheads="1"/>
            </p:cNvSpPr>
            <p:nvPr/>
          </p:nvSpPr>
          <p:spPr bwMode="auto">
            <a:xfrm>
              <a:off x="3630" y="318"/>
              <a:ext cx="1032" cy="5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Időzítők</a:t>
              </a:r>
            </a:p>
          </p:txBody>
        </p:sp>
        <p:sp>
          <p:nvSpPr>
            <p:cNvPr id="35886" name="Rectangle 41"/>
            <p:cNvSpPr>
              <a:spLocks noChangeArrowheads="1"/>
            </p:cNvSpPr>
            <p:nvPr/>
          </p:nvSpPr>
          <p:spPr bwMode="auto">
            <a:xfrm>
              <a:off x="2880" y="318"/>
              <a:ext cx="750" cy="5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RAM</a:t>
              </a:r>
            </a:p>
          </p:txBody>
        </p:sp>
        <p:sp>
          <p:nvSpPr>
            <p:cNvPr id="35887" name="Rectangle 42"/>
            <p:cNvSpPr>
              <a:spLocks noChangeArrowheads="1"/>
            </p:cNvSpPr>
            <p:nvPr/>
          </p:nvSpPr>
          <p:spPr bwMode="auto">
            <a:xfrm>
              <a:off x="1920" y="318"/>
              <a:ext cx="960" cy="5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Memória típus</a:t>
              </a:r>
            </a:p>
          </p:txBody>
        </p:sp>
        <p:sp>
          <p:nvSpPr>
            <p:cNvPr id="35888" name="Rectangle 43"/>
            <p:cNvSpPr>
              <a:spLocks noChangeArrowheads="1"/>
            </p:cNvSpPr>
            <p:nvPr/>
          </p:nvSpPr>
          <p:spPr bwMode="auto">
            <a:xfrm>
              <a:off x="732" y="318"/>
              <a:ext cx="1188" cy="5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Program-memória</a:t>
              </a:r>
            </a:p>
          </p:txBody>
        </p:sp>
        <p:sp>
          <p:nvSpPr>
            <p:cNvPr id="35889" name="Rectangle 44"/>
            <p:cNvSpPr>
              <a:spLocks noChangeArrowheads="1"/>
            </p:cNvSpPr>
            <p:nvPr/>
          </p:nvSpPr>
          <p:spPr bwMode="auto">
            <a:xfrm>
              <a:off x="0" y="318"/>
              <a:ext cx="732" cy="5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18000" rIns="90000" bIns="180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Lapka</a:t>
              </a:r>
            </a:p>
          </p:txBody>
        </p:sp>
        <p:sp>
          <p:nvSpPr>
            <p:cNvPr id="35890" name="Line 45"/>
            <p:cNvSpPr>
              <a:spLocks noChangeShapeType="1"/>
            </p:cNvSpPr>
            <p:nvPr/>
          </p:nvSpPr>
          <p:spPr bwMode="auto">
            <a:xfrm>
              <a:off x="0" y="318"/>
              <a:ext cx="5760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891" name="Line 46"/>
            <p:cNvSpPr>
              <a:spLocks noChangeShapeType="1"/>
            </p:cNvSpPr>
            <p:nvPr/>
          </p:nvSpPr>
          <p:spPr bwMode="auto">
            <a:xfrm>
              <a:off x="0" y="878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892" name="Line 47"/>
            <p:cNvSpPr>
              <a:spLocks noChangeShapeType="1"/>
            </p:cNvSpPr>
            <p:nvPr/>
          </p:nvSpPr>
          <p:spPr bwMode="auto">
            <a:xfrm>
              <a:off x="0" y="1169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893" name="Line 48"/>
            <p:cNvSpPr>
              <a:spLocks noChangeShapeType="1"/>
            </p:cNvSpPr>
            <p:nvPr/>
          </p:nvSpPr>
          <p:spPr bwMode="auto">
            <a:xfrm>
              <a:off x="0" y="1460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894" name="Line 49"/>
            <p:cNvSpPr>
              <a:spLocks noChangeShapeType="1"/>
            </p:cNvSpPr>
            <p:nvPr/>
          </p:nvSpPr>
          <p:spPr bwMode="auto">
            <a:xfrm>
              <a:off x="0" y="1751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895" name="Line 50"/>
            <p:cNvSpPr>
              <a:spLocks noChangeShapeType="1"/>
            </p:cNvSpPr>
            <p:nvPr/>
          </p:nvSpPr>
          <p:spPr bwMode="auto">
            <a:xfrm>
              <a:off x="0" y="2042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896" name="Line 51"/>
            <p:cNvSpPr>
              <a:spLocks noChangeShapeType="1"/>
            </p:cNvSpPr>
            <p:nvPr/>
          </p:nvSpPr>
          <p:spPr bwMode="auto">
            <a:xfrm>
              <a:off x="0" y="2333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897" name="Line 52"/>
            <p:cNvSpPr>
              <a:spLocks noChangeShapeType="1"/>
            </p:cNvSpPr>
            <p:nvPr/>
          </p:nvSpPr>
          <p:spPr bwMode="auto">
            <a:xfrm>
              <a:off x="0" y="2624"/>
              <a:ext cx="5760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898" name="Line 53"/>
            <p:cNvSpPr>
              <a:spLocks noChangeShapeType="1"/>
            </p:cNvSpPr>
            <p:nvPr/>
          </p:nvSpPr>
          <p:spPr bwMode="auto">
            <a:xfrm>
              <a:off x="0" y="318"/>
              <a:ext cx="1" cy="2306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899" name="Line 54"/>
            <p:cNvSpPr>
              <a:spLocks noChangeShapeType="1"/>
            </p:cNvSpPr>
            <p:nvPr/>
          </p:nvSpPr>
          <p:spPr bwMode="auto">
            <a:xfrm>
              <a:off x="732" y="318"/>
              <a:ext cx="1" cy="230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900" name="Line 55"/>
            <p:cNvSpPr>
              <a:spLocks noChangeShapeType="1"/>
            </p:cNvSpPr>
            <p:nvPr/>
          </p:nvSpPr>
          <p:spPr bwMode="auto">
            <a:xfrm>
              <a:off x="1920" y="318"/>
              <a:ext cx="1" cy="230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901" name="Line 56"/>
            <p:cNvSpPr>
              <a:spLocks noChangeShapeType="1"/>
            </p:cNvSpPr>
            <p:nvPr/>
          </p:nvSpPr>
          <p:spPr bwMode="auto">
            <a:xfrm>
              <a:off x="2880" y="318"/>
              <a:ext cx="1" cy="230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902" name="Line 57"/>
            <p:cNvSpPr>
              <a:spLocks noChangeShapeType="1"/>
            </p:cNvSpPr>
            <p:nvPr/>
          </p:nvSpPr>
          <p:spPr bwMode="auto">
            <a:xfrm>
              <a:off x="3630" y="318"/>
              <a:ext cx="1" cy="230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903" name="Line 58"/>
            <p:cNvSpPr>
              <a:spLocks noChangeShapeType="1"/>
            </p:cNvSpPr>
            <p:nvPr/>
          </p:nvSpPr>
          <p:spPr bwMode="auto">
            <a:xfrm>
              <a:off x="4662" y="318"/>
              <a:ext cx="1" cy="230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5904" name="Line 59"/>
            <p:cNvSpPr>
              <a:spLocks noChangeShapeType="1"/>
            </p:cNvSpPr>
            <p:nvPr/>
          </p:nvSpPr>
          <p:spPr bwMode="auto">
            <a:xfrm>
              <a:off x="5760" y="318"/>
              <a:ext cx="1" cy="2306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35845" name="Rectangle 60"/>
          <p:cNvSpPr>
            <a:spLocks noChangeArrowheads="1"/>
          </p:cNvSpPr>
          <p:nvPr/>
        </p:nvSpPr>
        <p:spPr bwMode="auto">
          <a:xfrm>
            <a:off x="0" y="4181475"/>
            <a:ext cx="9144000" cy="2028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/>
          <a:lstStyle/>
          <a:p>
            <a:pPr marL="338138" indent="-338138" algn="ctr">
              <a:lnSpc>
                <a:spcPct val="93000"/>
              </a:lnSpc>
              <a:spcBef>
                <a:spcPts val="7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>
                <a:solidFill>
                  <a:srgbClr val="000000"/>
                </a:solidFill>
              </a:rPr>
              <a:t>1.14. </a:t>
            </a:r>
            <a:r>
              <a:rPr lang="en-GB" sz="2800">
                <a:solidFill>
                  <a:srgbClr val="000000"/>
                </a:solidFill>
              </a:rPr>
              <a:t> </a:t>
            </a:r>
            <a:r>
              <a:rPr lang="en-GB" sz="2800" b="1">
                <a:solidFill>
                  <a:srgbClr val="000000"/>
                </a:solidFill>
              </a:rPr>
              <a:t>ábra. </a:t>
            </a:r>
            <a:r>
              <a:rPr lang="en-GB" sz="2800" i="1">
                <a:solidFill>
                  <a:srgbClr val="000000"/>
                </a:solidFill>
              </a:rPr>
              <a:t>Az MCS-51 család tagjai</a:t>
            </a:r>
          </a:p>
          <a:p>
            <a:pPr marL="338138" indent="-338138">
              <a:lnSpc>
                <a:spcPct val="93000"/>
              </a:lnSpc>
              <a:spcBef>
                <a:spcPts val="7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>
                <a:solidFill>
                  <a:srgbClr val="000000"/>
                </a:solidFill>
              </a:rPr>
              <a:t>Beágyazott rendszerekben használatos. Évente 8 milliárd mikrovezérlőt adnak el! Ez a család a legnépszerűbb!</a:t>
            </a:r>
            <a:br>
              <a:rPr lang="en-GB" sz="2800">
                <a:solidFill>
                  <a:srgbClr val="000000"/>
                </a:solidFill>
              </a:rPr>
            </a:br>
            <a:r>
              <a:rPr lang="en-GB" sz="2800">
                <a:solidFill>
                  <a:srgbClr val="000000"/>
                </a:solidFill>
              </a:rPr>
              <a:t>Nagyon olcsó (10-15 cent).</a:t>
            </a:r>
          </a:p>
        </p:txBody>
      </p:sp>
      <p:sp>
        <p:nvSpPr>
          <p:cNvPr id="35846" name="Élőláb helye 6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35847" name="Dátum helye 6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B3B8713E-9DFD-40C8-9F79-6DA498C5A06D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73348376-EA28-4F8E-BE3B-BACE9473B432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4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44195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Egy</a:t>
            </a:r>
            <a:r>
              <a:rPr lang="en-GB" sz="3200" dirty="0" smtClean="0"/>
              <a:t> </a:t>
            </a:r>
            <a:r>
              <a:rPr lang="en-GB" sz="3200" dirty="0" err="1" smtClean="0"/>
              <a:t>számítógép</a:t>
            </a:r>
            <a:r>
              <a:rPr lang="en-GB" sz="3200" dirty="0" smtClean="0"/>
              <a:t> </a:t>
            </a:r>
            <a:r>
              <a:rPr lang="en-GB" sz="3200" dirty="0" err="1" smtClean="0"/>
              <a:t>utasításainak</a:t>
            </a:r>
            <a:r>
              <a:rPr lang="en-GB" sz="3200" dirty="0" smtClean="0"/>
              <a:t> </a:t>
            </a:r>
            <a:r>
              <a:rPr lang="en-GB" sz="3200" dirty="0" err="1" smtClean="0"/>
              <a:t>együttese</a:t>
            </a:r>
            <a:r>
              <a:rPr lang="en-GB" sz="3200" dirty="0" smtClean="0"/>
              <a:t> </a:t>
            </a:r>
            <a:r>
              <a:rPr lang="en-GB" sz="3200" dirty="0" err="1" smtClean="0"/>
              <a:t>egy</a:t>
            </a:r>
            <a:r>
              <a:rPr lang="en-GB" sz="3200" dirty="0" smtClean="0"/>
              <a:t> </a:t>
            </a:r>
            <a:r>
              <a:rPr lang="en-GB" sz="3200" dirty="0" err="1" smtClean="0"/>
              <a:t>olyan</a:t>
            </a:r>
            <a:r>
              <a:rPr lang="en-GB" sz="3200" dirty="0" smtClean="0"/>
              <a:t> </a:t>
            </a:r>
            <a:r>
              <a:rPr lang="en-GB" sz="3200" dirty="0" err="1" smtClean="0"/>
              <a:t>nyelvet</a:t>
            </a:r>
            <a:r>
              <a:rPr lang="en-GB" sz="3200" dirty="0" smtClean="0"/>
              <a:t> </a:t>
            </a:r>
            <a:r>
              <a:rPr lang="en-GB" sz="3200" dirty="0" err="1" smtClean="0"/>
              <a:t>alkot</a:t>
            </a:r>
            <a:r>
              <a:rPr lang="en-GB" sz="3200" dirty="0" smtClean="0"/>
              <a:t>, </a:t>
            </a:r>
            <a:r>
              <a:rPr lang="en-GB" sz="3200" dirty="0" err="1" smtClean="0"/>
              <a:t>amelyen</a:t>
            </a:r>
            <a:r>
              <a:rPr lang="en-GB" sz="3200" dirty="0" smtClean="0"/>
              <a:t> </a:t>
            </a:r>
            <a:r>
              <a:rPr lang="en-GB" sz="3200" dirty="0" err="1" smtClean="0"/>
              <a:t>az</a:t>
            </a:r>
            <a:r>
              <a:rPr lang="en-GB" sz="3200" dirty="0" smtClean="0"/>
              <a:t> ember a </a:t>
            </a:r>
            <a:r>
              <a:rPr lang="en-GB" sz="3200" dirty="0" err="1" smtClean="0"/>
              <a:t>számítógéppel</a:t>
            </a:r>
            <a:r>
              <a:rPr lang="en-GB" sz="3200" dirty="0" smtClean="0"/>
              <a:t> </a:t>
            </a:r>
            <a:r>
              <a:rPr lang="en-GB" sz="3200" dirty="0" err="1" smtClean="0"/>
              <a:t>képes</a:t>
            </a:r>
            <a:r>
              <a:rPr lang="en-GB" sz="3200" dirty="0" smtClean="0"/>
              <a:t> </a:t>
            </a:r>
            <a:r>
              <a:rPr lang="en-GB" sz="3200" dirty="0" err="1" smtClean="0"/>
              <a:t>kommunikálni</a:t>
            </a:r>
            <a:r>
              <a:rPr lang="en-GB" sz="3200" dirty="0" smtClean="0"/>
              <a:t>. </a:t>
            </a:r>
            <a:r>
              <a:rPr lang="en-GB" sz="3200" dirty="0" err="1" smtClean="0"/>
              <a:t>Az</a:t>
            </a:r>
            <a:r>
              <a:rPr lang="en-GB" sz="3200" dirty="0" smtClean="0"/>
              <a:t> </a:t>
            </a:r>
            <a:r>
              <a:rPr lang="en-GB" sz="3200" dirty="0" err="1" smtClean="0"/>
              <a:t>ilyen</a:t>
            </a:r>
            <a:r>
              <a:rPr lang="en-GB" sz="3200" dirty="0" smtClean="0"/>
              <a:t> </a:t>
            </a:r>
            <a:r>
              <a:rPr lang="en-GB" sz="3200" dirty="0" err="1" smtClean="0"/>
              <a:t>nyelvet</a:t>
            </a:r>
            <a:r>
              <a:rPr lang="en-GB" sz="3200" dirty="0" smtClean="0"/>
              <a:t> </a:t>
            </a:r>
            <a:r>
              <a:rPr lang="en-GB" sz="3200" b="1" dirty="0" err="1" smtClean="0"/>
              <a:t>gépi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nyelv</a:t>
            </a:r>
            <a:r>
              <a:rPr lang="en-GB" sz="3200" dirty="0" err="1" smtClean="0"/>
              <a:t>nek</a:t>
            </a:r>
            <a:r>
              <a:rPr lang="en-GB" sz="3200" dirty="0" smtClean="0"/>
              <a:t> </a:t>
            </a:r>
            <a:r>
              <a:rPr lang="en-GB" sz="3200" dirty="0" err="1" smtClean="0"/>
              <a:t>nevezzük</a:t>
            </a:r>
            <a:r>
              <a:rPr lang="en-GB" sz="3200" dirty="0" smtClean="0"/>
              <a:t>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Egyszerűbb</a:t>
            </a:r>
            <a:r>
              <a:rPr lang="en-GB" sz="3200" dirty="0" smtClean="0"/>
              <a:t> </a:t>
            </a:r>
            <a:r>
              <a:rPr lang="en-GB" sz="3200" dirty="0" err="1" smtClean="0"/>
              <a:t>gépi</a:t>
            </a:r>
            <a:r>
              <a:rPr lang="en-GB" sz="3200" dirty="0" smtClean="0"/>
              <a:t> </a:t>
            </a:r>
            <a:r>
              <a:rPr lang="en-GB" sz="3200" dirty="0" err="1" smtClean="0"/>
              <a:t>nyelv</a:t>
            </a:r>
            <a:r>
              <a:rPr lang="en-GB" sz="3200" dirty="0" smtClean="0"/>
              <a:t> </a:t>
            </a:r>
            <a:r>
              <a:rPr lang="hu-HU" sz="3200" dirty="0" smtClean="0">
                <a:latin typeface="Arial" charset="0"/>
                <a:cs typeface="Times New Roman" pitchFamily="18" charset="0"/>
              </a:rPr>
              <a:t>=</a:t>
            </a:r>
            <a:r>
              <a:rPr lang="hu-HU" sz="3200" dirty="0" smtClean="0">
                <a:latin typeface="Arial" charset="0"/>
              </a:rPr>
              <a:t>=&gt;</a:t>
            </a:r>
            <a:r>
              <a:rPr lang="en-GB" sz="3200" dirty="0" smtClean="0">
                <a:cs typeface="Times New Roman" pitchFamily="18" charset="0"/>
              </a:rPr>
              <a:t>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cs typeface="Times New Roman" pitchFamily="18" charset="0"/>
              </a:rPr>
              <a:t>    </a:t>
            </a:r>
            <a:r>
              <a:rPr lang="en-GB" sz="3200" dirty="0" err="1" smtClean="0">
                <a:cs typeface="Times New Roman" pitchFamily="18" charset="0"/>
              </a:rPr>
              <a:t>egyszerűbb</a:t>
            </a:r>
            <a:r>
              <a:rPr lang="en-GB" sz="3200" dirty="0" smtClean="0">
                <a:cs typeface="Times New Roman" pitchFamily="18" charset="0"/>
              </a:rPr>
              <a:t> </a:t>
            </a:r>
            <a:r>
              <a:rPr lang="en-GB" sz="3200" dirty="0" err="1" smtClean="0">
                <a:cs typeface="Times New Roman" pitchFamily="18" charset="0"/>
              </a:rPr>
              <a:t>elektronika</a:t>
            </a:r>
            <a:r>
              <a:rPr lang="en-GB" sz="3200" dirty="0" smtClean="0">
                <a:cs typeface="Times New Roman" pitchFamily="18" charset="0"/>
              </a:rPr>
              <a:t> </a:t>
            </a:r>
            <a:r>
              <a:rPr lang="hu-HU" sz="3200" dirty="0" smtClean="0">
                <a:latin typeface="Arial" charset="0"/>
                <a:cs typeface="Times New Roman" pitchFamily="18" charset="0"/>
              </a:rPr>
              <a:t>=</a:t>
            </a:r>
            <a:r>
              <a:rPr lang="hu-HU" sz="3200" dirty="0" smtClean="0">
                <a:latin typeface="Arial" charset="0"/>
              </a:rPr>
              <a:t>=&gt;</a:t>
            </a:r>
            <a:r>
              <a:rPr lang="en-GB" sz="3200" dirty="0" smtClean="0">
                <a:cs typeface="Times New Roman" pitchFamily="18" charset="0"/>
              </a:rPr>
              <a:t>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cs typeface="Times New Roman" pitchFamily="18" charset="0"/>
              </a:rPr>
              <a:t>                            </a:t>
            </a:r>
            <a:r>
              <a:rPr lang="en-GB" sz="3200" dirty="0" err="1" smtClean="0">
                <a:cs typeface="Times New Roman" pitchFamily="18" charset="0"/>
              </a:rPr>
              <a:t>olcsóbb</a:t>
            </a:r>
            <a:r>
              <a:rPr lang="en-GB" sz="3200" dirty="0" smtClean="0">
                <a:cs typeface="Times New Roman" pitchFamily="18" charset="0"/>
              </a:rPr>
              <a:t> </a:t>
            </a:r>
            <a:r>
              <a:rPr lang="en-GB" sz="3200" dirty="0" err="1" smtClean="0">
                <a:cs typeface="Times New Roman" pitchFamily="18" charset="0"/>
              </a:rPr>
              <a:t>gép</a:t>
            </a:r>
            <a:r>
              <a:rPr lang="en-GB" sz="3200" dirty="0" smtClean="0">
                <a:cs typeface="Times New Roman" pitchFamily="18" charset="0"/>
              </a:rPr>
              <a:t> </a:t>
            </a:r>
            <a:r>
              <a:rPr lang="hu-HU" sz="3200" dirty="0" smtClean="0">
                <a:latin typeface="Arial" charset="0"/>
                <a:cs typeface="Times New Roman" pitchFamily="18" charset="0"/>
              </a:rPr>
              <a:t>=</a:t>
            </a:r>
            <a:r>
              <a:rPr lang="hu-HU" sz="3200" dirty="0" smtClean="0">
                <a:latin typeface="Arial" charset="0"/>
              </a:rPr>
              <a:t>=&gt;</a:t>
            </a:r>
            <a:r>
              <a:rPr lang="en-GB" sz="3200" dirty="0" smtClean="0">
                <a:cs typeface="Times New Roman" pitchFamily="18" charset="0"/>
              </a:rPr>
              <a:t>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cs typeface="Times New Roman" pitchFamily="18" charset="0"/>
              </a:rPr>
              <a:t>				           </a:t>
            </a:r>
            <a:r>
              <a:rPr lang="en-GB" sz="3200" dirty="0" err="1" smtClean="0">
                <a:cs typeface="Times New Roman" pitchFamily="18" charset="0"/>
              </a:rPr>
              <a:t>az</a:t>
            </a:r>
            <a:r>
              <a:rPr lang="en-GB" sz="3200" dirty="0" smtClean="0">
                <a:cs typeface="Times New Roman" pitchFamily="18" charset="0"/>
              </a:rPr>
              <a:t> ember </a:t>
            </a:r>
            <a:r>
              <a:rPr lang="en-GB" sz="3200" dirty="0" err="1" smtClean="0">
                <a:cs typeface="Times New Roman" pitchFamily="18" charset="0"/>
              </a:rPr>
              <a:t>számára</a:t>
            </a:r>
            <a:r>
              <a:rPr lang="en-GB" sz="3200" dirty="0" smtClean="0">
                <a:cs typeface="Times New Roman" pitchFamily="18" charset="0"/>
              </a:rPr>
              <a:t> </a:t>
            </a:r>
            <a:r>
              <a:rPr lang="en-GB" sz="3200" dirty="0" err="1" smtClean="0">
                <a:cs typeface="Times New Roman" pitchFamily="18" charset="0"/>
              </a:rPr>
              <a:t>nehézkes</a:t>
            </a:r>
            <a:endParaRPr lang="en-GB" sz="3200" dirty="0" smtClean="0">
              <a:cs typeface="Times New Roman" pitchFamily="18" charset="0"/>
            </a:endParaRPr>
          </a:p>
          <a:p>
            <a:pPr marL="338138" indent="-338138">
              <a:lnSpc>
                <a:spcPct val="93000"/>
              </a:lnSpc>
              <a:spcBef>
                <a:spcPts val="20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>
              <a:cs typeface="Times New Roman" pitchFamily="18" charset="0"/>
            </a:endParaRPr>
          </a:p>
        </p:txBody>
      </p:sp>
      <p:sp>
        <p:nvSpPr>
          <p:cNvPr id="512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512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A58D3A47-5264-4F64-B9A3-58A860A90598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C247D222-D41A-48F9-88A2-464C07BBA421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5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9817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Legyen </a:t>
            </a:r>
            <a:r>
              <a:rPr lang="en-GB" sz="3200" b="1" smtClean="0"/>
              <a:t>L</a:t>
            </a:r>
            <a:r>
              <a:rPr lang="en-GB" sz="3200" b="1" baseline="-25000" smtClean="0"/>
              <a:t>0</a:t>
            </a:r>
            <a:r>
              <a:rPr lang="en-GB" sz="3200" smtClean="0"/>
              <a:t> a gépi nyelv, és </a:t>
            </a:r>
            <a:r>
              <a:rPr lang="en-GB" sz="3200" b="1" smtClean="0"/>
              <a:t>L</a:t>
            </a:r>
            <a:r>
              <a:rPr lang="en-GB" sz="3200" b="1" baseline="-25000" smtClean="0"/>
              <a:t>1</a:t>
            </a:r>
            <a:r>
              <a:rPr lang="en-GB" sz="3200" smtClean="0"/>
              <a:t> egy az ember számára kényelmesebb nyelv.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Hogy hajtható végre az </a:t>
            </a:r>
            <a:r>
              <a:rPr lang="en-GB" sz="3200" b="1" smtClean="0"/>
              <a:t>L</a:t>
            </a:r>
            <a:r>
              <a:rPr lang="en-GB" sz="3200" b="1" baseline="-25000" smtClean="0"/>
              <a:t>1</a:t>
            </a:r>
            <a:r>
              <a:rPr lang="en-GB" sz="3200" smtClean="0"/>
              <a:t> nyelven írt program?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Kellene olyan gép, amelynek gépi nyelve az </a:t>
            </a:r>
            <a:r>
              <a:rPr lang="en-GB" sz="3200" b="1" smtClean="0"/>
              <a:t>L</a:t>
            </a:r>
            <a:r>
              <a:rPr lang="en-GB" sz="3200" b="1" baseline="-25000" smtClean="0"/>
              <a:t>1</a:t>
            </a:r>
            <a:r>
              <a:rPr lang="en-GB" sz="3200" smtClean="0"/>
              <a:t> nyelv.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smtClean="0"/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Fordítás</a:t>
            </a:r>
            <a:r>
              <a:rPr lang="en-GB" sz="3200" smtClean="0"/>
              <a:t> és </a:t>
            </a:r>
            <a:r>
              <a:rPr lang="en-GB" sz="3200" b="1" smtClean="0"/>
              <a:t>értelmezés</a:t>
            </a:r>
            <a:r>
              <a:rPr lang="en-GB" sz="3200" smtClean="0"/>
              <a:t>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</p:txBody>
      </p:sp>
      <p:sp>
        <p:nvSpPr>
          <p:cNvPr id="614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614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29F68CF3-662F-4FA7-90D0-1E1F07E11EB7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D99C8869-77FA-413D-B077-E283547164A8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6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8707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Fordítás: </a:t>
            </a:r>
            <a:r>
              <a:rPr lang="en-GB" sz="3200" smtClean="0"/>
              <a:t>Először az </a:t>
            </a:r>
            <a:r>
              <a:rPr lang="en-GB" sz="3200" b="1" smtClean="0"/>
              <a:t>L</a:t>
            </a:r>
            <a:r>
              <a:rPr lang="en-GB" sz="3200" b="1" baseline="-25000" smtClean="0"/>
              <a:t>1</a:t>
            </a:r>
            <a:r>
              <a:rPr lang="en-GB" sz="3200" smtClean="0"/>
              <a:t> nyelvű program minden utasítását helyettesítjük az </a:t>
            </a:r>
            <a:r>
              <a:rPr lang="en-GB" sz="3200" b="1" smtClean="0"/>
              <a:t>L</a:t>
            </a:r>
            <a:r>
              <a:rPr lang="en-GB" sz="3200" b="1" baseline="-25000" smtClean="0"/>
              <a:t>0</a:t>
            </a:r>
            <a:r>
              <a:rPr lang="en-GB" sz="3200" smtClean="0"/>
              <a:t> nyelv utasításainak egy vele ekvivalens sorozatával. Az így nyert program teljes egészében az </a:t>
            </a:r>
            <a:r>
              <a:rPr lang="en-GB" sz="3200" b="1" smtClean="0"/>
              <a:t>L</a:t>
            </a:r>
            <a:r>
              <a:rPr lang="en-GB" sz="3200" b="1" baseline="-25000" smtClean="0"/>
              <a:t>0</a:t>
            </a:r>
            <a:r>
              <a:rPr lang="en-GB" sz="3200" smtClean="0"/>
              <a:t> utasításaiból áll. Ezután az eredeti </a:t>
            </a:r>
            <a:r>
              <a:rPr lang="en-GB" sz="3200" b="1" smtClean="0"/>
              <a:t>L</a:t>
            </a:r>
            <a:r>
              <a:rPr lang="en-GB" sz="3200" b="1" baseline="-25000" smtClean="0"/>
              <a:t>1</a:t>
            </a:r>
            <a:r>
              <a:rPr lang="en-GB" sz="3200" smtClean="0"/>
              <a:t> nyelvű program helyett a számítógép ezt az </a:t>
            </a:r>
            <a:r>
              <a:rPr lang="en-GB" sz="3200" b="1" smtClean="0"/>
              <a:t>L</a:t>
            </a:r>
            <a:r>
              <a:rPr lang="en-GB" sz="3200" b="1" baseline="-25000" smtClean="0"/>
              <a:t>0</a:t>
            </a:r>
            <a:r>
              <a:rPr lang="en-GB" sz="3200" smtClean="0"/>
              <a:t> nyelvű programot hajtja végre.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Értelmezés:</a:t>
            </a:r>
            <a:r>
              <a:rPr lang="en-GB" sz="3200" smtClean="0"/>
              <a:t> Az </a:t>
            </a:r>
            <a:r>
              <a:rPr lang="en-GB" sz="3200" b="1" smtClean="0"/>
              <a:t>L</a:t>
            </a:r>
            <a:r>
              <a:rPr lang="en-GB" sz="3200" b="1" baseline="-25000" smtClean="0"/>
              <a:t>1</a:t>
            </a:r>
            <a:r>
              <a:rPr lang="en-GB" sz="3200" smtClean="0"/>
              <a:t> nyelvű program következő utasítását elemezzük, és a vele ekvivalens </a:t>
            </a:r>
            <a:r>
              <a:rPr lang="en-GB" sz="3200" b="1" smtClean="0"/>
              <a:t>L</a:t>
            </a:r>
            <a:r>
              <a:rPr lang="en-GB" sz="3200" b="1" baseline="-25000" smtClean="0"/>
              <a:t>0</a:t>
            </a:r>
            <a:r>
              <a:rPr lang="en-GB" sz="3200" smtClean="0"/>
              <a:t> nyelvű utasítássorozatot azonnal végrehajtatjuk a számítógéppel.</a:t>
            </a:r>
          </a:p>
          <a:p>
            <a:pPr marL="338138" indent="-338138">
              <a:lnSpc>
                <a:spcPct val="93000"/>
              </a:lnSpc>
              <a:spcBef>
                <a:spcPts val="20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</p:txBody>
      </p:sp>
      <p:sp>
        <p:nvSpPr>
          <p:cNvPr id="717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717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8F248485-D2F4-4485-8FF9-B06451B3C649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9FCA755F-F242-4334-8A82-0A20A600C880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7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29602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A fordítás és az értelmezés is elvégezhető </a:t>
            </a:r>
            <a:br>
              <a:rPr lang="en-GB" sz="3200" smtClean="0"/>
            </a:br>
            <a:r>
              <a:rPr lang="en-GB" sz="3200" smtClean="0"/>
              <a:t>az </a:t>
            </a:r>
            <a:r>
              <a:rPr lang="en-GB" sz="3200" b="1" smtClean="0"/>
              <a:t>L</a:t>
            </a:r>
            <a:r>
              <a:rPr lang="en-GB" sz="3200" b="1" baseline="-25000" smtClean="0"/>
              <a:t>0</a:t>
            </a:r>
            <a:r>
              <a:rPr lang="en-GB" sz="3200" smtClean="0"/>
              <a:t>  nyelvű számítógéppel. </a:t>
            </a:r>
          </a:p>
          <a:p>
            <a:pPr marL="338138" indent="-338138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Olyan, mintha lenne olyan gépünk, amely végre tudja hajtani az </a:t>
            </a:r>
            <a:r>
              <a:rPr lang="en-GB" sz="3200" b="1" smtClean="0"/>
              <a:t>L</a:t>
            </a:r>
            <a:r>
              <a:rPr lang="en-GB" sz="3200" b="1" baseline="-25000" smtClean="0"/>
              <a:t>1</a:t>
            </a:r>
            <a:r>
              <a:rPr lang="en-GB" sz="3200" smtClean="0"/>
              <a:t> nyelven írt programot: </a:t>
            </a:r>
            <a:r>
              <a:rPr lang="en-GB" sz="3200" b="1" smtClean="0"/>
              <a:t>virtuális gép</a:t>
            </a:r>
            <a:r>
              <a:rPr lang="en-GB" sz="3200" smtClean="0"/>
              <a:t>.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A gépi és az ember számára kényelmes nyelv között oly nagy az eltérés, hogy annak áthidalásához nyelvek és virtuális számítógépek hierarchiája alakult ki.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>
              <a:cs typeface="Times New Roman" pitchFamily="18" charset="0"/>
            </a:endParaRPr>
          </a:p>
          <a:p>
            <a:pPr marL="338138" indent="-338138">
              <a:lnSpc>
                <a:spcPct val="83000"/>
              </a:lnSpc>
              <a:spcBef>
                <a:spcPts val="20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Strukturált számítógép-felépítés</a:t>
            </a:r>
            <a:r>
              <a:rPr lang="en-GB" sz="3200" smtClean="0"/>
              <a:t> </a:t>
            </a:r>
          </a:p>
        </p:txBody>
      </p:sp>
      <p:sp>
        <p:nvSpPr>
          <p:cNvPr id="819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819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CB2334A1-BA39-4D31-B368-34F3F9C9512E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FB311B21-456B-444C-8424-0D060E5208D8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8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986463"/>
          </a:xfrm>
        </p:spPr>
        <p:txBody>
          <a:bodyPr lIns="92160" tIns="46080" rIns="92160" bIns="46080" anchor="t">
            <a:spAutoFit/>
          </a:bodyPr>
          <a:lstStyle/>
          <a:p>
            <a:pPr marL="604838" indent="-6048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604838" algn="l"/>
                <a:tab pos="752475" algn="l"/>
                <a:tab pos="1519238" algn="l"/>
                <a:tab pos="2276475" algn="l"/>
                <a:tab pos="3038475" algn="l"/>
                <a:tab pos="3805238" algn="l"/>
                <a:tab pos="4562475" algn="l"/>
                <a:tab pos="5324475" algn="l"/>
                <a:tab pos="6091238" algn="l"/>
                <a:tab pos="6848475" algn="l"/>
                <a:tab pos="7610475" algn="l"/>
                <a:tab pos="8377238" algn="l"/>
                <a:tab pos="9134475" algn="l"/>
                <a:tab pos="9896475" algn="l"/>
                <a:tab pos="10663238" algn="l"/>
                <a:tab pos="10775950" algn="l"/>
                <a:tab pos="10779125" algn="l"/>
              </a:tabLst>
              <a:defRPr/>
            </a:pPr>
            <a:r>
              <a:rPr lang="en-GB" sz="3200" dirty="0" smtClean="0"/>
              <a:t> </a:t>
            </a:r>
            <a:r>
              <a:rPr lang="en-GB" sz="3200" b="1" dirty="0" smtClean="0">
                <a:solidFill>
                  <a:srgbClr val="000080"/>
                </a:solidFill>
              </a:rPr>
              <a:t>n. 	</a:t>
            </a:r>
            <a:r>
              <a:rPr lang="en-GB" sz="3200" b="1" dirty="0" err="1" smtClean="0">
                <a:solidFill>
                  <a:srgbClr val="000080"/>
                </a:solidFill>
              </a:rPr>
              <a:t>szint</a:t>
            </a:r>
            <a:r>
              <a:rPr lang="en-GB" sz="3200" b="1" dirty="0" smtClean="0">
                <a:solidFill>
                  <a:srgbClr val="000080"/>
                </a:solidFill>
              </a:rPr>
              <a:t> 	</a:t>
            </a:r>
            <a:r>
              <a:rPr lang="en-GB" sz="3200" b="1" dirty="0" err="1" smtClean="0">
                <a:solidFill>
                  <a:srgbClr val="000080"/>
                </a:solidFill>
              </a:rPr>
              <a:t>L</a:t>
            </a:r>
            <a:r>
              <a:rPr lang="en-GB" sz="3200" b="1" baseline="-25000" dirty="0" err="1" smtClean="0">
                <a:solidFill>
                  <a:srgbClr val="000080"/>
                </a:solidFill>
              </a:rPr>
              <a:t>n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nyelv</a:t>
            </a:r>
            <a:r>
              <a:rPr lang="en-GB" sz="3200" b="1" dirty="0" smtClean="0">
                <a:solidFill>
                  <a:srgbClr val="000080"/>
                </a:solidFill>
              </a:rPr>
              <a:t>, 	</a:t>
            </a:r>
            <a:r>
              <a:rPr lang="en-GB" sz="3200" b="1" dirty="0" err="1" smtClean="0">
                <a:solidFill>
                  <a:srgbClr val="000080"/>
                </a:solidFill>
              </a:rPr>
              <a:t>M</a:t>
            </a:r>
            <a:r>
              <a:rPr lang="en-GB" sz="3200" b="1" baseline="-25000" dirty="0" err="1" smtClean="0">
                <a:solidFill>
                  <a:srgbClr val="000080"/>
                </a:solidFill>
              </a:rPr>
              <a:t>n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virtuális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gép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</a:p>
          <a:p>
            <a:pPr marL="738188" lvl="1" indent="-280988" algn="l">
              <a:lnSpc>
                <a:spcPct val="93000"/>
              </a:lnSpc>
              <a:spcBef>
                <a:spcPts val="700"/>
              </a:spcBef>
              <a:buFont typeface="Times New Roman" pitchFamily="18" charset="0"/>
              <a:buNone/>
              <a:tabLst>
                <a:tab pos="604838" algn="l"/>
                <a:tab pos="752475" algn="l"/>
                <a:tab pos="1519238" algn="l"/>
                <a:tab pos="2276475" algn="l"/>
                <a:tab pos="3038475" algn="l"/>
                <a:tab pos="3805238" algn="l"/>
                <a:tab pos="4562475" algn="l"/>
                <a:tab pos="5324475" algn="l"/>
                <a:tab pos="6091238" algn="l"/>
                <a:tab pos="6848475" algn="l"/>
                <a:tab pos="7610475" algn="l"/>
                <a:tab pos="8377238" algn="l"/>
                <a:tab pos="9134475" algn="l"/>
                <a:tab pos="9896475" algn="l"/>
                <a:tab pos="10663238" algn="l"/>
                <a:tab pos="10775950" algn="l"/>
                <a:tab pos="10779125" algn="l"/>
              </a:tabLst>
              <a:defRPr/>
            </a:pP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b="1" dirty="0" err="1" smtClean="0"/>
              <a:t>L</a:t>
            </a:r>
            <a:r>
              <a:rPr lang="en-GB" sz="2800" b="1" baseline="-25000" dirty="0" err="1" smtClean="0"/>
              <a:t>n</a:t>
            </a:r>
            <a:r>
              <a:rPr lang="en-GB" sz="2800" dirty="0" smtClean="0"/>
              <a:t> </a:t>
            </a:r>
            <a:r>
              <a:rPr lang="en-GB" sz="2800" dirty="0" err="1" smtClean="0"/>
              <a:t>nyelvű</a:t>
            </a:r>
            <a:r>
              <a:rPr lang="en-GB" sz="2800" dirty="0" smtClean="0"/>
              <a:t> </a:t>
            </a:r>
            <a:r>
              <a:rPr lang="en-GB" sz="2800" dirty="0" err="1" smtClean="0"/>
              <a:t>programokat</a:t>
            </a:r>
            <a:r>
              <a:rPr lang="en-GB" sz="2800" dirty="0" smtClean="0"/>
              <a:t> </a:t>
            </a:r>
            <a:r>
              <a:rPr lang="en-GB" sz="2800" dirty="0" err="1" smtClean="0"/>
              <a:t>vagy</a:t>
            </a:r>
            <a:r>
              <a:rPr lang="en-GB" sz="2800" dirty="0" smtClean="0"/>
              <a:t>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alsóbb</a:t>
            </a:r>
            <a:r>
              <a:rPr lang="en-GB" sz="2800" dirty="0" smtClean="0"/>
              <a:t> </a:t>
            </a:r>
            <a:r>
              <a:rPr lang="en-GB" sz="2800" dirty="0" err="1" smtClean="0"/>
              <a:t>szinten</a:t>
            </a:r>
            <a:r>
              <a:rPr lang="en-GB" sz="2800" dirty="0" smtClean="0"/>
              <a:t> </a:t>
            </a:r>
            <a:r>
              <a:rPr lang="en-GB" sz="2800" dirty="0" err="1" smtClean="0"/>
              <a:t>futó</a:t>
            </a:r>
            <a:r>
              <a:rPr lang="en-GB" sz="2800" dirty="0" smtClean="0"/>
              <a:t> </a:t>
            </a:r>
            <a:r>
              <a:rPr lang="en-GB" sz="2800" dirty="0" err="1" smtClean="0"/>
              <a:t>értelmező</a:t>
            </a:r>
            <a:r>
              <a:rPr lang="en-GB" sz="2800" dirty="0" smtClean="0"/>
              <a:t> </a:t>
            </a:r>
            <a:r>
              <a:rPr lang="en-GB" sz="2800" dirty="0" err="1" smtClean="0"/>
              <a:t>hajtja</a:t>
            </a:r>
            <a:r>
              <a:rPr lang="en-GB" sz="2800" dirty="0" smtClean="0"/>
              <a:t> </a:t>
            </a:r>
            <a:r>
              <a:rPr lang="en-GB" sz="2800" dirty="0" err="1" smtClean="0"/>
              <a:t>végre</a:t>
            </a:r>
            <a:r>
              <a:rPr lang="en-GB" sz="2800" dirty="0" smtClean="0"/>
              <a:t>, </a:t>
            </a:r>
            <a:r>
              <a:rPr lang="en-GB" sz="2800" dirty="0" err="1" smtClean="0"/>
              <a:t>vagy</a:t>
            </a:r>
            <a:r>
              <a:rPr lang="en-GB" sz="2800" dirty="0" smtClean="0"/>
              <a:t>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alsóbb</a:t>
            </a:r>
            <a:r>
              <a:rPr lang="en-GB" sz="2800" dirty="0" smtClean="0"/>
              <a:t> </a:t>
            </a:r>
            <a:r>
              <a:rPr lang="en-GB" sz="2800" dirty="0" err="1" smtClean="0"/>
              <a:t>szinten</a:t>
            </a:r>
            <a:r>
              <a:rPr lang="en-GB" sz="2800" dirty="0" smtClean="0"/>
              <a:t> </a:t>
            </a:r>
            <a:r>
              <a:rPr lang="en-GB" sz="2800" dirty="0" err="1" smtClean="0"/>
              <a:t>futó</a:t>
            </a:r>
            <a:r>
              <a:rPr lang="en-GB" sz="2800" dirty="0" smtClean="0"/>
              <a:t> </a:t>
            </a:r>
            <a:r>
              <a:rPr lang="en-GB" sz="2800" dirty="0" err="1" smtClean="0"/>
              <a:t>fordítóprogram</a:t>
            </a:r>
            <a:r>
              <a:rPr lang="en-GB" sz="2800" dirty="0" smtClean="0"/>
              <a:t> </a:t>
            </a:r>
            <a:r>
              <a:rPr lang="en-GB" sz="2800" dirty="0" err="1" smtClean="0"/>
              <a:t>fordítja</a:t>
            </a:r>
            <a:r>
              <a:rPr lang="en-GB" sz="2800" dirty="0" smtClean="0"/>
              <a:t> </a:t>
            </a:r>
            <a:r>
              <a:rPr lang="en-GB" sz="2800" dirty="0" err="1" smtClean="0"/>
              <a:t>alsóbb</a:t>
            </a:r>
            <a:r>
              <a:rPr lang="en-GB" sz="2800" dirty="0" smtClean="0"/>
              <a:t> </a:t>
            </a:r>
            <a:r>
              <a:rPr lang="en-GB" sz="2800" dirty="0" err="1" smtClean="0"/>
              <a:t>szintre</a:t>
            </a:r>
            <a:r>
              <a:rPr lang="en-GB" sz="2800" dirty="0" smtClean="0"/>
              <a:t> </a:t>
            </a:r>
          </a:p>
          <a:p>
            <a:pPr marL="604838" indent="-604838" algn="l">
              <a:lnSpc>
                <a:spcPct val="93000"/>
              </a:lnSpc>
              <a:spcBef>
                <a:spcPts val="2000"/>
              </a:spcBef>
              <a:buFont typeface="Times New Roman" pitchFamily="18" charset="0"/>
              <a:buNone/>
              <a:tabLst>
                <a:tab pos="604838" algn="l"/>
                <a:tab pos="752475" algn="l"/>
                <a:tab pos="1519238" algn="l"/>
                <a:tab pos="2276475" algn="l"/>
                <a:tab pos="3038475" algn="l"/>
                <a:tab pos="3805238" algn="l"/>
                <a:tab pos="4562475" algn="l"/>
                <a:tab pos="5324475" algn="l"/>
                <a:tab pos="6091238" algn="l"/>
                <a:tab pos="6848475" algn="l"/>
                <a:tab pos="7610475" algn="l"/>
                <a:tab pos="8377238" algn="l"/>
                <a:tab pos="9134475" algn="l"/>
                <a:tab pos="9896475" algn="l"/>
                <a:tab pos="10663238" algn="l"/>
                <a:tab pos="10775950" algn="l"/>
                <a:tab pos="10779125" algn="l"/>
              </a:tabLst>
              <a:defRPr/>
            </a:pPr>
            <a:r>
              <a:rPr lang="en-GB" sz="3200" b="1" dirty="0" smtClean="0">
                <a:solidFill>
                  <a:srgbClr val="000080"/>
                </a:solidFill>
              </a:rPr>
              <a:t>n-1.	</a:t>
            </a:r>
            <a:r>
              <a:rPr lang="en-GB" sz="3200" b="1" dirty="0" err="1" smtClean="0">
                <a:solidFill>
                  <a:srgbClr val="000080"/>
                </a:solidFill>
              </a:rPr>
              <a:t>szint</a:t>
            </a:r>
            <a:r>
              <a:rPr lang="en-GB" sz="3200" b="1" dirty="0" smtClean="0">
                <a:solidFill>
                  <a:srgbClr val="000080"/>
                </a:solidFill>
              </a:rPr>
              <a:t> 	L</a:t>
            </a:r>
            <a:r>
              <a:rPr lang="en-GB" sz="3200" b="1" baseline="-25000" dirty="0" smtClean="0">
                <a:solidFill>
                  <a:srgbClr val="000080"/>
                </a:solidFill>
              </a:rPr>
              <a:t>n-1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nyelv</a:t>
            </a:r>
            <a:r>
              <a:rPr lang="en-GB" sz="3200" b="1" dirty="0" smtClean="0">
                <a:solidFill>
                  <a:srgbClr val="000080"/>
                </a:solidFill>
              </a:rPr>
              <a:t>, 	M</a:t>
            </a:r>
            <a:r>
              <a:rPr lang="en-GB" sz="3200" b="1" baseline="-25000" dirty="0" smtClean="0">
                <a:solidFill>
                  <a:srgbClr val="000080"/>
                </a:solidFill>
              </a:rPr>
              <a:t>n-1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virtuális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gép</a:t>
            </a:r>
            <a:r>
              <a:rPr lang="en-GB" sz="3200" dirty="0" smtClean="0">
                <a:solidFill>
                  <a:srgbClr val="000080"/>
                </a:solidFill>
              </a:rPr>
              <a:t> </a:t>
            </a:r>
          </a:p>
          <a:p>
            <a:pPr marL="604838" indent="-6048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604838" algn="l"/>
                <a:tab pos="752475" algn="l"/>
                <a:tab pos="1519238" algn="l"/>
                <a:tab pos="2276475" algn="l"/>
                <a:tab pos="3038475" algn="l"/>
                <a:tab pos="3805238" algn="l"/>
                <a:tab pos="4562475" algn="l"/>
                <a:tab pos="5324475" algn="l"/>
                <a:tab pos="6091238" algn="l"/>
                <a:tab pos="6848475" algn="l"/>
                <a:tab pos="7610475" algn="l"/>
                <a:tab pos="8377238" algn="l"/>
                <a:tab pos="9134475" algn="l"/>
                <a:tab pos="9896475" algn="l"/>
                <a:tab pos="10663238" algn="l"/>
                <a:tab pos="10775950" algn="l"/>
                <a:tab pos="10779125" algn="l"/>
              </a:tabLst>
              <a:defRPr/>
            </a:pPr>
            <a:r>
              <a:rPr lang="en-GB" sz="3200" dirty="0" smtClean="0"/>
              <a:t>. . .</a:t>
            </a:r>
          </a:p>
          <a:p>
            <a:pPr marL="604838" indent="-604838" algn="l">
              <a:lnSpc>
                <a:spcPct val="93000"/>
              </a:lnSpc>
              <a:spcBef>
                <a:spcPts val="2000"/>
              </a:spcBef>
              <a:buFont typeface="Times New Roman" pitchFamily="18" charset="0"/>
              <a:buNone/>
              <a:tabLst>
                <a:tab pos="604838" algn="l"/>
                <a:tab pos="752475" algn="l"/>
                <a:tab pos="1519238" algn="l"/>
                <a:tab pos="2276475" algn="l"/>
                <a:tab pos="3038475" algn="l"/>
                <a:tab pos="3805238" algn="l"/>
                <a:tab pos="4562475" algn="l"/>
                <a:tab pos="5324475" algn="l"/>
                <a:tab pos="6091238" algn="l"/>
                <a:tab pos="6848475" algn="l"/>
                <a:tab pos="7610475" algn="l"/>
                <a:tab pos="8377238" algn="l"/>
                <a:tab pos="9134475" algn="l"/>
                <a:tab pos="9896475" algn="l"/>
                <a:tab pos="10663238" algn="l"/>
                <a:tab pos="10775950" algn="l"/>
                <a:tab pos="10779125" algn="l"/>
              </a:tabLst>
              <a:defRPr/>
            </a:pPr>
            <a:r>
              <a:rPr lang="en-GB" sz="3200" b="1" dirty="0" smtClean="0">
                <a:solidFill>
                  <a:srgbClr val="000080"/>
                </a:solidFill>
              </a:rPr>
              <a:t>1.	 </a:t>
            </a:r>
            <a:r>
              <a:rPr lang="en-GB" sz="3200" b="1" dirty="0" err="1" smtClean="0">
                <a:solidFill>
                  <a:srgbClr val="000080"/>
                </a:solidFill>
              </a:rPr>
              <a:t>szint</a:t>
            </a:r>
            <a:r>
              <a:rPr lang="en-GB" sz="3200" b="1" dirty="0" smtClean="0">
                <a:solidFill>
                  <a:srgbClr val="000080"/>
                </a:solidFill>
              </a:rPr>
              <a:t> 	L</a:t>
            </a:r>
            <a:r>
              <a:rPr lang="en-GB" sz="3200" b="1" baseline="-25000" dirty="0" smtClean="0">
                <a:solidFill>
                  <a:srgbClr val="000080"/>
                </a:solidFill>
              </a:rPr>
              <a:t>1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nyelv</a:t>
            </a:r>
            <a:r>
              <a:rPr lang="en-GB" sz="3200" b="1" dirty="0" smtClean="0">
                <a:solidFill>
                  <a:srgbClr val="000080"/>
                </a:solidFill>
              </a:rPr>
              <a:t>, 	M</a:t>
            </a:r>
            <a:r>
              <a:rPr lang="en-GB" sz="3200" b="1" baseline="-25000" dirty="0" smtClean="0">
                <a:solidFill>
                  <a:srgbClr val="000080"/>
                </a:solidFill>
              </a:rPr>
              <a:t>1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virtuális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gép</a:t>
            </a:r>
            <a:r>
              <a:rPr lang="en-GB" sz="3200" dirty="0" smtClean="0">
                <a:solidFill>
                  <a:srgbClr val="000080"/>
                </a:solidFill>
              </a:rPr>
              <a:t> </a:t>
            </a:r>
          </a:p>
          <a:p>
            <a:pPr marL="604838" indent="-604838" algn="l">
              <a:lnSpc>
                <a:spcPct val="93000"/>
              </a:lnSpc>
              <a:spcBef>
                <a:spcPts val="2000"/>
              </a:spcBef>
              <a:buFont typeface="Times New Roman" pitchFamily="18" charset="0"/>
              <a:buNone/>
              <a:tabLst>
                <a:tab pos="604838" algn="l"/>
                <a:tab pos="752475" algn="l"/>
                <a:tab pos="1519238" algn="l"/>
                <a:tab pos="2276475" algn="l"/>
                <a:tab pos="3038475" algn="l"/>
                <a:tab pos="3805238" algn="l"/>
                <a:tab pos="4562475" algn="l"/>
                <a:tab pos="5324475" algn="l"/>
                <a:tab pos="6091238" algn="l"/>
                <a:tab pos="6848475" algn="l"/>
                <a:tab pos="7610475" algn="l"/>
                <a:tab pos="8377238" algn="l"/>
                <a:tab pos="9134475" algn="l"/>
                <a:tab pos="9896475" algn="l"/>
                <a:tab pos="10663238" algn="l"/>
                <a:tab pos="10775950" algn="l"/>
                <a:tab pos="10779125" algn="l"/>
              </a:tabLst>
              <a:defRPr/>
            </a:pPr>
            <a:r>
              <a:rPr lang="en-GB" sz="3200" b="1" dirty="0" smtClean="0">
                <a:solidFill>
                  <a:srgbClr val="000080"/>
                </a:solidFill>
              </a:rPr>
              <a:t>0.		</a:t>
            </a:r>
            <a:r>
              <a:rPr lang="en-GB" sz="3200" b="1" dirty="0" err="1" smtClean="0">
                <a:solidFill>
                  <a:srgbClr val="000080"/>
                </a:solidFill>
              </a:rPr>
              <a:t>szint</a:t>
            </a:r>
            <a:r>
              <a:rPr lang="en-GB" sz="3200" b="1" dirty="0" smtClean="0">
                <a:solidFill>
                  <a:srgbClr val="000080"/>
                </a:solidFill>
              </a:rPr>
              <a:t> 	L</a:t>
            </a:r>
            <a:r>
              <a:rPr lang="en-GB" sz="3200" b="1" baseline="-25000" dirty="0" smtClean="0">
                <a:solidFill>
                  <a:srgbClr val="000080"/>
                </a:solidFill>
              </a:rPr>
              <a:t>0</a:t>
            </a:r>
            <a:r>
              <a:rPr lang="en-GB" sz="3200" b="1" dirty="0" smtClean="0">
                <a:solidFill>
                  <a:srgbClr val="000080"/>
                </a:solidFill>
              </a:rPr>
              <a:t> </a:t>
            </a:r>
            <a:r>
              <a:rPr lang="en-GB" sz="3200" b="1" dirty="0" err="1" smtClean="0">
                <a:solidFill>
                  <a:srgbClr val="000080"/>
                </a:solidFill>
              </a:rPr>
              <a:t>nyelv</a:t>
            </a:r>
            <a:r>
              <a:rPr lang="en-GB" sz="3200" b="1" dirty="0" smtClean="0">
                <a:solidFill>
                  <a:srgbClr val="000080"/>
                </a:solidFill>
              </a:rPr>
              <a:t>,	</a:t>
            </a:r>
            <a:r>
              <a:rPr lang="en-GB" sz="3200" b="1" dirty="0" smtClean="0">
                <a:solidFill>
                  <a:srgbClr val="C00000"/>
                </a:solidFill>
              </a:rPr>
              <a:t>M</a:t>
            </a:r>
            <a:r>
              <a:rPr lang="en-GB" sz="3200" b="1" baseline="-25000" dirty="0" smtClean="0">
                <a:solidFill>
                  <a:srgbClr val="C00000"/>
                </a:solidFill>
              </a:rPr>
              <a:t>0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valódi</a:t>
            </a:r>
            <a:r>
              <a:rPr lang="en-GB" sz="3200" b="1" dirty="0" smtClean="0">
                <a:solidFill>
                  <a:srgbClr val="C00000"/>
                </a:solidFill>
              </a:rPr>
              <a:t> </a:t>
            </a:r>
            <a:r>
              <a:rPr lang="en-GB" sz="3200" b="1" dirty="0" err="1" smtClean="0">
                <a:solidFill>
                  <a:srgbClr val="C00000"/>
                </a:solidFill>
              </a:rPr>
              <a:t>gép</a:t>
            </a:r>
            <a:endParaRPr lang="en-GB" sz="3200" b="1" dirty="0" smtClean="0">
              <a:solidFill>
                <a:srgbClr val="C00000"/>
              </a:solidFill>
            </a:endParaRPr>
          </a:p>
          <a:p>
            <a:pPr marL="738188" lvl="1" indent="-280988" algn="l">
              <a:lnSpc>
                <a:spcPct val="93000"/>
              </a:lnSpc>
              <a:spcBef>
                <a:spcPts val="700"/>
              </a:spcBef>
              <a:buFont typeface="Times New Roman" pitchFamily="18" charset="0"/>
              <a:buNone/>
              <a:tabLst>
                <a:tab pos="604838" algn="l"/>
                <a:tab pos="752475" algn="l"/>
                <a:tab pos="1519238" algn="l"/>
                <a:tab pos="2276475" algn="l"/>
                <a:tab pos="3038475" algn="l"/>
                <a:tab pos="3805238" algn="l"/>
                <a:tab pos="4562475" algn="l"/>
                <a:tab pos="5324475" algn="l"/>
                <a:tab pos="6091238" algn="l"/>
                <a:tab pos="6848475" algn="l"/>
                <a:tab pos="7610475" algn="l"/>
                <a:tab pos="8377238" algn="l"/>
                <a:tab pos="9134475" algn="l"/>
                <a:tab pos="9896475" algn="l"/>
                <a:tab pos="10663238" algn="l"/>
                <a:tab pos="10775950" algn="l"/>
                <a:tab pos="10779125" algn="l"/>
              </a:tabLst>
              <a:defRPr/>
            </a:pPr>
            <a:r>
              <a:rPr lang="hu-HU" sz="2800" dirty="0" smtClean="0">
                <a:solidFill>
                  <a:srgbClr val="C00000"/>
                </a:solidFill>
              </a:rPr>
              <a:t>                                    </a:t>
            </a:r>
            <a:r>
              <a:rPr lang="en-GB" sz="2800" dirty="0" err="1" smtClean="0">
                <a:solidFill>
                  <a:srgbClr val="C00000"/>
                </a:solidFill>
              </a:rPr>
              <a:t>Végrehajtja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az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b="1" dirty="0" smtClean="0">
                <a:solidFill>
                  <a:srgbClr val="C00000"/>
                </a:solidFill>
              </a:rPr>
              <a:t>L</a:t>
            </a:r>
            <a:r>
              <a:rPr lang="en-GB" sz="2800" b="1" baseline="-25000" dirty="0" smtClean="0">
                <a:solidFill>
                  <a:srgbClr val="C00000"/>
                </a:solidFill>
              </a:rPr>
              <a:t>0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hu-HU" sz="2800" dirty="0" smtClean="0">
                <a:solidFill>
                  <a:srgbClr val="C00000"/>
                </a:solidFill>
              </a:rPr>
              <a:t>nyelvű </a:t>
            </a:r>
            <a:r>
              <a:rPr lang="en-GB" sz="2800" dirty="0" err="1" smtClean="0">
                <a:solidFill>
                  <a:srgbClr val="C00000"/>
                </a:solidFill>
              </a:rPr>
              <a:t>programot</a:t>
            </a:r>
            <a:r>
              <a:rPr lang="en-GB" sz="2800" dirty="0" smtClean="0">
                <a:solidFill>
                  <a:srgbClr val="C00000"/>
                </a:solidFill>
              </a:rPr>
              <a:t>.</a:t>
            </a:r>
          </a:p>
          <a:p>
            <a:pPr marL="604838" indent="-6048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604838" algn="l"/>
                <a:tab pos="752475" algn="l"/>
                <a:tab pos="1519238" algn="l"/>
                <a:tab pos="2276475" algn="l"/>
                <a:tab pos="3038475" algn="l"/>
                <a:tab pos="3805238" algn="l"/>
                <a:tab pos="4562475" algn="l"/>
                <a:tab pos="5324475" algn="l"/>
                <a:tab pos="6091238" algn="l"/>
                <a:tab pos="6848475" algn="l"/>
                <a:tab pos="7610475" algn="l"/>
                <a:tab pos="8377238" algn="l"/>
                <a:tab pos="9134475" algn="l"/>
                <a:tab pos="9896475" algn="l"/>
                <a:tab pos="10663238" algn="l"/>
                <a:tab pos="10775950" algn="l"/>
                <a:tab pos="10779125" algn="l"/>
              </a:tabLst>
              <a:defRPr/>
            </a:pPr>
            <a:r>
              <a:rPr lang="en-GB" sz="3200" b="1" dirty="0" smtClean="0"/>
              <a:t>1.1. </a:t>
            </a:r>
            <a:r>
              <a:rPr lang="en-GB" sz="3200" b="1" dirty="0" err="1" smtClean="0"/>
              <a:t>ábra</a:t>
            </a:r>
            <a:r>
              <a:rPr lang="en-GB" sz="3200" b="1" dirty="0" smtClean="0"/>
              <a:t> </a:t>
            </a:r>
          </a:p>
          <a:p>
            <a:pPr marL="604838" indent="-6048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604838" algn="l"/>
                <a:tab pos="752475" algn="l"/>
                <a:tab pos="1519238" algn="l"/>
                <a:tab pos="2276475" algn="l"/>
                <a:tab pos="3038475" algn="l"/>
                <a:tab pos="3805238" algn="l"/>
                <a:tab pos="4562475" algn="l"/>
                <a:tab pos="5324475" algn="l"/>
                <a:tab pos="6091238" algn="l"/>
                <a:tab pos="6848475" algn="l"/>
                <a:tab pos="7610475" algn="l"/>
                <a:tab pos="8377238" algn="l"/>
                <a:tab pos="9134475" algn="l"/>
                <a:tab pos="9896475" algn="l"/>
                <a:tab pos="10663238" algn="l"/>
                <a:tab pos="10775950" algn="l"/>
                <a:tab pos="10779125" algn="l"/>
              </a:tabLst>
              <a:defRPr/>
            </a:pPr>
            <a:r>
              <a:rPr lang="en-GB" sz="2000" b="1" dirty="0" smtClean="0"/>
              <a:t>(A.S. </a:t>
            </a:r>
            <a:r>
              <a:rPr lang="en-GB" sz="2000" b="1" dirty="0" err="1" smtClean="0"/>
              <a:t>Tanenbaum</a:t>
            </a:r>
            <a:r>
              <a:rPr lang="en-GB" sz="2000" b="1" dirty="0" smtClean="0"/>
              <a:t>: </a:t>
            </a:r>
            <a:r>
              <a:rPr lang="en-GB" sz="2000" b="1" dirty="0" err="1" smtClean="0"/>
              <a:t>Számítógép-architektúrák</a:t>
            </a:r>
            <a:r>
              <a:rPr lang="en-GB" sz="2000" b="1" dirty="0" smtClean="0"/>
              <a:t>)</a:t>
            </a:r>
          </a:p>
        </p:txBody>
      </p:sp>
      <p:sp>
        <p:nvSpPr>
          <p:cNvPr id="92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922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F4CB0F4B-3412-41FE-9CEE-1D2F5B567DD5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9A691FF6-0CC5-44B7-8039-102AB8AA10AE}" type="slidenum">
              <a:rPr lang="en-GB" smtClean="0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9</a:t>
            </a:fld>
            <a:endParaRPr lang="en-GB" smtClean="0">
              <a:latin typeface="Times New Roman" pitchFamily="16" charset="0"/>
            </a:endParaRPr>
          </a:p>
        </p:txBody>
      </p:sp>
      <p:sp>
        <p:nvSpPr>
          <p:cNvPr id="1331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9436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Számítógép architektúra (architecture)</a:t>
            </a:r>
          </a:p>
          <a:p>
            <a:pPr marL="338138" indent="-338138" algn="l">
              <a:lnSpc>
                <a:spcPct val="93000"/>
              </a:lnSpc>
              <a:spcBef>
                <a:spcPts val="24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A felhasználónak látszódó gép:</a:t>
            </a:r>
            <a:r>
              <a:rPr lang="en-GB" sz="3200" smtClean="0"/>
              <a:t> adattípusok, utasítások, szolgáltatások összessége. </a:t>
            </a:r>
          </a:p>
          <a:p>
            <a:pPr marL="338138" indent="-338138" algn="l">
              <a:lnSpc>
                <a:spcPct val="93000"/>
              </a:lnSpc>
              <a:spcBef>
                <a:spcPts val="16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Számítógép-felépítés (organization):</a:t>
            </a:r>
            <a:r>
              <a:rPr lang="en-GB" sz="3200" smtClean="0"/>
              <a:t> a közvetlenül nem szükséges részekkel is foglalkozik. </a:t>
            </a:r>
          </a:p>
          <a:p>
            <a:pPr marL="338138" indent="-338138" algn="l">
              <a:lnSpc>
                <a:spcPct val="93000"/>
              </a:lnSpc>
              <a:spcBef>
                <a:spcPts val="16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Strukturált felépítés</a:t>
            </a:r>
          </a:p>
          <a:p>
            <a:pPr marL="338138" indent="-338138" algn="l">
              <a:lnSpc>
                <a:spcPct val="93000"/>
              </a:lnSpc>
              <a:spcBef>
                <a:spcPts val="16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	Számítógép – utasítás rendszer – programozás:</a:t>
            </a:r>
            <a:r>
              <a:rPr lang="en-GB" sz="3200" smtClean="0"/>
              <a:t> gépi nyelv (kód). </a:t>
            </a:r>
          </a:p>
          <a:p>
            <a:pPr marL="338138" indent="-338138" algn="l">
              <a:lnSpc>
                <a:spcPct val="93000"/>
              </a:lnSpc>
              <a:spcBef>
                <a:spcPts val="160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	Bonyolultabb nyelvek:</a:t>
            </a:r>
            <a:r>
              <a:rPr lang="en-GB" sz="3200" smtClean="0"/>
              <a:t> fordítás vagy értelmezés.</a:t>
            </a:r>
          </a:p>
        </p:txBody>
      </p:sp>
      <p:sp>
        <p:nvSpPr>
          <p:cNvPr id="1024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r>
              <a:rPr lang="en-GB">
                <a:latin typeface="Times New Roman" pitchFamily="16" charset="0"/>
              </a:rPr>
              <a:t>Architektúrák -- Áttekintés</a:t>
            </a:r>
          </a:p>
        </p:txBody>
      </p:sp>
      <p:sp>
        <p:nvSpPr>
          <p:cNvPr id="1024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6" charset="0"/>
              <a:buNone/>
            </a:pPr>
            <a:fld id="{F2C40814-C15E-4D69-A121-6DF1B79E6583}" type="datetime10">
              <a:rPr lang="hu-HU">
                <a:latin typeface="Times New Roman" pitchFamily="16" charset="0"/>
              </a:rPr>
              <a:pPr>
                <a:buFont typeface="Times New Roman" pitchFamily="16" charset="0"/>
                <a:buNone/>
              </a:pPr>
              <a:t>19:43</a:t>
            </a:fld>
            <a:endParaRPr lang="en-GB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1499</Words>
  <Application>Microsoft Office PowerPoint</Application>
  <PresentationFormat>Diavetítés a képernyőre (4:3 oldalarány)</PresentationFormat>
  <Paragraphs>524</Paragraphs>
  <Slides>34</Slides>
  <Notes>34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34</vt:i4>
      </vt:variant>
    </vt:vector>
  </HeadingPairs>
  <TitlesOfParts>
    <vt:vector size="40" baseType="lpstr">
      <vt:lpstr>Times New Roman</vt:lpstr>
      <vt:lpstr>Arial</vt:lpstr>
      <vt:lpstr>Wingdings</vt:lpstr>
      <vt:lpstr>Times New Roman CE</vt:lpstr>
      <vt:lpstr>Symbol</vt:lpstr>
      <vt:lpstr>Alapértelmezett terv</vt:lpstr>
      <vt:lpstr>Számítógép architektúrák</vt:lpstr>
      <vt:lpstr>Ajánlott irodalom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A Neumann elv A modern számítógépekkel szembeni követelmények:</vt:lpstr>
      <vt:lpstr>22. dia</vt:lpstr>
      <vt:lpstr>23. dia</vt:lpstr>
      <vt:lpstr>24. dia</vt:lpstr>
      <vt:lpstr>25. dia</vt:lpstr>
      <vt:lpstr>26. dia</vt:lpstr>
      <vt:lpstr>27. dia</vt:lpstr>
      <vt:lpstr>28. dia</vt:lpstr>
      <vt:lpstr>29. dia</vt:lpstr>
      <vt:lpstr>30. dia</vt:lpstr>
      <vt:lpstr>31. dia</vt:lpstr>
      <vt:lpstr>32. dia</vt:lpstr>
      <vt:lpstr>33. dia</vt:lpstr>
      <vt:lpstr>34.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Számítógépek felépítése Digitális adatábrázolás Digitális logikai szint Mikroarchitektúra szint Gépi utasítás szint Operációs rendszer szint Assembly nyelvi szint Probléma orientált (magas szintű) nyelvi szint Perifériák</dc:title>
  <dc:creator>gjhalasz</dc:creator>
  <cp:lastModifiedBy>gjhalasz</cp:lastModifiedBy>
  <cp:revision>22</cp:revision>
  <dcterms:modified xsi:type="dcterms:W3CDTF">2012-09-23T17:43:53Z</dcterms:modified>
</cp:coreProperties>
</file>